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56" r:id="rId2"/>
    <p:sldId id="286" r:id="rId3"/>
    <p:sldId id="287" r:id="rId4"/>
    <p:sldId id="288" r:id="rId5"/>
    <p:sldId id="290" r:id="rId6"/>
    <p:sldId id="291" r:id="rId7"/>
    <p:sldId id="272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73" r:id="rId18"/>
    <p:sldId id="268" r:id="rId19"/>
    <p:sldId id="274" r:id="rId20"/>
    <p:sldId id="269" r:id="rId21"/>
    <p:sldId id="270" r:id="rId22"/>
    <p:sldId id="271" r:id="rId23"/>
    <p:sldId id="275" r:id="rId24"/>
    <p:sldId id="278" r:id="rId25"/>
    <p:sldId id="279" r:id="rId26"/>
    <p:sldId id="289" r:id="rId27"/>
    <p:sldId id="306" r:id="rId28"/>
    <p:sldId id="307" r:id="rId29"/>
    <p:sldId id="280" r:id="rId30"/>
    <p:sldId id="295" r:id="rId31"/>
    <p:sldId id="296" r:id="rId32"/>
    <p:sldId id="297" r:id="rId33"/>
    <p:sldId id="298" r:id="rId34"/>
    <p:sldId id="299" r:id="rId35"/>
    <p:sldId id="300" r:id="rId36"/>
    <p:sldId id="301" r:id="rId37"/>
    <p:sldId id="302" r:id="rId38"/>
    <p:sldId id="303" r:id="rId39"/>
    <p:sldId id="304" r:id="rId40"/>
    <p:sldId id="276" r:id="rId41"/>
    <p:sldId id="281" r:id="rId42"/>
    <p:sldId id="282" r:id="rId43"/>
    <p:sldId id="283" r:id="rId44"/>
    <p:sldId id="305" r:id="rId45"/>
    <p:sldId id="284" r:id="rId46"/>
    <p:sldId id="292" r:id="rId47"/>
    <p:sldId id="293" r:id="rId48"/>
    <p:sldId id="294" r:id="rId49"/>
    <p:sldId id="308" r:id="rId50"/>
    <p:sldId id="309" r:id="rId5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FF"/>
    <a:srgbClr val="FF9999"/>
    <a:srgbClr val="FF99FF"/>
    <a:srgbClr val="A2FFA3"/>
    <a:srgbClr val="A2C1FE"/>
    <a:srgbClr val="FFFF84"/>
    <a:srgbClr val="66FF3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20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id="{3171B51D-3D98-2F10-A806-5A0F35E603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F8EF8FE7-A679-8640-CA6F-2C3E1F42F967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D7145DE-F353-245C-0659-2D0F1A64C4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B474CF-6878-3823-469E-37D605E897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62268AE-E500-3307-23D2-04E41352FE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8C524-85BE-4CE8-93D5-896C7A7F85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9408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919A0A0-7B8A-680C-D55A-93049D1C84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7B6789D-035A-246B-CF60-C3B8363808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603107F-7AC9-36B1-B3CF-27274254DA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28C93-30E1-475C-B8D4-E27BEA8A50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2061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72CBF92-CBDB-A62D-9845-91D2EB17B1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4B144A6-3785-4D6E-913A-7FE77FA4AF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2AC0FCD-9796-2AE9-3D68-132A44FFE0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3BB58-BFAA-4637-8DC1-39FB8C9B20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4425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1E0C2D-20DB-A3B7-030B-08E371B7F4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8B43AB-65BA-0401-9AED-3D0ED0998E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E57F74-431A-EF57-1214-F8C650A180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E19A7-FE2A-4398-98EC-7E6FB7CC56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3275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FD8B953-4BA3-5589-C7AF-E2E726644C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328D10E-ED35-616A-9C05-462D754641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ADD394E-961A-702B-1D7D-D02D160909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5D5020-036B-4DF1-8950-55365D923A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6249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4A3602-F3D4-24F9-8A69-48D199768C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EC6E909-3EBE-9812-4262-0E13EA0B32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F96FCBA-A084-4DDF-4ED2-039A8B49D9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81255B-772C-4098-A6EA-1725210D72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8817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D0AAB34-FE20-2976-6D3D-6F8A9C2DA2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335A41C-1F1D-789F-523A-0E181DB7AD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0547588-387B-34FC-77A6-9BA83627EE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63E100-1828-4A61-9C8D-E033F4E28C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4156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CC6E26-63DB-E2B0-D567-BD0A0DCB01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BC8862-CF68-E21D-B128-2A5D15CCF1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B80E90-E41B-3922-CACE-18215A9D51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C21328-9D49-4716-84DF-90C4918D5D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0955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531CF4-B75A-01A8-75A6-C3E8E11C5F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AF4430-DDC6-7FB1-B68E-BE122D5C17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04885A-C58D-36D5-FF30-E3175E5618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9C1774-F03A-45FD-9DAD-83A1C14A2B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3811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70A64C7-752B-4543-801D-FE139DBB05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7D7C1B1-B1C0-16AC-465C-66BA562F53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A7EA6C1-9994-2733-A453-06AF877E10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EE5B1-0241-4963-B661-94B8E716C6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5692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306DDFF-FDD2-2781-31A0-6EA6975CDB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65B6F69-560F-B51C-D9FE-0DD4E0A632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C2E6274-17C3-3CE6-F16F-DD670391C6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248EC0-C9C8-40E4-A70A-4616BD9263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467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B1A8847-4B66-9A93-83F7-7D37B58A8A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8CBE4B3-BEA5-D825-4751-FF3F905D8D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E972B0FA-9580-8329-6BF1-2646FF2A322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j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081D8FCF-1661-C089-1C2B-C571ECFA0A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j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5FE97862-0F7D-67DE-8443-515CB510B74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fld id="{5A4A737E-01B9-42CE-B21A-9F1AA29E29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055" name="Freeform 7">
            <a:extLst>
              <a:ext uri="{FF2B5EF4-FFF2-40B4-BE49-F238E27FC236}">
                <a16:creationId xmlns:a16="http://schemas.microsoft.com/office/drawing/2014/main" id="{D6D1B54A-F352-909B-5FA8-EC5EF8197E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6" name="Line 8">
            <a:extLst>
              <a:ext uri="{FF2B5EF4-FFF2-40B4-BE49-F238E27FC236}">
                <a16:creationId xmlns:a16="http://schemas.microsoft.com/office/drawing/2014/main" id="{7F0F92D2-DBD9-D7E7-1346-A2097DF8663C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426046D7-3D41-34CF-A11A-BB80E8FF64F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Threads, Events, and Scheduling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B51B0726-BCA2-EA74-9C6A-433E2D60E62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Andy Wang</a:t>
            </a:r>
          </a:p>
          <a:p>
            <a:pPr eaLnBrk="1" hangingPunct="1"/>
            <a:r>
              <a:rPr lang="en-US" altLang="en-US"/>
              <a:t>COP 5611</a:t>
            </a:r>
          </a:p>
          <a:p>
            <a:pPr eaLnBrk="1" hangingPunct="1"/>
            <a:r>
              <a:rPr lang="en-US" altLang="en-US"/>
              <a:t>Advanced Operating Systems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E7DC14C8-6BC2-527A-836A-3B463F0B81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Basic Concept of Threads/Processes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91854624-6D75-CE04-BEFB-22952B304B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Thread:  A sequential execution stream</a:t>
            </a:r>
          </a:p>
          <a:p>
            <a:pPr eaLnBrk="1" hangingPunct="1"/>
            <a:r>
              <a:rPr lang="en-US" altLang="en-US"/>
              <a:t>Address space:  Chunks of memory and everything needed to run a program</a:t>
            </a:r>
          </a:p>
          <a:p>
            <a:pPr eaLnBrk="1" hangingPunct="1"/>
            <a:r>
              <a:rPr lang="en-US" altLang="en-US"/>
              <a:t>Process:  An address space + thread(s)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Two types of threads</a:t>
            </a:r>
          </a:p>
          <a:p>
            <a:pPr lvl="1" eaLnBrk="1" hangingPunct="1"/>
            <a:r>
              <a:rPr lang="en-US" altLang="en-US"/>
              <a:t>Kernel threads</a:t>
            </a:r>
          </a:p>
          <a:p>
            <a:pPr lvl="1" eaLnBrk="1" hangingPunct="1"/>
            <a:r>
              <a:rPr lang="en-US" altLang="en-US"/>
              <a:t>User-level threads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C787AFB0-7BA5-B6D0-EA82-1FAD37251E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Kernel vs. User Threads</a:t>
            </a:r>
          </a:p>
        </p:txBody>
      </p:sp>
      <p:sp>
        <p:nvSpPr>
          <p:cNvPr id="6147" name="Line 4">
            <a:extLst>
              <a:ext uri="{FF2B5EF4-FFF2-40B4-BE49-F238E27FC236}">
                <a16:creationId xmlns:a16="http://schemas.microsoft.com/office/drawing/2014/main" id="{80E05B80-4F25-4225-F5C4-E5CF170B51F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4473575"/>
            <a:ext cx="5486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8" name="Text Box 5">
            <a:extLst>
              <a:ext uri="{FF2B5EF4-FFF2-40B4-BE49-F238E27FC236}">
                <a16:creationId xmlns:a16="http://schemas.microsoft.com/office/drawing/2014/main" id="{39A4AAB6-D802-0EEE-553E-7652C991F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4625975"/>
            <a:ext cx="806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kernel</a:t>
            </a:r>
          </a:p>
        </p:txBody>
      </p:sp>
      <p:sp>
        <p:nvSpPr>
          <p:cNvPr id="6149" name="Text Box 6">
            <a:extLst>
              <a:ext uri="{FF2B5EF4-FFF2-40B4-BE49-F238E27FC236}">
                <a16:creationId xmlns:a16="http://schemas.microsoft.com/office/drawing/2014/main" id="{3431C09E-1093-2C9F-6B73-7160D3878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3940175"/>
            <a:ext cx="628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user</a:t>
            </a:r>
          </a:p>
        </p:txBody>
      </p:sp>
      <p:sp>
        <p:nvSpPr>
          <p:cNvPr id="6150" name="Freeform 7">
            <a:extLst>
              <a:ext uri="{FF2B5EF4-FFF2-40B4-BE49-F238E27FC236}">
                <a16:creationId xmlns:a16="http://schemas.microsoft.com/office/drawing/2014/main" id="{D0C451BC-3933-1478-485A-521BC6F916F1}"/>
              </a:ext>
            </a:extLst>
          </p:cNvPr>
          <p:cNvSpPr>
            <a:spLocks/>
          </p:cNvSpPr>
          <p:nvPr/>
        </p:nvSpPr>
        <p:spPr bwMode="auto">
          <a:xfrm>
            <a:off x="3200400" y="4930775"/>
            <a:ext cx="254000" cy="762000"/>
          </a:xfrm>
          <a:custGeom>
            <a:avLst/>
            <a:gdLst>
              <a:gd name="T0" fmla="*/ 2147483646 w 160"/>
              <a:gd name="T1" fmla="*/ 0 h 480"/>
              <a:gd name="T2" fmla="*/ 2147483646 w 160"/>
              <a:gd name="T3" fmla="*/ 2147483646 h 480"/>
              <a:gd name="T4" fmla="*/ 2147483646 w 160"/>
              <a:gd name="T5" fmla="*/ 2147483646 h 480"/>
              <a:gd name="T6" fmla="*/ 2147483646 w 160"/>
              <a:gd name="T7" fmla="*/ 2147483646 h 480"/>
              <a:gd name="T8" fmla="*/ 0 60000 65536"/>
              <a:gd name="T9" fmla="*/ 0 60000 65536"/>
              <a:gd name="T10" fmla="*/ 0 60000 65536"/>
              <a:gd name="T11" fmla="*/ 0 60000 65536"/>
              <a:gd name="T12" fmla="*/ 0 w 160"/>
              <a:gd name="T13" fmla="*/ 0 h 480"/>
              <a:gd name="T14" fmla="*/ 160 w 160"/>
              <a:gd name="T15" fmla="*/ 480 h 48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0" h="480">
                <a:moveTo>
                  <a:pt x="104" y="0"/>
                </a:moveTo>
                <a:cubicBezTo>
                  <a:pt x="52" y="68"/>
                  <a:pt x="0" y="136"/>
                  <a:pt x="8" y="192"/>
                </a:cubicBezTo>
                <a:cubicBezTo>
                  <a:pt x="16" y="248"/>
                  <a:pt x="144" y="288"/>
                  <a:pt x="152" y="336"/>
                </a:cubicBezTo>
                <a:cubicBezTo>
                  <a:pt x="160" y="384"/>
                  <a:pt x="80" y="448"/>
                  <a:pt x="56" y="480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1" name="Freeform 8">
            <a:extLst>
              <a:ext uri="{FF2B5EF4-FFF2-40B4-BE49-F238E27FC236}">
                <a16:creationId xmlns:a16="http://schemas.microsoft.com/office/drawing/2014/main" id="{48DE3BE9-6303-71D5-1C26-8C64DC9CDCB6}"/>
              </a:ext>
            </a:extLst>
          </p:cNvPr>
          <p:cNvSpPr>
            <a:spLocks/>
          </p:cNvSpPr>
          <p:nvPr/>
        </p:nvSpPr>
        <p:spPr bwMode="auto">
          <a:xfrm>
            <a:off x="5029200" y="4930775"/>
            <a:ext cx="254000" cy="762000"/>
          </a:xfrm>
          <a:custGeom>
            <a:avLst/>
            <a:gdLst>
              <a:gd name="T0" fmla="*/ 2147483646 w 160"/>
              <a:gd name="T1" fmla="*/ 0 h 480"/>
              <a:gd name="T2" fmla="*/ 2147483646 w 160"/>
              <a:gd name="T3" fmla="*/ 2147483646 h 480"/>
              <a:gd name="T4" fmla="*/ 2147483646 w 160"/>
              <a:gd name="T5" fmla="*/ 2147483646 h 480"/>
              <a:gd name="T6" fmla="*/ 2147483646 w 160"/>
              <a:gd name="T7" fmla="*/ 2147483646 h 480"/>
              <a:gd name="T8" fmla="*/ 0 60000 65536"/>
              <a:gd name="T9" fmla="*/ 0 60000 65536"/>
              <a:gd name="T10" fmla="*/ 0 60000 65536"/>
              <a:gd name="T11" fmla="*/ 0 60000 65536"/>
              <a:gd name="T12" fmla="*/ 0 w 160"/>
              <a:gd name="T13" fmla="*/ 0 h 480"/>
              <a:gd name="T14" fmla="*/ 160 w 160"/>
              <a:gd name="T15" fmla="*/ 480 h 48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0" h="480">
                <a:moveTo>
                  <a:pt x="104" y="0"/>
                </a:moveTo>
                <a:cubicBezTo>
                  <a:pt x="52" y="68"/>
                  <a:pt x="0" y="136"/>
                  <a:pt x="8" y="192"/>
                </a:cubicBezTo>
                <a:cubicBezTo>
                  <a:pt x="16" y="248"/>
                  <a:pt x="144" y="288"/>
                  <a:pt x="152" y="336"/>
                </a:cubicBezTo>
                <a:cubicBezTo>
                  <a:pt x="160" y="384"/>
                  <a:pt x="80" y="448"/>
                  <a:pt x="56" y="480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2" name="Freeform 10">
            <a:extLst>
              <a:ext uri="{FF2B5EF4-FFF2-40B4-BE49-F238E27FC236}">
                <a16:creationId xmlns:a16="http://schemas.microsoft.com/office/drawing/2014/main" id="{A6A6C2BF-CA34-8949-9F9A-E3C8C6EEC011}"/>
              </a:ext>
            </a:extLst>
          </p:cNvPr>
          <p:cNvSpPr>
            <a:spLocks/>
          </p:cNvSpPr>
          <p:nvPr/>
        </p:nvSpPr>
        <p:spPr bwMode="auto">
          <a:xfrm>
            <a:off x="4038600" y="4930775"/>
            <a:ext cx="254000" cy="762000"/>
          </a:xfrm>
          <a:custGeom>
            <a:avLst/>
            <a:gdLst>
              <a:gd name="T0" fmla="*/ 2147483646 w 160"/>
              <a:gd name="T1" fmla="*/ 0 h 480"/>
              <a:gd name="T2" fmla="*/ 2147483646 w 160"/>
              <a:gd name="T3" fmla="*/ 2147483646 h 480"/>
              <a:gd name="T4" fmla="*/ 2147483646 w 160"/>
              <a:gd name="T5" fmla="*/ 2147483646 h 480"/>
              <a:gd name="T6" fmla="*/ 2147483646 w 160"/>
              <a:gd name="T7" fmla="*/ 2147483646 h 480"/>
              <a:gd name="T8" fmla="*/ 0 60000 65536"/>
              <a:gd name="T9" fmla="*/ 0 60000 65536"/>
              <a:gd name="T10" fmla="*/ 0 60000 65536"/>
              <a:gd name="T11" fmla="*/ 0 60000 65536"/>
              <a:gd name="T12" fmla="*/ 0 w 160"/>
              <a:gd name="T13" fmla="*/ 0 h 480"/>
              <a:gd name="T14" fmla="*/ 160 w 160"/>
              <a:gd name="T15" fmla="*/ 480 h 48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0" h="480">
                <a:moveTo>
                  <a:pt x="104" y="0"/>
                </a:moveTo>
                <a:cubicBezTo>
                  <a:pt x="52" y="68"/>
                  <a:pt x="0" y="136"/>
                  <a:pt x="8" y="192"/>
                </a:cubicBezTo>
                <a:cubicBezTo>
                  <a:pt x="16" y="248"/>
                  <a:pt x="144" y="288"/>
                  <a:pt x="152" y="336"/>
                </a:cubicBezTo>
                <a:cubicBezTo>
                  <a:pt x="160" y="384"/>
                  <a:pt x="80" y="448"/>
                  <a:pt x="56" y="480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3" name="Text Box 13">
            <a:extLst>
              <a:ext uri="{FF2B5EF4-FFF2-40B4-BE49-F238E27FC236}">
                <a16:creationId xmlns:a16="http://schemas.microsoft.com/office/drawing/2014/main" id="{19A6CA51-9CB6-5658-FF9B-67E9F3792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4050" y="5805488"/>
            <a:ext cx="1631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kernel threads</a:t>
            </a:r>
          </a:p>
        </p:txBody>
      </p:sp>
      <p:grpSp>
        <p:nvGrpSpPr>
          <p:cNvPr id="6154" name="Group 35">
            <a:extLst>
              <a:ext uri="{FF2B5EF4-FFF2-40B4-BE49-F238E27FC236}">
                <a16:creationId xmlns:a16="http://schemas.microsoft.com/office/drawing/2014/main" id="{FC2A3517-F040-B3E1-35ED-76E2992E2AD5}"/>
              </a:ext>
            </a:extLst>
          </p:cNvPr>
          <p:cNvGrpSpPr>
            <a:grpSpLocks/>
          </p:cNvGrpSpPr>
          <p:nvPr/>
        </p:nvGrpSpPr>
        <p:grpSpPr bwMode="auto">
          <a:xfrm>
            <a:off x="2895600" y="2949575"/>
            <a:ext cx="1295400" cy="1371600"/>
            <a:chOff x="1824" y="1858"/>
            <a:chExt cx="816" cy="864"/>
          </a:xfrm>
        </p:grpSpPr>
        <p:sp>
          <p:nvSpPr>
            <p:cNvPr id="6173" name="Rectangle 11">
              <a:extLst>
                <a:ext uri="{FF2B5EF4-FFF2-40B4-BE49-F238E27FC236}">
                  <a16:creationId xmlns:a16="http://schemas.microsoft.com/office/drawing/2014/main" id="{3CA29E17-4BE5-11CB-C59F-F16D02D491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858"/>
              <a:ext cx="816" cy="864"/>
            </a:xfrm>
            <a:prstGeom prst="rect">
              <a:avLst/>
            </a:prstGeom>
            <a:solidFill>
              <a:srgbClr val="FFFF8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q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q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6174" name="Freeform 14">
              <a:extLst>
                <a:ext uri="{FF2B5EF4-FFF2-40B4-BE49-F238E27FC236}">
                  <a16:creationId xmlns:a16="http://schemas.microsoft.com/office/drawing/2014/main" id="{BEF1D203-D9E8-D09A-C72B-0EC6A2A4B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2050"/>
              <a:ext cx="160" cy="480"/>
            </a:xfrm>
            <a:custGeom>
              <a:avLst/>
              <a:gdLst>
                <a:gd name="T0" fmla="*/ 104 w 160"/>
                <a:gd name="T1" fmla="*/ 0 h 480"/>
                <a:gd name="T2" fmla="*/ 8 w 160"/>
                <a:gd name="T3" fmla="*/ 192 h 480"/>
                <a:gd name="T4" fmla="*/ 152 w 160"/>
                <a:gd name="T5" fmla="*/ 336 h 480"/>
                <a:gd name="T6" fmla="*/ 56 w 160"/>
                <a:gd name="T7" fmla="*/ 480 h 48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0"/>
                <a:gd name="T13" fmla="*/ 0 h 480"/>
                <a:gd name="T14" fmla="*/ 160 w 160"/>
                <a:gd name="T15" fmla="*/ 480 h 48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0" h="480">
                  <a:moveTo>
                    <a:pt x="104" y="0"/>
                  </a:moveTo>
                  <a:cubicBezTo>
                    <a:pt x="52" y="68"/>
                    <a:pt x="0" y="136"/>
                    <a:pt x="8" y="192"/>
                  </a:cubicBezTo>
                  <a:cubicBezTo>
                    <a:pt x="16" y="248"/>
                    <a:pt x="144" y="288"/>
                    <a:pt x="152" y="336"/>
                  </a:cubicBezTo>
                  <a:cubicBezTo>
                    <a:pt x="160" y="384"/>
                    <a:pt x="80" y="448"/>
                    <a:pt x="56" y="480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5" name="Freeform 15">
              <a:extLst>
                <a:ext uri="{FF2B5EF4-FFF2-40B4-BE49-F238E27FC236}">
                  <a16:creationId xmlns:a16="http://schemas.microsoft.com/office/drawing/2014/main" id="{F044759B-C40C-BBC6-617C-DBF9629D2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2050"/>
              <a:ext cx="160" cy="480"/>
            </a:xfrm>
            <a:custGeom>
              <a:avLst/>
              <a:gdLst>
                <a:gd name="T0" fmla="*/ 104 w 160"/>
                <a:gd name="T1" fmla="*/ 0 h 480"/>
                <a:gd name="T2" fmla="*/ 8 w 160"/>
                <a:gd name="T3" fmla="*/ 192 h 480"/>
                <a:gd name="T4" fmla="*/ 152 w 160"/>
                <a:gd name="T5" fmla="*/ 336 h 480"/>
                <a:gd name="T6" fmla="*/ 56 w 160"/>
                <a:gd name="T7" fmla="*/ 480 h 48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0"/>
                <a:gd name="T13" fmla="*/ 0 h 480"/>
                <a:gd name="T14" fmla="*/ 160 w 160"/>
                <a:gd name="T15" fmla="*/ 480 h 48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0" h="480">
                  <a:moveTo>
                    <a:pt x="104" y="0"/>
                  </a:moveTo>
                  <a:cubicBezTo>
                    <a:pt x="52" y="68"/>
                    <a:pt x="0" y="136"/>
                    <a:pt x="8" y="192"/>
                  </a:cubicBezTo>
                  <a:cubicBezTo>
                    <a:pt x="16" y="248"/>
                    <a:pt x="144" y="288"/>
                    <a:pt x="152" y="336"/>
                  </a:cubicBezTo>
                  <a:cubicBezTo>
                    <a:pt x="160" y="384"/>
                    <a:pt x="80" y="448"/>
                    <a:pt x="56" y="480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155" name="Rectangle 16">
            <a:extLst>
              <a:ext uri="{FF2B5EF4-FFF2-40B4-BE49-F238E27FC236}">
                <a16:creationId xmlns:a16="http://schemas.microsoft.com/office/drawing/2014/main" id="{79AF01CD-689A-92C5-AEC6-D6F1520194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2949575"/>
            <a:ext cx="1295400" cy="1371600"/>
          </a:xfrm>
          <a:prstGeom prst="rect">
            <a:avLst/>
          </a:prstGeom>
          <a:solidFill>
            <a:srgbClr val="FFFF84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6156" name="Text Box 17">
            <a:extLst>
              <a:ext uri="{FF2B5EF4-FFF2-40B4-BE49-F238E27FC236}">
                <a16:creationId xmlns:a16="http://schemas.microsoft.com/office/drawing/2014/main" id="{C3EA4C05-B854-3C8F-9234-BE3B55FF5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3406775"/>
            <a:ext cx="1225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processes</a:t>
            </a:r>
          </a:p>
        </p:txBody>
      </p:sp>
      <p:sp>
        <p:nvSpPr>
          <p:cNvPr id="6157" name="Freeform 18">
            <a:extLst>
              <a:ext uri="{FF2B5EF4-FFF2-40B4-BE49-F238E27FC236}">
                <a16:creationId xmlns:a16="http://schemas.microsoft.com/office/drawing/2014/main" id="{160A234F-E455-33A5-ECC0-7B83FC7DD63D}"/>
              </a:ext>
            </a:extLst>
          </p:cNvPr>
          <p:cNvSpPr>
            <a:spLocks/>
          </p:cNvSpPr>
          <p:nvPr/>
        </p:nvSpPr>
        <p:spPr bwMode="auto">
          <a:xfrm>
            <a:off x="5003800" y="3254375"/>
            <a:ext cx="254000" cy="762000"/>
          </a:xfrm>
          <a:custGeom>
            <a:avLst/>
            <a:gdLst>
              <a:gd name="T0" fmla="*/ 2147483646 w 160"/>
              <a:gd name="T1" fmla="*/ 0 h 480"/>
              <a:gd name="T2" fmla="*/ 2147483646 w 160"/>
              <a:gd name="T3" fmla="*/ 2147483646 h 480"/>
              <a:gd name="T4" fmla="*/ 2147483646 w 160"/>
              <a:gd name="T5" fmla="*/ 2147483646 h 480"/>
              <a:gd name="T6" fmla="*/ 2147483646 w 160"/>
              <a:gd name="T7" fmla="*/ 2147483646 h 480"/>
              <a:gd name="T8" fmla="*/ 0 60000 65536"/>
              <a:gd name="T9" fmla="*/ 0 60000 65536"/>
              <a:gd name="T10" fmla="*/ 0 60000 65536"/>
              <a:gd name="T11" fmla="*/ 0 60000 65536"/>
              <a:gd name="T12" fmla="*/ 0 w 160"/>
              <a:gd name="T13" fmla="*/ 0 h 480"/>
              <a:gd name="T14" fmla="*/ 160 w 160"/>
              <a:gd name="T15" fmla="*/ 480 h 48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0" h="480">
                <a:moveTo>
                  <a:pt x="104" y="0"/>
                </a:moveTo>
                <a:cubicBezTo>
                  <a:pt x="52" y="68"/>
                  <a:pt x="0" y="136"/>
                  <a:pt x="8" y="192"/>
                </a:cubicBezTo>
                <a:cubicBezTo>
                  <a:pt x="16" y="248"/>
                  <a:pt x="144" y="288"/>
                  <a:pt x="152" y="336"/>
                </a:cubicBezTo>
                <a:cubicBezTo>
                  <a:pt x="160" y="384"/>
                  <a:pt x="80" y="448"/>
                  <a:pt x="56" y="480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8" name="Line 20">
            <a:extLst>
              <a:ext uri="{FF2B5EF4-FFF2-40B4-BE49-F238E27FC236}">
                <a16:creationId xmlns:a16="http://schemas.microsoft.com/office/drawing/2014/main" id="{ECC2408A-94AC-A404-901D-17132947F152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4168775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9" name="Line 21">
            <a:extLst>
              <a:ext uri="{FF2B5EF4-FFF2-40B4-BE49-F238E27FC236}">
                <a16:creationId xmlns:a16="http://schemas.microsoft.com/office/drawing/2014/main" id="{55FCE75F-27B0-F3F4-CEC2-9E8662A8169F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4168775"/>
            <a:ext cx="228600" cy="6096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0" name="Line 22">
            <a:extLst>
              <a:ext uri="{FF2B5EF4-FFF2-40B4-BE49-F238E27FC236}">
                <a16:creationId xmlns:a16="http://schemas.microsoft.com/office/drawing/2014/main" id="{3D1158B5-75E0-86AF-C8F1-0CB998559DBE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4092575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1" name="Rectangle 23">
            <a:extLst>
              <a:ext uri="{FF2B5EF4-FFF2-40B4-BE49-F238E27FC236}">
                <a16:creationId xmlns:a16="http://schemas.microsoft.com/office/drawing/2014/main" id="{D647D688-D4C2-D5FD-8FE2-FC6DBF752B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2949575"/>
            <a:ext cx="1295400" cy="1371600"/>
          </a:xfrm>
          <a:prstGeom prst="rect">
            <a:avLst/>
          </a:prstGeom>
          <a:solidFill>
            <a:srgbClr val="FFFF84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6162" name="Freeform 24">
            <a:extLst>
              <a:ext uri="{FF2B5EF4-FFF2-40B4-BE49-F238E27FC236}">
                <a16:creationId xmlns:a16="http://schemas.microsoft.com/office/drawing/2014/main" id="{82EB47D4-3A25-A3DD-04E3-6F45614FDAE4}"/>
              </a:ext>
            </a:extLst>
          </p:cNvPr>
          <p:cNvSpPr>
            <a:spLocks/>
          </p:cNvSpPr>
          <p:nvPr/>
        </p:nvSpPr>
        <p:spPr bwMode="auto">
          <a:xfrm>
            <a:off x="6324600" y="3254375"/>
            <a:ext cx="254000" cy="762000"/>
          </a:xfrm>
          <a:custGeom>
            <a:avLst/>
            <a:gdLst>
              <a:gd name="T0" fmla="*/ 2147483646 w 160"/>
              <a:gd name="T1" fmla="*/ 0 h 480"/>
              <a:gd name="T2" fmla="*/ 2147483646 w 160"/>
              <a:gd name="T3" fmla="*/ 2147483646 h 480"/>
              <a:gd name="T4" fmla="*/ 2147483646 w 160"/>
              <a:gd name="T5" fmla="*/ 2147483646 h 480"/>
              <a:gd name="T6" fmla="*/ 2147483646 w 160"/>
              <a:gd name="T7" fmla="*/ 2147483646 h 480"/>
              <a:gd name="T8" fmla="*/ 0 60000 65536"/>
              <a:gd name="T9" fmla="*/ 0 60000 65536"/>
              <a:gd name="T10" fmla="*/ 0 60000 65536"/>
              <a:gd name="T11" fmla="*/ 0 60000 65536"/>
              <a:gd name="T12" fmla="*/ 0 w 160"/>
              <a:gd name="T13" fmla="*/ 0 h 480"/>
              <a:gd name="T14" fmla="*/ 160 w 160"/>
              <a:gd name="T15" fmla="*/ 480 h 48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0" h="480">
                <a:moveTo>
                  <a:pt x="104" y="0"/>
                </a:moveTo>
                <a:cubicBezTo>
                  <a:pt x="52" y="68"/>
                  <a:pt x="0" y="136"/>
                  <a:pt x="8" y="192"/>
                </a:cubicBezTo>
                <a:cubicBezTo>
                  <a:pt x="16" y="248"/>
                  <a:pt x="144" y="288"/>
                  <a:pt x="152" y="336"/>
                </a:cubicBezTo>
                <a:cubicBezTo>
                  <a:pt x="160" y="384"/>
                  <a:pt x="80" y="448"/>
                  <a:pt x="56" y="480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3" name="Freeform 25">
            <a:extLst>
              <a:ext uri="{FF2B5EF4-FFF2-40B4-BE49-F238E27FC236}">
                <a16:creationId xmlns:a16="http://schemas.microsoft.com/office/drawing/2014/main" id="{62A16B85-CB3C-625D-DD32-B455B15D593F}"/>
              </a:ext>
            </a:extLst>
          </p:cNvPr>
          <p:cNvSpPr>
            <a:spLocks/>
          </p:cNvSpPr>
          <p:nvPr/>
        </p:nvSpPr>
        <p:spPr bwMode="auto">
          <a:xfrm>
            <a:off x="6781800" y="3254375"/>
            <a:ext cx="254000" cy="762000"/>
          </a:xfrm>
          <a:custGeom>
            <a:avLst/>
            <a:gdLst>
              <a:gd name="T0" fmla="*/ 2147483646 w 160"/>
              <a:gd name="T1" fmla="*/ 0 h 480"/>
              <a:gd name="T2" fmla="*/ 2147483646 w 160"/>
              <a:gd name="T3" fmla="*/ 2147483646 h 480"/>
              <a:gd name="T4" fmla="*/ 2147483646 w 160"/>
              <a:gd name="T5" fmla="*/ 2147483646 h 480"/>
              <a:gd name="T6" fmla="*/ 2147483646 w 160"/>
              <a:gd name="T7" fmla="*/ 2147483646 h 480"/>
              <a:gd name="T8" fmla="*/ 0 60000 65536"/>
              <a:gd name="T9" fmla="*/ 0 60000 65536"/>
              <a:gd name="T10" fmla="*/ 0 60000 65536"/>
              <a:gd name="T11" fmla="*/ 0 60000 65536"/>
              <a:gd name="T12" fmla="*/ 0 w 160"/>
              <a:gd name="T13" fmla="*/ 0 h 480"/>
              <a:gd name="T14" fmla="*/ 160 w 160"/>
              <a:gd name="T15" fmla="*/ 480 h 48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0" h="480">
                <a:moveTo>
                  <a:pt x="104" y="0"/>
                </a:moveTo>
                <a:cubicBezTo>
                  <a:pt x="52" y="68"/>
                  <a:pt x="0" y="136"/>
                  <a:pt x="8" y="192"/>
                </a:cubicBezTo>
                <a:cubicBezTo>
                  <a:pt x="16" y="248"/>
                  <a:pt x="144" y="288"/>
                  <a:pt x="152" y="336"/>
                </a:cubicBezTo>
                <a:cubicBezTo>
                  <a:pt x="160" y="384"/>
                  <a:pt x="80" y="448"/>
                  <a:pt x="56" y="480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4" name="Freeform 26">
            <a:extLst>
              <a:ext uri="{FF2B5EF4-FFF2-40B4-BE49-F238E27FC236}">
                <a16:creationId xmlns:a16="http://schemas.microsoft.com/office/drawing/2014/main" id="{BD25EB82-E610-91A6-F33E-FF53991F5183}"/>
              </a:ext>
            </a:extLst>
          </p:cNvPr>
          <p:cNvSpPr>
            <a:spLocks/>
          </p:cNvSpPr>
          <p:nvPr/>
        </p:nvSpPr>
        <p:spPr bwMode="auto">
          <a:xfrm>
            <a:off x="6604000" y="4930775"/>
            <a:ext cx="254000" cy="762000"/>
          </a:xfrm>
          <a:custGeom>
            <a:avLst/>
            <a:gdLst>
              <a:gd name="T0" fmla="*/ 2147483646 w 160"/>
              <a:gd name="T1" fmla="*/ 0 h 480"/>
              <a:gd name="T2" fmla="*/ 2147483646 w 160"/>
              <a:gd name="T3" fmla="*/ 2147483646 h 480"/>
              <a:gd name="T4" fmla="*/ 2147483646 w 160"/>
              <a:gd name="T5" fmla="*/ 2147483646 h 480"/>
              <a:gd name="T6" fmla="*/ 2147483646 w 160"/>
              <a:gd name="T7" fmla="*/ 2147483646 h 480"/>
              <a:gd name="T8" fmla="*/ 0 60000 65536"/>
              <a:gd name="T9" fmla="*/ 0 60000 65536"/>
              <a:gd name="T10" fmla="*/ 0 60000 65536"/>
              <a:gd name="T11" fmla="*/ 0 60000 65536"/>
              <a:gd name="T12" fmla="*/ 0 w 160"/>
              <a:gd name="T13" fmla="*/ 0 h 480"/>
              <a:gd name="T14" fmla="*/ 160 w 160"/>
              <a:gd name="T15" fmla="*/ 480 h 48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0" h="480">
                <a:moveTo>
                  <a:pt x="104" y="0"/>
                </a:moveTo>
                <a:cubicBezTo>
                  <a:pt x="52" y="68"/>
                  <a:pt x="0" y="136"/>
                  <a:pt x="8" y="192"/>
                </a:cubicBezTo>
                <a:cubicBezTo>
                  <a:pt x="16" y="248"/>
                  <a:pt x="144" y="288"/>
                  <a:pt x="152" y="336"/>
                </a:cubicBezTo>
                <a:cubicBezTo>
                  <a:pt x="160" y="384"/>
                  <a:pt x="80" y="448"/>
                  <a:pt x="56" y="480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5" name="Line 27">
            <a:extLst>
              <a:ext uri="{FF2B5EF4-FFF2-40B4-BE49-F238E27FC236}">
                <a16:creationId xmlns:a16="http://schemas.microsoft.com/office/drawing/2014/main" id="{590E475B-82AA-20AC-1ACE-A08DC4A1C49A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4092575"/>
            <a:ext cx="203200" cy="6858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6" name="Text Box 28">
            <a:extLst>
              <a:ext uri="{FF2B5EF4-FFF2-40B4-BE49-F238E27FC236}">
                <a16:creationId xmlns:a16="http://schemas.microsoft.com/office/drawing/2014/main" id="{13B59EE0-E97C-6BC4-0533-1AB49BFDB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2263775"/>
            <a:ext cx="145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user threads</a:t>
            </a:r>
          </a:p>
        </p:txBody>
      </p:sp>
      <p:sp>
        <p:nvSpPr>
          <p:cNvPr id="6167" name="Line 29">
            <a:extLst>
              <a:ext uri="{FF2B5EF4-FFF2-40B4-BE49-F238E27FC236}">
                <a16:creationId xmlns:a16="http://schemas.microsoft.com/office/drawing/2014/main" id="{D658B5C8-4E25-B818-7ECB-FDEFDE1E17F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29000" y="2644775"/>
            <a:ext cx="1600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8" name="Line 30">
            <a:extLst>
              <a:ext uri="{FF2B5EF4-FFF2-40B4-BE49-F238E27FC236}">
                <a16:creationId xmlns:a16="http://schemas.microsoft.com/office/drawing/2014/main" id="{C0AC6457-1900-99A1-B161-0D706F08CF6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62400" y="2644775"/>
            <a:ext cx="1066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9" name="Line 31">
            <a:extLst>
              <a:ext uri="{FF2B5EF4-FFF2-40B4-BE49-F238E27FC236}">
                <a16:creationId xmlns:a16="http://schemas.microsoft.com/office/drawing/2014/main" id="{57D1C589-B3A1-97E6-A89C-F08BC606E557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9200" y="264477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70" name="Line 32">
            <a:extLst>
              <a:ext uri="{FF2B5EF4-FFF2-40B4-BE49-F238E27FC236}">
                <a16:creationId xmlns:a16="http://schemas.microsoft.com/office/drawing/2014/main" id="{D6A92D2D-DF36-CB22-9C3E-8C9D1736E622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9200" y="2644775"/>
            <a:ext cx="1219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71" name="Line 33">
            <a:extLst>
              <a:ext uri="{FF2B5EF4-FFF2-40B4-BE49-F238E27FC236}">
                <a16:creationId xmlns:a16="http://schemas.microsoft.com/office/drawing/2014/main" id="{3CC67934-ED90-0868-4CAC-C10BC54FCD7A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9200" y="2644775"/>
            <a:ext cx="1752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72" name="Rectangle 34">
            <a:extLst>
              <a:ext uri="{FF2B5EF4-FFF2-40B4-BE49-F238E27FC236}">
                <a16:creationId xmlns:a16="http://schemas.microsoft.com/office/drawing/2014/main" id="{41C2320D-D695-38E3-3455-9E33111988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OS only knows about kernel threads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DD1DAB26-4E27-1779-642A-7CFCA8A3DB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Characteristics of User Threads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14A40A34-9CBD-B3A6-421A-859E985A95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User threads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/>
              <a:t>+ Good performance</a:t>
            </a:r>
          </a:p>
          <a:p>
            <a:pPr lvl="2" eaLnBrk="1" hangingPunct="1"/>
            <a:r>
              <a:rPr lang="en-US" altLang="en-US"/>
              <a:t>Scheduling involves voluntary yields of CPUs</a:t>
            </a:r>
          </a:p>
          <a:p>
            <a:pPr lvl="2" eaLnBrk="1" hangingPunct="1"/>
            <a:r>
              <a:rPr lang="en-US" altLang="en-US"/>
              <a:t>Analogy:  getting loans from friends vs. banks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/>
              <a:t>- Sometimes incorrect behaviors</a:t>
            </a:r>
          </a:p>
          <a:p>
            <a:pPr lvl="2" eaLnBrk="1" hangingPunct="1"/>
            <a:r>
              <a:rPr lang="en-US" altLang="en-US"/>
              <a:t>A user thread blocked on I/O may prevent other ready user threads from running</a:t>
            </a:r>
          </a:p>
          <a:p>
            <a:pPr lvl="2" eaLnBrk="1" hangingPunct="1"/>
            <a:r>
              <a:rPr lang="en-US" altLang="en-US"/>
              <a:t>Kernel knows nothing about the priorities among threads</a:t>
            </a:r>
          </a:p>
          <a:p>
            <a:pPr lvl="3" eaLnBrk="1" hangingPunct="1"/>
            <a:r>
              <a:rPr lang="en-US" altLang="en-US"/>
              <a:t>A low-priority user thread may preempt a high-priority user thread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12D43704-54C9-1F33-0CA6-AE8CF22B0D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Characteristics of Kernel Threads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3ACF40AF-2E69-9732-6FE7-378C51EA4C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Kernel threads (each user thread mapped to a kernel thread)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/>
              <a:t>+ Correct concurrency semantics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/>
              <a:t>- Poor performance</a:t>
            </a:r>
          </a:p>
          <a:p>
            <a:pPr lvl="2" eaLnBrk="1" hangingPunct="1"/>
            <a:r>
              <a:rPr lang="en-US" altLang="en-US"/>
              <a:t>Scheduling involves kernel crossing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2CC1D81-8F91-AF65-997D-1A5FB877C4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One Solution:  Scheduler Activations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BB6DD932-A39E-C7A8-9134-42C70676C8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Additional interface </a:t>
            </a:r>
          </a:p>
          <a:p>
            <a:pPr lvl="1" eaLnBrk="1" hangingPunct="1"/>
            <a:r>
              <a:rPr lang="en-US" altLang="en-US"/>
              <a:t>Thread system can request kernel threads dynamically</a:t>
            </a:r>
          </a:p>
          <a:p>
            <a:pPr lvl="1" eaLnBrk="1" hangingPunct="1"/>
            <a:r>
              <a:rPr lang="en-US" altLang="en-US"/>
              <a:t>Thread system can advice kernel scheduler on preemptions</a:t>
            </a:r>
          </a:p>
          <a:p>
            <a:pPr lvl="1" eaLnBrk="1" hangingPunct="1"/>
            <a:r>
              <a:rPr lang="en-US" altLang="en-US"/>
              <a:t>Kernel needs to notify the thread system of various events (e.g., blocking) via upcalls</a:t>
            </a:r>
          </a:p>
          <a:p>
            <a:pPr lvl="1" eaLnBrk="1" hangingPunct="1"/>
            <a:r>
              <a:rPr lang="en-US" altLang="en-US"/>
              <a:t>Kernel needs to make a kernel thread available to activate user-level scheduler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87DE1BA1-DA47-9468-8B2D-2D37FC4F4E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800"/>
              <a:t>Why Threads Are A Bad Idea</a:t>
            </a:r>
            <a:br>
              <a:rPr lang="en-US" altLang="en-US" sz="3800"/>
            </a:br>
            <a:r>
              <a:rPr lang="en-US" altLang="en-US" sz="3800"/>
              <a:t>(for most purposes) by John Ousterhout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94AFB356-EABE-A4AF-9C07-4F8EC13A23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Threads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Grew up in OS world (processes)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Every programmer should be a thread programmer?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Problem: threads are very hard to program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Alternative: events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Claims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For most purposes, events are better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Threads should be used only when true CPU concurrency is needed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6BE7816B-B531-8CEF-C4F0-60B9A11A4F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altLang="en-US"/>
              <a:t>What Are Threads?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10551939-B2CE-4AFC-E932-4B56E96090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895600"/>
            <a:ext cx="8229600" cy="2655888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altLang="en-US">
                <a:solidFill>
                  <a:schemeClr val="folHlink"/>
                </a:solidFill>
              </a:rPr>
              <a:t>General-purpose solution for managing concurrency</a:t>
            </a:r>
            <a:endParaRPr lang="en-US" altLang="en-US"/>
          </a:p>
          <a:p>
            <a:pPr eaLnBrk="1" hangingPunct="1"/>
            <a:r>
              <a:rPr lang="en-US" altLang="en-US"/>
              <a:t>Multiple independent execution streams</a:t>
            </a:r>
          </a:p>
          <a:p>
            <a:pPr eaLnBrk="1" hangingPunct="1"/>
            <a:r>
              <a:rPr lang="en-US" altLang="en-US"/>
              <a:t>Shared state</a:t>
            </a:r>
          </a:p>
          <a:p>
            <a:pPr eaLnBrk="1" hangingPunct="1"/>
            <a:r>
              <a:rPr lang="en-US" altLang="en-US"/>
              <a:t>Pre-emptive scheduling</a:t>
            </a:r>
          </a:p>
          <a:p>
            <a:pPr eaLnBrk="1" hangingPunct="1"/>
            <a:r>
              <a:rPr lang="en-US" altLang="en-US"/>
              <a:t>Synchronization (e.g. locks, conditions)</a:t>
            </a:r>
          </a:p>
        </p:txBody>
      </p:sp>
      <p:sp>
        <p:nvSpPr>
          <p:cNvPr id="11268" name="AutoShape 4">
            <a:extLst>
              <a:ext uri="{FF2B5EF4-FFF2-40B4-BE49-F238E27FC236}">
                <a16:creationId xmlns:a16="http://schemas.microsoft.com/office/drawing/2014/main" id="{C994C187-127E-3205-7AC9-AC8764A58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2850" y="1454150"/>
            <a:ext cx="3111500" cy="749300"/>
          </a:xfrm>
          <a:prstGeom prst="roundRect">
            <a:avLst>
              <a:gd name="adj" fmla="val 12495"/>
            </a:avLst>
          </a:prstGeom>
          <a:solidFill>
            <a:srgbClr val="FFFF84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Shared state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(memory, files, etc.)</a:t>
            </a:r>
          </a:p>
        </p:txBody>
      </p:sp>
      <p:sp>
        <p:nvSpPr>
          <p:cNvPr id="11269" name="Oval 5">
            <a:extLst>
              <a:ext uri="{FF2B5EF4-FFF2-40B4-BE49-F238E27FC236}">
                <a16:creationId xmlns:a16="http://schemas.microsoft.com/office/drawing/2014/main" id="{E0CAAF91-D855-8099-93B5-6A37EA2AB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4750" y="2520950"/>
            <a:ext cx="444500" cy="444500"/>
          </a:xfrm>
          <a:prstGeom prst="ellipse">
            <a:avLst/>
          </a:prstGeom>
          <a:solidFill>
            <a:srgbClr val="A2C1FE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1270" name="Oval 6">
            <a:extLst>
              <a:ext uri="{FF2B5EF4-FFF2-40B4-BE49-F238E27FC236}">
                <a16:creationId xmlns:a16="http://schemas.microsoft.com/office/drawing/2014/main" id="{877109E5-D6D5-BA8C-0AB9-1455CF31B2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0550" y="2520950"/>
            <a:ext cx="444500" cy="444500"/>
          </a:xfrm>
          <a:prstGeom prst="ellipse">
            <a:avLst/>
          </a:prstGeom>
          <a:solidFill>
            <a:srgbClr val="A2C1FE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1271" name="Oval 7">
            <a:extLst>
              <a:ext uri="{FF2B5EF4-FFF2-40B4-BE49-F238E27FC236}">
                <a16:creationId xmlns:a16="http://schemas.microsoft.com/office/drawing/2014/main" id="{B91AAAA5-ED0D-7440-79B8-2B5DB5F63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6350" y="2520950"/>
            <a:ext cx="444500" cy="444500"/>
          </a:xfrm>
          <a:prstGeom prst="ellipse">
            <a:avLst/>
          </a:prstGeom>
          <a:solidFill>
            <a:srgbClr val="A2C1FE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1272" name="Oval 8">
            <a:extLst>
              <a:ext uri="{FF2B5EF4-FFF2-40B4-BE49-F238E27FC236}">
                <a16:creationId xmlns:a16="http://schemas.microsoft.com/office/drawing/2014/main" id="{840C0FE4-99C1-827A-CABF-3CA2894B17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2150" y="2520950"/>
            <a:ext cx="444500" cy="444500"/>
          </a:xfrm>
          <a:prstGeom prst="ellipse">
            <a:avLst/>
          </a:prstGeom>
          <a:solidFill>
            <a:srgbClr val="A2C1FE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1273" name="Oval 9">
            <a:extLst>
              <a:ext uri="{FF2B5EF4-FFF2-40B4-BE49-F238E27FC236}">
                <a16:creationId xmlns:a16="http://schemas.microsoft.com/office/drawing/2014/main" id="{C21343F8-9F2C-7A9F-0123-85FE945EC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7950" y="2540000"/>
            <a:ext cx="444500" cy="444500"/>
          </a:xfrm>
          <a:prstGeom prst="ellipse">
            <a:avLst/>
          </a:prstGeom>
          <a:solidFill>
            <a:srgbClr val="A2C1FE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1274" name="Rectangle 10">
            <a:extLst>
              <a:ext uri="{FF2B5EF4-FFF2-40B4-BE49-F238E27FC236}">
                <a16:creationId xmlns:a16="http://schemas.microsoft.com/office/drawing/2014/main" id="{B51DBAD7-DD03-CEE8-9F40-09DFAD671C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2533650"/>
            <a:ext cx="1304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Threads</a:t>
            </a:r>
          </a:p>
        </p:txBody>
      </p:sp>
      <p:sp>
        <p:nvSpPr>
          <p:cNvPr id="11275" name="Line 11">
            <a:extLst>
              <a:ext uri="{FF2B5EF4-FFF2-40B4-BE49-F238E27FC236}">
                <a16:creationId xmlns:a16="http://schemas.microsoft.com/office/drawing/2014/main" id="{869F6B04-1B51-1AB8-F56C-C5E9655A7DC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67000" y="22098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6" name="Line 12">
            <a:extLst>
              <a:ext uri="{FF2B5EF4-FFF2-40B4-BE49-F238E27FC236}">
                <a16:creationId xmlns:a16="http://schemas.microsoft.com/office/drawing/2014/main" id="{54894FC1-F295-C7FB-90F1-30E6149A67F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52800" y="22098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7" name="Line 13">
            <a:extLst>
              <a:ext uri="{FF2B5EF4-FFF2-40B4-BE49-F238E27FC236}">
                <a16:creationId xmlns:a16="http://schemas.microsoft.com/office/drawing/2014/main" id="{42686E6F-B90A-63FA-1D12-21A66688F8E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38600" y="22098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8" name="Line 14">
            <a:extLst>
              <a:ext uri="{FF2B5EF4-FFF2-40B4-BE49-F238E27FC236}">
                <a16:creationId xmlns:a16="http://schemas.microsoft.com/office/drawing/2014/main" id="{7068242C-188D-C7A8-648D-5F9ED4B0EFB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24400" y="22098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9" name="Line 15">
            <a:extLst>
              <a:ext uri="{FF2B5EF4-FFF2-40B4-BE49-F238E27FC236}">
                <a16:creationId xmlns:a16="http://schemas.microsoft.com/office/drawing/2014/main" id="{E3206662-7F8F-A60A-CAE5-B7030D3E293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10200" y="22098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72CDF07C-A3C0-3B90-BB47-FB0C70CF84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altLang="en-US"/>
              <a:t>What Are Threads Used For?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723E3ADE-3ED9-7549-631D-763CAE6F63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0488" tIns="44450" rIns="90488" bIns="44450"/>
          <a:lstStyle/>
          <a:p>
            <a:pPr eaLnBrk="1" hangingPunct="1"/>
            <a:r>
              <a:rPr lang="en-US" altLang="en-US">
                <a:solidFill>
                  <a:schemeClr val="folHlink"/>
                </a:solidFill>
              </a:rPr>
              <a:t>OSes:</a:t>
            </a:r>
            <a:r>
              <a:rPr lang="en-US" altLang="en-US"/>
              <a:t> one kernel thread for one user process</a:t>
            </a:r>
          </a:p>
          <a:p>
            <a:pPr eaLnBrk="1" hangingPunct="1"/>
            <a:r>
              <a:rPr lang="en-US" altLang="en-US">
                <a:solidFill>
                  <a:schemeClr val="folHlink"/>
                </a:solidFill>
              </a:rPr>
              <a:t>Scientific applications:</a:t>
            </a:r>
            <a:r>
              <a:rPr lang="en-US" altLang="en-US"/>
              <a:t> one thread per CPU</a:t>
            </a:r>
          </a:p>
          <a:p>
            <a:pPr eaLnBrk="1" hangingPunct="1"/>
            <a:r>
              <a:rPr lang="en-US" altLang="en-US">
                <a:solidFill>
                  <a:schemeClr val="folHlink"/>
                </a:solidFill>
              </a:rPr>
              <a:t>Distributed systems:</a:t>
            </a:r>
            <a:r>
              <a:rPr lang="en-US" altLang="en-US"/>
              <a:t> process requests concurrently (overlap I/Os)</a:t>
            </a:r>
          </a:p>
          <a:p>
            <a:pPr eaLnBrk="1" hangingPunct="1"/>
            <a:r>
              <a:rPr lang="en-US" altLang="en-US">
                <a:solidFill>
                  <a:schemeClr val="folHlink"/>
                </a:solidFill>
              </a:rPr>
              <a:t>GUIs:</a:t>
            </a:r>
            <a:endParaRPr lang="en-US" altLang="en-US"/>
          </a:p>
          <a:p>
            <a:pPr marL="742950" lvl="1" indent="-285750" eaLnBrk="1" hangingPunct="1"/>
            <a:r>
              <a:rPr lang="en-US" altLang="en-US"/>
              <a:t>Threads correspond to user actions;  can service display during long-running computations</a:t>
            </a:r>
          </a:p>
          <a:p>
            <a:pPr marL="742950" lvl="1" indent="-285750" eaLnBrk="1" hangingPunct="1"/>
            <a:r>
              <a:rPr lang="en-US" altLang="en-US"/>
              <a:t>Multimedia, animations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9EA0C60B-04FA-08E7-A689-B1438F1B8E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altLang="en-US"/>
              <a:t>What's Wrong With Threads?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E91BB549-E3D8-311D-B22D-FCC6FC9791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4568825"/>
            <a:ext cx="8229600" cy="15621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altLang="en-US"/>
              <a:t>Too hard for most programmers to use</a:t>
            </a:r>
          </a:p>
          <a:p>
            <a:pPr eaLnBrk="1" hangingPunct="1"/>
            <a:r>
              <a:rPr lang="en-US" altLang="en-US"/>
              <a:t>Even for experts, development is painful</a:t>
            </a:r>
          </a:p>
        </p:txBody>
      </p:sp>
      <p:sp>
        <p:nvSpPr>
          <p:cNvPr id="13316" name="Freeform 4">
            <a:extLst>
              <a:ext uri="{FF2B5EF4-FFF2-40B4-BE49-F238E27FC236}">
                <a16:creationId xmlns:a16="http://schemas.microsoft.com/office/drawing/2014/main" id="{4E719BA8-B697-F15E-E2ED-70A6692AB762}"/>
              </a:ext>
            </a:extLst>
          </p:cNvPr>
          <p:cNvSpPr>
            <a:spLocks/>
          </p:cNvSpPr>
          <p:nvPr/>
        </p:nvSpPr>
        <p:spPr bwMode="auto">
          <a:xfrm>
            <a:off x="533400" y="1676400"/>
            <a:ext cx="7545388" cy="382588"/>
          </a:xfrm>
          <a:custGeom>
            <a:avLst/>
            <a:gdLst>
              <a:gd name="T0" fmla="*/ 0 w 4753"/>
              <a:gd name="T1" fmla="*/ 0 h 241"/>
              <a:gd name="T2" fmla="*/ 2147483646 w 4753"/>
              <a:gd name="T3" fmla="*/ 0 h 241"/>
              <a:gd name="T4" fmla="*/ 2147483646 w 4753"/>
              <a:gd name="T5" fmla="*/ 2147483646 h 241"/>
              <a:gd name="T6" fmla="*/ 2147483646 w 4753"/>
              <a:gd name="T7" fmla="*/ 2147483646 h 241"/>
              <a:gd name="T8" fmla="*/ 2147483646 w 4753"/>
              <a:gd name="T9" fmla="*/ 0 h 241"/>
              <a:gd name="T10" fmla="*/ 2147483646 w 4753"/>
              <a:gd name="T11" fmla="*/ 2147483646 h 241"/>
              <a:gd name="T12" fmla="*/ 2147483646 w 4753"/>
              <a:gd name="T13" fmla="*/ 2147483646 h 241"/>
              <a:gd name="T14" fmla="*/ 2147483646 w 4753"/>
              <a:gd name="T15" fmla="*/ 2147483646 h 241"/>
              <a:gd name="T16" fmla="*/ 2147483646 w 4753"/>
              <a:gd name="T17" fmla="*/ 2147483646 h 241"/>
              <a:gd name="T18" fmla="*/ 2147483646 w 4753"/>
              <a:gd name="T19" fmla="*/ 2147483646 h 241"/>
              <a:gd name="T20" fmla="*/ 0 w 4753"/>
              <a:gd name="T21" fmla="*/ 2147483646 h 241"/>
              <a:gd name="T22" fmla="*/ 2147483646 w 4753"/>
              <a:gd name="T23" fmla="*/ 2147483646 h 241"/>
              <a:gd name="T24" fmla="*/ 0 w 4753"/>
              <a:gd name="T25" fmla="*/ 0 h 24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753"/>
              <a:gd name="T40" fmla="*/ 0 h 241"/>
              <a:gd name="T41" fmla="*/ 4753 w 4753"/>
              <a:gd name="T42" fmla="*/ 241 h 24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753" h="241">
                <a:moveTo>
                  <a:pt x="0" y="0"/>
                </a:moveTo>
                <a:lnTo>
                  <a:pt x="419" y="0"/>
                </a:lnTo>
                <a:lnTo>
                  <a:pt x="559" y="48"/>
                </a:lnTo>
                <a:lnTo>
                  <a:pt x="4472" y="48"/>
                </a:lnTo>
                <a:lnTo>
                  <a:pt x="4472" y="0"/>
                </a:lnTo>
                <a:lnTo>
                  <a:pt x="4752" y="120"/>
                </a:lnTo>
                <a:lnTo>
                  <a:pt x="4472" y="240"/>
                </a:lnTo>
                <a:lnTo>
                  <a:pt x="4472" y="192"/>
                </a:lnTo>
                <a:lnTo>
                  <a:pt x="559" y="192"/>
                </a:lnTo>
                <a:lnTo>
                  <a:pt x="419" y="240"/>
                </a:lnTo>
                <a:lnTo>
                  <a:pt x="0" y="240"/>
                </a:lnTo>
                <a:lnTo>
                  <a:pt x="280" y="12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rgbClr val="7187B1"/>
              </a:gs>
              <a:gs pos="100000">
                <a:srgbClr val="A2C1FE"/>
              </a:gs>
            </a:gsLst>
            <a:lin ang="0" scaled="1"/>
          </a:gradFill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B49E78BF-4ADF-EF94-40F5-41D5DFE1FA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325" y="1279525"/>
            <a:ext cx="946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hlink"/>
                </a:solidFill>
                <a:latin typeface="Times New Roman" panose="02020603050405020304" pitchFamily="18" charset="0"/>
              </a:rPr>
              <a:t>casual</a:t>
            </a:r>
          </a:p>
        </p:txBody>
      </p:sp>
      <p:sp>
        <p:nvSpPr>
          <p:cNvPr id="13318" name="Rectangle 6">
            <a:extLst>
              <a:ext uri="{FF2B5EF4-FFF2-40B4-BE49-F238E27FC236}">
                <a16:creationId xmlns:a16="http://schemas.microsoft.com/office/drawing/2014/main" id="{F3BC2871-6785-5ACE-FF96-42548E244B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7075" y="1279525"/>
            <a:ext cx="1152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hlink"/>
                </a:solidFill>
                <a:latin typeface="Times New Roman" panose="02020603050405020304" pitchFamily="18" charset="0"/>
              </a:rPr>
              <a:t>wizards</a:t>
            </a:r>
          </a:p>
        </p:txBody>
      </p:sp>
      <p:sp>
        <p:nvSpPr>
          <p:cNvPr id="13319" name="Rectangle 7">
            <a:extLst>
              <a:ext uri="{FF2B5EF4-FFF2-40B4-BE49-F238E27FC236}">
                <a16:creationId xmlns:a16="http://schemas.microsoft.com/office/drawing/2014/main" id="{E9918333-47CF-EAF9-D171-3CED272CB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9925" y="1355725"/>
            <a:ext cx="2190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hlink"/>
                </a:solidFill>
                <a:latin typeface="Times New Roman" panose="02020603050405020304" pitchFamily="18" charset="0"/>
              </a:rPr>
              <a:t>all programmers</a:t>
            </a:r>
          </a:p>
        </p:txBody>
      </p:sp>
      <p:sp>
        <p:nvSpPr>
          <p:cNvPr id="13320" name="Rectangle 8">
            <a:extLst>
              <a:ext uri="{FF2B5EF4-FFF2-40B4-BE49-F238E27FC236}">
                <a16:creationId xmlns:a16="http://schemas.microsoft.com/office/drawing/2014/main" id="{08A67BE0-C62A-5C90-6C8A-62FA5A04A9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4638" y="2133600"/>
            <a:ext cx="3514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Visual Basic programmers</a:t>
            </a:r>
          </a:p>
        </p:txBody>
      </p:sp>
      <p:sp>
        <p:nvSpPr>
          <p:cNvPr id="13321" name="Rectangle 9">
            <a:extLst>
              <a:ext uri="{FF2B5EF4-FFF2-40B4-BE49-F238E27FC236}">
                <a16:creationId xmlns:a16="http://schemas.microsoft.com/office/drawing/2014/main" id="{55F90770-2329-809C-6092-6D567CF67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0638" y="2514600"/>
            <a:ext cx="2143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C programmers</a:t>
            </a:r>
          </a:p>
        </p:txBody>
      </p:sp>
      <p:sp>
        <p:nvSpPr>
          <p:cNvPr id="13322" name="Rectangle 10">
            <a:extLst>
              <a:ext uri="{FF2B5EF4-FFF2-40B4-BE49-F238E27FC236}">
                <a16:creationId xmlns:a16="http://schemas.microsoft.com/office/drawing/2014/main" id="{2D24150C-3E6B-EB6A-E647-CF0D1F8FB3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3038" y="2895600"/>
            <a:ext cx="2447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C++ programmers</a:t>
            </a:r>
          </a:p>
        </p:txBody>
      </p:sp>
      <p:sp>
        <p:nvSpPr>
          <p:cNvPr id="13323" name="Rectangle 11">
            <a:extLst>
              <a:ext uri="{FF2B5EF4-FFF2-40B4-BE49-F238E27FC236}">
                <a16:creationId xmlns:a16="http://schemas.microsoft.com/office/drawing/2014/main" id="{EAB0E925-7D85-D759-E0DC-1146CCC41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3475" y="3505200"/>
            <a:ext cx="3209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Threads programmers</a:t>
            </a:r>
          </a:p>
        </p:txBody>
      </p:sp>
      <p:sp>
        <p:nvSpPr>
          <p:cNvPr id="13324" name="Line 12">
            <a:extLst>
              <a:ext uri="{FF2B5EF4-FFF2-40B4-BE49-F238E27FC236}">
                <a16:creationId xmlns:a16="http://schemas.microsoft.com/office/drawing/2014/main" id="{635DB68A-9527-A0EF-C840-6840838D5FC5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2362200"/>
            <a:ext cx="1676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5" name="Line 13">
            <a:extLst>
              <a:ext uri="{FF2B5EF4-FFF2-40B4-BE49-F238E27FC236}">
                <a16:creationId xmlns:a16="http://schemas.microsoft.com/office/drawing/2014/main" id="{24D046F4-135C-70F2-E085-426B2A7E864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66800" y="2362200"/>
            <a:ext cx="1676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6" name="Line 14">
            <a:extLst>
              <a:ext uri="{FF2B5EF4-FFF2-40B4-BE49-F238E27FC236}">
                <a16:creationId xmlns:a16="http://schemas.microsoft.com/office/drawing/2014/main" id="{59522DCF-F095-2454-5CEC-86CA398CDDDE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0" y="2743200"/>
            <a:ext cx="762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7" name="Line 15">
            <a:extLst>
              <a:ext uri="{FF2B5EF4-FFF2-40B4-BE49-F238E27FC236}">
                <a16:creationId xmlns:a16="http://schemas.microsoft.com/office/drawing/2014/main" id="{DD506E8C-C6BA-D99B-79FD-19EE32AD303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67200" y="2743200"/>
            <a:ext cx="762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8" name="Line 16">
            <a:extLst>
              <a:ext uri="{FF2B5EF4-FFF2-40B4-BE49-F238E27FC236}">
                <a16:creationId xmlns:a16="http://schemas.microsoft.com/office/drawing/2014/main" id="{C180CE83-EAB7-A8E2-D9B5-9A7F7F358001}"/>
              </a:ext>
            </a:extLst>
          </p:cNvPr>
          <p:cNvSpPr>
            <a:spLocks noChangeShapeType="1"/>
          </p:cNvSpPr>
          <p:nvPr/>
        </p:nvSpPr>
        <p:spPr bwMode="auto">
          <a:xfrm>
            <a:off x="7772400" y="3124200"/>
            <a:ext cx="30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9" name="Line 17">
            <a:extLst>
              <a:ext uri="{FF2B5EF4-FFF2-40B4-BE49-F238E27FC236}">
                <a16:creationId xmlns:a16="http://schemas.microsoft.com/office/drawing/2014/main" id="{15CA5B4D-9785-1CD1-83B9-5631998133E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76800" y="3124200"/>
            <a:ext cx="30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0" name="Line 18">
            <a:extLst>
              <a:ext uri="{FF2B5EF4-FFF2-40B4-BE49-F238E27FC236}">
                <a16:creationId xmlns:a16="http://schemas.microsoft.com/office/drawing/2014/main" id="{75390F35-E049-C090-9646-53E911F7F14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91400" y="3505200"/>
            <a:ext cx="685800" cy="0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41A846BF-A42B-8901-4255-C2AA80299C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altLang="en-US"/>
              <a:t>Why Threads Are Hard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7DA7E750-4329-6A56-BC01-6465A766AE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0488" tIns="44450" rIns="90488" bIns="44450"/>
          <a:lstStyle/>
          <a:p>
            <a:pPr eaLnBrk="1" hangingPunct="1"/>
            <a:r>
              <a:rPr lang="en-US" altLang="en-US"/>
              <a:t>Synchronization</a:t>
            </a:r>
          </a:p>
          <a:p>
            <a:pPr marL="742950" lvl="1" indent="-285750" eaLnBrk="1" hangingPunct="1"/>
            <a:r>
              <a:rPr lang="en-US" altLang="en-US"/>
              <a:t>Must coordinate access to shared data with locks</a:t>
            </a:r>
          </a:p>
          <a:p>
            <a:pPr marL="742950" lvl="1" indent="-285750" eaLnBrk="1" hangingPunct="1"/>
            <a:r>
              <a:rPr lang="en-US" altLang="en-US"/>
              <a:t>Forget a lock?  Corrupted data</a:t>
            </a:r>
          </a:p>
          <a:p>
            <a:pPr eaLnBrk="1" hangingPunct="1"/>
            <a:r>
              <a:rPr lang="en-US" altLang="en-US"/>
              <a:t>Deadlock</a:t>
            </a:r>
          </a:p>
          <a:p>
            <a:pPr marL="742950" lvl="1" indent="-285750" eaLnBrk="1" hangingPunct="1"/>
            <a:r>
              <a:rPr lang="en-US" altLang="en-US"/>
              <a:t>Circular dependencies among locks</a:t>
            </a:r>
          </a:p>
          <a:p>
            <a:pPr marL="742950" lvl="1" indent="-285750" eaLnBrk="1" hangingPunct="1"/>
            <a:r>
              <a:rPr lang="en-US" altLang="en-US"/>
              <a:t>Each process waits for some other process: system hangs</a:t>
            </a:r>
          </a:p>
        </p:txBody>
      </p:sp>
      <p:sp>
        <p:nvSpPr>
          <p:cNvPr id="14340" name="Oval 4">
            <a:extLst>
              <a:ext uri="{FF2B5EF4-FFF2-40B4-BE49-F238E27FC236}">
                <a16:creationId xmlns:a16="http://schemas.microsoft.com/office/drawing/2014/main" id="{1DE82D04-F381-F557-B11D-55AF78842F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0438" y="5138738"/>
            <a:ext cx="1206500" cy="444500"/>
          </a:xfrm>
          <a:prstGeom prst="ellipse">
            <a:avLst/>
          </a:prstGeom>
          <a:solidFill>
            <a:srgbClr val="FFFF84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lock A</a:t>
            </a:r>
          </a:p>
        </p:txBody>
      </p:sp>
      <p:sp>
        <p:nvSpPr>
          <p:cNvPr id="14341" name="Oval 5">
            <a:extLst>
              <a:ext uri="{FF2B5EF4-FFF2-40B4-BE49-F238E27FC236}">
                <a16:creationId xmlns:a16="http://schemas.microsoft.com/office/drawing/2014/main" id="{3680B72A-B84A-A38F-8CC8-D33783370F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2638" y="5138738"/>
            <a:ext cx="1206500" cy="444500"/>
          </a:xfrm>
          <a:prstGeom prst="ellipse">
            <a:avLst/>
          </a:prstGeom>
          <a:solidFill>
            <a:srgbClr val="FFFF84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lock B</a:t>
            </a:r>
          </a:p>
        </p:txBody>
      </p:sp>
      <p:sp>
        <p:nvSpPr>
          <p:cNvPr id="14342" name="Arc 6">
            <a:extLst>
              <a:ext uri="{FF2B5EF4-FFF2-40B4-BE49-F238E27FC236}">
                <a16:creationId xmlns:a16="http://schemas.microsoft.com/office/drawing/2014/main" id="{2E9F6A8B-A45E-E4EB-4CC3-6C07660720DE}"/>
              </a:ext>
            </a:extLst>
          </p:cNvPr>
          <p:cNvSpPr>
            <a:spLocks/>
          </p:cNvSpPr>
          <p:nvPr/>
        </p:nvSpPr>
        <p:spPr bwMode="auto">
          <a:xfrm rot="-5400000">
            <a:off x="5073650" y="3684588"/>
            <a:ext cx="403225" cy="2438400"/>
          </a:xfrm>
          <a:custGeom>
            <a:avLst/>
            <a:gdLst>
              <a:gd name="T0" fmla="*/ 0 w 22035"/>
              <a:gd name="T1" fmla="*/ 2147483646 h 43200"/>
              <a:gd name="T2" fmla="*/ 2147483646 w 22035"/>
              <a:gd name="T3" fmla="*/ 2147483646 h 43200"/>
              <a:gd name="T4" fmla="*/ 2147483646 w 22035"/>
              <a:gd name="T5" fmla="*/ 2147483646 h 43200"/>
              <a:gd name="T6" fmla="*/ 0 60000 65536"/>
              <a:gd name="T7" fmla="*/ 0 60000 65536"/>
              <a:gd name="T8" fmla="*/ 0 60000 65536"/>
              <a:gd name="T9" fmla="*/ 0 w 22035"/>
              <a:gd name="T10" fmla="*/ 0 h 43200"/>
              <a:gd name="T11" fmla="*/ 22035 w 22035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035" h="43200" fill="none" extrusionOk="0">
                <a:moveTo>
                  <a:pt x="0" y="4"/>
                </a:moveTo>
                <a:cubicBezTo>
                  <a:pt x="144" y="1"/>
                  <a:pt x="289" y="-1"/>
                  <a:pt x="435" y="0"/>
                </a:cubicBezTo>
                <a:cubicBezTo>
                  <a:pt x="12364" y="0"/>
                  <a:pt x="22035" y="9670"/>
                  <a:pt x="22035" y="21600"/>
                </a:cubicBezTo>
                <a:cubicBezTo>
                  <a:pt x="22035" y="33529"/>
                  <a:pt x="12364" y="43200"/>
                  <a:pt x="435" y="43200"/>
                </a:cubicBezTo>
                <a:cubicBezTo>
                  <a:pt x="376" y="43200"/>
                  <a:pt x="318" y="43199"/>
                  <a:pt x="260" y="43199"/>
                </a:cubicBezTo>
              </a:path>
              <a:path w="22035" h="43200" stroke="0" extrusionOk="0">
                <a:moveTo>
                  <a:pt x="0" y="4"/>
                </a:moveTo>
                <a:cubicBezTo>
                  <a:pt x="144" y="1"/>
                  <a:pt x="289" y="-1"/>
                  <a:pt x="435" y="0"/>
                </a:cubicBezTo>
                <a:cubicBezTo>
                  <a:pt x="12364" y="0"/>
                  <a:pt x="22035" y="9670"/>
                  <a:pt x="22035" y="21600"/>
                </a:cubicBezTo>
                <a:cubicBezTo>
                  <a:pt x="22035" y="33529"/>
                  <a:pt x="12364" y="43200"/>
                  <a:pt x="435" y="43200"/>
                </a:cubicBezTo>
                <a:cubicBezTo>
                  <a:pt x="376" y="43200"/>
                  <a:pt x="318" y="43199"/>
                  <a:pt x="260" y="43199"/>
                </a:cubicBezTo>
                <a:lnTo>
                  <a:pt x="435" y="21600"/>
                </a:lnTo>
                <a:lnTo>
                  <a:pt x="0" y="4"/>
                </a:lnTo>
                <a:close/>
              </a:path>
            </a:pathLst>
          </a:custGeom>
          <a:noFill/>
          <a:ln w="12700" cap="rnd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3" name="Arc 7">
            <a:extLst>
              <a:ext uri="{FF2B5EF4-FFF2-40B4-BE49-F238E27FC236}">
                <a16:creationId xmlns:a16="http://schemas.microsoft.com/office/drawing/2014/main" id="{0E15107B-7DE9-54D2-7DA0-4C7B53EEE4B9}"/>
              </a:ext>
            </a:extLst>
          </p:cNvPr>
          <p:cNvSpPr>
            <a:spLocks/>
          </p:cNvSpPr>
          <p:nvPr/>
        </p:nvSpPr>
        <p:spPr bwMode="auto">
          <a:xfrm rot="5400000">
            <a:off x="5073650" y="4598988"/>
            <a:ext cx="403225" cy="2438400"/>
          </a:xfrm>
          <a:custGeom>
            <a:avLst/>
            <a:gdLst>
              <a:gd name="T0" fmla="*/ 0 w 22035"/>
              <a:gd name="T1" fmla="*/ 2147483646 h 43200"/>
              <a:gd name="T2" fmla="*/ 2147483646 w 22035"/>
              <a:gd name="T3" fmla="*/ 2147483646 h 43200"/>
              <a:gd name="T4" fmla="*/ 2147483646 w 22035"/>
              <a:gd name="T5" fmla="*/ 2147483646 h 43200"/>
              <a:gd name="T6" fmla="*/ 0 60000 65536"/>
              <a:gd name="T7" fmla="*/ 0 60000 65536"/>
              <a:gd name="T8" fmla="*/ 0 60000 65536"/>
              <a:gd name="T9" fmla="*/ 0 w 22035"/>
              <a:gd name="T10" fmla="*/ 0 h 43200"/>
              <a:gd name="T11" fmla="*/ 22035 w 22035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035" h="43200" fill="none" extrusionOk="0">
                <a:moveTo>
                  <a:pt x="0" y="4"/>
                </a:moveTo>
                <a:cubicBezTo>
                  <a:pt x="144" y="1"/>
                  <a:pt x="289" y="-1"/>
                  <a:pt x="435" y="0"/>
                </a:cubicBezTo>
                <a:cubicBezTo>
                  <a:pt x="12364" y="0"/>
                  <a:pt x="22035" y="9670"/>
                  <a:pt x="22035" y="21600"/>
                </a:cubicBezTo>
                <a:cubicBezTo>
                  <a:pt x="22035" y="33529"/>
                  <a:pt x="12364" y="43200"/>
                  <a:pt x="435" y="43200"/>
                </a:cubicBezTo>
                <a:cubicBezTo>
                  <a:pt x="376" y="43200"/>
                  <a:pt x="318" y="43199"/>
                  <a:pt x="260" y="43199"/>
                </a:cubicBezTo>
              </a:path>
              <a:path w="22035" h="43200" stroke="0" extrusionOk="0">
                <a:moveTo>
                  <a:pt x="0" y="4"/>
                </a:moveTo>
                <a:cubicBezTo>
                  <a:pt x="144" y="1"/>
                  <a:pt x="289" y="-1"/>
                  <a:pt x="435" y="0"/>
                </a:cubicBezTo>
                <a:cubicBezTo>
                  <a:pt x="12364" y="0"/>
                  <a:pt x="22035" y="9670"/>
                  <a:pt x="22035" y="21600"/>
                </a:cubicBezTo>
                <a:cubicBezTo>
                  <a:pt x="22035" y="33529"/>
                  <a:pt x="12364" y="43200"/>
                  <a:pt x="435" y="43200"/>
                </a:cubicBezTo>
                <a:cubicBezTo>
                  <a:pt x="376" y="43200"/>
                  <a:pt x="318" y="43199"/>
                  <a:pt x="260" y="43199"/>
                </a:cubicBezTo>
                <a:lnTo>
                  <a:pt x="435" y="21600"/>
                </a:lnTo>
                <a:lnTo>
                  <a:pt x="0" y="4"/>
                </a:lnTo>
                <a:close/>
              </a:path>
            </a:pathLst>
          </a:custGeom>
          <a:noFill/>
          <a:ln w="12700" cap="rnd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4" name="Line 8">
            <a:extLst>
              <a:ext uri="{FF2B5EF4-FFF2-40B4-BE49-F238E27FC236}">
                <a16:creationId xmlns:a16="http://schemas.microsoft.com/office/drawing/2014/main" id="{65610203-0232-CE5E-64A5-AEA277275AB3}"/>
              </a:ext>
            </a:extLst>
          </p:cNvPr>
          <p:cNvSpPr>
            <a:spLocks noChangeShapeType="1"/>
          </p:cNvSpPr>
          <p:nvPr/>
        </p:nvSpPr>
        <p:spPr bwMode="auto">
          <a:xfrm>
            <a:off x="3036888" y="5360988"/>
            <a:ext cx="4572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5" name="Line 9">
            <a:extLst>
              <a:ext uri="{FF2B5EF4-FFF2-40B4-BE49-F238E27FC236}">
                <a16:creationId xmlns:a16="http://schemas.microsoft.com/office/drawing/2014/main" id="{3C998A9F-CB60-96B3-EDD9-18D9A3F7742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75488" y="5360988"/>
            <a:ext cx="4572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6" name="Rectangle 10">
            <a:extLst>
              <a:ext uri="{FF2B5EF4-FFF2-40B4-BE49-F238E27FC236}">
                <a16:creationId xmlns:a16="http://schemas.microsoft.com/office/drawing/2014/main" id="{3E77BC39-8F0A-205F-2088-26BA4FB5AB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2288" y="5116513"/>
            <a:ext cx="13208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folHlink"/>
                </a:solidFill>
                <a:latin typeface="Times New Roman" panose="02020603050405020304" pitchFamily="18" charset="0"/>
              </a:rPr>
              <a:t>thread 1</a:t>
            </a:r>
          </a:p>
        </p:txBody>
      </p:sp>
      <p:sp>
        <p:nvSpPr>
          <p:cNvPr id="14347" name="Rectangle 11">
            <a:extLst>
              <a:ext uri="{FF2B5EF4-FFF2-40B4-BE49-F238E27FC236}">
                <a16:creationId xmlns:a16="http://schemas.microsoft.com/office/drawing/2014/main" id="{D6478CAC-5BEF-91DA-DA87-D99D777702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6813" y="5116513"/>
            <a:ext cx="11699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</a:rPr>
              <a:t>thread 2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4A00EAD7-87FE-6E90-2E00-AB06BF4EA7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altLang="en-US"/>
              <a:t>Why Threads Are Hard, cont'd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964736CC-7CCB-5FCC-50D9-F67CA6F4A2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7696200" cy="4572000"/>
          </a:xfrm>
          <a:noFill/>
        </p:spPr>
        <p:txBody>
          <a:bodyPr lIns="90488" tIns="44450" rIns="90488" bIns="44450"/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Hard to debug: </a:t>
            </a:r>
            <a:r>
              <a:rPr lang="en-US" altLang="en-US" b="1"/>
              <a:t>data and timing dependencies</a:t>
            </a:r>
            <a:endParaRPr lang="en-US" altLang="en-US"/>
          </a:p>
          <a:p>
            <a:pPr eaLnBrk="1" hangingPunct="1"/>
            <a:r>
              <a:rPr lang="en-US" altLang="en-US"/>
              <a:t>Threads break abstraction: </a:t>
            </a:r>
            <a:r>
              <a:rPr lang="en-US" altLang="en-US" b="1"/>
              <a:t>can't design modules independently</a:t>
            </a:r>
            <a:endParaRPr lang="en-US" altLang="en-US"/>
          </a:p>
          <a:p>
            <a:pPr eaLnBrk="1" hangingPunct="1"/>
            <a:r>
              <a:rPr lang="en-US" altLang="en-US"/>
              <a:t>Callbacks don't work with locks</a:t>
            </a:r>
          </a:p>
        </p:txBody>
      </p:sp>
      <p:grpSp>
        <p:nvGrpSpPr>
          <p:cNvPr id="15364" name="Group 4">
            <a:extLst>
              <a:ext uri="{FF2B5EF4-FFF2-40B4-BE49-F238E27FC236}">
                <a16:creationId xmlns:a16="http://schemas.microsoft.com/office/drawing/2014/main" id="{F2E6D6B9-BA97-A083-B144-5EC3FAD1A601}"/>
              </a:ext>
            </a:extLst>
          </p:cNvPr>
          <p:cNvGrpSpPr>
            <a:grpSpLocks/>
          </p:cNvGrpSpPr>
          <p:nvPr/>
        </p:nvGrpSpPr>
        <p:grpSpPr bwMode="auto">
          <a:xfrm>
            <a:off x="1971675" y="3675063"/>
            <a:ext cx="2447925" cy="2505075"/>
            <a:chOff x="813" y="2059"/>
            <a:chExt cx="1542" cy="1578"/>
          </a:xfrm>
        </p:grpSpPr>
        <p:sp>
          <p:nvSpPr>
            <p:cNvPr id="15376" name="AutoShape 5">
              <a:extLst>
                <a:ext uri="{FF2B5EF4-FFF2-40B4-BE49-F238E27FC236}">
                  <a16:creationId xmlns:a16="http://schemas.microsoft.com/office/drawing/2014/main" id="{36C9AAD0-43C9-83E7-592B-9019824855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4" y="2500"/>
              <a:ext cx="808" cy="232"/>
            </a:xfrm>
            <a:prstGeom prst="roundRect">
              <a:avLst>
                <a:gd name="adj" fmla="val 12495"/>
              </a:avLst>
            </a:prstGeom>
            <a:solidFill>
              <a:srgbClr val="FCFEB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q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q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</a:rPr>
                <a:t>Module A</a:t>
              </a:r>
            </a:p>
          </p:txBody>
        </p:sp>
        <p:sp>
          <p:nvSpPr>
            <p:cNvPr id="15377" name="AutoShape 6">
              <a:extLst>
                <a:ext uri="{FF2B5EF4-FFF2-40B4-BE49-F238E27FC236}">
                  <a16:creationId xmlns:a16="http://schemas.microsoft.com/office/drawing/2014/main" id="{A992C6A9-32FA-DCBC-6C12-7937DD76FF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4" y="2980"/>
              <a:ext cx="808" cy="232"/>
            </a:xfrm>
            <a:prstGeom prst="roundRect">
              <a:avLst>
                <a:gd name="adj" fmla="val 12495"/>
              </a:avLst>
            </a:prstGeom>
            <a:solidFill>
              <a:srgbClr val="A2C1FE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88" tIns="44450" rIns="90488" bIns="44450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q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q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</a:rPr>
                <a:t>Module B</a:t>
              </a:r>
            </a:p>
          </p:txBody>
        </p:sp>
        <p:sp>
          <p:nvSpPr>
            <p:cNvPr id="15378" name="Rectangle 7">
              <a:extLst>
                <a:ext uri="{FF2B5EF4-FFF2-40B4-BE49-F238E27FC236}">
                  <a16:creationId xmlns:a16="http://schemas.microsoft.com/office/drawing/2014/main" id="{EFF1E0D2-13F6-8A6B-A803-7AB0C1F086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9" y="2059"/>
              <a:ext cx="390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q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q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</a:rPr>
                <a:t>T1</a:t>
              </a:r>
            </a:p>
          </p:txBody>
        </p:sp>
        <p:sp>
          <p:nvSpPr>
            <p:cNvPr id="15379" name="Rectangle 8">
              <a:extLst>
                <a:ext uri="{FF2B5EF4-FFF2-40B4-BE49-F238E27FC236}">
                  <a16:creationId xmlns:a16="http://schemas.microsoft.com/office/drawing/2014/main" id="{B436B5C6-7367-2CFC-D3C3-1FC9548FED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9" y="2059"/>
              <a:ext cx="486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q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q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</a:rPr>
                <a:t>T2</a:t>
              </a:r>
            </a:p>
          </p:txBody>
        </p:sp>
        <p:sp>
          <p:nvSpPr>
            <p:cNvPr id="15380" name="Line 9">
              <a:extLst>
                <a:ext uri="{FF2B5EF4-FFF2-40B4-BE49-F238E27FC236}">
                  <a16:creationId xmlns:a16="http://schemas.microsoft.com/office/drawing/2014/main" id="{81E6CEAA-6DDE-AB17-27B2-C81EA957C2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4" y="2736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81" name="Line 10">
              <a:extLst>
                <a:ext uri="{FF2B5EF4-FFF2-40B4-BE49-F238E27FC236}">
                  <a16:creationId xmlns:a16="http://schemas.microsoft.com/office/drawing/2014/main" id="{FDCBA847-294A-0650-1CFA-C5049D4CA6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2736"/>
              <a:ext cx="0" cy="24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82" name="Line 11">
              <a:extLst>
                <a:ext uri="{FF2B5EF4-FFF2-40B4-BE49-F238E27FC236}">
                  <a16:creationId xmlns:a16="http://schemas.microsoft.com/office/drawing/2014/main" id="{137D37FB-6F56-6C45-AD82-40DCBE6BBC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4" y="3216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83" name="Line 12">
              <a:extLst>
                <a:ext uri="{FF2B5EF4-FFF2-40B4-BE49-F238E27FC236}">
                  <a16:creationId xmlns:a16="http://schemas.microsoft.com/office/drawing/2014/main" id="{8E6EB52D-4FF8-89D0-CEED-EE78D21DC4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3216"/>
              <a:ext cx="0" cy="24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84" name="Rectangle 13">
              <a:extLst>
                <a:ext uri="{FF2B5EF4-FFF2-40B4-BE49-F238E27FC236}">
                  <a16:creationId xmlns:a16="http://schemas.microsoft.com/office/drawing/2014/main" id="{EB092BB4-1E68-8A30-FA5F-37D09DC9F6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3" y="3408"/>
              <a:ext cx="582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q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q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</a:rPr>
                <a:t>sleep</a:t>
              </a:r>
            </a:p>
          </p:txBody>
        </p:sp>
        <p:sp>
          <p:nvSpPr>
            <p:cNvPr id="15385" name="Rectangle 14">
              <a:extLst>
                <a:ext uri="{FF2B5EF4-FFF2-40B4-BE49-F238E27FC236}">
                  <a16:creationId xmlns:a16="http://schemas.microsoft.com/office/drawing/2014/main" id="{6D621D29-A643-28E4-0EAD-2494EE0EB5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5" y="3408"/>
              <a:ext cx="774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q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q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</a:rPr>
                <a:t>wakeup</a:t>
              </a:r>
            </a:p>
          </p:txBody>
        </p:sp>
        <p:sp>
          <p:nvSpPr>
            <p:cNvPr id="15386" name="Line 15">
              <a:extLst>
                <a:ext uri="{FF2B5EF4-FFF2-40B4-BE49-F238E27FC236}">
                  <a16:creationId xmlns:a16="http://schemas.microsoft.com/office/drawing/2014/main" id="{22C2AE9E-9267-54D3-12C5-DD4A24C59D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4" y="2256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87" name="Line 16">
              <a:extLst>
                <a:ext uri="{FF2B5EF4-FFF2-40B4-BE49-F238E27FC236}">
                  <a16:creationId xmlns:a16="http://schemas.microsoft.com/office/drawing/2014/main" id="{6FB18E78-8E1A-71EE-7985-7930109F79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2256"/>
              <a:ext cx="0" cy="240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88" name="Rectangle 17">
              <a:extLst>
                <a:ext uri="{FF2B5EF4-FFF2-40B4-BE49-F238E27FC236}">
                  <a16:creationId xmlns:a16="http://schemas.microsoft.com/office/drawing/2014/main" id="{E673D370-83E3-C628-6E94-C5331C4E31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9" y="2256"/>
              <a:ext cx="726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q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q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1800">
                  <a:solidFill>
                    <a:schemeClr val="accent1"/>
                  </a:solidFill>
                  <a:latin typeface="Times New Roman" panose="02020603050405020304" pitchFamily="18" charset="0"/>
                </a:rPr>
                <a:t>deadlock!</a:t>
              </a:r>
            </a:p>
          </p:txBody>
        </p:sp>
      </p:grpSp>
      <p:sp>
        <p:nvSpPr>
          <p:cNvPr id="15365" name="AutoShape 18">
            <a:extLst>
              <a:ext uri="{FF2B5EF4-FFF2-40B4-BE49-F238E27FC236}">
                <a16:creationId xmlns:a16="http://schemas.microsoft.com/office/drawing/2014/main" id="{EB64F0AA-5C38-C0C0-334C-401082ACCA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2788" y="4375150"/>
            <a:ext cx="1282700" cy="368300"/>
          </a:xfrm>
          <a:prstGeom prst="roundRect">
            <a:avLst>
              <a:gd name="adj" fmla="val 12495"/>
            </a:avLst>
          </a:prstGeom>
          <a:solidFill>
            <a:srgbClr val="FCFEB9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Module A</a:t>
            </a:r>
          </a:p>
        </p:txBody>
      </p:sp>
      <p:sp>
        <p:nvSpPr>
          <p:cNvPr id="15366" name="AutoShape 19">
            <a:extLst>
              <a:ext uri="{FF2B5EF4-FFF2-40B4-BE49-F238E27FC236}">
                <a16:creationId xmlns:a16="http://schemas.microsoft.com/office/drawing/2014/main" id="{AF38157B-F1A9-B736-973F-ABEED4FEC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2788" y="5137150"/>
            <a:ext cx="1282700" cy="368300"/>
          </a:xfrm>
          <a:prstGeom prst="roundRect">
            <a:avLst>
              <a:gd name="adj" fmla="val 12495"/>
            </a:avLst>
          </a:prstGeom>
          <a:solidFill>
            <a:srgbClr val="A2C1FE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Module B</a:t>
            </a:r>
          </a:p>
        </p:txBody>
      </p:sp>
      <p:sp>
        <p:nvSpPr>
          <p:cNvPr id="15367" name="Rectangle 20">
            <a:extLst>
              <a:ext uri="{FF2B5EF4-FFF2-40B4-BE49-F238E27FC236}">
                <a16:creationId xmlns:a16="http://schemas.microsoft.com/office/drawing/2014/main" id="{5C5BD15E-A103-22A3-D4F9-88E8CCC018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5475" y="3675063"/>
            <a:ext cx="619125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T1</a:t>
            </a:r>
          </a:p>
        </p:txBody>
      </p:sp>
      <p:sp>
        <p:nvSpPr>
          <p:cNvPr id="15368" name="Rectangle 21">
            <a:extLst>
              <a:ext uri="{FF2B5EF4-FFF2-40B4-BE49-F238E27FC236}">
                <a16:creationId xmlns:a16="http://schemas.microsoft.com/office/drawing/2014/main" id="{37A8BED1-5AA8-3BEA-2534-B9CC11CFF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7475" y="5884863"/>
            <a:ext cx="771525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T2</a:t>
            </a:r>
          </a:p>
        </p:txBody>
      </p:sp>
      <p:sp>
        <p:nvSpPr>
          <p:cNvPr id="15369" name="Line 22">
            <a:extLst>
              <a:ext uri="{FF2B5EF4-FFF2-40B4-BE49-F238E27FC236}">
                <a16:creationId xmlns:a16="http://schemas.microsoft.com/office/drawing/2014/main" id="{78DA6497-58F6-2688-51E6-2EC523CDC1E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53238" y="5511800"/>
            <a:ext cx="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0" name="Line 23">
            <a:extLst>
              <a:ext uri="{FF2B5EF4-FFF2-40B4-BE49-F238E27FC236}">
                <a16:creationId xmlns:a16="http://schemas.microsoft.com/office/drawing/2014/main" id="{F420E818-EDB7-8191-B29B-6E6B215184FD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5038" y="3987800"/>
            <a:ext cx="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1" name="Line 24">
            <a:extLst>
              <a:ext uri="{FF2B5EF4-FFF2-40B4-BE49-F238E27FC236}">
                <a16:creationId xmlns:a16="http://schemas.microsoft.com/office/drawing/2014/main" id="{7C8C502F-15F0-076A-D7C1-41BEF2109C9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5038" y="4749800"/>
            <a:ext cx="0" cy="381000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2" name="Rectangle 25">
            <a:extLst>
              <a:ext uri="{FF2B5EF4-FFF2-40B4-BE49-F238E27FC236}">
                <a16:creationId xmlns:a16="http://schemas.microsoft.com/office/drawing/2014/main" id="{76AB65F8-F966-A61E-235F-A0D3A835AF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475" y="4749800"/>
            <a:ext cx="115252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chemeClr val="accent1"/>
                </a:solidFill>
                <a:latin typeface="Times New Roman" panose="02020603050405020304" pitchFamily="18" charset="0"/>
              </a:rPr>
              <a:t>deadlock!</a:t>
            </a:r>
          </a:p>
        </p:txBody>
      </p:sp>
      <p:sp>
        <p:nvSpPr>
          <p:cNvPr id="15373" name="Line 26">
            <a:extLst>
              <a:ext uri="{FF2B5EF4-FFF2-40B4-BE49-F238E27FC236}">
                <a16:creationId xmlns:a16="http://schemas.microsoft.com/office/drawing/2014/main" id="{8A7E2681-E37B-1CF9-E2B4-F18469CA9FF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53238" y="4749800"/>
            <a:ext cx="0" cy="381000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4" name="Rectangle 27">
            <a:extLst>
              <a:ext uri="{FF2B5EF4-FFF2-40B4-BE49-F238E27FC236}">
                <a16:creationId xmlns:a16="http://schemas.microsoft.com/office/drawing/2014/main" id="{59FD8A39-DF58-1BF8-9AF5-E95FA0B998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1675" y="5511800"/>
            <a:ext cx="115252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callbacks</a:t>
            </a:r>
          </a:p>
        </p:txBody>
      </p:sp>
      <p:sp>
        <p:nvSpPr>
          <p:cNvPr id="15375" name="Rectangle 28">
            <a:extLst>
              <a:ext uri="{FF2B5EF4-FFF2-40B4-BE49-F238E27FC236}">
                <a16:creationId xmlns:a16="http://schemas.microsoft.com/office/drawing/2014/main" id="{8EFBE755-8E6D-1DFC-C971-E7F8095205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5038" y="3987800"/>
            <a:ext cx="115252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calls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ACC9EFDC-0F49-F1F6-01D4-B826A0F7AF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altLang="en-US"/>
              <a:t>Why Threads Are Hard, cont'd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393B8268-03F5-A42E-DF04-3DB5E4D608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7696200" cy="45720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altLang="en-US"/>
              <a:t>Achieving good performance is hard</a:t>
            </a:r>
          </a:p>
          <a:p>
            <a:pPr marL="742950" lvl="1" indent="-285750" eaLnBrk="1" hangingPunct="1"/>
            <a:r>
              <a:rPr lang="en-US" altLang="en-US"/>
              <a:t>Simple locking yields low concurrency</a:t>
            </a:r>
          </a:p>
          <a:p>
            <a:pPr marL="742950" lvl="1" indent="-285750" eaLnBrk="1" hangingPunct="1"/>
            <a:r>
              <a:rPr lang="en-US" altLang="en-US"/>
              <a:t>Fine-grain locking reduces performance </a:t>
            </a:r>
          </a:p>
          <a:p>
            <a:pPr marL="742950" lvl="1" indent="-285750" eaLnBrk="1" hangingPunct="1"/>
            <a:r>
              <a:rPr lang="en-US" altLang="en-US"/>
              <a:t>OSes limit performance (context switches)</a:t>
            </a:r>
          </a:p>
          <a:p>
            <a:pPr eaLnBrk="1" hangingPunct="1"/>
            <a:r>
              <a:rPr lang="en-US" altLang="en-US"/>
              <a:t>Threads not well supported</a:t>
            </a:r>
          </a:p>
          <a:p>
            <a:pPr marL="742950" lvl="1" indent="-285750" eaLnBrk="1" hangingPunct="1"/>
            <a:r>
              <a:rPr lang="en-US" altLang="en-US"/>
              <a:t>Hard to port threaded code (PCs?  Macs?)</a:t>
            </a:r>
          </a:p>
          <a:p>
            <a:pPr marL="742950" lvl="1" indent="-285750" eaLnBrk="1" hangingPunct="1"/>
            <a:r>
              <a:rPr lang="en-US" altLang="en-US"/>
              <a:t>Standard libraries not thread-safe</a:t>
            </a:r>
          </a:p>
          <a:p>
            <a:pPr marL="742950" lvl="1" indent="-285750" eaLnBrk="1" hangingPunct="1"/>
            <a:r>
              <a:rPr lang="en-US" altLang="en-US"/>
              <a:t>Kernel calls, window systems not multi-threaded</a:t>
            </a:r>
          </a:p>
          <a:p>
            <a:pPr marL="742950" lvl="1" indent="-285750" eaLnBrk="1" hangingPunct="1"/>
            <a:r>
              <a:rPr lang="en-US" altLang="en-US"/>
              <a:t>Few debugging tools (LockLint, debuggers?)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0EDF0C5F-6AD4-1A00-C164-62AB1DAE7C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altLang="en-US"/>
              <a:t>Event-Driven Programming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5C7B1A5B-0E6F-FF83-1A0D-16AB29E1D0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77988"/>
            <a:ext cx="6096000" cy="4452937"/>
          </a:xfrm>
          <a:noFill/>
        </p:spPr>
        <p:txBody>
          <a:bodyPr lIns="90488" tIns="44450" rIns="90488" bIns="44450"/>
          <a:lstStyle/>
          <a:p>
            <a:pPr eaLnBrk="1" hangingPunct="1">
              <a:spcBef>
                <a:spcPct val="80000"/>
              </a:spcBef>
            </a:pPr>
            <a:r>
              <a:rPr lang="en-US" altLang="en-US"/>
              <a:t>One execution stream: no CPU concurrency</a:t>
            </a:r>
          </a:p>
          <a:p>
            <a:pPr eaLnBrk="1" hangingPunct="1"/>
            <a:r>
              <a:rPr lang="en-US" altLang="en-US"/>
              <a:t>Register interest in events (callbacks)</a:t>
            </a:r>
          </a:p>
          <a:p>
            <a:pPr eaLnBrk="1" hangingPunct="1"/>
            <a:r>
              <a:rPr lang="en-US" altLang="en-US"/>
              <a:t>Event loop waits for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	events, invokes handlers</a:t>
            </a:r>
          </a:p>
          <a:p>
            <a:pPr eaLnBrk="1" hangingPunct="1"/>
            <a:r>
              <a:rPr lang="en-US" altLang="en-US"/>
              <a:t>No preemption of event handlers</a:t>
            </a:r>
          </a:p>
          <a:p>
            <a:pPr eaLnBrk="1" hangingPunct="1"/>
            <a:r>
              <a:rPr lang="en-US" altLang="en-US"/>
              <a:t>Handlers generally short-lived</a:t>
            </a:r>
          </a:p>
        </p:txBody>
      </p:sp>
      <p:sp>
        <p:nvSpPr>
          <p:cNvPr id="17412" name="AutoShape 4">
            <a:extLst>
              <a:ext uri="{FF2B5EF4-FFF2-40B4-BE49-F238E27FC236}">
                <a16:creationId xmlns:a16="http://schemas.microsoft.com/office/drawing/2014/main" id="{2351044E-51E4-8EAA-90E3-C4EE3D2DA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2350" y="2368550"/>
            <a:ext cx="1435100" cy="825500"/>
          </a:xfrm>
          <a:prstGeom prst="roundRect">
            <a:avLst>
              <a:gd name="adj" fmla="val 12495"/>
            </a:avLst>
          </a:prstGeom>
          <a:solidFill>
            <a:srgbClr val="FFFF84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Event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Loop</a:t>
            </a:r>
          </a:p>
        </p:txBody>
      </p:sp>
      <p:sp>
        <p:nvSpPr>
          <p:cNvPr id="17413" name="Arc 5">
            <a:extLst>
              <a:ext uri="{FF2B5EF4-FFF2-40B4-BE49-F238E27FC236}">
                <a16:creationId xmlns:a16="http://schemas.microsoft.com/office/drawing/2014/main" id="{F0D7DAA8-C2B1-D934-9067-B8350390D47F}"/>
              </a:ext>
            </a:extLst>
          </p:cNvPr>
          <p:cNvSpPr>
            <a:spLocks/>
          </p:cNvSpPr>
          <p:nvPr/>
        </p:nvSpPr>
        <p:spPr bwMode="auto">
          <a:xfrm rot="-5400000">
            <a:off x="7050882" y="1647031"/>
            <a:ext cx="969962" cy="1368425"/>
          </a:xfrm>
          <a:custGeom>
            <a:avLst/>
            <a:gdLst>
              <a:gd name="T0" fmla="*/ 2147483646 w 43200"/>
              <a:gd name="T1" fmla="*/ 0 h 43200"/>
              <a:gd name="T2" fmla="*/ 2147483646 w 43200"/>
              <a:gd name="T3" fmla="*/ 2147483646 h 43200"/>
              <a:gd name="T4" fmla="*/ 2147483646 w 43200"/>
              <a:gd name="T5" fmla="*/ 2147483646 h 43200"/>
              <a:gd name="T6" fmla="*/ 0 60000 65536"/>
              <a:gd name="T7" fmla="*/ 0 60000 65536"/>
              <a:gd name="T8" fmla="*/ 0 60000 65536"/>
              <a:gd name="T9" fmla="*/ 0 w 43200"/>
              <a:gd name="T10" fmla="*/ 0 h 43200"/>
              <a:gd name="T11" fmla="*/ 43200 w 43200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43200" fill="none" extrusionOk="0">
                <a:moveTo>
                  <a:pt x="21529" y="0"/>
                </a:moveTo>
                <a:cubicBezTo>
                  <a:pt x="21552" y="0"/>
                  <a:pt x="21576" y="-1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33529"/>
                  <a:pt x="33529" y="43200"/>
                  <a:pt x="21600" y="43200"/>
                </a:cubicBezTo>
                <a:cubicBezTo>
                  <a:pt x="9670" y="43200"/>
                  <a:pt x="0" y="33529"/>
                  <a:pt x="0" y="21600"/>
                </a:cubicBezTo>
                <a:cubicBezTo>
                  <a:pt x="-1" y="21549"/>
                  <a:pt x="0" y="21499"/>
                  <a:pt x="0" y="21449"/>
                </a:cubicBezTo>
              </a:path>
              <a:path w="43200" h="43200" stroke="0" extrusionOk="0">
                <a:moveTo>
                  <a:pt x="21529" y="0"/>
                </a:moveTo>
                <a:cubicBezTo>
                  <a:pt x="21552" y="0"/>
                  <a:pt x="21576" y="-1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33529"/>
                  <a:pt x="33529" y="43200"/>
                  <a:pt x="21600" y="43200"/>
                </a:cubicBezTo>
                <a:cubicBezTo>
                  <a:pt x="9670" y="43200"/>
                  <a:pt x="0" y="33529"/>
                  <a:pt x="0" y="21600"/>
                </a:cubicBezTo>
                <a:cubicBezTo>
                  <a:pt x="-1" y="21549"/>
                  <a:pt x="0" y="21499"/>
                  <a:pt x="0" y="21449"/>
                </a:cubicBezTo>
                <a:lnTo>
                  <a:pt x="21600" y="21600"/>
                </a:lnTo>
                <a:lnTo>
                  <a:pt x="21529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7414" name="Group 6">
            <a:extLst>
              <a:ext uri="{FF2B5EF4-FFF2-40B4-BE49-F238E27FC236}">
                <a16:creationId xmlns:a16="http://schemas.microsoft.com/office/drawing/2014/main" id="{B5D372B6-3F4A-7B61-8B71-245FD32D207D}"/>
              </a:ext>
            </a:extLst>
          </p:cNvPr>
          <p:cNvGrpSpPr>
            <a:grpSpLocks/>
          </p:cNvGrpSpPr>
          <p:nvPr/>
        </p:nvGrpSpPr>
        <p:grpSpPr bwMode="auto">
          <a:xfrm>
            <a:off x="5340350" y="3740150"/>
            <a:ext cx="2882900" cy="444500"/>
            <a:chOff x="3364" y="2356"/>
            <a:chExt cx="1816" cy="280"/>
          </a:xfrm>
        </p:grpSpPr>
        <p:sp>
          <p:nvSpPr>
            <p:cNvPr id="17421" name="AutoShape 7">
              <a:extLst>
                <a:ext uri="{FF2B5EF4-FFF2-40B4-BE49-F238E27FC236}">
                  <a16:creationId xmlns:a16="http://schemas.microsoft.com/office/drawing/2014/main" id="{76BD5226-314A-319B-434C-D6A4442020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4" y="2356"/>
              <a:ext cx="280" cy="280"/>
            </a:xfrm>
            <a:prstGeom prst="roundRect">
              <a:avLst>
                <a:gd name="adj" fmla="val 12495"/>
              </a:avLst>
            </a:prstGeom>
            <a:solidFill>
              <a:srgbClr val="A2FFA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q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q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7422" name="AutoShape 8">
              <a:extLst>
                <a:ext uri="{FF2B5EF4-FFF2-40B4-BE49-F238E27FC236}">
                  <a16:creationId xmlns:a16="http://schemas.microsoft.com/office/drawing/2014/main" id="{8F7E0240-228D-3513-FB69-59EDC3F1C2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8" y="2356"/>
              <a:ext cx="280" cy="280"/>
            </a:xfrm>
            <a:prstGeom prst="roundRect">
              <a:avLst>
                <a:gd name="adj" fmla="val 12495"/>
              </a:avLst>
            </a:prstGeom>
            <a:solidFill>
              <a:srgbClr val="A2FFA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q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q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7423" name="AutoShape 9">
              <a:extLst>
                <a:ext uri="{FF2B5EF4-FFF2-40B4-BE49-F238E27FC236}">
                  <a16:creationId xmlns:a16="http://schemas.microsoft.com/office/drawing/2014/main" id="{4EB27317-3A58-D07F-057D-13D46711FB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2" y="2356"/>
              <a:ext cx="280" cy="280"/>
            </a:xfrm>
            <a:prstGeom prst="roundRect">
              <a:avLst>
                <a:gd name="adj" fmla="val 12495"/>
              </a:avLst>
            </a:prstGeom>
            <a:solidFill>
              <a:srgbClr val="A2FFA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q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q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7424" name="AutoShape 10">
              <a:extLst>
                <a:ext uri="{FF2B5EF4-FFF2-40B4-BE49-F238E27FC236}">
                  <a16:creationId xmlns:a16="http://schemas.microsoft.com/office/drawing/2014/main" id="{A7B400F2-D371-E62E-F6CB-8F0083FF5D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6" y="2356"/>
              <a:ext cx="280" cy="280"/>
            </a:xfrm>
            <a:prstGeom prst="roundRect">
              <a:avLst>
                <a:gd name="adj" fmla="val 12495"/>
              </a:avLst>
            </a:prstGeom>
            <a:solidFill>
              <a:srgbClr val="A2FFA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q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q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7425" name="AutoShape 11">
              <a:extLst>
                <a:ext uri="{FF2B5EF4-FFF2-40B4-BE49-F238E27FC236}">
                  <a16:creationId xmlns:a16="http://schemas.microsoft.com/office/drawing/2014/main" id="{487656B9-2E1A-EF54-5B9B-2DA728E135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0" y="2356"/>
              <a:ext cx="280" cy="280"/>
            </a:xfrm>
            <a:prstGeom prst="roundRect">
              <a:avLst>
                <a:gd name="adj" fmla="val 12495"/>
              </a:avLst>
            </a:prstGeom>
            <a:solidFill>
              <a:srgbClr val="A2FFA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q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q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17415" name="Line 12">
            <a:extLst>
              <a:ext uri="{FF2B5EF4-FFF2-40B4-BE49-F238E27FC236}">
                <a16:creationId xmlns:a16="http://schemas.microsoft.com/office/drawing/2014/main" id="{9ABE5578-11F7-9E0A-C214-3D266843DD90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1800" y="3200400"/>
            <a:ext cx="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6" name="Line 13">
            <a:extLst>
              <a:ext uri="{FF2B5EF4-FFF2-40B4-BE49-F238E27FC236}">
                <a16:creationId xmlns:a16="http://schemas.microsoft.com/office/drawing/2014/main" id="{7DC552F8-A3E1-3501-AA0A-F9AB3956C2D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72200" y="3200400"/>
            <a:ext cx="60960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7" name="Line 14">
            <a:extLst>
              <a:ext uri="{FF2B5EF4-FFF2-40B4-BE49-F238E27FC236}">
                <a16:creationId xmlns:a16="http://schemas.microsoft.com/office/drawing/2014/main" id="{3697A2F8-A392-0528-DCA4-6CD5DB53664F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1800" y="3200400"/>
            <a:ext cx="60960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8" name="Line 15">
            <a:extLst>
              <a:ext uri="{FF2B5EF4-FFF2-40B4-BE49-F238E27FC236}">
                <a16:creationId xmlns:a16="http://schemas.microsoft.com/office/drawing/2014/main" id="{2CFC9D41-78D9-CDB3-20DE-7D18D9D7C7DB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1800" y="3200400"/>
            <a:ext cx="121920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9" name="Line 16">
            <a:extLst>
              <a:ext uri="{FF2B5EF4-FFF2-40B4-BE49-F238E27FC236}">
                <a16:creationId xmlns:a16="http://schemas.microsoft.com/office/drawing/2014/main" id="{904649A6-A5BA-32DA-58C0-D3BFF652021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62600" y="3200400"/>
            <a:ext cx="121920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0" name="Rectangle 17">
            <a:extLst>
              <a:ext uri="{FF2B5EF4-FFF2-40B4-BE49-F238E27FC236}">
                <a16:creationId xmlns:a16="http://schemas.microsoft.com/office/drawing/2014/main" id="{D57DAD2C-B51E-6F84-8117-C3F8A2612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4038" y="4191000"/>
            <a:ext cx="2295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Event Handlers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4260EA32-57F6-7851-BD01-66E9C6ED38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altLang="en-US"/>
              <a:t>What Are Events Used For?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2622E874-2B86-4A82-CCF6-A44DCE407B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55775"/>
            <a:ext cx="8229600" cy="437515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altLang="en-US"/>
              <a:t>Mostly </a:t>
            </a:r>
            <a:r>
              <a:rPr lang="en-US" altLang="en-US">
                <a:solidFill>
                  <a:schemeClr val="folHlink"/>
                </a:solidFill>
              </a:rPr>
              <a:t>GUIs</a:t>
            </a:r>
            <a:endParaRPr lang="en-US" altLang="en-US"/>
          </a:p>
          <a:p>
            <a:pPr marL="742950" lvl="1" indent="-285750" eaLnBrk="1" hangingPunct="1"/>
            <a:r>
              <a:rPr lang="en-US" altLang="en-US"/>
              <a:t>One handler for each event (press button)</a:t>
            </a:r>
          </a:p>
          <a:p>
            <a:pPr marL="742950" lvl="1" indent="-285750" eaLnBrk="1" hangingPunct="1"/>
            <a:r>
              <a:rPr lang="en-US" altLang="en-US"/>
              <a:t>Handler implements behavior (undo, delete file, etc.)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>
                <a:solidFill>
                  <a:schemeClr val="folHlink"/>
                </a:solidFill>
              </a:rPr>
              <a:t>Distributed systems</a:t>
            </a:r>
            <a:endParaRPr lang="en-US" altLang="en-US"/>
          </a:p>
          <a:p>
            <a:pPr marL="742950" lvl="1" indent="-285750" eaLnBrk="1" hangingPunct="1"/>
            <a:r>
              <a:rPr lang="en-US" altLang="en-US"/>
              <a:t>One handler for each source of input (i.e., socket)</a:t>
            </a:r>
          </a:p>
          <a:p>
            <a:pPr marL="742950" lvl="1" indent="-285750" eaLnBrk="1" hangingPunct="1"/>
            <a:r>
              <a:rPr lang="en-US" altLang="en-US"/>
              <a:t>Handler processes incoming request, sends response</a:t>
            </a:r>
          </a:p>
          <a:p>
            <a:pPr marL="742950" lvl="1" indent="-285750" eaLnBrk="1" hangingPunct="1"/>
            <a:r>
              <a:rPr lang="en-US" altLang="en-US"/>
              <a:t>Event-driven I/O for I/O overlap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9B61B634-4BB7-1F18-29C4-1263740526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altLang="en-US"/>
              <a:t>Problems With Events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BD3D02EB-8C78-873A-1DD4-2E8E4274C0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7696200" cy="45720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altLang="en-US">
                <a:solidFill>
                  <a:schemeClr val="folHlink"/>
                </a:solidFill>
              </a:rPr>
              <a:t>Long-running handlers</a:t>
            </a:r>
            <a:r>
              <a:rPr lang="en-US" altLang="en-US"/>
              <a:t> make application non-responsive</a:t>
            </a:r>
          </a:p>
          <a:p>
            <a:pPr marL="742950" lvl="1" indent="-285750" eaLnBrk="1" hangingPunct="1"/>
            <a:r>
              <a:rPr lang="en-US" altLang="en-US"/>
              <a:t>Fork off subprocesses for long-running things (e.g., multimedia), use events to find out when done</a:t>
            </a:r>
          </a:p>
          <a:p>
            <a:pPr marL="742950" lvl="1" indent="-285750" eaLnBrk="1" hangingPunct="1"/>
            <a:r>
              <a:rPr lang="en-US" altLang="en-US"/>
              <a:t>Break up handlers (e.g. event-driven I/O)</a:t>
            </a:r>
          </a:p>
          <a:p>
            <a:pPr marL="742950" lvl="1" indent="-285750" eaLnBrk="1" hangingPunct="1"/>
            <a:r>
              <a:rPr lang="en-US" altLang="en-US"/>
              <a:t>Periodically call event loop in handler (reentrancy adds complexity)</a:t>
            </a:r>
          </a:p>
          <a:p>
            <a:pPr eaLnBrk="1" hangingPunct="1"/>
            <a:r>
              <a:rPr lang="en-US" altLang="en-US"/>
              <a:t>Can't maintain </a:t>
            </a:r>
            <a:r>
              <a:rPr lang="en-US" altLang="en-US">
                <a:solidFill>
                  <a:schemeClr val="folHlink"/>
                </a:solidFill>
              </a:rPr>
              <a:t>local state</a:t>
            </a:r>
            <a:r>
              <a:rPr lang="en-US" altLang="en-US"/>
              <a:t> across events (handler must return)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D8DFBFA1-6344-2193-5ECB-E19157BAE9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altLang="en-US"/>
              <a:t>Problems With Events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CDEFF6D4-1CA7-A3D3-D6CF-E915CB66A6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7696200" cy="45720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altLang="en-US">
                <a:solidFill>
                  <a:schemeClr val="folHlink"/>
                </a:solidFill>
              </a:rPr>
              <a:t>No CPU concurrency</a:t>
            </a:r>
            <a:r>
              <a:rPr lang="en-US" altLang="en-US"/>
              <a:t> (not suitable for scientific apps)</a:t>
            </a:r>
          </a:p>
          <a:p>
            <a:pPr eaLnBrk="1" hangingPunct="1"/>
            <a:r>
              <a:rPr lang="en-US" altLang="en-US"/>
              <a:t>Event-driven I/O not always well supported (e.g. poor write buffering)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8E7CC7BE-CFDD-1BB8-FB75-906ACE926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altLang="en-US"/>
              <a:t>Events vs. Threads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298BAE9E-1908-164C-5B1A-3900121C11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0488" tIns="44450" rIns="90488" bIns="44450"/>
          <a:lstStyle/>
          <a:p>
            <a:pPr eaLnBrk="1" hangingPunct="1"/>
            <a:r>
              <a:rPr lang="en-US" altLang="en-US"/>
              <a:t>Events avoid concurrency as much as possible</a:t>
            </a:r>
          </a:p>
          <a:p>
            <a:pPr marL="742950" lvl="1" indent="-285750" eaLnBrk="1" hangingPunct="1"/>
            <a:r>
              <a:rPr lang="en-US" altLang="en-US"/>
              <a:t>Easy to get started with events: no concurrency, no preemption, no synchronization, no deadlock</a:t>
            </a:r>
          </a:p>
          <a:p>
            <a:pPr marL="742950" lvl="1" indent="-285750" eaLnBrk="1" hangingPunct="1"/>
            <a:r>
              <a:rPr lang="en-US" altLang="en-US"/>
              <a:t>Use complicated techniques only for unusual cases</a:t>
            </a:r>
          </a:p>
          <a:p>
            <a:pPr marL="742950" lvl="1" indent="-285750" eaLnBrk="1" hangingPunct="1"/>
            <a:r>
              <a:rPr lang="en-US" altLang="en-US"/>
              <a:t>With threads, even the simplest application faces the full complexity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6D37FA17-93B7-AD58-C518-D307B50C12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altLang="en-US"/>
              <a:t>Events vs. Threads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D3016B3E-331A-AE33-822D-87200090F7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0488" tIns="44450" rIns="90488" bIns="44450"/>
          <a:lstStyle/>
          <a:p>
            <a:pPr eaLnBrk="1" hangingPunct="1"/>
            <a:r>
              <a:rPr lang="en-US" altLang="en-US"/>
              <a:t>Debugging easier with events</a:t>
            </a:r>
          </a:p>
          <a:p>
            <a:pPr marL="742950" lvl="1" indent="-285750" eaLnBrk="1" hangingPunct="1"/>
            <a:r>
              <a:rPr lang="en-US" altLang="en-US"/>
              <a:t>Timing dependencies only related to events, not to internal scheduling</a:t>
            </a:r>
          </a:p>
          <a:p>
            <a:pPr marL="742950" lvl="1" indent="-285750" eaLnBrk="1" hangingPunct="1"/>
            <a:r>
              <a:rPr lang="en-US" altLang="en-US"/>
              <a:t>Problems easier to track down: slow response to button vs. corrupted memory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B7CBFE77-1C20-8205-5FD3-12BED02FD0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altLang="en-US"/>
              <a:t>Events vs. Threads, cont'd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925D5861-6E07-6815-5A71-95CC95B0F7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0488" tIns="44450" rIns="90488" bIns="44450"/>
          <a:lstStyle/>
          <a:p>
            <a:pPr eaLnBrk="1" hangingPunct="1"/>
            <a:r>
              <a:rPr lang="en-US" altLang="en-US"/>
              <a:t>Events faster than threads on single CPU</a:t>
            </a:r>
          </a:p>
          <a:p>
            <a:pPr marL="742950" lvl="1" indent="-285750" eaLnBrk="1" hangingPunct="1"/>
            <a:r>
              <a:rPr lang="en-US" altLang="en-US"/>
              <a:t>No locking overheads</a:t>
            </a:r>
          </a:p>
          <a:p>
            <a:pPr marL="742950" lvl="1" indent="-285750" eaLnBrk="1" hangingPunct="1"/>
            <a:r>
              <a:rPr lang="en-US" altLang="en-US"/>
              <a:t>No context switching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/>
              <a:t>Events more portable than threads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/>
              <a:t>Threads provide true concurrency</a:t>
            </a:r>
          </a:p>
          <a:p>
            <a:pPr marL="742950" lvl="1" indent="-285750" eaLnBrk="1" hangingPunct="1">
              <a:spcBef>
                <a:spcPct val="0"/>
              </a:spcBef>
            </a:pPr>
            <a:r>
              <a:rPr lang="en-US" altLang="en-US"/>
              <a:t>Can have long-running stateful handlers without freezes</a:t>
            </a:r>
          </a:p>
          <a:p>
            <a:pPr marL="742950" lvl="1" indent="-285750" eaLnBrk="1" hangingPunct="1"/>
            <a:r>
              <a:rPr lang="en-US" altLang="en-US"/>
              <a:t>Scalable performance on multiple CPUs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1E7FEFE7-30EE-84C3-FCD7-A8DA5A8053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altLang="en-US"/>
              <a:t>Should You Abandon Threads?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1CD25352-9371-6401-35B1-5BB9EAFD34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821613" cy="4452938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altLang="en-US">
                <a:solidFill>
                  <a:schemeClr val="folHlink"/>
                </a:solidFill>
              </a:rPr>
              <a:t>No:</a:t>
            </a:r>
            <a:r>
              <a:rPr lang="en-US" altLang="en-US"/>
              <a:t> important for high-end servers </a:t>
            </a:r>
          </a:p>
          <a:p>
            <a:pPr eaLnBrk="1" hangingPunct="1"/>
            <a:r>
              <a:rPr lang="en-US" altLang="en-US"/>
              <a:t>But, avoid threads wherever possible</a:t>
            </a:r>
          </a:p>
          <a:p>
            <a:pPr marL="742950" lvl="1" indent="-285750" eaLnBrk="1" hangingPunct="1"/>
            <a:r>
              <a:rPr lang="en-US" altLang="en-US"/>
              <a:t>Use events, not threads, for GUIs,</a:t>
            </a:r>
            <a:br>
              <a:rPr lang="en-US" altLang="en-US"/>
            </a:br>
            <a:r>
              <a:rPr lang="en-US" altLang="en-US"/>
              <a:t>distributed systems, low-end servers</a:t>
            </a:r>
          </a:p>
          <a:p>
            <a:pPr marL="742950" lvl="1" indent="-285750" eaLnBrk="1" hangingPunct="1"/>
            <a:r>
              <a:rPr lang="en-US" altLang="en-US"/>
              <a:t>Only use threads where true CPU</a:t>
            </a:r>
            <a:br>
              <a:rPr lang="en-US" altLang="en-US"/>
            </a:br>
            <a:r>
              <a:rPr lang="en-US" altLang="en-US"/>
              <a:t>concurrency is needed</a:t>
            </a:r>
          </a:p>
          <a:p>
            <a:pPr marL="742950" lvl="1" indent="-285750" eaLnBrk="1" hangingPunct="1"/>
            <a:r>
              <a:rPr lang="en-US" altLang="en-US"/>
              <a:t>Where threads needed, isolate usage</a:t>
            </a:r>
            <a:br>
              <a:rPr lang="en-US" altLang="en-US"/>
            </a:br>
            <a:r>
              <a:rPr lang="en-US" altLang="en-US"/>
              <a:t>in threaded application kernel: keep</a:t>
            </a:r>
            <a:br>
              <a:rPr lang="en-US" altLang="en-US"/>
            </a:br>
            <a:r>
              <a:rPr lang="en-US" altLang="en-US"/>
              <a:t>most of code single-threaded</a:t>
            </a:r>
          </a:p>
        </p:txBody>
      </p:sp>
      <p:sp>
        <p:nvSpPr>
          <p:cNvPr id="24580" name="AutoShape 4">
            <a:extLst>
              <a:ext uri="{FF2B5EF4-FFF2-40B4-BE49-F238E27FC236}">
                <a16:creationId xmlns:a16="http://schemas.microsoft.com/office/drawing/2014/main" id="{05337882-58CF-E2CE-9E41-B778E91AC4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5194300"/>
            <a:ext cx="2273300" cy="520700"/>
          </a:xfrm>
          <a:prstGeom prst="roundRect">
            <a:avLst>
              <a:gd name="adj" fmla="val 12495"/>
            </a:avLst>
          </a:prstGeom>
          <a:solidFill>
            <a:srgbClr val="A2C1FE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Threaded Kernel</a:t>
            </a:r>
          </a:p>
        </p:txBody>
      </p:sp>
      <p:sp>
        <p:nvSpPr>
          <p:cNvPr id="24581" name="AutoShape 5">
            <a:extLst>
              <a:ext uri="{FF2B5EF4-FFF2-40B4-BE49-F238E27FC236}">
                <a16:creationId xmlns:a16="http://schemas.microsoft.com/office/drawing/2014/main" id="{C0B8F8EA-BD2D-9637-4844-38A947E334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4825" y="4279900"/>
            <a:ext cx="292100" cy="901700"/>
          </a:xfrm>
          <a:prstGeom prst="roundRect">
            <a:avLst>
              <a:gd name="adj" fmla="val 12495"/>
            </a:avLst>
          </a:prstGeom>
          <a:solidFill>
            <a:srgbClr val="FFFF84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4582" name="AutoShape 6">
            <a:extLst>
              <a:ext uri="{FF2B5EF4-FFF2-40B4-BE49-F238E27FC236}">
                <a16:creationId xmlns:a16="http://schemas.microsoft.com/office/drawing/2014/main" id="{AA5A5098-74BD-F4CA-3E67-1E59AB4B25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2025" y="4279900"/>
            <a:ext cx="292100" cy="901700"/>
          </a:xfrm>
          <a:prstGeom prst="roundRect">
            <a:avLst>
              <a:gd name="adj" fmla="val 12495"/>
            </a:avLst>
          </a:prstGeom>
          <a:solidFill>
            <a:srgbClr val="FFFF84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4583" name="AutoShape 7">
            <a:extLst>
              <a:ext uri="{FF2B5EF4-FFF2-40B4-BE49-F238E27FC236}">
                <a16:creationId xmlns:a16="http://schemas.microsoft.com/office/drawing/2014/main" id="{AC6C4430-1F9B-DC5D-8F8B-A94A5347D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9225" y="4279900"/>
            <a:ext cx="292100" cy="901700"/>
          </a:xfrm>
          <a:prstGeom prst="roundRect">
            <a:avLst>
              <a:gd name="adj" fmla="val 12495"/>
            </a:avLst>
          </a:prstGeom>
          <a:solidFill>
            <a:srgbClr val="FFFF84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4584" name="AutoShape 8">
            <a:extLst>
              <a:ext uri="{FF2B5EF4-FFF2-40B4-BE49-F238E27FC236}">
                <a16:creationId xmlns:a16="http://schemas.microsoft.com/office/drawing/2014/main" id="{27087635-BA30-DBC3-6042-D828C01BA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6425" y="4279900"/>
            <a:ext cx="292100" cy="901700"/>
          </a:xfrm>
          <a:prstGeom prst="roundRect">
            <a:avLst>
              <a:gd name="adj" fmla="val 12495"/>
            </a:avLst>
          </a:prstGeom>
          <a:solidFill>
            <a:srgbClr val="FFFF84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4585" name="AutoShape 9">
            <a:extLst>
              <a:ext uri="{FF2B5EF4-FFF2-40B4-BE49-F238E27FC236}">
                <a16:creationId xmlns:a16="http://schemas.microsoft.com/office/drawing/2014/main" id="{F2019AED-7CC7-63D0-EF7E-CE95E3EE1A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3625" y="4279900"/>
            <a:ext cx="292100" cy="901700"/>
          </a:xfrm>
          <a:prstGeom prst="roundRect">
            <a:avLst>
              <a:gd name="adj" fmla="val 12495"/>
            </a:avLst>
          </a:prstGeom>
          <a:solidFill>
            <a:srgbClr val="FFFF84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4586" name="Rectangle 10">
            <a:extLst>
              <a:ext uri="{FF2B5EF4-FFF2-40B4-BE49-F238E27FC236}">
                <a16:creationId xmlns:a16="http://schemas.microsoft.com/office/drawing/2014/main" id="{28045E88-1536-5F14-46A3-E968B5019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9875" y="3892550"/>
            <a:ext cx="26003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Event-Driven Handlers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C1779A69-2D09-41D4-618E-E2D3BFF075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altLang="en-US"/>
              <a:t>Summary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3712FB99-B9E7-89C3-4906-9F68FE0AA1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0488" tIns="44450" rIns="90488" bIns="44450"/>
          <a:lstStyle/>
          <a:p>
            <a:pPr eaLnBrk="1" hangingPunct="1"/>
            <a:r>
              <a:rPr lang="en-US" altLang="en-US"/>
              <a:t>Concurrency is fundamentally hard; avoid whenever possible</a:t>
            </a:r>
          </a:p>
          <a:p>
            <a:pPr eaLnBrk="1" hangingPunct="1"/>
            <a:r>
              <a:rPr lang="en-US" altLang="en-US"/>
              <a:t>Threads more powerful than events, but power is rarely needed</a:t>
            </a:r>
          </a:p>
          <a:p>
            <a:pPr eaLnBrk="1" hangingPunct="1"/>
            <a:r>
              <a:rPr lang="en-US" altLang="en-US">
                <a:solidFill>
                  <a:schemeClr val="folHlink"/>
                </a:solidFill>
              </a:rPr>
              <a:t>Threads are</a:t>
            </a:r>
            <a:r>
              <a:rPr lang="en-US" altLang="en-US"/>
              <a:t> </a:t>
            </a:r>
            <a:r>
              <a:rPr lang="en-US" altLang="en-US">
                <a:solidFill>
                  <a:schemeClr val="folHlink"/>
                </a:solidFill>
              </a:rPr>
              <a:t>for experts only</a:t>
            </a:r>
          </a:p>
          <a:p>
            <a:pPr eaLnBrk="1" hangingPunct="1"/>
            <a:r>
              <a:rPr lang="en-US" altLang="en-US"/>
              <a:t>Use events as primary development tool (both GUIs and distributed systems)</a:t>
            </a:r>
          </a:p>
          <a:p>
            <a:pPr eaLnBrk="1" hangingPunct="1"/>
            <a:r>
              <a:rPr lang="en-US" altLang="en-US"/>
              <a:t>Use threads only for performance-critical kernels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8BF4E3AA-8333-0AB6-C3E5-7AF270171E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Process Scheduling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8F92DD4C-9BC7-61C7-82D9-0290260C21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Goals</a:t>
            </a:r>
          </a:p>
          <a:p>
            <a:pPr lvl="1" eaLnBrk="1" hangingPunct="1"/>
            <a:r>
              <a:rPr lang="en-US" altLang="en-US"/>
              <a:t>Low latency</a:t>
            </a:r>
          </a:p>
          <a:p>
            <a:pPr lvl="1" eaLnBrk="1" hangingPunct="1"/>
            <a:r>
              <a:rPr lang="en-US" altLang="en-US"/>
              <a:t>High throughput</a:t>
            </a:r>
          </a:p>
          <a:p>
            <a:pPr lvl="1" eaLnBrk="1" hangingPunct="1"/>
            <a:r>
              <a:rPr lang="en-US" altLang="en-US"/>
              <a:t>Fairness</a:t>
            </a:r>
          </a:p>
          <a:p>
            <a:pPr eaLnBrk="1" hangingPunct="1"/>
            <a:endParaRPr lang="en-US" altLang="en-US"/>
          </a:p>
          <a:p>
            <a:pPr lvl="1" eaLnBrk="1" hangingPunct="1"/>
            <a:endParaRPr lang="en-US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687710A0-A8A0-B601-21E0-A4AAA4B60D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Basic Scheduling Approaches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4803AED4-D326-7DC6-DE0F-17103B0EBB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FIFO 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/>
              <a:t>+ Fair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/>
              <a:t>- High latency</a:t>
            </a:r>
          </a:p>
          <a:p>
            <a:pPr eaLnBrk="1" hangingPunct="1"/>
            <a:r>
              <a:rPr lang="en-US" altLang="en-US"/>
              <a:t>Round robin 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/>
              <a:t>+ fair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/>
              <a:t>+ low latency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/>
              <a:t>- poor throughput</a:t>
            </a:r>
          </a:p>
          <a:p>
            <a:pPr lvl="1" eaLnBrk="1" hangingPunct="1"/>
            <a:endParaRPr lang="en-US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65E04D13-37F0-C827-296F-68FC53E3C4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Basic Scheduling Approaches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E6F24227-409D-E501-29F0-E2342A1F29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STCF/SRTCF (shortest time/remaining time to completion first)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/>
              <a:t>+ low latency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/>
              <a:t>+ high throughput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/>
              <a:t>- unfair</a:t>
            </a:r>
          </a:p>
          <a:p>
            <a:pPr lvl="1" eaLnBrk="1" hangingPunct="1"/>
            <a:endParaRPr lang="en-US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114AAAAB-38BF-202C-FD00-606B883D91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800"/>
              <a:t>Priority Scheduling (Multilevel Queues)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C811780A-6CC5-AEB5-CBBD-89798664D0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b="1" i="1">
                <a:solidFill>
                  <a:srgbClr val="CC66FF"/>
                </a:solidFill>
              </a:rPr>
              <a:t>Priority scheduling</a:t>
            </a:r>
            <a:r>
              <a:rPr lang="en-US" altLang="en-US"/>
              <a:t>:  The process with the highest priority runs first</a:t>
            </a:r>
          </a:p>
          <a:p>
            <a:pPr eaLnBrk="1" hangingPunct="1"/>
            <a:r>
              <a:rPr lang="en-US" altLang="en-US"/>
              <a:t>Priority 0:</a:t>
            </a:r>
          </a:p>
          <a:p>
            <a:pPr eaLnBrk="1" hangingPunct="1"/>
            <a:r>
              <a:rPr lang="en-US" altLang="en-US"/>
              <a:t>Priority 1:</a:t>
            </a:r>
          </a:p>
          <a:p>
            <a:pPr eaLnBrk="1" hangingPunct="1"/>
            <a:r>
              <a:rPr lang="en-US" altLang="en-US"/>
              <a:t>Priority 2:</a:t>
            </a:r>
          </a:p>
          <a:p>
            <a:pPr eaLnBrk="1" hangingPunct="1"/>
            <a:r>
              <a:rPr lang="en-US" altLang="en-US"/>
              <a:t>Assume that low numbers represent high priority</a:t>
            </a:r>
          </a:p>
        </p:txBody>
      </p:sp>
      <p:sp>
        <p:nvSpPr>
          <p:cNvPr id="29700" name="Text Box 4">
            <a:extLst>
              <a:ext uri="{FF2B5EF4-FFF2-40B4-BE49-F238E27FC236}">
                <a16:creationId xmlns:a16="http://schemas.microsoft.com/office/drawing/2014/main" id="{6E346E73-3775-772E-390D-D950E87C15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3338513"/>
            <a:ext cx="685800" cy="366712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A</a:t>
            </a:r>
          </a:p>
        </p:txBody>
      </p:sp>
      <p:sp>
        <p:nvSpPr>
          <p:cNvPr id="29701" name="Text Box 5">
            <a:extLst>
              <a:ext uri="{FF2B5EF4-FFF2-40B4-BE49-F238E27FC236}">
                <a16:creationId xmlns:a16="http://schemas.microsoft.com/office/drawing/2014/main" id="{9460C929-E2D6-92A2-EF02-D2F1AE8640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3871913"/>
            <a:ext cx="1009650" cy="366712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B</a:t>
            </a:r>
          </a:p>
        </p:txBody>
      </p:sp>
      <p:sp>
        <p:nvSpPr>
          <p:cNvPr id="29702" name="Text Box 6">
            <a:extLst>
              <a:ext uri="{FF2B5EF4-FFF2-40B4-BE49-F238E27FC236}">
                <a16:creationId xmlns:a16="http://schemas.microsoft.com/office/drawing/2014/main" id="{7E5C974B-9F51-9289-B4E1-8461F4573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2743200"/>
            <a:ext cx="1371600" cy="3667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C</a:t>
            </a:r>
          </a:p>
        </p:txBody>
      </p:sp>
      <p:grpSp>
        <p:nvGrpSpPr>
          <p:cNvPr id="51213" name="Group 13">
            <a:extLst>
              <a:ext uri="{FF2B5EF4-FFF2-40B4-BE49-F238E27FC236}">
                <a16:creationId xmlns:a16="http://schemas.microsoft.com/office/drawing/2014/main" id="{B824FD4C-829B-34E5-3486-B33663B7CFDC}"/>
              </a:ext>
            </a:extLst>
          </p:cNvPr>
          <p:cNvGrpSpPr>
            <a:grpSpLocks/>
          </p:cNvGrpSpPr>
          <p:nvPr/>
        </p:nvGrpSpPr>
        <p:grpSpPr bwMode="auto">
          <a:xfrm>
            <a:off x="2133600" y="5181600"/>
            <a:ext cx="4724400" cy="838200"/>
            <a:chOff x="2112" y="3024"/>
            <a:chExt cx="2976" cy="528"/>
          </a:xfrm>
        </p:grpSpPr>
        <p:sp>
          <p:nvSpPr>
            <p:cNvPr id="29704" name="Text Box 7">
              <a:extLst>
                <a:ext uri="{FF2B5EF4-FFF2-40B4-BE49-F238E27FC236}">
                  <a16:creationId xmlns:a16="http://schemas.microsoft.com/office/drawing/2014/main" id="{77F4FA1A-0332-77B1-2085-A409FFA728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3024"/>
              <a:ext cx="432" cy="231"/>
            </a:xfrm>
            <a:prstGeom prst="rect">
              <a:avLst/>
            </a:prstGeom>
            <a:solidFill>
              <a:srgbClr val="FF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q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q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/>
                <a:t>A</a:t>
              </a:r>
            </a:p>
          </p:txBody>
        </p:sp>
        <p:sp>
          <p:nvSpPr>
            <p:cNvPr id="29705" name="Text Box 8">
              <a:extLst>
                <a:ext uri="{FF2B5EF4-FFF2-40B4-BE49-F238E27FC236}">
                  <a16:creationId xmlns:a16="http://schemas.microsoft.com/office/drawing/2014/main" id="{161745A0-CE25-342A-75BB-EF3C69476B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8" y="3024"/>
              <a:ext cx="636" cy="231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q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q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/>
                <a:t>B</a:t>
              </a:r>
            </a:p>
          </p:txBody>
        </p:sp>
        <p:sp>
          <p:nvSpPr>
            <p:cNvPr id="29706" name="Line 9">
              <a:extLst>
                <a:ext uri="{FF2B5EF4-FFF2-40B4-BE49-F238E27FC236}">
                  <a16:creationId xmlns:a16="http://schemas.microsoft.com/office/drawing/2014/main" id="{2ABA12F9-781D-D987-3804-3A8998EA76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2" y="3312"/>
              <a:ext cx="297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07" name="Text Box 10">
              <a:extLst>
                <a:ext uri="{FF2B5EF4-FFF2-40B4-BE49-F238E27FC236}">
                  <a16:creationId xmlns:a16="http://schemas.microsoft.com/office/drawing/2014/main" id="{4D99C86D-6D0A-7B53-3940-8D96EE9B48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6" y="3072"/>
              <a:ext cx="4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q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q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/>
                <a:t>Time</a:t>
              </a:r>
            </a:p>
          </p:txBody>
        </p:sp>
        <p:sp>
          <p:nvSpPr>
            <p:cNvPr id="29708" name="Text Box 11">
              <a:extLst>
                <a:ext uri="{FF2B5EF4-FFF2-40B4-BE49-F238E27FC236}">
                  <a16:creationId xmlns:a16="http://schemas.microsoft.com/office/drawing/2014/main" id="{9B3F7234-3082-1DAB-B253-88EFE9F192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3024"/>
              <a:ext cx="864" cy="231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q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q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/>
                <a:t>C</a:t>
              </a:r>
            </a:p>
          </p:txBody>
        </p:sp>
        <p:sp>
          <p:nvSpPr>
            <p:cNvPr id="29709" name="Text Box 12">
              <a:extLst>
                <a:ext uri="{FF2B5EF4-FFF2-40B4-BE49-F238E27FC236}">
                  <a16:creationId xmlns:a16="http://schemas.microsoft.com/office/drawing/2014/main" id="{03AE6D18-3B9F-0E49-C0BF-3D3EFFFAF7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8" y="3321"/>
              <a:ext cx="13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q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q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/>
                <a:t>Priority Scheduling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F50F949F-C8F3-A193-D3DD-92C843FEA5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Priority Scheduling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BA715952-E383-27EB-5A1D-AB7CF37A23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+ Generalization of SJF</a:t>
            </a:r>
          </a:p>
          <a:p>
            <a:pPr lvl="1" eaLnBrk="1" hangingPunct="1"/>
            <a:r>
              <a:rPr lang="en-US" altLang="en-US"/>
              <a:t>With SJF, higher priority is inversely proportionally to requested_CPU_time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- Starvation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D2D95B9E-48AE-413E-A670-D6E963F55B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Priority Inversion Problem</a:t>
            </a:r>
          </a:p>
        </p:txBody>
      </p:sp>
      <p:sp>
        <p:nvSpPr>
          <p:cNvPr id="31747" name="Content Placeholder 2">
            <a:extLst>
              <a:ext uri="{FF2B5EF4-FFF2-40B4-BE49-F238E27FC236}">
                <a16:creationId xmlns:a16="http://schemas.microsoft.com/office/drawing/2014/main" id="{1E87671D-B1C0-A4D2-F6E0-80E1900BBDD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A low priority task acquires a lock on a data buffer</a:t>
            </a:r>
          </a:p>
          <a:p>
            <a:r>
              <a:rPr lang="en-US" altLang="en-US"/>
              <a:t>A high priority task tries to acquires the same lock and blocks</a:t>
            </a:r>
          </a:p>
          <a:p>
            <a:r>
              <a:rPr lang="en-US" altLang="en-US"/>
              <a:t>A lower priority task slowly completes its computation due to its low priority</a:t>
            </a:r>
          </a:p>
          <a:p>
            <a:r>
              <a:rPr lang="en-US" altLang="en-US"/>
              <a:t>The high priority task resumes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38561537-E2A7-160B-9FDB-CF1AC6D71B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Basic Scheduling Approaches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81CFA122-A9BB-B5E3-B354-45C1CE414B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Multilevel feedback queues</a:t>
            </a:r>
          </a:p>
          <a:p>
            <a:pPr lvl="1" eaLnBrk="1" hangingPunct="1"/>
            <a:r>
              <a:rPr lang="en-US" altLang="en-US"/>
              <a:t>A job starts with the highest priority queue</a:t>
            </a:r>
          </a:p>
          <a:p>
            <a:pPr lvl="1" eaLnBrk="1" hangingPunct="1"/>
            <a:r>
              <a:rPr lang="en-US" altLang="en-US"/>
              <a:t>If time slice expires, lower the priority by one level</a:t>
            </a:r>
          </a:p>
          <a:p>
            <a:pPr lvl="1" eaLnBrk="1" hangingPunct="1"/>
            <a:r>
              <a:rPr lang="en-US" altLang="en-US"/>
              <a:t>If time slice does not expire, raise the priority by one level </a:t>
            </a:r>
          </a:p>
          <a:p>
            <a:pPr lvl="1" eaLnBrk="1" hangingPunct="1"/>
            <a:r>
              <a:rPr lang="en-US" altLang="en-US"/>
              <a:t>Higher priorities for IOs, since they tend to be slow</a:t>
            </a:r>
          </a:p>
          <a:p>
            <a:pPr lvl="1" eaLnBrk="1" hangingPunct="1"/>
            <a:r>
              <a:rPr lang="en-US" altLang="en-US"/>
              <a:t>Age long-running jobs</a:t>
            </a:r>
          </a:p>
          <a:p>
            <a:pPr lvl="1" eaLnBrk="1" hangingPunct="1"/>
            <a:endParaRPr lang="en-US" alt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7D0B5103-8DD3-1FA3-28F0-1ECB9B01DC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Multilevel Feedback Queues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F9E8AE8F-FA3A-A957-59C5-58FBBFA407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Priority 0 (time slice = 1):</a:t>
            </a:r>
          </a:p>
          <a:p>
            <a:pPr eaLnBrk="1" hangingPunct="1"/>
            <a:r>
              <a:rPr lang="en-US" altLang="en-US"/>
              <a:t>Priority 1 (time slice = 2):</a:t>
            </a:r>
          </a:p>
          <a:p>
            <a:pPr eaLnBrk="1" hangingPunct="1"/>
            <a:r>
              <a:rPr lang="en-US" altLang="en-US"/>
              <a:t>Priority 2 (time slice = 4):</a:t>
            </a:r>
          </a:p>
        </p:txBody>
      </p:sp>
      <p:sp>
        <p:nvSpPr>
          <p:cNvPr id="33796" name="Text Box 4">
            <a:extLst>
              <a:ext uri="{FF2B5EF4-FFF2-40B4-BE49-F238E27FC236}">
                <a16:creationId xmlns:a16="http://schemas.microsoft.com/office/drawing/2014/main" id="{60638B22-8343-8C00-6569-17FD5D107F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1690688"/>
            <a:ext cx="685800" cy="366712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A</a:t>
            </a:r>
          </a:p>
        </p:txBody>
      </p:sp>
      <p:sp>
        <p:nvSpPr>
          <p:cNvPr id="33797" name="Text Box 5">
            <a:extLst>
              <a:ext uri="{FF2B5EF4-FFF2-40B4-BE49-F238E27FC236}">
                <a16:creationId xmlns:a16="http://schemas.microsoft.com/office/drawing/2014/main" id="{E70A096C-B002-48C5-E963-E2EACFA208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1690688"/>
            <a:ext cx="1009650" cy="366712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B</a:t>
            </a:r>
          </a:p>
        </p:txBody>
      </p:sp>
      <p:sp>
        <p:nvSpPr>
          <p:cNvPr id="33798" name="Text Box 6">
            <a:extLst>
              <a:ext uri="{FF2B5EF4-FFF2-40B4-BE49-F238E27FC236}">
                <a16:creationId xmlns:a16="http://schemas.microsoft.com/office/drawing/2014/main" id="{BD0B64A5-7B45-BEC5-D93F-D211C07624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1690688"/>
            <a:ext cx="1371600" cy="366712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C</a:t>
            </a:r>
          </a:p>
        </p:txBody>
      </p:sp>
      <p:sp>
        <p:nvSpPr>
          <p:cNvPr id="33799" name="Text Box 7">
            <a:extLst>
              <a:ext uri="{FF2B5EF4-FFF2-40B4-BE49-F238E27FC236}">
                <a16:creationId xmlns:a16="http://schemas.microsoft.com/office/drawing/2014/main" id="{2DB92E67-9308-FB13-5BDD-3FDE5DBA19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1066800"/>
            <a:ext cx="1003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time = 0</a:t>
            </a:r>
          </a:p>
        </p:txBody>
      </p:sp>
      <p:sp>
        <p:nvSpPr>
          <p:cNvPr id="33800" name="Line 18">
            <a:extLst>
              <a:ext uri="{FF2B5EF4-FFF2-40B4-BE49-F238E27FC236}">
                <a16:creationId xmlns:a16="http://schemas.microsoft.com/office/drawing/2014/main" id="{75B3659B-DB92-5DC6-7043-67979665284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5105400"/>
            <a:ext cx="472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1" name="Text Box 19">
            <a:extLst>
              <a:ext uri="{FF2B5EF4-FFF2-40B4-BE49-F238E27FC236}">
                <a16:creationId xmlns:a16="http://schemas.microsoft.com/office/drawing/2014/main" id="{CA05FDC2-A37E-60BD-35CB-F375BB0921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3450" y="4724400"/>
            <a:ext cx="692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Time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A0F04A3A-C3D4-6576-A68E-EA009E4B7F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Multilevel Feedback Queues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71D32323-FB27-073E-F1B0-665BDA1282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Priority 0 (time slice = 1):</a:t>
            </a:r>
          </a:p>
          <a:p>
            <a:pPr eaLnBrk="1" hangingPunct="1"/>
            <a:r>
              <a:rPr lang="en-US" altLang="en-US"/>
              <a:t>Priority 1 (time slice = 2):</a:t>
            </a:r>
          </a:p>
          <a:p>
            <a:pPr eaLnBrk="1" hangingPunct="1"/>
            <a:r>
              <a:rPr lang="en-US" altLang="en-US"/>
              <a:t>Priority 2 (time slice = 4):</a:t>
            </a:r>
          </a:p>
        </p:txBody>
      </p:sp>
      <p:sp>
        <p:nvSpPr>
          <p:cNvPr id="34820" name="Text Box 5">
            <a:extLst>
              <a:ext uri="{FF2B5EF4-FFF2-40B4-BE49-F238E27FC236}">
                <a16:creationId xmlns:a16="http://schemas.microsoft.com/office/drawing/2014/main" id="{E55D8115-41A8-08FC-999F-E89223FA9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1690688"/>
            <a:ext cx="1009650" cy="366712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B</a:t>
            </a:r>
          </a:p>
        </p:txBody>
      </p:sp>
      <p:sp>
        <p:nvSpPr>
          <p:cNvPr id="34821" name="Text Box 6">
            <a:extLst>
              <a:ext uri="{FF2B5EF4-FFF2-40B4-BE49-F238E27FC236}">
                <a16:creationId xmlns:a16="http://schemas.microsoft.com/office/drawing/2014/main" id="{6EDB716D-A724-76E5-01C5-54FAFED3EB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1690688"/>
            <a:ext cx="1371600" cy="366712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C</a:t>
            </a:r>
          </a:p>
        </p:txBody>
      </p:sp>
      <p:sp>
        <p:nvSpPr>
          <p:cNvPr id="34822" name="Text Box 7">
            <a:extLst>
              <a:ext uri="{FF2B5EF4-FFF2-40B4-BE49-F238E27FC236}">
                <a16:creationId xmlns:a16="http://schemas.microsoft.com/office/drawing/2014/main" id="{0A62EAD8-CF88-B443-7A42-BD1DC23F9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1066800"/>
            <a:ext cx="1003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time = 1</a:t>
            </a:r>
          </a:p>
        </p:txBody>
      </p:sp>
      <p:sp>
        <p:nvSpPr>
          <p:cNvPr id="34823" name="Text Box 8">
            <a:extLst>
              <a:ext uri="{FF2B5EF4-FFF2-40B4-BE49-F238E27FC236}">
                <a16:creationId xmlns:a16="http://schemas.microsoft.com/office/drawing/2014/main" id="{36E3E278-86EA-25C3-EA50-009E0F513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2286000"/>
            <a:ext cx="336550" cy="366713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A</a:t>
            </a:r>
          </a:p>
        </p:txBody>
      </p:sp>
      <p:sp>
        <p:nvSpPr>
          <p:cNvPr id="34824" name="Text Box 21">
            <a:extLst>
              <a:ext uri="{FF2B5EF4-FFF2-40B4-BE49-F238E27FC236}">
                <a16:creationId xmlns:a16="http://schemas.microsoft.com/office/drawing/2014/main" id="{348F0F28-E6E3-08D3-A852-D0CA87C8FC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4648200"/>
            <a:ext cx="336550" cy="366713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A</a:t>
            </a:r>
          </a:p>
        </p:txBody>
      </p:sp>
      <p:sp>
        <p:nvSpPr>
          <p:cNvPr id="34825" name="Line 22">
            <a:extLst>
              <a:ext uri="{FF2B5EF4-FFF2-40B4-BE49-F238E27FC236}">
                <a16:creationId xmlns:a16="http://schemas.microsoft.com/office/drawing/2014/main" id="{7343449E-B65E-62F0-FF1A-02E7573A597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5105400"/>
            <a:ext cx="472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6" name="Text Box 23">
            <a:extLst>
              <a:ext uri="{FF2B5EF4-FFF2-40B4-BE49-F238E27FC236}">
                <a16:creationId xmlns:a16="http://schemas.microsoft.com/office/drawing/2014/main" id="{C7F7C9B7-61E2-B559-A9FF-BE128518B3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3450" y="4724400"/>
            <a:ext cx="692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Time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90D4000D-8024-5270-3157-43B92A8F21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Multilevel Feedback Queues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71CC836B-F1B2-935D-392C-3AB45472B8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Priority 0 (time slice = 1):</a:t>
            </a:r>
          </a:p>
          <a:p>
            <a:pPr eaLnBrk="1" hangingPunct="1"/>
            <a:r>
              <a:rPr lang="en-US" altLang="en-US"/>
              <a:t>Priority 1 (time slice = 2):</a:t>
            </a:r>
          </a:p>
          <a:p>
            <a:pPr eaLnBrk="1" hangingPunct="1"/>
            <a:r>
              <a:rPr lang="en-US" altLang="en-US"/>
              <a:t>Priority 2 (time slice = 4):</a:t>
            </a:r>
          </a:p>
        </p:txBody>
      </p:sp>
      <p:sp>
        <p:nvSpPr>
          <p:cNvPr id="35844" name="Text Box 5">
            <a:extLst>
              <a:ext uri="{FF2B5EF4-FFF2-40B4-BE49-F238E27FC236}">
                <a16:creationId xmlns:a16="http://schemas.microsoft.com/office/drawing/2014/main" id="{B2EB72D2-54D1-6854-1716-34E504801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1690688"/>
            <a:ext cx="1371600" cy="366712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C</a:t>
            </a:r>
          </a:p>
        </p:txBody>
      </p:sp>
      <p:sp>
        <p:nvSpPr>
          <p:cNvPr id="35845" name="Text Box 6">
            <a:extLst>
              <a:ext uri="{FF2B5EF4-FFF2-40B4-BE49-F238E27FC236}">
                <a16:creationId xmlns:a16="http://schemas.microsoft.com/office/drawing/2014/main" id="{890E639E-7570-221A-7B97-4CA8649361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1066800"/>
            <a:ext cx="1003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time = 2</a:t>
            </a:r>
          </a:p>
        </p:txBody>
      </p:sp>
      <p:sp>
        <p:nvSpPr>
          <p:cNvPr id="35846" name="Text Box 7">
            <a:extLst>
              <a:ext uri="{FF2B5EF4-FFF2-40B4-BE49-F238E27FC236}">
                <a16:creationId xmlns:a16="http://schemas.microsoft.com/office/drawing/2014/main" id="{2DB5AE25-806E-4073-6B88-D95F4E7DAD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2286000"/>
            <a:ext cx="336550" cy="366713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A</a:t>
            </a:r>
          </a:p>
        </p:txBody>
      </p:sp>
      <p:sp>
        <p:nvSpPr>
          <p:cNvPr id="35847" name="Text Box 9">
            <a:extLst>
              <a:ext uri="{FF2B5EF4-FFF2-40B4-BE49-F238E27FC236}">
                <a16:creationId xmlns:a16="http://schemas.microsoft.com/office/drawing/2014/main" id="{3BD6773A-CCC9-17B6-E88D-C1BFD346D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2286000"/>
            <a:ext cx="685800" cy="366713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B</a:t>
            </a:r>
          </a:p>
        </p:txBody>
      </p:sp>
      <p:sp>
        <p:nvSpPr>
          <p:cNvPr id="35848" name="Text Box 10">
            <a:extLst>
              <a:ext uri="{FF2B5EF4-FFF2-40B4-BE49-F238E27FC236}">
                <a16:creationId xmlns:a16="http://schemas.microsoft.com/office/drawing/2014/main" id="{5AB5F67A-6E2E-FC97-F8ED-AF9D1ECFD6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4648200"/>
            <a:ext cx="336550" cy="366713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A</a:t>
            </a:r>
          </a:p>
        </p:txBody>
      </p:sp>
      <p:sp>
        <p:nvSpPr>
          <p:cNvPr id="35849" name="Text Box 11">
            <a:extLst>
              <a:ext uri="{FF2B5EF4-FFF2-40B4-BE49-F238E27FC236}">
                <a16:creationId xmlns:a16="http://schemas.microsoft.com/office/drawing/2014/main" id="{C7D10560-1DC0-81B1-8769-B86239113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0150" y="4648200"/>
            <a:ext cx="336550" cy="366713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B</a:t>
            </a:r>
          </a:p>
        </p:txBody>
      </p:sp>
      <p:sp>
        <p:nvSpPr>
          <p:cNvPr id="35850" name="Line 20">
            <a:extLst>
              <a:ext uri="{FF2B5EF4-FFF2-40B4-BE49-F238E27FC236}">
                <a16:creationId xmlns:a16="http://schemas.microsoft.com/office/drawing/2014/main" id="{BF07F912-44CD-13DD-68C1-09A93626DC2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5105400"/>
            <a:ext cx="472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1" name="Text Box 21">
            <a:extLst>
              <a:ext uri="{FF2B5EF4-FFF2-40B4-BE49-F238E27FC236}">
                <a16:creationId xmlns:a16="http://schemas.microsoft.com/office/drawing/2014/main" id="{65C40FE0-84A5-39E7-E683-4F22CFD557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3450" y="4724400"/>
            <a:ext cx="692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Time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B291357D-5E06-9347-2A7D-0F76AA5418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Multilevel Feedback Queues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0BF348AB-145E-6A58-DF83-ECBDADC37A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Priority 0 (time slice = 1):</a:t>
            </a:r>
          </a:p>
          <a:p>
            <a:pPr eaLnBrk="1" hangingPunct="1"/>
            <a:r>
              <a:rPr lang="en-US" altLang="en-US"/>
              <a:t>Priority 1 (time slice = 2):</a:t>
            </a:r>
          </a:p>
          <a:p>
            <a:pPr eaLnBrk="1" hangingPunct="1"/>
            <a:r>
              <a:rPr lang="en-US" altLang="en-US"/>
              <a:t>Priority 2 (time slice = 4):</a:t>
            </a:r>
          </a:p>
        </p:txBody>
      </p:sp>
      <p:sp>
        <p:nvSpPr>
          <p:cNvPr id="36868" name="Text Box 4">
            <a:extLst>
              <a:ext uri="{FF2B5EF4-FFF2-40B4-BE49-F238E27FC236}">
                <a16:creationId xmlns:a16="http://schemas.microsoft.com/office/drawing/2014/main" id="{2D4F7DE5-FEBD-326F-4C7F-12059DDAB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2286000"/>
            <a:ext cx="990600" cy="3667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C</a:t>
            </a:r>
          </a:p>
        </p:txBody>
      </p:sp>
      <p:sp>
        <p:nvSpPr>
          <p:cNvPr id="36869" name="Text Box 5">
            <a:extLst>
              <a:ext uri="{FF2B5EF4-FFF2-40B4-BE49-F238E27FC236}">
                <a16:creationId xmlns:a16="http://schemas.microsoft.com/office/drawing/2014/main" id="{A531D66F-9075-67F0-F5D4-ECEF634743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1066800"/>
            <a:ext cx="1003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time = 3</a:t>
            </a:r>
          </a:p>
        </p:txBody>
      </p:sp>
      <p:sp>
        <p:nvSpPr>
          <p:cNvPr id="36870" name="Text Box 6">
            <a:extLst>
              <a:ext uri="{FF2B5EF4-FFF2-40B4-BE49-F238E27FC236}">
                <a16:creationId xmlns:a16="http://schemas.microsoft.com/office/drawing/2014/main" id="{EE6AAF4E-2BFD-6100-4922-1DA1885AD3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2286000"/>
            <a:ext cx="336550" cy="366713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A</a:t>
            </a:r>
          </a:p>
        </p:txBody>
      </p:sp>
      <p:sp>
        <p:nvSpPr>
          <p:cNvPr id="36871" name="Text Box 7">
            <a:extLst>
              <a:ext uri="{FF2B5EF4-FFF2-40B4-BE49-F238E27FC236}">
                <a16:creationId xmlns:a16="http://schemas.microsoft.com/office/drawing/2014/main" id="{CFB1E0DF-59AE-A776-91CB-4980A9D30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2286000"/>
            <a:ext cx="685800" cy="366713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B</a:t>
            </a:r>
          </a:p>
        </p:txBody>
      </p:sp>
      <p:sp>
        <p:nvSpPr>
          <p:cNvPr id="36872" name="Text Box 8">
            <a:extLst>
              <a:ext uri="{FF2B5EF4-FFF2-40B4-BE49-F238E27FC236}">
                <a16:creationId xmlns:a16="http://schemas.microsoft.com/office/drawing/2014/main" id="{DF4EDD7A-35F1-D1DD-52A6-A74E1BCDB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4648200"/>
            <a:ext cx="336550" cy="366713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A</a:t>
            </a:r>
          </a:p>
        </p:txBody>
      </p:sp>
      <p:sp>
        <p:nvSpPr>
          <p:cNvPr id="36873" name="Text Box 9">
            <a:extLst>
              <a:ext uri="{FF2B5EF4-FFF2-40B4-BE49-F238E27FC236}">
                <a16:creationId xmlns:a16="http://schemas.microsoft.com/office/drawing/2014/main" id="{8C3A4C0A-C958-CEB6-5109-FE29E87F07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0150" y="4648200"/>
            <a:ext cx="336550" cy="366713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B</a:t>
            </a:r>
          </a:p>
        </p:txBody>
      </p:sp>
      <p:sp>
        <p:nvSpPr>
          <p:cNvPr id="36874" name="Text Box 10">
            <a:extLst>
              <a:ext uri="{FF2B5EF4-FFF2-40B4-BE49-F238E27FC236}">
                <a16:creationId xmlns:a16="http://schemas.microsoft.com/office/drawing/2014/main" id="{6D2168BE-F56A-A232-A685-1F53B82A63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6700" y="4648200"/>
            <a:ext cx="349250" cy="3667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C</a:t>
            </a:r>
          </a:p>
        </p:txBody>
      </p:sp>
      <p:sp>
        <p:nvSpPr>
          <p:cNvPr id="36875" name="Line 18">
            <a:extLst>
              <a:ext uri="{FF2B5EF4-FFF2-40B4-BE49-F238E27FC236}">
                <a16:creationId xmlns:a16="http://schemas.microsoft.com/office/drawing/2014/main" id="{5EB7D010-6C79-F7A4-E518-4C31565188A6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5105400"/>
            <a:ext cx="472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6" name="Text Box 19">
            <a:extLst>
              <a:ext uri="{FF2B5EF4-FFF2-40B4-BE49-F238E27FC236}">
                <a16:creationId xmlns:a16="http://schemas.microsoft.com/office/drawing/2014/main" id="{58F21488-B69A-0E75-958B-FF2EE0B648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3450" y="4724400"/>
            <a:ext cx="692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Time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723E3619-8044-2860-D3BF-B72E80A6EE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Multilevel Feedback Queues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DC9CBBFD-F14B-A7D5-DB9A-FEB96EE21B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Priority 0 (time slice = 1):</a:t>
            </a:r>
          </a:p>
          <a:p>
            <a:pPr eaLnBrk="1" hangingPunct="1"/>
            <a:r>
              <a:rPr lang="en-US" altLang="en-US"/>
              <a:t>Priority 1 (time slice = 2):</a:t>
            </a:r>
          </a:p>
          <a:p>
            <a:pPr eaLnBrk="1" hangingPunct="1"/>
            <a:r>
              <a:rPr lang="en-US" altLang="en-US"/>
              <a:t>Priority 2 (time slice = 4):</a:t>
            </a:r>
          </a:p>
        </p:txBody>
      </p:sp>
      <p:sp>
        <p:nvSpPr>
          <p:cNvPr id="37892" name="Text Box 4">
            <a:extLst>
              <a:ext uri="{FF2B5EF4-FFF2-40B4-BE49-F238E27FC236}">
                <a16:creationId xmlns:a16="http://schemas.microsoft.com/office/drawing/2014/main" id="{666D3495-E5D7-25C5-5163-2568B12A7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2286000"/>
            <a:ext cx="990600" cy="3667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C</a:t>
            </a:r>
          </a:p>
        </p:txBody>
      </p:sp>
      <p:sp>
        <p:nvSpPr>
          <p:cNvPr id="37893" name="Text Box 5">
            <a:extLst>
              <a:ext uri="{FF2B5EF4-FFF2-40B4-BE49-F238E27FC236}">
                <a16:creationId xmlns:a16="http://schemas.microsoft.com/office/drawing/2014/main" id="{DC55789D-76B1-7132-DE94-929497A05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1066800"/>
            <a:ext cx="1003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time = 3</a:t>
            </a:r>
          </a:p>
        </p:txBody>
      </p:sp>
      <p:sp>
        <p:nvSpPr>
          <p:cNvPr id="37894" name="Text Box 6">
            <a:extLst>
              <a:ext uri="{FF2B5EF4-FFF2-40B4-BE49-F238E27FC236}">
                <a16:creationId xmlns:a16="http://schemas.microsoft.com/office/drawing/2014/main" id="{B2257E93-1164-4767-F736-998DF7628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2286000"/>
            <a:ext cx="336550" cy="366713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A</a:t>
            </a:r>
          </a:p>
        </p:txBody>
      </p:sp>
      <p:sp>
        <p:nvSpPr>
          <p:cNvPr id="37895" name="Text Box 7">
            <a:extLst>
              <a:ext uri="{FF2B5EF4-FFF2-40B4-BE49-F238E27FC236}">
                <a16:creationId xmlns:a16="http://schemas.microsoft.com/office/drawing/2014/main" id="{789CBB13-822E-98CD-DCA7-F9D7E500F3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2286000"/>
            <a:ext cx="685800" cy="366713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B</a:t>
            </a:r>
          </a:p>
        </p:txBody>
      </p:sp>
      <p:sp>
        <p:nvSpPr>
          <p:cNvPr id="37896" name="Text Box 8">
            <a:extLst>
              <a:ext uri="{FF2B5EF4-FFF2-40B4-BE49-F238E27FC236}">
                <a16:creationId xmlns:a16="http://schemas.microsoft.com/office/drawing/2014/main" id="{D81F0DA8-C4BD-C728-0063-F4016B8CD4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4648200"/>
            <a:ext cx="336550" cy="366713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A</a:t>
            </a:r>
          </a:p>
        </p:txBody>
      </p:sp>
      <p:sp>
        <p:nvSpPr>
          <p:cNvPr id="37897" name="Text Box 9">
            <a:extLst>
              <a:ext uri="{FF2B5EF4-FFF2-40B4-BE49-F238E27FC236}">
                <a16:creationId xmlns:a16="http://schemas.microsoft.com/office/drawing/2014/main" id="{E8CC53CF-C326-D17E-0DAA-B9B560500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0150" y="4648200"/>
            <a:ext cx="336550" cy="366713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B</a:t>
            </a:r>
          </a:p>
        </p:txBody>
      </p:sp>
      <p:sp>
        <p:nvSpPr>
          <p:cNvPr id="37898" name="Text Box 10">
            <a:extLst>
              <a:ext uri="{FF2B5EF4-FFF2-40B4-BE49-F238E27FC236}">
                <a16:creationId xmlns:a16="http://schemas.microsoft.com/office/drawing/2014/main" id="{D7EDB4DF-D514-DB30-4AC5-50B770340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6700" y="4648200"/>
            <a:ext cx="349250" cy="3667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C</a:t>
            </a:r>
          </a:p>
        </p:txBody>
      </p:sp>
      <p:sp>
        <p:nvSpPr>
          <p:cNvPr id="37899" name="Line 11">
            <a:extLst>
              <a:ext uri="{FF2B5EF4-FFF2-40B4-BE49-F238E27FC236}">
                <a16:creationId xmlns:a16="http://schemas.microsoft.com/office/drawing/2014/main" id="{BDC1914C-82E1-55CA-8268-43FDAA318A26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5105400"/>
            <a:ext cx="472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0" name="Text Box 12">
            <a:extLst>
              <a:ext uri="{FF2B5EF4-FFF2-40B4-BE49-F238E27FC236}">
                <a16:creationId xmlns:a16="http://schemas.microsoft.com/office/drawing/2014/main" id="{65E3616E-64D7-A4AD-FA87-E02721430D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3450" y="4724400"/>
            <a:ext cx="692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Time</a:t>
            </a:r>
          </a:p>
        </p:txBody>
      </p:sp>
      <p:sp>
        <p:nvSpPr>
          <p:cNvPr id="37901" name="Text Box 13">
            <a:extLst>
              <a:ext uri="{FF2B5EF4-FFF2-40B4-BE49-F238E27FC236}">
                <a16:creationId xmlns:a16="http://schemas.microsoft.com/office/drawing/2014/main" id="{197525B9-76BF-F238-C03D-647442E369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3810000"/>
            <a:ext cx="4210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suppose process A is blocked on an I/O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3ADBF87F-3588-0B66-1A17-501753F24B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Multilevel Feedback Queues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0B3D74FC-CD65-E6AA-3121-1A985AC903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Priority 0 (time slice = 1):</a:t>
            </a:r>
          </a:p>
          <a:p>
            <a:pPr eaLnBrk="1" hangingPunct="1"/>
            <a:r>
              <a:rPr lang="en-US" altLang="en-US"/>
              <a:t>Priority 1 (time slice = 2):</a:t>
            </a:r>
          </a:p>
          <a:p>
            <a:pPr eaLnBrk="1" hangingPunct="1"/>
            <a:r>
              <a:rPr lang="en-US" altLang="en-US"/>
              <a:t>Priority 2 (time slice = 4):</a:t>
            </a:r>
          </a:p>
        </p:txBody>
      </p:sp>
      <p:sp>
        <p:nvSpPr>
          <p:cNvPr id="38916" name="Text Box 4">
            <a:extLst>
              <a:ext uri="{FF2B5EF4-FFF2-40B4-BE49-F238E27FC236}">
                <a16:creationId xmlns:a16="http://schemas.microsoft.com/office/drawing/2014/main" id="{E15AAA36-0508-F3BE-7126-DB8C9C5743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2286000"/>
            <a:ext cx="990600" cy="3667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C</a:t>
            </a:r>
          </a:p>
        </p:txBody>
      </p:sp>
      <p:sp>
        <p:nvSpPr>
          <p:cNvPr id="38917" name="Text Box 5">
            <a:extLst>
              <a:ext uri="{FF2B5EF4-FFF2-40B4-BE49-F238E27FC236}">
                <a16:creationId xmlns:a16="http://schemas.microsoft.com/office/drawing/2014/main" id="{2D4A5526-D5FB-72E3-9A64-8D9ECBDE5E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1066800"/>
            <a:ext cx="1003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time = 3</a:t>
            </a:r>
          </a:p>
        </p:txBody>
      </p:sp>
      <p:sp>
        <p:nvSpPr>
          <p:cNvPr id="38918" name="Text Box 6">
            <a:extLst>
              <a:ext uri="{FF2B5EF4-FFF2-40B4-BE49-F238E27FC236}">
                <a16:creationId xmlns:a16="http://schemas.microsoft.com/office/drawing/2014/main" id="{60117636-2DC5-4ACF-4A93-CF97ED94AC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1690688"/>
            <a:ext cx="336550" cy="366712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A</a:t>
            </a:r>
          </a:p>
        </p:txBody>
      </p:sp>
      <p:sp>
        <p:nvSpPr>
          <p:cNvPr id="38919" name="Text Box 7">
            <a:extLst>
              <a:ext uri="{FF2B5EF4-FFF2-40B4-BE49-F238E27FC236}">
                <a16:creationId xmlns:a16="http://schemas.microsoft.com/office/drawing/2014/main" id="{151279C3-9480-4A31-8F64-27A6F5350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2286000"/>
            <a:ext cx="685800" cy="366713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B</a:t>
            </a:r>
          </a:p>
        </p:txBody>
      </p:sp>
      <p:sp>
        <p:nvSpPr>
          <p:cNvPr id="38920" name="Text Box 8">
            <a:extLst>
              <a:ext uri="{FF2B5EF4-FFF2-40B4-BE49-F238E27FC236}">
                <a16:creationId xmlns:a16="http://schemas.microsoft.com/office/drawing/2014/main" id="{46D335FC-F3DE-42BE-FAC0-3428F1458A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4648200"/>
            <a:ext cx="336550" cy="366713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A</a:t>
            </a:r>
          </a:p>
        </p:txBody>
      </p:sp>
      <p:sp>
        <p:nvSpPr>
          <p:cNvPr id="38921" name="Text Box 9">
            <a:extLst>
              <a:ext uri="{FF2B5EF4-FFF2-40B4-BE49-F238E27FC236}">
                <a16:creationId xmlns:a16="http://schemas.microsoft.com/office/drawing/2014/main" id="{554E3730-383E-7F32-CBFB-DC1EE691E1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0150" y="4648200"/>
            <a:ext cx="336550" cy="366713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B</a:t>
            </a:r>
          </a:p>
        </p:txBody>
      </p:sp>
      <p:sp>
        <p:nvSpPr>
          <p:cNvPr id="38922" name="Text Box 10">
            <a:extLst>
              <a:ext uri="{FF2B5EF4-FFF2-40B4-BE49-F238E27FC236}">
                <a16:creationId xmlns:a16="http://schemas.microsoft.com/office/drawing/2014/main" id="{B800B49C-DA33-8088-159C-E8D9A7E1E6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6700" y="4648200"/>
            <a:ext cx="349250" cy="3667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C</a:t>
            </a:r>
          </a:p>
        </p:txBody>
      </p:sp>
      <p:sp>
        <p:nvSpPr>
          <p:cNvPr id="38923" name="Line 11">
            <a:extLst>
              <a:ext uri="{FF2B5EF4-FFF2-40B4-BE49-F238E27FC236}">
                <a16:creationId xmlns:a16="http://schemas.microsoft.com/office/drawing/2014/main" id="{29ED0F90-F614-E123-B1C9-08EC6DC2D814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5105400"/>
            <a:ext cx="472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4" name="Text Box 12">
            <a:extLst>
              <a:ext uri="{FF2B5EF4-FFF2-40B4-BE49-F238E27FC236}">
                <a16:creationId xmlns:a16="http://schemas.microsoft.com/office/drawing/2014/main" id="{CFC7AFCD-9F12-003A-BEA5-E7362577B9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3450" y="4724400"/>
            <a:ext cx="692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Time</a:t>
            </a:r>
          </a:p>
        </p:txBody>
      </p:sp>
      <p:sp>
        <p:nvSpPr>
          <p:cNvPr id="38925" name="Text Box 13">
            <a:extLst>
              <a:ext uri="{FF2B5EF4-FFF2-40B4-BE49-F238E27FC236}">
                <a16:creationId xmlns:a16="http://schemas.microsoft.com/office/drawing/2014/main" id="{079F5F44-1DFF-B26E-9856-6DC65649FE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3810000"/>
            <a:ext cx="4210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suppose process A is blocked on an I/O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487909A6-41F6-EDE0-C465-4B943FA14D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Multilevel Feedback Queues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8628C98F-16EA-BD10-EEFE-81EA946FCE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Priority 0 (time slice = 1):</a:t>
            </a:r>
          </a:p>
          <a:p>
            <a:pPr eaLnBrk="1" hangingPunct="1"/>
            <a:r>
              <a:rPr lang="en-US" altLang="en-US"/>
              <a:t>Priority 1 (time slice = 2):</a:t>
            </a:r>
          </a:p>
          <a:p>
            <a:pPr eaLnBrk="1" hangingPunct="1"/>
            <a:r>
              <a:rPr lang="en-US" altLang="en-US"/>
              <a:t>Priority 2 (time slice = 4):</a:t>
            </a:r>
          </a:p>
        </p:txBody>
      </p:sp>
      <p:sp>
        <p:nvSpPr>
          <p:cNvPr id="39940" name="Text Box 5">
            <a:extLst>
              <a:ext uri="{FF2B5EF4-FFF2-40B4-BE49-F238E27FC236}">
                <a16:creationId xmlns:a16="http://schemas.microsoft.com/office/drawing/2014/main" id="{A0382489-0716-0FB1-D81E-CC12403734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1066800"/>
            <a:ext cx="1003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time = 5</a:t>
            </a:r>
          </a:p>
        </p:txBody>
      </p:sp>
      <p:sp>
        <p:nvSpPr>
          <p:cNvPr id="39941" name="Text Box 7">
            <a:extLst>
              <a:ext uri="{FF2B5EF4-FFF2-40B4-BE49-F238E27FC236}">
                <a16:creationId xmlns:a16="http://schemas.microsoft.com/office/drawing/2014/main" id="{B90D35B7-9964-17D1-E211-7065D1B3A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4648200"/>
            <a:ext cx="685800" cy="366713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B</a:t>
            </a:r>
          </a:p>
        </p:txBody>
      </p:sp>
      <p:sp>
        <p:nvSpPr>
          <p:cNvPr id="39942" name="Text Box 8">
            <a:extLst>
              <a:ext uri="{FF2B5EF4-FFF2-40B4-BE49-F238E27FC236}">
                <a16:creationId xmlns:a16="http://schemas.microsoft.com/office/drawing/2014/main" id="{7635166E-0777-3844-860A-F4AA2A4C4F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4648200"/>
            <a:ext cx="336550" cy="366713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A</a:t>
            </a:r>
          </a:p>
        </p:txBody>
      </p:sp>
      <p:sp>
        <p:nvSpPr>
          <p:cNvPr id="39943" name="Text Box 9">
            <a:extLst>
              <a:ext uri="{FF2B5EF4-FFF2-40B4-BE49-F238E27FC236}">
                <a16:creationId xmlns:a16="http://schemas.microsoft.com/office/drawing/2014/main" id="{A5A7E2C0-D8FD-97AE-9B8A-FF629AC2CF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0150" y="4648200"/>
            <a:ext cx="336550" cy="366713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B</a:t>
            </a:r>
          </a:p>
        </p:txBody>
      </p:sp>
      <p:sp>
        <p:nvSpPr>
          <p:cNvPr id="39944" name="Text Box 10">
            <a:extLst>
              <a:ext uri="{FF2B5EF4-FFF2-40B4-BE49-F238E27FC236}">
                <a16:creationId xmlns:a16="http://schemas.microsoft.com/office/drawing/2014/main" id="{6BF28D5B-4CDA-B5C7-05F1-A68B9F7321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6700" y="4648200"/>
            <a:ext cx="349250" cy="3667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C</a:t>
            </a:r>
          </a:p>
        </p:txBody>
      </p:sp>
      <p:sp>
        <p:nvSpPr>
          <p:cNvPr id="39945" name="Line 18">
            <a:extLst>
              <a:ext uri="{FF2B5EF4-FFF2-40B4-BE49-F238E27FC236}">
                <a16:creationId xmlns:a16="http://schemas.microsoft.com/office/drawing/2014/main" id="{A3BBD04D-223E-86D8-294C-C75E0E0AF22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5105400"/>
            <a:ext cx="472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6" name="Text Box 19">
            <a:extLst>
              <a:ext uri="{FF2B5EF4-FFF2-40B4-BE49-F238E27FC236}">
                <a16:creationId xmlns:a16="http://schemas.microsoft.com/office/drawing/2014/main" id="{E862EC41-EB53-35C6-3DCC-FA21B9A4A0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3450" y="4724400"/>
            <a:ext cx="692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Time</a:t>
            </a:r>
          </a:p>
        </p:txBody>
      </p:sp>
      <p:sp>
        <p:nvSpPr>
          <p:cNvPr id="39947" name="Text Box 20">
            <a:extLst>
              <a:ext uri="{FF2B5EF4-FFF2-40B4-BE49-F238E27FC236}">
                <a16:creationId xmlns:a16="http://schemas.microsoft.com/office/drawing/2014/main" id="{1761516D-9D87-FD27-DE12-0D4BEBF60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2286000"/>
            <a:ext cx="990600" cy="3667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C</a:t>
            </a:r>
          </a:p>
        </p:txBody>
      </p:sp>
      <p:sp>
        <p:nvSpPr>
          <p:cNvPr id="39948" name="Text Box 21">
            <a:extLst>
              <a:ext uri="{FF2B5EF4-FFF2-40B4-BE49-F238E27FC236}">
                <a16:creationId xmlns:a16="http://schemas.microsoft.com/office/drawing/2014/main" id="{57DCCD6E-0DE5-BB3A-E182-4CDC143BA9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1690688"/>
            <a:ext cx="336550" cy="366712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A</a:t>
            </a:r>
          </a:p>
        </p:txBody>
      </p:sp>
      <p:sp>
        <p:nvSpPr>
          <p:cNvPr id="39949" name="Text Box 22">
            <a:extLst>
              <a:ext uri="{FF2B5EF4-FFF2-40B4-BE49-F238E27FC236}">
                <a16:creationId xmlns:a16="http://schemas.microsoft.com/office/drawing/2014/main" id="{8F31BDEA-6B69-FD77-480A-A77EBB9009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3810000"/>
            <a:ext cx="4476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suppose process A is returned from an I/O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508B1E3C-7BB6-0629-66E6-28FECDA30E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Multilevel Feedback Queues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EE62FDA3-4D32-674D-2622-59E0C58CDA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Priority 0 (time slice = 1):</a:t>
            </a:r>
          </a:p>
          <a:p>
            <a:pPr eaLnBrk="1" hangingPunct="1"/>
            <a:r>
              <a:rPr lang="en-US" altLang="en-US"/>
              <a:t>Priority 1 (time slice = 2):</a:t>
            </a:r>
          </a:p>
          <a:p>
            <a:pPr eaLnBrk="1" hangingPunct="1"/>
            <a:r>
              <a:rPr lang="en-US" altLang="en-US"/>
              <a:t>Priority 2 (time slice = 4):</a:t>
            </a:r>
          </a:p>
        </p:txBody>
      </p:sp>
      <p:sp>
        <p:nvSpPr>
          <p:cNvPr id="40964" name="Text Box 4">
            <a:extLst>
              <a:ext uri="{FF2B5EF4-FFF2-40B4-BE49-F238E27FC236}">
                <a16:creationId xmlns:a16="http://schemas.microsoft.com/office/drawing/2014/main" id="{7AD0A87B-920C-B4D6-2FF3-5DC34B63EC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1066800"/>
            <a:ext cx="1003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time = 6</a:t>
            </a:r>
          </a:p>
        </p:txBody>
      </p:sp>
      <p:sp>
        <p:nvSpPr>
          <p:cNvPr id="40965" name="Text Box 5">
            <a:extLst>
              <a:ext uri="{FF2B5EF4-FFF2-40B4-BE49-F238E27FC236}">
                <a16:creationId xmlns:a16="http://schemas.microsoft.com/office/drawing/2014/main" id="{2F940D7D-456B-6087-3191-5DCEB9CF8D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4648200"/>
            <a:ext cx="685800" cy="366713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B</a:t>
            </a:r>
          </a:p>
        </p:txBody>
      </p:sp>
      <p:sp>
        <p:nvSpPr>
          <p:cNvPr id="40966" name="Text Box 6">
            <a:extLst>
              <a:ext uri="{FF2B5EF4-FFF2-40B4-BE49-F238E27FC236}">
                <a16:creationId xmlns:a16="http://schemas.microsoft.com/office/drawing/2014/main" id="{D8E7B354-5A10-1729-8943-740FE64ED5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4648200"/>
            <a:ext cx="336550" cy="366713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A</a:t>
            </a:r>
          </a:p>
        </p:txBody>
      </p:sp>
      <p:sp>
        <p:nvSpPr>
          <p:cNvPr id="40967" name="Text Box 7">
            <a:extLst>
              <a:ext uri="{FF2B5EF4-FFF2-40B4-BE49-F238E27FC236}">
                <a16:creationId xmlns:a16="http://schemas.microsoft.com/office/drawing/2014/main" id="{FFB08D22-BDCF-6201-0213-DB942CD5B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0150" y="4648200"/>
            <a:ext cx="336550" cy="366713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B</a:t>
            </a:r>
          </a:p>
        </p:txBody>
      </p:sp>
      <p:sp>
        <p:nvSpPr>
          <p:cNvPr id="40968" name="Text Box 8">
            <a:extLst>
              <a:ext uri="{FF2B5EF4-FFF2-40B4-BE49-F238E27FC236}">
                <a16:creationId xmlns:a16="http://schemas.microsoft.com/office/drawing/2014/main" id="{27D8A882-2212-4AA8-B7F0-E5A1CF523A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6700" y="4648200"/>
            <a:ext cx="349250" cy="3667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C</a:t>
            </a:r>
          </a:p>
        </p:txBody>
      </p:sp>
      <p:sp>
        <p:nvSpPr>
          <p:cNvPr id="40969" name="Line 9">
            <a:extLst>
              <a:ext uri="{FF2B5EF4-FFF2-40B4-BE49-F238E27FC236}">
                <a16:creationId xmlns:a16="http://schemas.microsoft.com/office/drawing/2014/main" id="{080A4AE6-9D35-74A5-1C43-08F05410699F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5105400"/>
            <a:ext cx="472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0" name="Text Box 10">
            <a:extLst>
              <a:ext uri="{FF2B5EF4-FFF2-40B4-BE49-F238E27FC236}">
                <a16:creationId xmlns:a16="http://schemas.microsoft.com/office/drawing/2014/main" id="{17ED9D14-21B6-6A3B-BA52-B65D89FC9C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3450" y="4724400"/>
            <a:ext cx="692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Time</a:t>
            </a:r>
          </a:p>
        </p:txBody>
      </p:sp>
      <p:sp>
        <p:nvSpPr>
          <p:cNvPr id="40971" name="Text Box 11">
            <a:extLst>
              <a:ext uri="{FF2B5EF4-FFF2-40B4-BE49-F238E27FC236}">
                <a16:creationId xmlns:a16="http://schemas.microsoft.com/office/drawing/2014/main" id="{CE6774EF-A18D-251A-80F4-90D3DA4A7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2286000"/>
            <a:ext cx="990600" cy="3667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C</a:t>
            </a:r>
          </a:p>
        </p:txBody>
      </p:sp>
      <p:sp>
        <p:nvSpPr>
          <p:cNvPr id="40972" name="Text Box 12">
            <a:extLst>
              <a:ext uri="{FF2B5EF4-FFF2-40B4-BE49-F238E27FC236}">
                <a16:creationId xmlns:a16="http://schemas.microsoft.com/office/drawing/2014/main" id="{62DE2F2C-B482-F6C9-DE05-78509D867B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4648200"/>
            <a:ext cx="336550" cy="366713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A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130B3D08-7DEB-E8D5-30F9-AC401741DB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Multilevel Feedback Queues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BA904862-DB63-C03E-361C-066FDB143D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Priority 0 (time slice = 1):</a:t>
            </a:r>
          </a:p>
          <a:p>
            <a:pPr eaLnBrk="1" hangingPunct="1"/>
            <a:r>
              <a:rPr lang="en-US" altLang="en-US"/>
              <a:t>Priority 1 (time slice = 2):</a:t>
            </a:r>
          </a:p>
          <a:p>
            <a:pPr eaLnBrk="1" hangingPunct="1"/>
            <a:r>
              <a:rPr lang="en-US" altLang="en-US"/>
              <a:t>Priority 2 (time slice = 4):</a:t>
            </a:r>
          </a:p>
        </p:txBody>
      </p:sp>
      <p:sp>
        <p:nvSpPr>
          <p:cNvPr id="41988" name="Text Box 4">
            <a:extLst>
              <a:ext uri="{FF2B5EF4-FFF2-40B4-BE49-F238E27FC236}">
                <a16:creationId xmlns:a16="http://schemas.microsoft.com/office/drawing/2014/main" id="{6C0464A8-2E55-AD84-1E75-A89E0DD803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1066800"/>
            <a:ext cx="1003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time = 8</a:t>
            </a:r>
          </a:p>
        </p:txBody>
      </p:sp>
      <p:sp>
        <p:nvSpPr>
          <p:cNvPr id="41989" name="Text Box 5">
            <a:extLst>
              <a:ext uri="{FF2B5EF4-FFF2-40B4-BE49-F238E27FC236}">
                <a16:creationId xmlns:a16="http://schemas.microsoft.com/office/drawing/2014/main" id="{CAAFA242-4880-55FD-6E81-41542E716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4648200"/>
            <a:ext cx="685800" cy="366713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B</a:t>
            </a:r>
          </a:p>
        </p:txBody>
      </p:sp>
      <p:sp>
        <p:nvSpPr>
          <p:cNvPr id="41990" name="Text Box 6">
            <a:extLst>
              <a:ext uri="{FF2B5EF4-FFF2-40B4-BE49-F238E27FC236}">
                <a16:creationId xmlns:a16="http://schemas.microsoft.com/office/drawing/2014/main" id="{5311ADE7-C9A3-0B40-714D-D52E929FED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4648200"/>
            <a:ext cx="336550" cy="366713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A</a:t>
            </a:r>
          </a:p>
        </p:txBody>
      </p:sp>
      <p:sp>
        <p:nvSpPr>
          <p:cNvPr id="41991" name="Text Box 7">
            <a:extLst>
              <a:ext uri="{FF2B5EF4-FFF2-40B4-BE49-F238E27FC236}">
                <a16:creationId xmlns:a16="http://schemas.microsoft.com/office/drawing/2014/main" id="{32602592-2E26-28AF-0399-7863DFD530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0150" y="4648200"/>
            <a:ext cx="336550" cy="366713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B</a:t>
            </a:r>
          </a:p>
        </p:txBody>
      </p:sp>
      <p:sp>
        <p:nvSpPr>
          <p:cNvPr id="41992" name="Text Box 8">
            <a:extLst>
              <a:ext uri="{FF2B5EF4-FFF2-40B4-BE49-F238E27FC236}">
                <a16:creationId xmlns:a16="http://schemas.microsoft.com/office/drawing/2014/main" id="{8F1C533A-3C0F-2123-D367-0058F143F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6700" y="4648200"/>
            <a:ext cx="349250" cy="3667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C</a:t>
            </a:r>
          </a:p>
        </p:txBody>
      </p:sp>
      <p:sp>
        <p:nvSpPr>
          <p:cNvPr id="41993" name="Line 9">
            <a:extLst>
              <a:ext uri="{FF2B5EF4-FFF2-40B4-BE49-F238E27FC236}">
                <a16:creationId xmlns:a16="http://schemas.microsoft.com/office/drawing/2014/main" id="{6F893CE8-4739-1B26-5EBA-E4EF457EE10F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5105400"/>
            <a:ext cx="472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4" name="Text Box 10">
            <a:extLst>
              <a:ext uri="{FF2B5EF4-FFF2-40B4-BE49-F238E27FC236}">
                <a16:creationId xmlns:a16="http://schemas.microsoft.com/office/drawing/2014/main" id="{CF93F3EF-35FC-86D3-D418-501CF6FBF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3450" y="4724400"/>
            <a:ext cx="692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Time</a:t>
            </a:r>
          </a:p>
        </p:txBody>
      </p:sp>
      <p:sp>
        <p:nvSpPr>
          <p:cNvPr id="41995" name="Text Box 12">
            <a:extLst>
              <a:ext uri="{FF2B5EF4-FFF2-40B4-BE49-F238E27FC236}">
                <a16:creationId xmlns:a16="http://schemas.microsoft.com/office/drawing/2014/main" id="{F1435D6C-2FE2-966F-A9D8-17FE3AD0A3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4648200"/>
            <a:ext cx="336550" cy="366713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A</a:t>
            </a:r>
          </a:p>
        </p:txBody>
      </p:sp>
      <p:sp>
        <p:nvSpPr>
          <p:cNvPr id="41996" name="Text Box 13">
            <a:extLst>
              <a:ext uri="{FF2B5EF4-FFF2-40B4-BE49-F238E27FC236}">
                <a16:creationId xmlns:a16="http://schemas.microsoft.com/office/drawing/2014/main" id="{2D174E5F-7174-BB36-D265-900AEA509C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4648200"/>
            <a:ext cx="654050" cy="3667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C</a:t>
            </a:r>
          </a:p>
        </p:txBody>
      </p:sp>
      <p:sp>
        <p:nvSpPr>
          <p:cNvPr id="41997" name="Text Box 14">
            <a:extLst>
              <a:ext uri="{FF2B5EF4-FFF2-40B4-BE49-F238E27FC236}">
                <a16:creationId xmlns:a16="http://schemas.microsoft.com/office/drawing/2014/main" id="{49BD1F22-E941-F280-45D2-BE52F41FAA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2819400"/>
            <a:ext cx="349250" cy="3667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C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A7C6E7FA-B782-695D-DB5D-4ED0B45931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Multilevel Feedback Queues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3EDC8093-53D8-2484-AC52-1A215F658D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Priority 0 (time slice = 1):</a:t>
            </a:r>
          </a:p>
          <a:p>
            <a:pPr eaLnBrk="1" hangingPunct="1"/>
            <a:r>
              <a:rPr lang="en-US" altLang="en-US"/>
              <a:t>Priority 1 (time slice = 2):</a:t>
            </a:r>
          </a:p>
          <a:p>
            <a:pPr eaLnBrk="1" hangingPunct="1"/>
            <a:r>
              <a:rPr lang="en-US" altLang="en-US"/>
              <a:t>Priority 2 (time slice = 4):</a:t>
            </a:r>
          </a:p>
        </p:txBody>
      </p:sp>
      <p:sp>
        <p:nvSpPr>
          <p:cNvPr id="43012" name="Text Box 4">
            <a:extLst>
              <a:ext uri="{FF2B5EF4-FFF2-40B4-BE49-F238E27FC236}">
                <a16:creationId xmlns:a16="http://schemas.microsoft.com/office/drawing/2014/main" id="{735ECA33-9608-ED2C-D980-59AFED3592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1066800"/>
            <a:ext cx="1003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time = 9</a:t>
            </a:r>
          </a:p>
        </p:txBody>
      </p:sp>
      <p:sp>
        <p:nvSpPr>
          <p:cNvPr id="43013" name="Text Box 5">
            <a:extLst>
              <a:ext uri="{FF2B5EF4-FFF2-40B4-BE49-F238E27FC236}">
                <a16:creationId xmlns:a16="http://schemas.microsoft.com/office/drawing/2014/main" id="{43F18D98-DC21-D6D5-B90B-9AD2D8CB52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4648200"/>
            <a:ext cx="685800" cy="366713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B</a:t>
            </a:r>
          </a:p>
        </p:txBody>
      </p:sp>
      <p:sp>
        <p:nvSpPr>
          <p:cNvPr id="43014" name="Text Box 6">
            <a:extLst>
              <a:ext uri="{FF2B5EF4-FFF2-40B4-BE49-F238E27FC236}">
                <a16:creationId xmlns:a16="http://schemas.microsoft.com/office/drawing/2014/main" id="{553B553F-076C-7463-A489-1CCD52F486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4648200"/>
            <a:ext cx="336550" cy="366713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A</a:t>
            </a:r>
          </a:p>
        </p:txBody>
      </p:sp>
      <p:sp>
        <p:nvSpPr>
          <p:cNvPr id="43015" name="Text Box 7">
            <a:extLst>
              <a:ext uri="{FF2B5EF4-FFF2-40B4-BE49-F238E27FC236}">
                <a16:creationId xmlns:a16="http://schemas.microsoft.com/office/drawing/2014/main" id="{D2B9C0C9-FFD3-1D23-194A-B424C68BEA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0150" y="4648200"/>
            <a:ext cx="336550" cy="366713"/>
          </a:xfrm>
          <a:prstGeom prst="rect">
            <a:avLst/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B</a:t>
            </a:r>
          </a:p>
        </p:txBody>
      </p:sp>
      <p:sp>
        <p:nvSpPr>
          <p:cNvPr id="43016" name="Text Box 8">
            <a:extLst>
              <a:ext uri="{FF2B5EF4-FFF2-40B4-BE49-F238E27FC236}">
                <a16:creationId xmlns:a16="http://schemas.microsoft.com/office/drawing/2014/main" id="{95313D48-E82B-6B85-935F-8DB4F3CA43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6700" y="4648200"/>
            <a:ext cx="349250" cy="3667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C</a:t>
            </a:r>
          </a:p>
        </p:txBody>
      </p:sp>
      <p:sp>
        <p:nvSpPr>
          <p:cNvPr id="43017" name="Line 9">
            <a:extLst>
              <a:ext uri="{FF2B5EF4-FFF2-40B4-BE49-F238E27FC236}">
                <a16:creationId xmlns:a16="http://schemas.microsoft.com/office/drawing/2014/main" id="{19C19B68-E12E-F98F-A5DE-7A977B454025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5105400"/>
            <a:ext cx="472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8" name="Text Box 10">
            <a:extLst>
              <a:ext uri="{FF2B5EF4-FFF2-40B4-BE49-F238E27FC236}">
                <a16:creationId xmlns:a16="http://schemas.microsoft.com/office/drawing/2014/main" id="{625D6D1D-22A3-D475-AA23-490657DF30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3450" y="4724400"/>
            <a:ext cx="692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Time</a:t>
            </a:r>
          </a:p>
        </p:txBody>
      </p:sp>
      <p:sp>
        <p:nvSpPr>
          <p:cNvPr id="43019" name="Text Box 11">
            <a:extLst>
              <a:ext uri="{FF2B5EF4-FFF2-40B4-BE49-F238E27FC236}">
                <a16:creationId xmlns:a16="http://schemas.microsoft.com/office/drawing/2014/main" id="{1A90C89C-BE8E-6E5C-2EC9-FE23FAA0A2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4648200"/>
            <a:ext cx="336550" cy="366713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A</a:t>
            </a:r>
          </a:p>
        </p:txBody>
      </p:sp>
      <p:sp>
        <p:nvSpPr>
          <p:cNvPr id="43020" name="Text Box 12">
            <a:extLst>
              <a:ext uri="{FF2B5EF4-FFF2-40B4-BE49-F238E27FC236}">
                <a16:creationId xmlns:a16="http://schemas.microsoft.com/office/drawing/2014/main" id="{C57007EA-968D-ECBE-E361-2C3D50252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4648200"/>
            <a:ext cx="654050" cy="3667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C</a:t>
            </a:r>
          </a:p>
        </p:txBody>
      </p:sp>
      <p:sp>
        <p:nvSpPr>
          <p:cNvPr id="43021" name="Text Box 13">
            <a:extLst>
              <a:ext uri="{FF2B5EF4-FFF2-40B4-BE49-F238E27FC236}">
                <a16:creationId xmlns:a16="http://schemas.microsoft.com/office/drawing/2014/main" id="{AD690C4D-8D58-A8F0-BBE7-21CCF6861C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4648200"/>
            <a:ext cx="349250" cy="3667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C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3EF2EA41-BEB3-DE80-C194-E7BA9CE85C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Lottery Scheduling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6CEF039B-F53F-7791-DD9A-4015A37151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Claim</a:t>
            </a:r>
          </a:p>
          <a:p>
            <a:pPr lvl="1" eaLnBrk="1" hangingPunct="1"/>
            <a:r>
              <a:rPr lang="en-US" altLang="en-US"/>
              <a:t>Priority-based schemes are ad hoc</a:t>
            </a:r>
          </a:p>
          <a:p>
            <a:pPr eaLnBrk="1" hangingPunct="1"/>
            <a:r>
              <a:rPr lang="en-US" altLang="en-US"/>
              <a:t>Lottery scheduling</a:t>
            </a:r>
          </a:p>
          <a:p>
            <a:pPr lvl="1" eaLnBrk="1" hangingPunct="1"/>
            <a:r>
              <a:rPr lang="en-US" altLang="en-US"/>
              <a:t>Randomized scheme</a:t>
            </a:r>
          </a:p>
          <a:p>
            <a:pPr lvl="1" eaLnBrk="1" hangingPunct="1"/>
            <a:r>
              <a:rPr lang="en-US" altLang="en-US"/>
              <a:t>Based on a currency abstraction</a:t>
            </a:r>
          </a:p>
          <a:p>
            <a:pPr lvl="1" eaLnBrk="1" hangingPunct="1"/>
            <a:r>
              <a:rPr lang="en-US" altLang="en-US"/>
              <a:t>Idea</a:t>
            </a:r>
          </a:p>
          <a:p>
            <a:pPr lvl="2" eaLnBrk="1" hangingPunct="1"/>
            <a:r>
              <a:rPr lang="en-US" altLang="en-US"/>
              <a:t>Processes own lottery tickets</a:t>
            </a:r>
          </a:p>
          <a:p>
            <a:pPr lvl="2" eaLnBrk="1" hangingPunct="1"/>
            <a:r>
              <a:rPr lang="en-US" altLang="en-US"/>
              <a:t>CPU randomly draws a ticket and execute the corresponding process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8BAADEBB-97E6-1BE7-7C67-D313CEFE3E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Properties of Lottery Scheduling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E5C9C740-2E11-D7C1-2A86-13EC8C0581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Guarantees fairness through probability</a:t>
            </a:r>
          </a:p>
          <a:p>
            <a:pPr eaLnBrk="1" hangingPunct="1"/>
            <a:r>
              <a:rPr lang="en-US" altLang="en-US"/>
              <a:t>Guarantees no starvation, as long as each process owns one ticket</a:t>
            </a:r>
          </a:p>
          <a:p>
            <a:pPr eaLnBrk="1" hangingPunct="1"/>
            <a:r>
              <a:rPr lang="en-US" altLang="en-US"/>
              <a:t>To approximate SRTCF</a:t>
            </a:r>
          </a:p>
          <a:p>
            <a:pPr lvl="1" eaLnBrk="1" hangingPunct="1"/>
            <a:r>
              <a:rPr lang="en-US" altLang="en-US"/>
              <a:t>Short jobs get more tickets</a:t>
            </a:r>
          </a:p>
          <a:p>
            <a:pPr lvl="1" eaLnBrk="1" hangingPunct="1"/>
            <a:r>
              <a:rPr lang="en-US" altLang="en-US"/>
              <a:t>Long jobs get fewer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21028CFA-838C-789F-2F12-D98E8FE5F1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Examples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708057EC-EA14-9BC5-D01E-CABB914A0C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Each short job gets 10 tickets</a:t>
            </a:r>
          </a:p>
          <a:p>
            <a:pPr eaLnBrk="1" hangingPunct="1"/>
            <a:r>
              <a:rPr lang="en-US" altLang="en-US"/>
              <a:t>Each long job gets 1 ticket</a:t>
            </a:r>
          </a:p>
          <a:p>
            <a:pPr eaLnBrk="1" hangingPunct="1"/>
            <a:r>
              <a:rPr lang="en-US" altLang="en-US"/>
              <a:t>Suppose we have the following scenarios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46084" name="Rectangle 4">
            <a:extLst>
              <a:ext uri="{FF2B5EF4-FFF2-40B4-BE49-F238E27FC236}">
                <a16:creationId xmlns:a16="http://schemas.microsoft.com/office/drawing/2014/main" id="{42B6FEB3-FF06-F9D6-6AFA-078A4FAB6A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68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graphicFrame>
        <p:nvGraphicFramePr>
          <p:cNvPr id="36988" name="Group 124">
            <a:extLst>
              <a:ext uri="{FF2B5EF4-FFF2-40B4-BE49-F238E27FC236}">
                <a16:creationId xmlns:a16="http://schemas.microsoft.com/office/drawing/2014/main" id="{9735B728-D30A-A34C-3236-B4B791988799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3581400"/>
          <a:ext cx="8534400" cy="2193925"/>
        </p:xfrm>
        <a:graphic>
          <a:graphicData uri="http://schemas.openxmlformats.org/drawingml/2006/table">
            <a:tbl>
              <a:tblPr/>
              <a:tblGrid>
                <a:gridCol w="2584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1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7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# short jobs/ # long jobs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671" marB="4567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% of CPU for each short job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671" marB="4567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% of CPU for each long job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671" marB="4567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1/1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671" marB="4567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91%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671" marB="4567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9%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671" marB="4567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0/2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671" marB="4567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N/A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671" marB="4567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50%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671" marB="4567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2/0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671" marB="4567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50%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671" marB="4567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N/A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671" marB="4567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10/1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671" marB="4567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10%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671" marB="4567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1%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671" marB="4567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1/10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671" marB="4567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50%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671" marB="4567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5%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671" marB="45671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6115" name="Rectangle 119">
            <a:extLst>
              <a:ext uri="{FF2B5EF4-FFF2-40B4-BE49-F238E27FC236}">
                <a16:creationId xmlns:a16="http://schemas.microsoft.com/office/drawing/2014/main" id="{9FC60E61-6683-AC4A-E5AF-7C68831BFF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16388"/>
            <a:ext cx="22701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0B177B16-83D7-2F89-3A8C-2ADA8189A5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Partially Consumed Tickets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82903E94-DD04-1FE2-5234-FE0D34F4CA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if a process does not consume the entire time slice?</a:t>
            </a:r>
          </a:p>
          <a:p>
            <a:pPr lvl="1" eaLnBrk="1" hangingPunct="1"/>
            <a:r>
              <a:rPr lang="en-US" altLang="en-US"/>
              <a:t>The process receives compensation tickets</a:t>
            </a:r>
          </a:p>
          <a:p>
            <a:pPr lvl="1" eaLnBrk="1" hangingPunct="1"/>
            <a:r>
              <a:rPr lang="en-US" altLang="en-US"/>
              <a:t>Idea</a:t>
            </a:r>
          </a:p>
          <a:p>
            <a:pPr lvl="2" eaLnBrk="1" hangingPunct="1"/>
            <a:r>
              <a:rPr lang="en-US" altLang="en-US"/>
              <a:t>Get chosen more frequently</a:t>
            </a:r>
          </a:p>
          <a:p>
            <a:pPr lvl="2" eaLnBrk="1" hangingPunct="1"/>
            <a:r>
              <a:rPr lang="en-US" altLang="en-US"/>
              <a:t>But with shorter time slice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>
            <a:extLst>
              <a:ext uri="{FF2B5EF4-FFF2-40B4-BE49-F238E27FC236}">
                <a16:creationId xmlns:a16="http://schemas.microsoft.com/office/drawing/2014/main" id="{AECC996C-CF8C-0619-FF2E-F0F4F1FC7A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Process Dependencies</a:t>
            </a:r>
          </a:p>
        </p:txBody>
      </p:sp>
      <p:sp>
        <p:nvSpPr>
          <p:cNvPr id="48131" name="Content Placeholder 2">
            <a:extLst>
              <a:ext uri="{FF2B5EF4-FFF2-40B4-BE49-F238E27FC236}">
                <a16:creationId xmlns:a16="http://schemas.microsoft.com/office/drawing/2014/main" id="{5F119FC2-3F0E-A36C-037D-78A7A72E180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If process A is blocked waiting for results from process B</a:t>
            </a:r>
          </a:p>
          <a:p>
            <a:pPr lvl="1"/>
            <a:r>
              <a:rPr lang="en-US" altLang="en-US"/>
              <a:t>Process A can hand over its tickets to B</a:t>
            </a:r>
          </a:p>
          <a:p>
            <a:pPr lvl="1"/>
            <a:r>
              <a:rPr lang="en-US" altLang="en-US"/>
              <a:t>Can partially address the priority inversion problem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Rectangle 2">
            <a:extLst>
              <a:ext uri="{FF2B5EF4-FFF2-40B4-BE49-F238E27FC236}">
                <a16:creationId xmlns:a16="http://schemas.microsoft.com/office/drawing/2014/main" id="{908051F8-40B6-2817-38A0-AAA1301479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Ticket Currencies</a:t>
            </a:r>
          </a:p>
        </p:txBody>
      </p:sp>
      <p:sp>
        <p:nvSpPr>
          <p:cNvPr id="1058" name="Rectangle 39">
            <a:extLst>
              <a:ext uri="{FF2B5EF4-FFF2-40B4-BE49-F238E27FC236}">
                <a16:creationId xmlns:a16="http://schemas.microsoft.com/office/drawing/2014/main" id="{75CE26CF-28F1-1323-C3F2-51EBC51BDA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114800" cy="4530725"/>
          </a:xfrm>
        </p:spPr>
        <p:txBody>
          <a:bodyPr/>
          <a:lstStyle/>
          <a:p>
            <a:pPr eaLnBrk="1" hangingPunct="1"/>
            <a:r>
              <a:rPr lang="en-US" altLang="en-US"/>
              <a:t>Load Insulation</a:t>
            </a:r>
          </a:p>
          <a:p>
            <a:pPr lvl="1" eaLnBrk="1" hangingPunct="1"/>
            <a:r>
              <a:rPr lang="en-US" altLang="en-US"/>
              <a:t>A process can change its ticketing policies without affecting other processes</a:t>
            </a:r>
          </a:p>
          <a:p>
            <a:pPr eaLnBrk="1" hangingPunct="1"/>
            <a:r>
              <a:rPr lang="en-US" altLang="en-US"/>
              <a:t>Need to convert currencies before transferring tickets</a:t>
            </a:r>
          </a:p>
        </p:txBody>
      </p:sp>
      <p:grpSp>
        <p:nvGrpSpPr>
          <p:cNvPr id="2" name="Organization Chart 7">
            <a:extLst>
              <a:ext uri="{FF2B5EF4-FFF2-40B4-BE49-F238E27FC236}">
                <a16:creationId xmlns:a16="http://schemas.microsoft.com/office/drawing/2014/main" id="{EFDF2848-4395-D1E0-84F2-32E4408BDFFB}"/>
              </a:ext>
            </a:extLst>
          </p:cNvPr>
          <p:cNvGrpSpPr>
            <a:grpSpLocks/>
          </p:cNvGrpSpPr>
          <p:nvPr/>
        </p:nvGrpSpPr>
        <p:grpSpPr bwMode="auto">
          <a:xfrm>
            <a:off x="4333875" y="1905000"/>
            <a:ext cx="4581525" cy="3756025"/>
            <a:chOff x="1437" y="1591"/>
            <a:chExt cx="2880" cy="3357"/>
          </a:xfrm>
        </p:grpSpPr>
        <p:cxnSp>
          <p:nvCxnSpPr>
            <p:cNvPr id="1028" name="_s1028">
              <a:extLst>
                <a:ext uri="{FF2B5EF4-FFF2-40B4-BE49-F238E27FC236}">
                  <a16:creationId xmlns:a16="http://schemas.microsoft.com/office/drawing/2014/main" id="{EB15C550-ED9D-466C-7DCD-7A4FCD90A4A8}"/>
                </a:ext>
              </a:extLst>
            </p:cNvPr>
            <p:cNvCxnSpPr>
              <a:cxnSpLocks noChangeShapeType="1"/>
              <a:stCxn id="17" idx="0"/>
              <a:endCxn id="16" idx="2"/>
            </p:cNvCxnSpPr>
            <p:nvPr/>
          </p:nvCxnSpPr>
          <p:spPr bwMode="auto">
            <a:xfrm rot="16200000">
              <a:off x="3814" y="4588"/>
              <a:ext cx="144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9" name="_s1029">
              <a:extLst>
                <a:ext uri="{FF2B5EF4-FFF2-40B4-BE49-F238E27FC236}">
                  <a16:creationId xmlns:a16="http://schemas.microsoft.com/office/drawing/2014/main" id="{42E99D92-DF76-BDE5-A8CA-1CC8E4F44528}"/>
                </a:ext>
              </a:extLst>
            </p:cNvPr>
            <p:cNvCxnSpPr>
              <a:cxnSpLocks noChangeShapeType="1"/>
              <a:stCxn id="16" idx="0"/>
              <a:endCxn id="15" idx="2"/>
            </p:cNvCxnSpPr>
            <p:nvPr/>
          </p:nvCxnSpPr>
          <p:spPr bwMode="auto">
            <a:xfrm rot="16200000">
              <a:off x="3814" y="4156"/>
              <a:ext cx="144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0" name="_s1030">
              <a:extLst>
                <a:ext uri="{FF2B5EF4-FFF2-40B4-BE49-F238E27FC236}">
                  <a16:creationId xmlns:a16="http://schemas.microsoft.com/office/drawing/2014/main" id="{954D872B-E2CF-8741-AB29-BF601AED8308}"/>
                </a:ext>
              </a:extLst>
            </p:cNvPr>
            <p:cNvCxnSpPr>
              <a:cxnSpLocks noChangeShapeType="1"/>
              <a:stCxn id="15" idx="0"/>
              <a:endCxn id="8" idx="2"/>
            </p:cNvCxnSpPr>
            <p:nvPr/>
          </p:nvCxnSpPr>
          <p:spPr bwMode="auto">
            <a:xfrm rot="16200000">
              <a:off x="3814" y="3726"/>
              <a:ext cx="144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1" name="_s1031">
              <a:extLst>
                <a:ext uri="{FF2B5EF4-FFF2-40B4-BE49-F238E27FC236}">
                  <a16:creationId xmlns:a16="http://schemas.microsoft.com/office/drawing/2014/main" id="{18D5F726-A6B7-57F9-233C-DAB175D12560}"/>
                </a:ext>
              </a:extLst>
            </p:cNvPr>
            <p:cNvCxnSpPr>
              <a:cxnSpLocks noChangeShapeType="1"/>
              <a:stCxn id="14" idx="0"/>
              <a:endCxn id="12" idx="2"/>
            </p:cNvCxnSpPr>
            <p:nvPr/>
          </p:nvCxnSpPr>
          <p:spPr bwMode="auto">
            <a:xfrm rot="16200000">
              <a:off x="2806" y="4588"/>
              <a:ext cx="143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2" name="_s1032">
              <a:extLst>
                <a:ext uri="{FF2B5EF4-FFF2-40B4-BE49-F238E27FC236}">
                  <a16:creationId xmlns:a16="http://schemas.microsoft.com/office/drawing/2014/main" id="{ABC0E7A5-8033-D27F-505F-EC660EC7BAAB}"/>
                </a:ext>
              </a:extLst>
            </p:cNvPr>
            <p:cNvCxnSpPr>
              <a:cxnSpLocks noChangeShapeType="1"/>
              <a:stCxn id="13" idx="0"/>
              <a:endCxn id="11" idx="2"/>
            </p:cNvCxnSpPr>
            <p:nvPr/>
          </p:nvCxnSpPr>
          <p:spPr bwMode="auto">
            <a:xfrm rot="16200000">
              <a:off x="1798" y="4588"/>
              <a:ext cx="143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3" name="_s1033">
              <a:extLst>
                <a:ext uri="{FF2B5EF4-FFF2-40B4-BE49-F238E27FC236}">
                  <a16:creationId xmlns:a16="http://schemas.microsoft.com/office/drawing/2014/main" id="{ACAB24E1-3CD9-BE8B-D575-0FA55188A5D9}"/>
                </a:ext>
              </a:extLst>
            </p:cNvPr>
            <p:cNvCxnSpPr>
              <a:cxnSpLocks noChangeShapeType="1"/>
              <a:stCxn id="12" idx="0"/>
              <a:endCxn id="10" idx="2"/>
            </p:cNvCxnSpPr>
            <p:nvPr/>
          </p:nvCxnSpPr>
          <p:spPr bwMode="auto">
            <a:xfrm rot="5400000" flipH="1">
              <a:off x="2553" y="3905"/>
              <a:ext cx="144" cy="504"/>
            </a:xfrm>
            <a:prstGeom prst="bentConnector3">
              <a:avLst>
                <a:gd name="adj1" fmla="val 49505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4" name="_s1034">
              <a:extLst>
                <a:ext uri="{FF2B5EF4-FFF2-40B4-BE49-F238E27FC236}">
                  <a16:creationId xmlns:a16="http://schemas.microsoft.com/office/drawing/2014/main" id="{22D3CB8A-2AE6-91C4-6000-B58B70EA641E}"/>
                </a:ext>
              </a:extLst>
            </p:cNvPr>
            <p:cNvCxnSpPr>
              <a:cxnSpLocks noChangeShapeType="1"/>
              <a:stCxn id="11" idx="0"/>
              <a:endCxn id="10" idx="2"/>
            </p:cNvCxnSpPr>
            <p:nvPr/>
          </p:nvCxnSpPr>
          <p:spPr bwMode="auto">
            <a:xfrm rot="16200000">
              <a:off x="2049" y="3905"/>
              <a:ext cx="144" cy="504"/>
            </a:xfrm>
            <a:prstGeom prst="bentConnector3">
              <a:avLst>
                <a:gd name="adj1" fmla="val 49505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5" name="_s1035">
              <a:extLst>
                <a:ext uri="{FF2B5EF4-FFF2-40B4-BE49-F238E27FC236}">
                  <a16:creationId xmlns:a16="http://schemas.microsoft.com/office/drawing/2014/main" id="{523F3B01-D66B-C2CC-9BE2-7CA2539D28EE}"/>
                </a:ext>
              </a:extLst>
            </p:cNvPr>
            <p:cNvCxnSpPr>
              <a:cxnSpLocks noChangeShapeType="1"/>
              <a:stCxn id="10" idx="0"/>
              <a:endCxn id="9" idx="2"/>
            </p:cNvCxnSpPr>
            <p:nvPr/>
          </p:nvCxnSpPr>
          <p:spPr bwMode="auto">
            <a:xfrm rot="16200000">
              <a:off x="2302" y="3726"/>
              <a:ext cx="144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6" name="_s1036">
              <a:extLst>
                <a:ext uri="{FF2B5EF4-FFF2-40B4-BE49-F238E27FC236}">
                  <a16:creationId xmlns:a16="http://schemas.microsoft.com/office/drawing/2014/main" id="{D694579B-F8DA-A145-A8AD-2873C23B3219}"/>
                </a:ext>
              </a:extLst>
            </p:cNvPr>
            <p:cNvCxnSpPr>
              <a:cxnSpLocks noChangeShapeType="1"/>
              <a:stCxn id="9" idx="0"/>
              <a:endCxn id="6" idx="2"/>
            </p:cNvCxnSpPr>
            <p:nvPr/>
          </p:nvCxnSpPr>
          <p:spPr bwMode="auto">
            <a:xfrm rot="16200000">
              <a:off x="2302" y="3294"/>
              <a:ext cx="144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7" name="_s1037">
              <a:extLst>
                <a:ext uri="{FF2B5EF4-FFF2-40B4-BE49-F238E27FC236}">
                  <a16:creationId xmlns:a16="http://schemas.microsoft.com/office/drawing/2014/main" id="{BAF3EEA6-BDE0-D0DB-116D-93AB63972917}"/>
                </a:ext>
              </a:extLst>
            </p:cNvPr>
            <p:cNvCxnSpPr>
              <a:cxnSpLocks noChangeShapeType="1"/>
              <a:stCxn id="8" idx="0"/>
              <a:endCxn id="7" idx="2"/>
            </p:cNvCxnSpPr>
            <p:nvPr/>
          </p:nvCxnSpPr>
          <p:spPr bwMode="auto">
            <a:xfrm rot="16200000">
              <a:off x="3814" y="3294"/>
              <a:ext cx="144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8" name="_s1038">
              <a:extLst>
                <a:ext uri="{FF2B5EF4-FFF2-40B4-BE49-F238E27FC236}">
                  <a16:creationId xmlns:a16="http://schemas.microsoft.com/office/drawing/2014/main" id="{8E00F788-0FD7-9744-C5DF-50E72415D134}"/>
                </a:ext>
              </a:extLst>
            </p:cNvPr>
            <p:cNvCxnSpPr>
              <a:cxnSpLocks noChangeShapeType="1"/>
              <a:stCxn id="7" idx="0"/>
              <a:endCxn id="5" idx="2"/>
            </p:cNvCxnSpPr>
            <p:nvPr/>
          </p:nvCxnSpPr>
          <p:spPr bwMode="auto">
            <a:xfrm rot="16200000">
              <a:off x="3814" y="2862"/>
              <a:ext cx="144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9" name="_s1039">
              <a:extLst>
                <a:ext uri="{FF2B5EF4-FFF2-40B4-BE49-F238E27FC236}">
                  <a16:creationId xmlns:a16="http://schemas.microsoft.com/office/drawing/2014/main" id="{A2D0CDE6-CA1D-1A8A-8888-99E8A710E766}"/>
                </a:ext>
              </a:extLst>
            </p:cNvPr>
            <p:cNvCxnSpPr>
              <a:cxnSpLocks noChangeShapeType="1"/>
              <a:stCxn id="6" idx="0"/>
              <a:endCxn id="4" idx="2"/>
            </p:cNvCxnSpPr>
            <p:nvPr/>
          </p:nvCxnSpPr>
          <p:spPr bwMode="auto">
            <a:xfrm rot="16200000">
              <a:off x="2302" y="2862"/>
              <a:ext cx="144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40" name="_s1040">
              <a:extLst>
                <a:ext uri="{FF2B5EF4-FFF2-40B4-BE49-F238E27FC236}">
                  <a16:creationId xmlns:a16="http://schemas.microsoft.com/office/drawing/2014/main" id="{0E418867-9914-59EF-D44D-A44742B09EA8}"/>
                </a:ext>
              </a:extLst>
            </p:cNvPr>
            <p:cNvCxnSpPr>
              <a:cxnSpLocks noChangeShapeType="1"/>
              <a:stCxn id="5" idx="0"/>
              <a:endCxn id="3" idx="2"/>
            </p:cNvCxnSpPr>
            <p:nvPr/>
          </p:nvCxnSpPr>
          <p:spPr bwMode="auto">
            <a:xfrm rot="5400000" flipH="1">
              <a:off x="3309" y="1927"/>
              <a:ext cx="144" cy="1008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41" name="_s1041">
              <a:extLst>
                <a:ext uri="{FF2B5EF4-FFF2-40B4-BE49-F238E27FC236}">
                  <a16:creationId xmlns:a16="http://schemas.microsoft.com/office/drawing/2014/main" id="{E47F86D2-5BD2-FFCC-03BA-AE3A029D61AD}"/>
                </a:ext>
              </a:extLst>
            </p:cNvPr>
            <p:cNvCxnSpPr>
              <a:cxnSpLocks noChangeShapeType="1"/>
              <a:stCxn id="4" idx="0"/>
              <a:endCxn id="3" idx="2"/>
            </p:cNvCxnSpPr>
            <p:nvPr/>
          </p:nvCxnSpPr>
          <p:spPr bwMode="auto">
            <a:xfrm rot="16200000">
              <a:off x="2553" y="2179"/>
              <a:ext cx="144" cy="504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" name="_s1042">
              <a:extLst>
                <a:ext uri="{FF2B5EF4-FFF2-40B4-BE49-F238E27FC236}">
                  <a16:creationId xmlns:a16="http://schemas.microsoft.com/office/drawing/2014/main" id="{D11CD471-F7BE-EBD1-8D91-012E61E1E8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5" y="2071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FFF84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65036" tIns="32517" rIns="65036" bIns="32517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base:3000</a:t>
              </a:r>
            </a:p>
          </p:txBody>
        </p:sp>
        <p:sp>
          <p:nvSpPr>
            <p:cNvPr id="4" name="_s1043">
              <a:extLst>
                <a:ext uri="{FF2B5EF4-FFF2-40B4-BE49-F238E27FC236}">
                  <a16:creationId xmlns:a16="http://schemas.microsoft.com/office/drawing/2014/main" id="{BB59AD23-62C6-B3FA-80DA-0AB11BEB80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503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FFF84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65036" tIns="32517" rIns="65036" bIns="32517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1000</a:t>
              </a:r>
            </a:p>
          </p:txBody>
        </p:sp>
        <p:sp>
          <p:nvSpPr>
            <p:cNvPr id="5" name="_s1044">
              <a:extLst>
                <a:ext uri="{FF2B5EF4-FFF2-40B4-BE49-F238E27FC236}">
                  <a16:creationId xmlns:a16="http://schemas.microsoft.com/office/drawing/2014/main" id="{2715C410-2CC0-A178-00FB-A2CF0CBC75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3" y="2503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FFF84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65036" tIns="32517" rIns="65036" bIns="32517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2000</a:t>
              </a:r>
            </a:p>
          </p:txBody>
        </p:sp>
        <p:sp>
          <p:nvSpPr>
            <p:cNvPr id="6" name="_s1045">
              <a:extLst>
                <a:ext uri="{FF2B5EF4-FFF2-40B4-BE49-F238E27FC236}">
                  <a16:creationId xmlns:a16="http://schemas.microsoft.com/office/drawing/2014/main" id="{0F6A6E55-4CC0-1417-057E-FC3CD392E1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935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A2FFA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65036" tIns="32517" rIns="65036" bIns="32517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Alice:200</a:t>
              </a:r>
            </a:p>
          </p:txBody>
        </p:sp>
        <p:sp>
          <p:nvSpPr>
            <p:cNvPr id="7" name="_s1046">
              <a:extLst>
                <a:ext uri="{FF2B5EF4-FFF2-40B4-BE49-F238E27FC236}">
                  <a16:creationId xmlns:a16="http://schemas.microsoft.com/office/drawing/2014/main" id="{F0B947B6-7956-D0F6-B9A1-8588C74F72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3" y="2935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A2C1F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65036" tIns="32517" rIns="65036" bIns="32517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Bob:100</a:t>
              </a:r>
            </a:p>
          </p:txBody>
        </p:sp>
        <p:sp>
          <p:nvSpPr>
            <p:cNvPr id="8" name="_s1047">
              <a:extLst>
                <a:ext uri="{FF2B5EF4-FFF2-40B4-BE49-F238E27FC236}">
                  <a16:creationId xmlns:a16="http://schemas.microsoft.com/office/drawing/2014/main" id="{29CB56A8-F50D-B343-C4A3-A463B3B15C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3" y="3367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A2C1F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65036" tIns="32517" rIns="65036" bIns="32517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100</a:t>
              </a:r>
            </a:p>
          </p:txBody>
        </p:sp>
        <p:sp>
          <p:nvSpPr>
            <p:cNvPr id="9" name="_s1048">
              <a:extLst>
                <a:ext uri="{FF2B5EF4-FFF2-40B4-BE49-F238E27FC236}">
                  <a16:creationId xmlns:a16="http://schemas.microsoft.com/office/drawing/2014/main" id="{E2D5DA19-D17E-BEAF-0BB6-FBE6297169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367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A2FFA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65036" tIns="32517" rIns="65036" bIns="32517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200</a:t>
              </a:r>
            </a:p>
          </p:txBody>
        </p:sp>
        <p:sp>
          <p:nvSpPr>
            <p:cNvPr id="10" name="_s1049">
              <a:extLst>
                <a:ext uri="{FF2B5EF4-FFF2-40B4-BE49-F238E27FC236}">
                  <a16:creationId xmlns:a16="http://schemas.microsoft.com/office/drawing/2014/main" id="{BF29C549-5748-CA3D-22C0-EE8342CCF1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799"/>
              <a:ext cx="864" cy="286"/>
            </a:xfrm>
            <a:prstGeom prst="roundRect">
              <a:avLst>
                <a:gd name="adj" fmla="val 16667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65036" tIns="32517" rIns="65036" bIns="32517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process1:500</a:t>
              </a:r>
            </a:p>
          </p:txBody>
        </p:sp>
        <p:sp>
          <p:nvSpPr>
            <p:cNvPr id="11" name="_s1050">
              <a:extLst>
                <a:ext uri="{FF2B5EF4-FFF2-40B4-BE49-F238E27FC236}">
                  <a16:creationId xmlns:a16="http://schemas.microsoft.com/office/drawing/2014/main" id="{600F9993-5394-A27B-4731-E977CE6978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7" y="4229"/>
              <a:ext cx="864" cy="287"/>
            </a:xfrm>
            <a:prstGeom prst="roundRect">
              <a:avLst>
                <a:gd name="adj" fmla="val 16667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65036" tIns="32517" rIns="65036" bIns="32517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200</a:t>
              </a:r>
            </a:p>
          </p:txBody>
        </p:sp>
        <p:sp>
          <p:nvSpPr>
            <p:cNvPr id="12" name="_s1051">
              <a:extLst>
                <a:ext uri="{FF2B5EF4-FFF2-40B4-BE49-F238E27FC236}">
                  <a16:creationId xmlns:a16="http://schemas.microsoft.com/office/drawing/2014/main" id="{E9D46800-69D7-F2D8-892D-DE845232EC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5" y="4229"/>
              <a:ext cx="864" cy="287"/>
            </a:xfrm>
            <a:prstGeom prst="roundRect">
              <a:avLst>
                <a:gd name="adj" fmla="val 16667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67047" tIns="33523" rIns="67047" bIns="33523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300</a:t>
              </a:r>
            </a:p>
          </p:txBody>
        </p:sp>
        <p:sp>
          <p:nvSpPr>
            <p:cNvPr id="13" name="_s1052">
              <a:extLst>
                <a:ext uri="{FF2B5EF4-FFF2-40B4-BE49-F238E27FC236}">
                  <a16:creationId xmlns:a16="http://schemas.microsoft.com/office/drawing/2014/main" id="{DA492D89-2777-1088-69EB-D7C5F2CC07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7" y="4660"/>
              <a:ext cx="864" cy="287"/>
            </a:xfrm>
            <a:prstGeom prst="roundRect">
              <a:avLst>
                <a:gd name="adj" fmla="val 16667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67047" tIns="33523" rIns="67047" bIns="33523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thread1</a:t>
              </a:r>
            </a:p>
          </p:txBody>
        </p:sp>
        <p:sp>
          <p:nvSpPr>
            <p:cNvPr id="14" name="_s1053">
              <a:extLst>
                <a:ext uri="{FF2B5EF4-FFF2-40B4-BE49-F238E27FC236}">
                  <a16:creationId xmlns:a16="http://schemas.microsoft.com/office/drawing/2014/main" id="{86F609FE-F8C9-FCF3-3C38-645065E8AC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5" y="4660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78638" tIns="39319" rIns="78638" bIns="39319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thread2</a:t>
              </a:r>
            </a:p>
          </p:txBody>
        </p:sp>
        <p:sp>
          <p:nvSpPr>
            <p:cNvPr id="15" name="_s1054">
              <a:extLst>
                <a:ext uri="{FF2B5EF4-FFF2-40B4-BE49-F238E27FC236}">
                  <a16:creationId xmlns:a16="http://schemas.microsoft.com/office/drawing/2014/main" id="{51FC1E5D-3002-A3BF-0A11-93ED820E19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3" y="3799"/>
              <a:ext cx="864" cy="286"/>
            </a:xfrm>
            <a:prstGeom prst="roundRect">
              <a:avLst>
                <a:gd name="adj" fmla="val 16667"/>
              </a:avLst>
            </a:prstGeom>
            <a:solidFill>
              <a:srgbClr val="CC66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78638" tIns="39319" rIns="78638" bIns="39319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process2:100</a:t>
              </a:r>
            </a:p>
          </p:txBody>
        </p:sp>
        <p:sp>
          <p:nvSpPr>
            <p:cNvPr id="16" name="_s1055">
              <a:extLst>
                <a:ext uri="{FF2B5EF4-FFF2-40B4-BE49-F238E27FC236}">
                  <a16:creationId xmlns:a16="http://schemas.microsoft.com/office/drawing/2014/main" id="{B2DBD3D0-D90E-027C-07DE-4C159C8A8D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3" y="4229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CC66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78638" tIns="39319" rIns="78638" bIns="39319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100</a:t>
              </a:r>
            </a:p>
          </p:txBody>
        </p:sp>
        <p:sp>
          <p:nvSpPr>
            <p:cNvPr id="17" name="_s1056">
              <a:extLst>
                <a:ext uri="{FF2B5EF4-FFF2-40B4-BE49-F238E27FC236}">
                  <a16:creationId xmlns:a16="http://schemas.microsoft.com/office/drawing/2014/main" id="{5A34D1B2-ABA2-A823-C4EE-8057CDAD25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3" y="4661"/>
              <a:ext cx="864" cy="286"/>
            </a:xfrm>
            <a:prstGeom prst="roundRect">
              <a:avLst>
                <a:gd name="adj" fmla="val 16667"/>
              </a:avLst>
            </a:prstGeom>
            <a:solidFill>
              <a:srgbClr val="CC66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78638" tIns="39319" rIns="78638" bIns="39319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thread3</a:t>
              </a:r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>
            <a:extLst>
              <a:ext uri="{FF2B5EF4-FFF2-40B4-BE49-F238E27FC236}">
                <a16:creationId xmlns:a16="http://schemas.microsoft.com/office/drawing/2014/main" id="{77A53A33-438A-A4B5-A83C-4DBD68BCF9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Pros and Cons of Lottery Scheduling</a:t>
            </a:r>
          </a:p>
        </p:txBody>
      </p:sp>
      <p:sp>
        <p:nvSpPr>
          <p:cNvPr id="49155" name="Content Placeholder 2">
            <a:extLst>
              <a:ext uri="{FF2B5EF4-FFF2-40B4-BE49-F238E27FC236}">
                <a16:creationId xmlns:a16="http://schemas.microsoft.com/office/drawing/2014/main" id="{6B0E5E10-5098-8A29-D8EB-14430CD09A6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5875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+ Good for coordinating computers with different computing power</a:t>
            </a:r>
          </a:p>
          <a:p>
            <a:pPr marL="15875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+ Good for controlling the schedules for child processes</a:t>
            </a:r>
          </a:p>
          <a:p>
            <a:pPr marL="15875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- Not as good for real-time systems</a:t>
            </a:r>
          </a:p>
          <a:p>
            <a:pPr marL="15875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- Need to be deployed system-wide, not just for a few processes</a:t>
            </a:r>
          </a:p>
          <a:p>
            <a:pPr marL="15875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	- spinlocks ignores priority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>
            <a:extLst>
              <a:ext uri="{FF2B5EF4-FFF2-40B4-BE49-F238E27FC236}">
                <a16:creationId xmlns:a16="http://schemas.microsoft.com/office/drawing/2014/main" id="{14FE9D49-AA8F-18CC-DA88-CFCE919E33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Multicore Scheduling</a:t>
            </a:r>
          </a:p>
        </p:txBody>
      </p:sp>
      <p:sp>
        <p:nvSpPr>
          <p:cNvPr id="50179" name="Content Placeholder 2">
            <a:extLst>
              <a:ext uri="{FF2B5EF4-FFF2-40B4-BE49-F238E27FC236}">
                <a16:creationId xmlns:a16="http://schemas.microsoft.com/office/drawing/2014/main" id="{4DDB1FDA-EC46-B1E2-7056-92B653099E7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Single-queue multiprocessor scheduling</a:t>
            </a:r>
          </a:p>
          <a:p>
            <a:pPr lvl="1"/>
            <a:r>
              <a:rPr lang="en-US" altLang="en-US"/>
              <a:t>CPU1</a:t>
            </a:r>
          </a:p>
          <a:p>
            <a:pPr lvl="1"/>
            <a:r>
              <a:rPr lang="en-US" altLang="en-US"/>
              <a:t>CPU2</a:t>
            </a:r>
          </a:p>
          <a:p>
            <a:pPr lvl="1"/>
            <a:endParaRPr lang="en-US" altLang="en-US"/>
          </a:p>
          <a:p>
            <a:pPr lvl="1"/>
            <a:endParaRPr lang="en-US" altLang="en-US"/>
          </a:p>
          <a:p>
            <a:r>
              <a:rPr lang="en-US" altLang="en-US"/>
              <a:t>Another SQMS</a:t>
            </a:r>
          </a:p>
          <a:p>
            <a:pPr lvl="1"/>
            <a:r>
              <a:rPr lang="en-US" altLang="en-US"/>
              <a:t>CPU1</a:t>
            </a:r>
          </a:p>
          <a:p>
            <a:pPr lvl="1"/>
            <a:r>
              <a:rPr lang="en-US" altLang="en-US"/>
              <a:t>CPU2</a:t>
            </a:r>
          </a:p>
          <a:p>
            <a:pPr lvl="1"/>
            <a:endParaRPr lang="en-US" altLang="en-US"/>
          </a:p>
          <a:p>
            <a:endParaRPr lang="en-US" altLang="en-US"/>
          </a:p>
        </p:txBody>
      </p:sp>
      <p:grpSp>
        <p:nvGrpSpPr>
          <p:cNvPr id="39" name="Group 4">
            <a:extLst>
              <a:ext uri="{FF2B5EF4-FFF2-40B4-BE49-F238E27FC236}">
                <a16:creationId xmlns:a16="http://schemas.microsoft.com/office/drawing/2014/main" id="{CC80841B-C832-0CAD-182D-A550D2A77053}"/>
              </a:ext>
            </a:extLst>
          </p:cNvPr>
          <p:cNvGrpSpPr>
            <a:grpSpLocks/>
          </p:cNvGrpSpPr>
          <p:nvPr/>
        </p:nvGrpSpPr>
        <p:grpSpPr bwMode="auto">
          <a:xfrm>
            <a:off x="2209800" y="3124200"/>
            <a:ext cx="6096000" cy="381000"/>
            <a:chOff x="1392" y="1968"/>
            <a:chExt cx="3840" cy="240"/>
          </a:xfrm>
        </p:grpSpPr>
        <p:sp>
          <p:nvSpPr>
            <p:cNvPr id="50249" name="Line 5">
              <a:extLst>
                <a:ext uri="{FF2B5EF4-FFF2-40B4-BE49-F238E27FC236}">
                  <a16:creationId xmlns:a16="http://schemas.microsoft.com/office/drawing/2014/main" id="{4948217C-0BC3-C20F-309F-25C5356168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1968"/>
              <a:ext cx="38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50" name="Text Box 6">
              <a:extLst>
                <a:ext uri="{FF2B5EF4-FFF2-40B4-BE49-F238E27FC236}">
                  <a16:creationId xmlns:a16="http://schemas.microsoft.com/office/drawing/2014/main" id="{7C07B21F-4FEC-CC63-4215-1F785E2CB1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48" y="1977"/>
              <a:ext cx="4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q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q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/>
                <a:t>Time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67A4C04E-2223-420C-181C-9986E5F4A7FF}"/>
              </a:ext>
            </a:extLst>
          </p:cNvPr>
          <p:cNvGrpSpPr>
            <a:grpSpLocks/>
          </p:cNvGrpSpPr>
          <p:nvPr/>
        </p:nvGrpSpPr>
        <p:grpSpPr bwMode="auto">
          <a:xfrm>
            <a:off x="2205038" y="2209800"/>
            <a:ext cx="5095875" cy="823913"/>
            <a:chOff x="2205582" y="2209800"/>
            <a:chExt cx="5095425" cy="823119"/>
          </a:xfrm>
        </p:grpSpPr>
        <p:grpSp>
          <p:nvGrpSpPr>
            <p:cNvPr id="50214" name="Group 74">
              <a:extLst>
                <a:ext uri="{FF2B5EF4-FFF2-40B4-BE49-F238E27FC236}">
                  <a16:creationId xmlns:a16="http://schemas.microsoft.com/office/drawing/2014/main" id="{17A57F3B-1EDA-5697-F020-FF85625003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05582" y="2209800"/>
              <a:ext cx="1025145" cy="811581"/>
              <a:chOff x="2205582" y="2209800"/>
              <a:chExt cx="1025145" cy="811581"/>
            </a:xfrm>
          </p:grpSpPr>
          <p:sp>
            <p:nvSpPr>
              <p:cNvPr id="50243" name="Text Box 7">
                <a:extLst>
                  <a:ext uri="{FF2B5EF4-FFF2-40B4-BE49-F238E27FC236}">
                    <a16:creationId xmlns:a16="http://schemas.microsoft.com/office/drawing/2014/main" id="{739670A1-4196-4182-63DE-AC080F9041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09800" y="2209800"/>
                <a:ext cx="336550" cy="366713"/>
              </a:xfrm>
              <a:prstGeom prst="rect">
                <a:avLst/>
              </a:prstGeom>
              <a:solidFill>
                <a:srgbClr val="FFCC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q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q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/>
                  <a:t>A</a:t>
                </a:r>
              </a:p>
            </p:txBody>
          </p:sp>
          <p:sp>
            <p:nvSpPr>
              <p:cNvPr id="50244" name="Text Box 8">
                <a:extLst>
                  <a:ext uri="{FF2B5EF4-FFF2-40B4-BE49-F238E27FC236}">
                    <a16:creationId xmlns:a16="http://schemas.microsoft.com/office/drawing/2014/main" id="{7F0FB230-F5F4-DF0D-322F-12A233984C9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05582" y="2654668"/>
                <a:ext cx="336550" cy="366713"/>
              </a:xfrm>
              <a:prstGeom prst="rect">
                <a:avLst/>
              </a:prstGeom>
              <a:solidFill>
                <a:srgbClr val="FFCC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q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q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/>
                  <a:t>B</a:t>
                </a:r>
              </a:p>
            </p:txBody>
          </p:sp>
          <p:sp>
            <p:nvSpPr>
              <p:cNvPr id="50245" name="Text Box 10">
                <a:extLst>
                  <a:ext uri="{FF2B5EF4-FFF2-40B4-BE49-F238E27FC236}">
                    <a16:creationId xmlns:a16="http://schemas.microsoft.com/office/drawing/2014/main" id="{E90B8897-1A57-B030-05F7-FC6DFFD5C4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7755" y="2654668"/>
                <a:ext cx="336550" cy="366713"/>
              </a:xfrm>
              <a:prstGeom prst="rect">
                <a:avLst/>
              </a:prstGeom>
              <a:solidFill>
                <a:srgbClr val="FFCC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q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q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/>
                  <a:t>A</a:t>
                </a:r>
              </a:p>
            </p:txBody>
          </p:sp>
          <p:sp>
            <p:nvSpPr>
              <p:cNvPr id="50246" name="Text Box 11">
                <a:extLst>
                  <a:ext uri="{FF2B5EF4-FFF2-40B4-BE49-F238E27FC236}">
                    <a16:creationId xmlns:a16="http://schemas.microsoft.com/office/drawing/2014/main" id="{F5C0578D-0534-35F2-7905-6562547B488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82900" y="2220501"/>
                <a:ext cx="336550" cy="366713"/>
              </a:xfrm>
              <a:prstGeom prst="rect">
                <a:avLst/>
              </a:prstGeom>
              <a:solidFill>
                <a:srgbClr val="FFCC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q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q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/>
                  <a:t>B</a:t>
                </a:r>
              </a:p>
            </p:txBody>
          </p:sp>
          <p:sp>
            <p:nvSpPr>
              <p:cNvPr id="50247" name="Text Box 16">
                <a:extLst>
                  <a:ext uri="{FF2B5EF4-FFF2-40B4-BE49-F238E27FC236}">
                    <a16:creationId xmlns:a16="http://schemas.microsoft.com/office/drawing/2014/main" id="{D65C5F35-5704-FFEE-D808-208E8108B6B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52700" y="2220534"/>
                <a:ext cx="349250" cy="366713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q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q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/>
                  <a:t>C</a:t>
                </a:r>
              </a:p>
            </p:txBody>
          </p:sp>
          <p:sp>
            <p:nvSpPr>
              <p:cNvPr id="50248" name="Text Box 16">
                <a:extLst>
                  <a:ext uri="{FF2B5EF4-FFF2-40B4-BE49-F238E27FC236}">
                    <a16:creationId xmlns:a16="http://schemas.microsoft.com/office/drawing/2014/main" id="{E6E8B279-DAAB-ACA6-DA68-775461A8AFC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81477" y="2647629"/>
                <a:ext cx="349250" cy="366713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q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q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/>
                  <a:t>C</a:t>
                </a:r>
              </a:p>
            </p:txBody>
          </p:sp>
        </p:grpSp>
        <p:grpSp>
          <p:nvGrpSpPr>
            <p:cNvPr id="50215" name="Group 75">
              <a:extLst>
                <a:ext uri="{FF2B5EF4-FFF2-40B4-BE49-F238E27FC236}">
                  <a16:creationId xmlns:a16="http://schemas.microsoft.com/office/drawing/2014/main" id="{353EE506-5E0D-3273-4F74-68873B765A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25520" y="2209800"/>
              <a:ext cx="1025145" cy="811581"/>
              <a:chOff x="2205582" y="2209800"/>
              <a:chExt cx="1025145" cy="811581"/>
            </a:xfrm>
          </p:grpSpPr>
          <p:sp>
            <p:nvSpPr>
              <p:cNvPr id="50237" name="Text Box 7">
                <a:extLst>
                  <a:ext uri="{FF2B5EF4-FFF2-40B4-BE49-F238E27FC236}">
                    <a16:creationId xmlns:a16="http://schemas.microsoft.com/office/drawing/2014/main" id="{6C40957F-866D-36C0-78C7-3F2CC160B59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09800" y="2209800"/>
                <a:ext cx="336550" cy="366713"/>
              </a:xfrm>
              <a:prstGeom prst="rect">
                <a:avLst/>
              </a:prstGeom>
              <a:solidFill>
                <a:srgbClr val="FFCC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q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q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/>
                  <a:t>A</a:t>
                </a:r>
              </a:p>
            </p:txBody>
          </p:sp>
          <p:sp>
            <p:nvSpPr>
              <p:cNvPr id="50238" name="Text Box 8">
                <a:extLst>
                  <a:ext uri="{FF2B5EF4-FFF2-40B4-BE49-F238E27FC236}">
                    <a16:creationId xmlns:a16="http://schemas.microsoft.com/office/drawing/2014/main" id="{B38A0519-D42D-1A2B-7F94-059D28A5DAB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05582" y="2654668"/>
                <a:ext cx="336550" cy="366713"/>
              </a:xfrm>
              <a:prstGeom prst="rect">
                <a:avLst/>
              </a:prstGeom>
              <a:solidFill>
                <a:srgbClr val="FFCC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q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q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/>
                  <a:t>B</a:t>
                </a:r>
              </a:p>
            </p:txBody>
          </p:sp>
          <p:sp>
            <p:nvSpPr>
              <p:cNvPr id="50239" name="Text Box 10">
                <a:extLst>
                  <a:ext uri="{FF2B5EF4-FFF2-40B4-BE49-F238E27FC236}">
                    <a16:creationId xmlns:a16="http://schemas.microsoft.com/office/drawing/2014/main" id="{F98DBE37-5028-CDD5-E87C-196AD4B5A76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7755" y="2654668"/>
                <a:ext cx="336550" cy="366713"/>
              </a:xfrm>
              <a:prstGeom prst="rect">
                <a:avLst/>
              </a:prstGeom>
              <a:solidFill>
                <a:srgbClr val="FFCC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q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q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/>
                  <a:t>A</a:t>
                </a:r>
              </a:p>
            </p:txBody>
          </p:sp>
          <p:sp>
            <p:nvSpPr>
              <p:cNvPr id="50240" name="Text Box 11">
                <a:extLst>
                  <a:ext uri="{FF2B5EF4-FFF2-40B4-BE49-F238E27FC236}">
                    <a16:creationId xmlns:a16="http://schemas.microsoft.com/office/drawing/2014/main" id="{30C55DA0-F828-AF6D-5FDC-80E1BA5C457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82900" y="2220501"/>
                <a:ext cx="336550" cy="366713"/>
              </a:xfrm>
              <a:prstGeom prst="rect">
                <a:avLst/>
              </a:prstGeom>
              <a:solidFill>
                <a:srgbClr val="FFCC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q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q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/>
                  <a:t>B</a:t>
                </a:r>
              </a:p>
            </p:txBody>
          </p:sp>
          <p:sp>
            <p:nvSpPr>
              <p:cNvPr id="50241" name="Text Box 16">
                <a:extLst>
                  <a:ext uri="{FF2B5EF4-FFF2-40B4-BE49-F238E27FC236}">
                    <a16:creationId xmlns:a16="http://schemas.microsoft.com/office/drawing/2014/main" id="{F13F01D3-B501-E4BA-9B70-478BA2F174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52700" y="2220534"/>
                <a:ext cx="349250" cy="366713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q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q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/>
                  <a:t>C</a:t>
                </a:r>
              </a:p>
            </p:txBody>
          </p:sp>
          <p:sp>
            <p:nvSpPr>
              <p:cNvPr id="50242" name="Text Box 16">
                <a:extLst>
                  <a:ext uri="{FF2B5EF4-FFF2-40B4-BE49-F238E27FC236}">
                    <a16:creationId xmlns:a16="http://schemas.microsoft.com/office/drawing/2014/main" id="{B2F4424B-5693-91AF-11E8-D43B07566A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81477" y="2647629"/>
                <a:ext cx="349250" cy="366713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q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q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/>
                  <a:t>C</a:t>
                </a:r>
              </a:p>
            </p:txBody>
          </p:sp>
        </p:grpSp>
        <p:grpSp>
          <p:nvGrpSpPr>
            <p:cNvPr id="50216" name="Group 82">
              <a:extLst>
                <a:ext uri="{FF2B5EF4-FFF2-40B4-BE49-F238E27FC236}">
                  <a16:creationId xmlns:a16="http://schemas.microsoft.com/office/drawing/2014/main" id="{0F39BC9B-BF20-1C93-B90D-BF7C988870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47627" y="2221338"/>
              <a:ext cx="1025145" cy="811581"/>
              <a:chOff x="2205582" y="2209800"/>
              <a:chExt cx="1025145" cy="811581"/>
            </a:xfrm>
          </p:grpSpPr>
          <p:sp>
            <p:nvSpPr>
              <p:cNvPr id="50231" name="Text Box 7">
                <a:extLst>
                  <a:ext uri="{FF2B5EF4-FFF2-40B4-BE49-F238E27FC236}">
                    <a16:creationId xmlns:a16="http://schemas.microsoft.com/office/drawing/2014/main" id="{998A4289-C772-C2B8-70E3-9C51B5A98FB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09800" y="2209800"/>
                <a:ext cx="336550" cy="366713"/>
              </a:xfrm>
              <a:prstGeom prst="rect">
                <a:avLst/>
              </a:prstGeom>
              <a:solidFill>
                <a:srgbClr val="FFCC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q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q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/>
                  <a:t>A</a:t>
                </a:r>
              </a:p>
            </p:txBody>
          </p:sp>
          <p:sp>
            <p:nvSpPr>
              <p:cNvPr id="50232" name="Text Box 8">
                <a:extLst>
                  <a:ext uri="{FF2B5EF4-FFF2-40B4-BE49-F238E27FC236}">
                    <a16:creationId xmlns:a16="http://schemas.microsoft.com/office/drawing/2014/main" id="{F300287B-7C44-2159-F06D-424AC8AE6F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05582" y="2654668"/>
                <a:ext cx="336550" cy="366713"/>
              </a:xfrm>
              <a:prstGeom prst="rect">
                <a:avLst/>
              </a:prstGeom>
              <a:solidFill>
                <a:srgbClr val="FFCC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q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q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/>
                  <a:t>B</a:t>
                </a:r>
              </a:p>
            </p:txBody>
          </p:sp>
          <p:sp>
            <p:nvSpPr>
              <p:cNvPr id="50233" name="Text Box 10">
                <a:extLst>
                  <a:ext uri="{FF2B5EF4-FFF2-40B4-BE49-F238E27FC236}">
                    <a16:creationId xmlns:a16="http://schemas.microsoft.com/office/drawing/2014/main" id="{801EA703-1892-1DE8-42F6-3BE53ED4D50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7755" y="2654668"/>
                <a:ext cx="336550" cy="366713"/>
              </a:xfrm>
              <a:prstGeom prst="rect">
                <a:avLst/>
              </a:prstGeom>
              <a:solidFill>
                <a:srgbClr val="FFCC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q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q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/>
                  <a:t>A</a:t>
                </a:r>
              </a:p>
            </p:txBody>
          </p:sp>
          <p:sp>
            <p:nvSpPr>
              <p:cNvPr id="50234" name="Text Box 11">
                <a:extLst>
                  <a:ext uri="{FF2B5EF4-FFF2-40B4-BE49-F238E27FC236}">
                    <a16:creationId xmlns:a16="http://schemas.microsoft.com/office/drawing/2014/main" id="{502CA491-E345-FC35-C6C9-D4A8915363D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82900" y="2220501"/>
                <a:ext cx="336550" cy="366713"/>
              </a:xfrm>
              <a:prstGeom prst="rect">
                <a:avLst/>
              </a:prstGeom>
              <a:solidFill>
                <a:srgbClr val="FFCC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q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q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/>
                  <a:t>B</a:t>
                </a:r>
              </a:p>
            </p:txBody>
          </p:sp>
          <p:sp>
            <p:nvSpPr>
              <p:cNvPr id="50235" name="Text Box 16">
                <a:extLst>
                  <a:ext uri="{FF2B5EF4-FFF2-40B4-BE49-F238E27FC236}">
                    <a16:creationId xmlns:a16="http://schemas.microsoft.com/office/drawing/2014/main" id="{8C479851-359A-DC4B-D18E-56116BADC8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52700" y="2220534"/>
                <a:ext cx="349250" cy="366713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q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q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/>
                  <a:t>C</a:t>
                </a:r>
              </a:p>
            </p:txBody>
          </p:sp>
          <p:sp>
            <p:nvSpPr>
              <p:cNvPr id="50236" name="Text Box 16">
                <a:extLst>
                  <a:ext uri="{FF2B5EF4-FFF2-40B4-BE49-F238E27FC236}">
                    <a16:creationId xmlns:a16="http://schemas.microsoft.com/office/drawing/2014/main" id="{280B4F37-DBB4-33E9-BC17-69F9AEE7F5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81477" y="2647629"/>
                <a:ext cx="349250" cy="366713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q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q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/>
                  <a:t>C</a:t>
                </a:r>
              </a:p>
            </p:txBody>
          </p:sp>
        </p:grpSp>
        <p:grpSp>
          <p:nvGrpSpPr>
            <p:cNvPr id="50217" name="Group 89">
              <a:extLst>
                <a:ext uri="{FF2B5EF4-FFF2-40B4-BE49-F238E27FC236}">
                  <a16:creationId xmlns:a16="http://schemas.microsoft.com/office/drawing/2014/main" id="{31CFC502-06B9-1665-7723-2DC5337E5C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54138" y="2221338"/>
              <a:ext cx="1025145" cy="811581"/>
              <a:chOff x="2205582" y="2209800"/>
              <a:chExt cx="1025145" cy="811581"/>
            </a:xfrm>
          </p:grpSpPr>
          <p:sp>
            <p:nvSpPr>
              <p:cNvPr id="50225" name="Text Box 7">
                <a:extLst>
                  <a:ext uri="{FF2B5EF4-FFF2-40B4-BE49-F238E27FC236}">
                    <a16:creationId xmlns:a16="http://schemas.microsoft.com/office/drawing/2014/main" id="{C0D36590-C359-8909-48A1-A7578E177E2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09800" y="2209800"/>
                <a:ext cx="336550" cy="366713"/>
              </a:xfrm>
              <a:prstGeom prst="rect">
                <a:avLst/>
              </a:prstGeom>
              <a:solidFill>
                <a:srgbClr val="FFCC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q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q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/>
                  <a:t>A</a:t>
                </a:r>
              </a:p>
            </p:txBody>
          </p:sp>
          <p:sp>
            <p:nvSpPr>
              <p:cNvPr id="50226" name="Text Box 8">
                <a:extLst>
                  <a:ext uri="{FF2B5EF4-FFF2-40B4-BE49-F238E27FC236}">
                    <a16:creationId xmlns:a16="http://schemas.microsoft.com/office/drawing/2014/main" id="{716FEBA3-929A-DD83-A253-5DD8368870F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05582" y="2654668"/>
                <a:ext cx="336550" cy="366713"/>
              </a:xfrm>
              <a:prstGeom prst="rect">
                <a:avLst/>
              </a:prstGeom>
              <a:solidFill>
                <a:srgbClr val="FFCC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q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q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/>
                  <a:t>B</a:t>
                </a:r>
              </a:p>
            </p:txBody>
          </p:sp>
          <p:sp>
            <p:nvSpPr>
              <p:cNvPr id="50227" name="Text Box 10">
                <a:extLst>
                  <a:ext uri="{FF2B5EF4-FFF2-40B4-BE49-F238E27FC236}">
                    <a16:creationId xmlns:a16="http://schemas.microsoft.com/office/drawing/2014/main" id="{4BAAB582-BE91-6010-5139-B8EBC8466B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7755" y="2654668"/>
                <a:ext cx="336550" cy="366713"/>
              </a:xfrm>
              <a:prstGeom prst="rect">
                <a:avLst/>
              </a:prstGeom>
              <a:solidFill>
                <a:srgbClr val="FFCC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q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q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/>
                  <a:t>A</a:t>
                </a:r>
              </a:p>
            </p:txBody>
          </p:sp>
          <p:sp>
            <p:nvSpPr>
              <p:cNvPr id="50228" name="Text Box 11">
                <a:extLst>
                  <a:ext uri="{FF2B5EF4-FFF2-40B4-BE49-F238E27FC236}">
                    <a16:creationId xmlns:a16="http://schemas.microsoft.com/office/drawing/2014/main" id="{0EE292B4-CE8C-E3FC-2EC2-51A0CD7EA88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82900" y="2220501"/>
                <a:ext cx="336550" cy="366713"/>
              </a:xfrm>
              <a:prstGeom prst="rect">
                <a:avLst/>
              </a:prstGeom>
              <a:solidFill>
                <a:srgbClr val="FFCC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q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q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/>
                  <a:t>B</a:t>
                </a:r>
              </a:p>
            </p:txBody>
          </p:sp>
          <p:sp>
            <p:nvSpPr>
              <p:cNvPr id="50229" name="Text Box 16">
                <a:extLst>
                  <a:ext uri="{FF2B5EF4-FFF2-40B4-BE49-F238E27FC236}">
                    <a16:creationId xmlns:a16="http://schemas.microsoft.com/office/drawing/2014/main" id="{48AC4202-7655-36DC-41C1-3D19C45EE65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52700" y="2220534"/>
                <a:ext cx="349250" cy="366713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q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q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/>
                  <a:t>C</a:t>
                </a:r>
              </a:p>
            </p:txBody>
          </p:sp>
          <p:sp>
            <p:nvSpPr>
              <p:cNvPr id="50230" name="Text Box 16">
                <a:extLst>
                  <a:ext uri="{FF2B5EF4-FFF2-40B4-BE49-F238E27FC236}">
                    <a16:creationId xmlns:a16="http://schemas.microsoft.com/office/drawing/2014/main" id="{8FF8CF6C-1AB4-39AE-D080-8EE6ACFDC8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81477" y="2647629"/>
                <a:ext cx="349250" cy="366713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q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q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/>
                  <a:t>C</a:t>
                </a:r>
              </a:p>
            </p:txBody>
          </p:sp>
        </p:grpSp>
        <p:grpSp>
          <p:nvGrpSpPr>
            <p:cNvPr id="50218" name="Group 96">
              <a:extLst>
                <a:ext uri="{FF2B5EF4-FFF2-40B4-BE49-F238E27FC236}">
                  <a16:creationId xmlns:a16="http://schemas.microsoft.com/office/drawing/2014/main" id="{1433A9E4-449C-D35D-7E84-373B26006B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75862" y="2221338"/>
              <a:ext cx="1025145" cy="811581"/>
              <a:chOff x="2205582" y="2209800"/>
              <a:chExt cx="1025145" cy="811581"/>
            </a:xfrm>
          </p:grpSpPr>
          <p:sp>
            <p:nvSpPr>
              <p:cNvPr id="50219" name="Text Box 7">
                <a:extLst>
                  <a:ext uri="{FF2B5EF4-FFF2-40B4-BE49-F238E27FC236}">
                    <a16:creationId xmlns:a16="http://schemas.microsoft.com/office/drawing/2014/main" id="{82242227-DC2C-5C17-D9DF-C7D2ECD0855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09800" y="2209800"/>
                <a:ext cx="336550" cy="366713"/>
              </a:xfrm>
              <a:prstGeom prst="rect">
                <a:avLst/>
              </a:prstGeom>
              <a:solidFill>
                <a:srgbClr val="FFCC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q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q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/>
                  <a:t>A</a:t>
                </a:r>
              </a:p>
            </p:txBody>
          </p:sp>
          <p:sp>
            <p:nvSpPr>
              <p:cNvPr id="50220" name="Text Box 8">
                <a:extLst>
                  <a:ext uri="{FF2B5EF4-FFF2-40B4-BE49-F238E27FC236}">
                    <a16:creationId xmlns:a16="http://schemas.microsoft.com/office/drawing/2014/main" id="{E3AD1533-8479-4FF6-7D7F-634AAA69631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05582" y="2654668"/>
                <a:ext cx="336550" cy="366713"/>
              </a:xfrm>
              <a:prstGeom prst="rect">
                <a:avLst/>
              </a:prstGeom>
              <a:solidFill>
                <a:srgbClr val="FFCC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q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q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/>
                  <a:t>B</a:t>
                </a:r>
              </a:p>
            </p:txBody>
          </p:sp>
          <p:sp>
            <p:nvSpPr>
              <p:cNvPr id="50221" name="Text Box 10">
                <a:extLst>
                  <a:ext uri="{FF2B5EF4-FFF2-40B4-BE49-F238E27FC236}">
                    <a16:creationId xmlns:a16="http://schemas.microsoft.com/office/drawing/2014/main" id="{48693F37-C406-604C-EB19-20AF58DBD2A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7755" y="2654668"/>
                <a:ext cx="336550" cy="366713"/>
              </a:xfrm>
              <a:prstGeom prst="rect">
                <a:avLst/>
              </a:prstGeom>
              <a:solidFill>
                <a:srgbClr val="FFCC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q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q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/>
                  <a:t>A</a:t>
                </a:r>
              </a:p>
            </p:txBody>
          </p:sp>
          <p:sp>
            <p:nvSpPr>
              <p:cNvPr id="50222" name="Text Box 11">
                <a:extLst>
                  <a:ext uri="{FF2B5EF4-FFF2-40B4-BE49-F238E27FC236}">
                    <a16:creationId xmlns:a16="http://schemas.microsoft.com/office/drawing/2014/main" id="{DD43379B-53C3-2B1D-67D8-E84950BBF71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82900" y="2220501"/>
                <a:ext cx="336550" cy="366713"/>
              </a:xfrm>
              <a:prstGeom prst="rect">
                <a:avLst/>
              </a:prstGeom>
              <a:solidFill>
                <a:srgbClr val="FFCC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q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q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/>
                  <a:t>B</a:t>
                </a:r>
              </a:p>
            </p:txBody>
          </p:sp>
          <p:sp>
            <p:nvSpPr>
              <p:cNvPr id="50223" name="Text Box 16">
                <a:extLst>
                  <a:ext uri="{FF2B5EF4-FFF2-40B4-BE49-F238E27FC236}">
                    <a16:creationId xmlns:a16="http://schemas.microsoft.com/office/drawing/2014/main" id="{310881EC-BD89-48F6-5E3A-F84DCD46513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52700" y="2220534"/>
                <a:ext cx="349250" cy="366713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q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q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/>
                  <a:t>C</a:t>
                </a:r>
              </a:p>
            </p:txBody>
          </p:sp>
          <p:sp>
            <p:nvSpPr>
              <p:cNvPr id="50224" name="Text Box 16">
                <a:extLst>
                  <a:ext uri="{FF2B5EF4-FFF2-40B4-BE49-F238E27FC236}">
                    <a16:creationId xmlns:a16="http://schemas.microsoft.com/office/drawing/2014/main" id="{1711F77B-C62E-8AE7-4DC2-4D11A86125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81477" y="2647629"/>
                <a:ext cx="349250" cy="366713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q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anose="05000000000000000000" pitchFamily="2" charset="2"/>
                  <a:buChar char="n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q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/>
                  <a:t>C</a:t>
                </a:r>
              </a:p>
            </p:txBody>
          </p:sp>
        </p:grpSp>
      </p:grpSp>
      <p:sp>
        <p:nvSpPr>
          <p:cNvPr id="112" name="Text Box 24">
            <a:extLst>
              <a:ext uri="{FF2B5EF4-FFF2-40B4-BE49-F238E27FC236}">
                <a16:creationId xmlns:a16="http://schemas.microsoft.com/office/drawing/2014/main" id="{BA8C98D8-F079-D1FD-21D5-14E3248789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124200"/>
            <a:ext cx="4237038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Expensive to migrate jobs across CPUs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(Poor </a:t>
            </a:r>
            <a:r>
              <a:rPr lang="en-US" altLang="en-US" sz="1800" b="1" i="1">
                <a:solidFill>
                  <a:srgbClr val="CC66FF"/>
                </a:solidFill>
              </a:rPr>
              <a:t>CPU affinity</a:t>
            </a:r>
            <a:r>
              <a:rPr lang="en-US" altLang="en-US" sz="1800"/>
              <a:t>) </a:t>
            </a:r>
          </a:p>
        </p:txBody>
      </p:sp>
      <p:grpSp>
        <p:nvGrpSpPr>
          <p:cNvPr id="113" name="Group 4">
            <a:extLst>
              <a:ext uri="{FF2B5EF4-FFF2-40B4-BE49-F238E27FC236}">
                <a16:creationId xmlns:a16="http://schemas.microsoft.com/office/drawing/2014/main" id="{81A41D6B-555B-3A52-CAB8-83EA06AFE2FD}"/>
              </a:ext>
            </a:extLst>
          </p:cNvPr>
          <p:cNvGrpSpPr>
            <a:grpSpLocks/>
          </p:cNvGrpSpPr>
          <p:nvPr/>
        </p:nvGrpSpPr>
        <p:grpSpPr bwMode="auto">
          <a:xfrm>
            <a:off x="2205038" y="5627688"/>
            <a:ext cx="6096000" cy="381000"/>
            <a:chOff x="1392" y="1968"/>
            <a:chExt cx="3840" cy="240"/>
          </a:xfrm>
        </p:grpSpPr>
        <p:sp>
          <p:nvSpPr>
            <p:cNvPr id="50212" name="Line 5">
              <a:extLst>
                <a:ext uri="{FF2B5EF4-FFF2-40B4-BE49-F238E27FC236}">
                  <a16:creationId xmlns:a16="http://schemas.microsoft.com/office/drawing/2014/main" id="{018219A0-ACBA-49EE-6BC6-0BA74069D2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1968"/>
              <a:ext cx="38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13" name="Text Box 6">
              <a:extLst>
                <a:ext uri="{FF2B5EF4-FFF2-40B4-BE49-F238E27FC236}">
                  <a16:creationId xmlns:a16="http://schemas.microsoft.com/office/drawing/2014/main" id="{B3FB47DE-2371-F61A-17DE-A2D8A97FF8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48" y="1977"/>
              <a:ext cx="4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q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q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/>
                <a:t>Time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81A7DBDD-16C8-E8E3-7090-7009DF0D95DC}"/>
              </a:ext>
            </a:extLst>
          </p:cNvPr>
          <p:cNvGrpSpPr>
            <a:grpSpLocks/>
          </p:cNvGrpSpPr>
          <p:nvPr/>
        </p:nvGrpSpPr>
        <p:grpSpPr bwMode="auto">
          <a:xfrm>
            <a:off x="2201863" y="4713288"/>
            <a:ext cx="5054600" cy="811212"/>
            <a:chOff x="2201363" y="4713287"/>
            <a:chExt cx="5055212" cy="811586"/>
          </a:xfrm>
        </p:grpSpPr>
        <p:sp>
          <p:nvSpPr>
            <p:cNvPr id="50185" name="Text Box 7">
              <a:extLst>
                <a:ext uri="{FF2B5EF4-FFF2-40B4-BE49-F238E27FC236}">
                  <a16:creationId xmlns:a16="http://schemas.microsoft.com/office/drawing/2014/main" id="{A024AB67-456F-1FDB-CD7B-858AB478D9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5582" y="4713287"/>
              <a:ext cx="336550" cy="366713"/>
            </a:xfrm>
            <a:prstGeom prst="rect">
              <a:avLst/>
            </a:prstGeom>
            <a:solidFill>
              <a:srgbClr val="FF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q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n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q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/>
                <a:t>A</a:t>
              </a:r>
            </a:p>
          </p:txBody>
        </p:sp>
        <p:grpSp>
          <p:nvGrpSpPr>
            <p:cNvPr id="50186" name="Group 173">
              <a:extLst>
                <a:ext uri="{FF2B5EF4-FFF2-40B4-BE49-F238E27FC236}">
                  <a16:creationId xmlns:a16="http://schemas.microsoft.com/office/drawing/2014/main" id="{647E2963-7EAF-28F0-213F-DBB80A39EC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01363" y="4716981"/>
              <a:ext cx="5055212" cy="807892"/>
              <a:chOff x="2201363" y="4716981"/>
              <a:chExt cx="5055212" cy="807892"/>
            </a:xfrm>
          </p:grpSpPr>
          <p:grpSp>
            <p:nvGrpSpPr>
              <p:cNvPr id="50187" name="Group 152">
                <a:extLst>
                  <a:ext uri="{FF2B5EF4-FFF2-40B4-BE49-F238E27FC236}">
                    <a16:creationId xmlns:a16="http://schemas.microsoft.com/office/drawing/2014/main" id="{07B97174-95B7-3D3D-DEE4-C5A53C5832A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01363" y="4724021"/>
                <a:ext cx="1360706" cy="800847"/>
                <a:chOff x="2201363" y="4724021"/>
                <a:chExt cx="1360706" cy="800847"/>
              </a:xfrm>
            </p:grpSpPr>
            <p:sp>
              <p:nvSpPr>
                <p:cNvPr id="50208" name="Text Box 8">
                  <a:extLst>
                    <a:ext uri="{FF2B5EF4-FFF2-40B4-BE49-F238E27FC236}">
                      <a16:creationId xmlns:a16="http://schemas.microsoft.com/office/drawing/2014/main" id="{B6EC78A7-3683-2E0A-B6F6-688F1EE622A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201363" y="5158155"/>
                  <a:ext cx="693303" cy="366713"/>
                </a:xfrm>
                <a:prstGeom prst="rect">
                  <a:avLst/>
                </a:prstGeom>
                <a:solidFill>
                  <a:srgbClr val="FFCC6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3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60000"/>
                    <a:buFont typeface="Wingdings" panose="05000000000000000000" pitchFamily="2" charset="2"/>
                    <a:buChar char="q"/>
                    <a:defRPr sz="2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q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/>
                    <a:t>B</a:t>
                  </a:r>
                </a:p>
              </p:txBody>
            </p:sp>
            <p:sp>
              <p:nvSpPr>
                <p:cNvPr id="50209" name="Text Box 10">
                  <a:extLst>
                    <a:ext uri="{FF2B5EF4-FFF2-40B4-BE49-F238E27FC236}">
                      <a16:creationId xmlns:a16="http://schemas.microsoft.com/office/drawing/2014/main" id="{2D46483B-93E4-44E3-F41E-37A28D01B77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94666" y="4727354"/>
                  <a:ext cx="667403" cy="366713"/>
                </a:xfrm>
                <a:prstGeom prst="rect">
                  <a:avLst/>
                </a:prstGeom>
                <a:solidFill>
                  <a:srgbClr val="FFCCCC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3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60000"/>
                    <a:buFont typeface="Wingdings" panose="05000000000000000000" pitchFamily="2" charset="2"/>
                    <a:buChar char="q"/>
                    <a:defRPr sz="2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q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/>
                    <a:t>A</a:t>
                  </a:r>
                </a:p>
              </p:txBody>
            </p:sp>
            <p:sp>
              <p:nvSpPr>
                <p:cNvPr id="50210" name="Text Box 16">
                  <a:extLst>
                    <a:ext uri="{FF2B5EF4-FFF2-40B4-BE49-F238E27FC236}">
                      <a16:creationId xmlns:a16="http://schemas.microsoft.com/office/drawing/2014/main" id="{095ECF7F-BD6B-0179-8A3C-5694F4A043E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48482" y="4724021"/>
                  <a:ext cx="349250" cy="366713"/>
                </a:xfrm>
                <a:prstGeom prst="rect">
                  <a:avLst/>
                </a:prstGeom>
                <a:solidFill>
                  <a:srgbClr val="FFFF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3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60000"/>
                    <a:buFont typeface="Wingdings" panose="05000000000000000000" pitchFamily="2" charset="2"/>
                    <a:buChar char="q"/>
                    <a:defRPr sz="2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q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/>
                    <a:t>C</a:t>
                  </a:r>
                </a:p>
              </p:txBody>
            </p:sp>
            <p:sp>
              <p:nvSpPr>
                <p:cNvPr id="50211" name="Text Box 16">
                  <a:extLst>
                    <a:ext uri="{FF2B5EF4-FFF2-40B4-BE49-F238E27FC236}">
                      <a16:creationId xmlns:a16="http://schemas.microsoft.com/office/drawing/2014/main" id="{EAADB8B3-5EE1-1FC5-BF18-86EEC5D3D6C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77259" y="5151116"/>
                  <a:ext cx="349250" cy="366713"/>
                </a:xfrm>
                <a:prstGeom prst="rect">
                  <a:avLst/>
                </a:prstGeom>
                <a:solidFill>
                  <a:srgbClr val="FFFF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3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60000"/>
                    <a:buFont typeface="Wingdings" panose="05000000000000000000" pitchFamily="2" charset="2"/>
                    <a:buChar char="q"/>
                    <a:defRPr sz="2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q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/>
                    <a:t>C</a:t>
                  </a:r>
                </a:p>
              </p:txBody>
            </p:sp>
          </p:grpSp>
          <p:grpSp>
            <p:nvGrpSpPr>
              <p:cNvPr id="50188" name="Group 153">
                <a:extLst>
                  <a:ext uri="{FF2B5EF4-FFF2-40B4-BE49-F238E27FC236}">
                    <a16:creationId xmlns:a16="http://schemas.microsoft.com/office/drawing/2014/main" id="{A7306C7F-11FC-71DA-0946-C5C2E3C576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8028" y="4716981"/>
                <a:ext cx="1360706" cy="800847"/>
                <a:chOff x="2201363" y="4724021"/>
                <a:chExt cx="1360706" cy="800847"/>
              </a:xfrm>
            </p:grpSpPr>
            <p:sp>
              <p:nvSpPr>
                <p:cNvPr id="50204" name="Text Box 8">
                  <a:extLst>
                    <a:ext uri="{FF2B5EF4-FFF2-40B4-BE49-F238E27FC236}">
                      <a16:creationId xmlns:a16="http://schemas.microsoft.com/office/drawing/2014/main" id="{8AFC3D01-5688-1E81-10CD-BDA79AB010E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201363" y="5158155"/>
                  <a:ext cx="693303" cy="366713"/>
                </a:xfrm>
                <a:prstGeom prst="rect">
                  <a:avLst/>
                </a:prstGeom>
                <a:solidFill>
                  <a:srgbClr val="FFCC6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3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60000"/>
                    <a:buFont typeface="Wingdings" panose="05000000000000000000" pitchFamily="2" charset="2"/>
                    <a:buChar char="q"/>
                    <a:defRPr sz="2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q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/>
                    <a:t>B</a:t>
                  </a:r>
                </a:p>
              </p:txBody>
            </p:sp>
            <p:sp>
              <p:nvSpPr>
                <p:cNvPr id="50205" name="Text Box 10">
                  <a:extLst>
                    <a:ext uri="{FF2B5EF4-FFF2-40B4-BE49-F238E27FC236}">
                      <a16:creationId xmlns:a16="http://schemas.microsoft.com/office/drawing/2014/main" id="{79385469-A691-BD39-5027-D3F32C6EC27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94666" y="4727354"/>
                  <a:ext cx="667403" cy="366713"/>
                </a:xfrm>
                <a:prstGeom prst="rect">
                  <a:avLst/>
                </a:prstGeom>
                <a:solidFill>
                  <a:srgbClr val="FFCCCC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3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60000"/>
                    <a:buFont typeface="Wingdings" panose="05000000000000000000" pitchFamily="2" charset="2"/>
                    <a:buChar char="q"/>
                    <a:defRPr sz="2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q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/>
                    <a:t>A</a:t>
                  </a:r>
                </a:p>
              </p:txBody>
            </p:sp>
            <p:sp>
              <p:nvSpPr>
                <p:cNvPr id="50206" name="Text Box 16">
                  <a:extLst>
                    <a:ext uri="{FF2B5EF4-FFF2-40B4-BE49-F238E27FC236}">
                      <a16:creationId xmlns:a16="http://schemas.microsoft.com/office/drawing/2014/main" id="{0873C055-0DB4-F2EF-327C-5FC4893A1C9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48482" y="4724021"/>
                  <a:ext cx="349250" cy="366713"/>
                </a:xfrm>
                <a:prstGeom prst="rect">
                  <a:avLst/>
                </a:prstGeom>
                <a:solidFill>
                  <a:srgbClr val="FFFF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3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60000"/>
                    <a:buFont typeface="Wingdings" panose="05000000000000000000" pitchFamily="2" charset="2"/>
                    <a:buChar char="q"/>
                    <a:defRPr sz="2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q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/>
                    <a:t>C</a:t>
                  </a:r>
                </a:p>
              </p:txBody>
            </p:sp>
            <p:sp>
              <p:nvSpPr>
                <p:cNvPr id="50207" name="Text Box 16">
                  <a:extLst>
                    <a:ext uri="{FF2B5EF4-FFF2-40B4-BE49-F238E27FC236}">
                      <a16:creationId xmlns:a16="http://schemas.microsoft.com/office/drawing/2014/main" id="{66BC55C7-2764-6C63-5092-F027B69C6BD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77259" y="5151116"/>
                  <a:ext cx="349250" cy="366713"/>
                </a:xfrm>
                <a:prstGeom prst="rect">
                  <a:avLst/>
                </a:prstGeom>
                <a:solidFill>
                  <a:srgbClr val="FFFF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3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60000"/>
                    <a:buFont typeface="Wingdings" panose="05000000000000000000" pitchFamily="2" charset="2"/>
                    <a:buChar char="q"/>
                    <a:defRPr sz="2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q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/>
                    <a:t>C</a:t>
                  </a:r>
                </a:p>
              </p:txBody>
            </p:sp>
          </p:grpSp>
          <p:grpSp>
            <p:nvGrpSpPr>
              <p:cNvPr id="50189" name="Group 158">
                <a:extLst>
                  <a:ext uri="{FF2B5EF4-FFF2-40B4-BE49-F238E27FC236}">
                    <a16:creationId xmlns:a16="http://schemas.microsoft.com/office/drawing/2014/main" id="{8C575170-27CD-B45D-4C47-3F2D41343E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30236" y="4716981"/>
                <a:ext cx="1360706" cy="800847"/>
                <a:chOff x="2201363" y="4724021"/>
                <a:chExt cx="1360706" cy="800847"/>
              </a:xfrm>
            </p:grpSpPr>
            <p:sp>
              <p:nvSpPr>
                <p:cNvPr id="50200" name="Text Box 8">
                  <a:extLst>
                    <a:ext uri="{FF2B5EF4-FFF2-40B4-BE49-F238E27FC236}">
                      <a16:creationId xmlns:a16="http://schemas.microsoft.com/office/drawing/2014/main" id="{428F9847-1EB9-6425-3713-BB5DD53B288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201363" y="5158155"/>
                  <a:ext cx="693303" cy="366713"/>
                </a:xfrm>
                <a:prstGeom prst="rect">
                  <a:avLst/>
                </a:prstGeom>
                <a:solidFill>
                  <a:srgbClr val="FFCC6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3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60000"/>
                    <a:buFont typeface="Wingdings" panose="05000000000000000000" pitchFamily="2" charset="2"/>
                    <a:buChar char="q"/>
                    <a:defRPr sz="2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q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/>
                    <a:t>B</a:t>
                  </a:r>
                </a:p>
              </p:txBody>
            </p:sp>
            <p:sp>
              <p:nvSpPr>
                <p:cNvPr id="50201" name="Text Box 10">
                  <a:extLst>
                    <a:ext uri="{FF2B5EF4-FFF2-40B4-BE49-F238E27FC236}">
                      <a16:creationId xmlns:a16="http://schemas.microsoft.com/office/drawing/2014/main" id="{5558FA2B-F90E-2F58-99A4-A1A83F9E468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94666" y="4727354"/>
                  <a:ext cx="667403" cy="366713"/>
                </a:xfrm>
                <a:prstGeom prst="rect">
                  <a:avLst/>
                </a:prstGeom>
                <a:solidFill>
                  <a:srgbClr val="FFCCCC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3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60000"/>
                    <a:buFont typeface="Wingdings" panose="05000000000000000000" pitchFamily="2" charset="2"/>
                    <a:buChar char="q"/>
                    <a:defRPr sz="2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q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/>
                    <a:t>A</a:t>
                  </a:r>
                </a:p>
              </p:txBody>
            </p:sp>
            <p:sp>
              <p:nvSpPr>
                <p:cNvPr id="50202" name="Text Box 16">
                  <a:extLst>
                    <a:ext uri="{FF2B5EF4-FFF2-40B4-BE49-F238E27FC236}">
                      <a16:creationId xmlns:a16="http://schemas.microsoft.com/office/drawing/2014/main" id="{AAD40CB3-28A7-994E-109F-670E18B0197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48482" y="4724021"/>
                  <a:ext cx="349250" cy="366713"/>
                </a:xfrm>
                <a:prstGeom prst="rect">
                  <a:avLst/>
                </a:prstGeom>
                <a:solidFill>
                  <a:srgbClr val="FFFF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3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60000"/>
                    <a:buFont typeface="Wingdings" panose="05000000000000000000" pitchFamily="2" charset="2"/>
                    <a:buChar char="q"/>
                    <a:defRPr sz="2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q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/>
                    <a:t>C</a:t>
                  </a:r>
                </a:p>
              </p:txBody>
            </p:sp>
            <p:sp>
              <p:nvSpPr>
                <p:cNvPr id="50203" name="Text Box 16">
                  <a:extLst>
                    <a:ext uri="{FF2B5EF4-FFF2-40B4-BE49-F238E27FC236}">
                      <a16:creationId xmlns:a16="http://schemas.microsoft.com/office/drawing/2014/main" id="{33359180-3037-D002-0562-C4F9B9A35C7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77259" y="5151116"/>
                  <a:ext cx="349250" cy="366713"/>
                </a:xfrm>
                <a:prstGeom prst="rect">
                  <a:avLst/>
                </a:prstGeom>
                <a:solidFill>
                  <a:srgbClr val="FFFF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3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60000"/>
                    <a:buFont typeface="Wingdings" panose="05000000000000000000" pitchFamily="2" charset="2"/>
                    <a:buChar char="q"/>
                    <a:defRPr sz="2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q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/>
                    <a:t>C</a:t>
                  </a:r>
                </a:p>
              </p:txBody>
            </p:sp>
          </p:grpSp>
          <p:grpSp>
            <p:nvGrpSpPr>
              <p:cNvPr id="50190" name="Group 163">
                <a:extLst>
                  <a:ext uri="{FF2B5EF4-FFF2-40B4-BE49-F238E27FC236}">
                    <a16:creationId xmlns:a16="http://schemas.microsoft.com/office/drawing/2014/main" id="{0D72E8A1-B145-0906-2AFB-5C5E75AC8E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33993" y="4724026"/>
                <a:ext cx="1360706" cy="800847"/>
                <a:chOff x="2201363" y="4724021"/>
                <a:chExt cx="1360706" cy="800847"/>
              </a:xfrm>
            </p:grpSpPr>
            <p:sp>
              <p:nvSpPr>
                <p:cNvPr id="50196" name="Text Box 8">
                  <a:extLst>
                    <a:ext uri="{FF2B5EF4-FFF2-40B4-BE49-F238E27FC236}">
                      <a16:creationId xmlns:a16="http://schemas.microsoft.com/office/drawing/2014/main" id="{827C246E-854F-19B7-3955-65174F99003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201363" y="5158155"/>
                  <a:ext cx="693303" cy="366713"/>
                </a:xfrm>
                <a:prstGeom prst="rect">
                  <a:avLst/>
                </a:prstGeom>
                <a:solidFill>
                  <a:srgbClr val="FFCC6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3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60000"/>
                    <a:buFont typeface="Wingdings" panose="05000000000000000000" pitchFamily="2" charset="2"/>
                    <a:buChar char="q"/>
                    <a:defRPr sz="2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q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/>
                    <a:t>B</a:t>
                  </a:r>
                </a:p>
              </p:txBody>
            </p:sp>
            <p:sp>
              <p:nvSpPr>
                <p:cNvPr id="50197" name="Text Box 10">
                  <a:extLst>
                    <a:ext uri="{FF2B5EF4-FFF2-40B4-BE49-F238E27FC236}">
                      <a16:creationId xmlns:a16="http://schemas.microsoft.com/office/drawing/2014/main" id="{DD57A486-99DB-8616-EAA1-B5041A3D05A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94666" y="4727354"/>
                  <a:ext cx="667403" cy="366713"/>
                </a:xfrm>
                <a:prstGeom prst="rect">
                  <a:avLst/>
                </a:prstGeom>
                <a:solidFill>
                  <a:srgbClr val="FFCCCC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3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60000"/>
                    <a:buFont typeface="Wingdings" panose="05000000000000000000" pitchFamily="2" charset="2"/>
                    <a:buChar char="q"/>
                    <a:defRPr sz="2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q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/>
                    <a:t>A</a:t>
                  </a:r>
                </a:p>
              </p:txBody>
            </p:sp>
            <p:sp>
              <p:nvSpPr>
                <p:cNvPr id="50198" name="Text Box 16">
                  <a:extLst>
                    <a:ext uri="{FF2B5EF4-FFF2-40B4-BE49-F238E27FC236}">
                      <a16:creationId xmlns:a16="http://schemas.microsoft.com/office/drawing/2014/main" id="{E89832F8-0D06-ED84-8C8C-D5F4D102F92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48482" y="4724021"/>
                  <a:ext cx="349250" cy="366713"/>
                </a:xfrm>
                <a:prstGeom prst="rect">
                  <a:avLst/>
                </a:prstGeom>
                <a:solidFill>
                  <a:srgbClr val="FFFF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3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60000"/>
                    <a:buFont typeface="Wingdings" panose="05000000000000000000" pitchFamily="2" charset="2"/>
                    <a:buChar char="q"/>
                    <a:defRPr sz="2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q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/>
                    <a:t>C</a:t>
                  </a:r>
                </a:p>
              </p:txBody>
            </p:sp>
            <p:sp>
              <p:nvSpPr>
                <p:cNvPr id="50199" name="Text Box 16">
                  <a:extLst>
                    <a:ext uri="{FF2B5EF4-FFF2-40B4-BE49-F238E27FC236}">
                      <a16:creationId xmlns:a16="http://schemas.microsoft.com/office/drawing/2014/main" id="{E743F70C-4146-A382-01F1-83587BDCDFD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77259" y="5151116"/>
                  <a:ext cx="349250" cy="366713"/>
                </a:xfrm>
                <a:prstGeom prst="rect">
                  <a:avLst/>
                </a:prstGeom>
                <a:solidFill>
                  <a:srgbClr val="FFFF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3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60000"/>
                    <a:buFont typeface="Wingdings" panose="05000000000000000000" pitchFamily="2" charset="2"/>
                    <a:buChar char="q"/>
                    <a:defRPr sz="2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q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/>
                    <a:t>C</a:t>
                  </a:r>
                </a:p>
              </p:txBody>
            </p:sp>
          </p:grpSp>
          <p:grpSp>
            <p:nvGrpSpPr>
              <p:cNvPr id="50191" name="Group 168">
                <a:extLst>
                  <a:ext uri="{FF2B5EF4-FFF2-40B4-BE49-F238E27FC236}">
                    <a16:creationId xmlns:a16="http://schemas.microsoft.com/office/drawing/2014/main" id="{5ED0D80A-8887-8566-35FE-BCB0DCB480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31429" y="4724026"/>
                <a:ext cx="1025146" cy="800847"/>
                <a:chOff x="2201363" y="4724021"/>
                <a:chExt cx="1025146" cy="800847"/>
              </a:xfrm>
            </p:grpSpPr>
            <p:sp>
              <p:nvSpPr>
                <p:cNvPr id="50192" name="Text Box 8">
                  <a:extLst>
                    <a:ext uri="{FF2B5EF4-FFF2-40B4-BE49-F238E27FC236}">
                      <a16:creationId xmlns:a16="http://schemas.microsoft.com/office/drawing/2014/main" id="{9829F233-5F3C-360E-30F5-E88323B0B59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201363" y="5158155"/>
                  <a:ext cx="693303" cy="366713"/>
                </a:xfrm>
                <a:prstGeom prst="rect">
                  <a:avLst/>
                </a:prstGeom>
                <a:solidFill>
                  <a:srgbClr val="FFCC6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3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60000"/>
                    <a:buFont typeface="Wingdings" panose="05000000000000000000" pitchFamily="2" charset="2"/>
                    <a:buChar char="q"/>
                    <a:defRPr sz="2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q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/>
                    <a:t>B</a:t>
                  </a:r>
                </a:p>
              </p:txBody>
            </p:sp>
            <p:sp>
              <p:nvSpPr>
                <p:cNvPr id="50193" name="Text Box 10">
                  <a:extLst>
                    <a:ext uri="{FF2B5EF4-FFF2-40B4-BE49-F238E27FC236}">
                      <a16:creationId xmlns:a16="http://schemas.microsoft.com/office/drawing/2014/main" id="{077BD519-A623-D8E3-CAAB-573825F40E4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94666" y="4727354"/>
                  <a:ext cx="318153" cy="366713"/>
                </a:xfrm>
                <a:prstGeom prst="rect">
                  <a:avLst/>
                </a:prstGeom>
                <a:solidFill>
                  <a:srgbClr val="FFCCCC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3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60000"/>
                    <a:buFont typeface="Wingdings" panose="05000000000000000000" pitchFamily="2" charset="2"/>
                    <a:buChar char="q"/>
                    <a:defRPr sz="2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q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/>
                    <a:t>A</a:t>
                  </a:r>
                </a:p>
              </p:txBody>
            </p:sp>
            <p:sp>
              <p:nvSpPr>
                <p:cNvPr id="50194" name="Text Box 16">
                  <a:extLst>
                    <a:ext uri="{FF2B5EF4-FFF2-40B4-BE49-F238E27FC236}">
                      <a16:creationId xmlns:a16="http://schemas.microsoft.com/office/drawing/2014/main" id="{80192467-DF7F-7511-A4C9-E46FFF05904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48482" y="4724021"/>
                  <a:ext cx="349250" cy="366713"/>
                </a:xfrm>
                <a:prstGeom prst="rect">
                  <a:avLst/>
                </a:prstGeom>
                <a:solidFill>
                  <a:srgbClr val="FFFF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3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60000"/>
                    <a:buFont typeface="Wingdings" panose="05000000000000000000" pitchFamily="2" charset="2"/>
                    <a:buChar char="q"/>
                    <a:defRPr sz="2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q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/>
                    <a:t>C</a:t>
                  </a:r>
                </a:p>
              </p:txBody>
            </p:sp>
            <p:sp>
              <p:nvSpPr>
                <p:cNvPr id="50195" name="Text Box 16">
                  <a:extLst>
                    <a:ext uri="{FF2B5EF4-FFF2-40B4-BE49-F238E27FC236}">
                      <a16:creationId xmlns:a16="http://schemas.microsoft.com/office/drawing/2014/main" id="{7899EE36-069F-8ED0-6615-CE8A87D5332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77259" y="5151116"/>
                  <a:ext cx="349250" cy="366713"/>
                </a:xfrm>
                <a:prstGeom prst="rect">
                  <a:avLst/>
                </a:prstGeom>
                <a:solidFill>
                  <a:srgbClr val="FFFF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3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60000"/>
                    <a:buFont typeface="Wingdings" panose="05000000000000000000" pitchFamily="2" charset="2"/>
                    <a:buChar char="q"/>
                    <a:defRPr sz="2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1"/>
                    </a:buClr>
                    <a:buSzPct val="65000"/>
                    <a:buFont typeface="Wingdings" panose="05000000000000000000" pitchFamily="2" charset="2"/>
                    <a:buChar char="n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q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5000"/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1800"/>
                    <a:t>C</a:t>
                  </a:r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>
            <a:extLst>
              <a:ext uri="{FF2B5EF4-FFF2-40B4-BE49-F238E27FC236}">
                <a16:creationId xmlns:a16="http://schemas.microsoft.com/office/drawing/2014/main" id="{6100AC51-074B-9F47-7756-D9CE0DD5B9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More Schedulers</a:t>
            </a:r>
          </a:p>
        </p:txBody>
      </p:sp>
      <p:sp>
        <p:nvSpPr>
          <p:cNvPr id="51203" name="Content Placeholder 2">
            <a:extLst>
              <a:ext uri="{FF2B5EF4-FFF2-40B4-BE49-F238E27FC236}">
                <a16:creationId xmlns:a16="http://schemas.microsoft.com/office/drawing/2014/main" id="{980EBBE1-C8E3-2E73-0D90-AEC3ED8AD03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Multi-queue scheduling</a:t>
            </a:r>
          </a:p>
          <a:p>
            <a:r>
              <a:rPr lang="en-US" altLang="en-US"/>
              <a:t>O(1) scheduler</a:t>
            </a:r>
          </a:p>
          <a:p>
            <a:r>
              <a:rPr lang="en-US" altLang="en-US"/>
              <a:t>Completely Fair Scheduler (CFS)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>
            <a:extLst>
              <a:ext uri="{FF2B5EF4-FFF2-40B4-BE49-F238E27FC236}">
                <a16:creationId xmlns:a16="http://schemas.microsoft.com/office/drawing/2014/main" id="{AE77F493-9771-CA55-E4A9-2CE3676B9E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GPU</a:t>
            </a:r>
          </a:p>
        </p:txBody>
      </p:sp>
      <p:pic>
        <p:nvPicPr>
          <p:cNvPr id="52227" name="Content Placeholder 4">
            <a:extLst>
              <a:ext uri="{FF2B5EF4-FFF2-40B4-BE49-F238E27FC236}">
                <a16:creationId xmlns:a16="http://schemas.microsoft.com/office/drawing/2014/main" id="{7011FC24-8C62-DFCD-6F62-609C1E312CE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619250"/>
            <a:ext cx="8229600" cy="4492625"/>
          </a:xfr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>
            <a:extLst>
              <a:ext uri="{FF2B5EF4-FFF2-40B4-BE49-F238E27FC236}">
                <a16:creationId xmlns:a16="http://schemas.microsoft.com/office/drawing/2014/main" id="{C1B9EFBB-99C8-D966-664C-F06B29631A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GPU Scheduler</a:t>
            </a:r>
          </a:p>
        </p:txBody>
      </p:sp>
      <p:sp>
        <p:nvSpPr>
          <p:cNvPr id="53251" name="Content Placeholder 2">
            <a:extLst>
              <a:ext uri="{FF2B5EF4-FFF2-40B4-BE49-F238E27FC236}">
                <a16:creationId xmlns:a16="http://schemas.microsoft.com/office/drawing/2014/main" id="{9B0491E4-710C-BE03-FB7D-B11FFA47826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Warp scheduler (on board)</a:t>
            </a:r>
          </a:p>
          <a:p>
            <a:pPr lvl="1"/>
            <a:r>
              <a:rPr lang="en-US" altLang="en-US"/>
              <a:t>A warp is ~32 threads using ~1K registers</a:t>
            </a:r>
          </a:p>
          <a:p>
            <a:pPr lvl="1"/>
            <a:r>
              <a:rPr lang="en-US" altLang="en-US"/>
              <a:t>A streaming multiprocessor contains ~64K registers</a:t>
            </a:r>
          </a:p>
          <a:p>
            <a:pPr lvl="1"/>
            <a:r>
              <a:rPr lang="en-US" altLang="en-US"/>
              <a:t>When a warp is stalled, switch to another warp that is ready</a:t>
            </a:r>
          </a:p>
          <a:p>
            <a:pPr lvl="1"/>
            <a:r>
              <a:rPr lang="en-US" altLang="en-US"/>
              <a:t>ns-scale context switches</a:t>
            </a:r>
          </a:p>
          <a:p>
            <a:pPr lvl="1"/>
            <a:endParaRPr lang="en-US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473</TotalTime>
  <Words>1988</Words>
  <Application>Microsoft Office PowerPoint</Application>
  <PresentationFormat>On-screen Show (4:3)</PresentationFormat>
  <Paragraphs>486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Arial</vt:lpstr>
      <vt:lpstr>Garamond</vt:lpstr>
      <vt:lpstr>Wingdings</vt:lpstr>
      <vt:lpstr>Aptos</vt:lpstr>
      <vt:lpstr>Times New Roman</vt:lpstr>
      <vt:lpstr>Edge</vt:lpstr>
      <vt:lpstr>Threads, Events, and Scheduling</vt:lpstr>
      <vt:lpstr>Basic Concept of Threads/Processes</vt:lpstr>
      <vt:lpstr>Kernel vs. User Threads</vt:lpstr>
      <vt:lpstr>Characteristics of User Threads</vt:lpstr>
      <vt:lpstr>Characteristics of Kernel Threads</vt:lpstr>
      <vt:lpstr>One Solution:  Scheduler Activations</vt:lpstr>
      <vt:lpstr>Why Threads Are A Bad Idea (for most purposes) by John Ousterhout</vt:lpstr>
      <vt:lpstr>What Are Threads?</vt:lpstr>
      <vt:lpstr>What Are Threads Used For?</vt:lpstr>
      <vt:lpstr>What's Wrong With Threads?</vt:lpstr>
      <vt:lpstr>Why Threads Are Hard</vt:lpstr>
      <vt:lpstr>Why Threads Are Hard, cont'd</vt:lpstr>
      <vt:lpstr>Why Threads Are Hard, cont'd</vt:lpstr>
      <vt:lpstr>Event-Driven Programming</vt:lpstr>
      <vt:lpstr>What Are Events Used For?</vt:lpstr>
      <vt:lpstr>Problems With Events</vt:lpstr>
      <vt:lpstr>Problems With Events</vt:lpstr>
      <vt:lpstr>Events vs. Threads</vt:lpstr>
      <vt:lpstr>Events vs. Threads</vt:lpstr>
      <vt:lpstr>Events vs. Threads, cont'd</vt:lpstr>
      <vt:lpstr>Should You Abandon Threads?</vt:lpstr>
      <vt:lpstr>Summary</vt:lpstr>
      <vt:lpstr>Process Scheduling</vt:lpstr>
      <vt:lpstr>Basic Scheduling Approaches</vt:lpstr>
      <vt:lpstr>Basic Scheduling Approaches</vt:lpstr>
      <vt:lpstr>Priority Scheduling (Multilevel Queues)</vt:lpstr>
      <vt:lpstr>Priority Scheduling</vt:lpstr>
      <vt:lpstr>Priority Inversion Problem</vt:lpstr>
      <vt:lpstr>Basic Scheduling Approaches</vt:lpstr>
      <vt:lpstr>Multilevel Feedback Queues</vt:lpstr>
      <vt:lpstr>Multilevel Feedback Queues</vt:lpstr>
      <vt:lpstr>Multilevel Feedback Queues</vt:lpstr>
      <vt:lpstr>Multilevel Feedback Queues</vt:lpstr>
      <vt:lpstr>Multilevel Feedback Queues</vt:lpstr>
      <vt:lpstr>Multilevel Feedback Queues</vt:lpstr>
      <vt:lpstr>Multilevel Feedback Queues</vt:lpstr>
      <vt:lpstr>Multilevel Feedback Queues</vt:lpstr>
      <vt:lpstr>Multilevel Feedback Queues</vt:lpstr>
      <vt:lpstr>Multilevel Feedback Queues</vt:lpstr>
      <vt:lpstr>Lottery Scheduling</vt:lpstr>
      <vt:lpstr>Properties of Lottery Scheduling</vt:lpstr>
      <vt:lpstr>Examples</vt:lpstr>
      <vt:lpstr>Partially Consumed Tickets</vt:lpstr>
      <vt:lpstr>Process Dependencies</vt:lpstr>
      <vt:lpstr>Ticket Currencies</vt:lpstr>
      <vt:lpstr>Pros and Cons of Lottery Scheduling</vt:lpstr>
      <vt:lpstr>Multicore Scheduling</vt:lpstr>
      <vt:lpstr>More Schedulers</vt:lpstr>
      <vt:lpstr>GPU</vt:lpstr>
      <vt:lpstr>GPU Scheduler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An-I Wang</cp:lastModifiedBy>
  <cp:revision>93</cp:revision>
  <dcterms:created xsi:type="dcterms:W3CDTF">1601-01-01T00:00:00Z</dcterms:created>
  <dcterms:modified xsi:type="dcterms:W3CDTF">2026-09-10T02:14:15Z</dcterms:modified>
</cp:coreProperties>
</file>