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79"/>
  </p:notesMasterIdLst>
  <p:handoutMasterIdLst>
    <p:handoutMasterId r:id="rId8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CC00FF"/>
    <a:srgbClr val="FF0000"/>
    <a:srgbClr val="66FFFF"/>
    <a:srgbClr val="FF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2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5F1A2251-6275-A7C7-F189-414A242FDF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A8C2CBA8-F8E3-E5E7-B876-9DB827996A6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0" name="Rectangle 4">
            <a:extLst>
              <a:ext uri="{FF2B5EF4-FFF2-40B4-BE49-F238E27FC236}">
                <a16:creationId xmlns:a16="http://schemas.microsoft.com/office/drawing/2014/main" id="{0526E3FA-54AE-DA93-82D5-EB45044132B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9179DDE9-D856-E8BF-841A-17949A35A4A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8123035-3663-413D-B74F-79EF2E91D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206D7995-5B60-0B17-2B53-4F4CD8F4F9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CDDB3B34-8943-B9C5-FD51-4F7DFA28957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9A19752-9AD7-CE06-B082-7995E51A347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B8D90262-0B33-4503-CA96-0EAEFC51BC6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5880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740B37E3-454F-FBDF-9CFB-7370357537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id="{DD003D78-F400-0BBF-8DD7-6E6325B077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4D4F002-E0B0-459E-AAF3-F75A281DE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E1A7D18-0CEA-9FF5-F6FC-99B670A7AF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2C5392-29A7-4745-9DD2-F2865BA1EF38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36A7155-FF70-5306-3B65-434844AB06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FE7EF9E-AE88-ADDB-43BD-B0FC69631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1DB243D5-80BD-BC5C-0389-1D17EF053D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4F6F512-D521-4997-945C-53061329BA30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5A9AA2A-D8C4-979B-33E0-448E47E8D2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41840A4-21C5-323A-99FE-364FD072ED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40F91F1B-0869-492A-2290-CC049B5D0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6DA6E4E-9730-4806-B7C9-33BF8A01F1EC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32F7F2C6-B11E-51B3-4EAF-5532A2BC9E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4E21D676-A253-CBB8-8369-3911DE3321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AC0BC406-E7C6-4AFC-54EE-C0A267714F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065028A-EC10-4BFF-BD35-D05D799F6EA6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A3306E9F-3906-6955-5E35-41FDDEE624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2DE32E1-825D-D260-6698-5598E0FB1A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717A13C9-9EF3-36AE-444A-5C2941E9AD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234B0E1-FB15-4011-8554-C5F9F127722B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3120C2F-3807-2989-999C-A92B6B2D43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FD22424-97B9-6428-CE5D-54F32BBA8A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5E430525-B687-67E0-58DB-5F8715C78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11D1558-985A-4022-BF28-4FB6FE18F81C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945CB0C-9AED-7289-F523-B43FA18FCFF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1DD58D5-50DE-2DE6-F4FD-3472A329D1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2FDBEE7-679F-9CA1-AE9B-ED9BEFC936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2895C05-C85C-431B-A1EE-0DDAB8FF2071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957A9DA-624D-6C7A-5AE4-5A29CCD119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2CDFC82C-87F6-851B-8E82-9605E666F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E04BD89F-25BE-AB2F-15D5-02D774F021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609BF13-DF37-44F9-B8C0-97C2C2177310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F2B790BD-96D9-2643-B707-B7A82724A9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A6ACE9C9-F2CD-575D-70C8-C2AE1B6A24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DDCD5C39-4524-1169-4740-B6EA4A83EC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8196595-F18E-4DBC-A37C-A7DCCEC10988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9B552E0-C544-82D5-81FA-CC04CFE41AD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33D2DC1-0506-414A-9CA4-46CE1D412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F4BC4898-D976-8105-872B-8004220300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8DAEBF5-A35F-497B-BD0A-1EDA801A6D7A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CFD49F7-D3D5-406F-B395-C82FCD9E14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A684CD78-EDC1-7754-9E54-4CAAF2FBC1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72B21E40-5D87-1E83-646B-48F49849FB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3958828-4716-4236-AD1A-3F9D86219E20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6CFF7D6-3CDC-72F7-DAA4-340F5078F1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58B48CE5-56A5-ADF5-9C70-27616D0122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58711539-ED8C-47D2-DEF0-334CB7711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11FB0C9-45F6-4A61-B3D2-9CF13545C4E1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1BAC1933-CA3C-DC38-D876-E6E550B198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7A4C61B0-82DB-9DDC-21A6-261F3FFA79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C8E2227C-9A3A-8B5D-24E4-6B76537C16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AD99B51-92B9-4C1F-8E91-590EF0760387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605000DD-F043-E7A6-5A6F-3D82EC4AB8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29841711-629C-61CB-979D-F601BF95AC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2176FB6B-67C2-B457-7679-20DC99E809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EF614E8-D8FB-41AC-A35F-E70F5D35A377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785FC80-960B-D8AA-B438-5A8B4F3A30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A9DF7E6D-85DA-F59E-8864-EFEDC30226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A56E6F30-DA11-7217-20A3-8198D8164C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B2C9EA2-0746-4B3E-8820-0E2AABED7D4E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422408C-D613-F6E9-0109-2E8EB3F551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5AD2574B-A290-41A0-7809-EF1D65188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691B130C-643A-703E-B929-93D711D063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FD2CB1D-E75A-4376-8A7D-538DDEEA886D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EF26D66D-4BC6-1F07-CF6F-3280A29FDD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4458D53A-6862-C153-92B9-AAA522CF3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1291CF07-CE2B-8373-4AC4-FDC4F1603C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AB6B55E-9653-4292-900E-14D6798C79AC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25184080-6EEC-CA36-C071-52ADDA8113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738B5FB-8C1C-A670-F2F3-F67AD5DC7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3E2CBFA9-C97F-FC15-DBA9-9549B78DE0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D569F96-4C89-4B9F-8C70-18707A720DE2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560B0BE6-73B5-C775-94F8-B030E1F03F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B94F46FF-C96A-2B9E-8147-C4414A2610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058C611-F88E-4DBC-E218-8FA5A482A6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04C13DF-283D-4226-A583-F0A356921F56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1934507C-493A-437F-D42C-144661D2AF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0EA11EEA-FCFB-17DC-15D4-FDFF103C2C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B21154F7-65B9-E2D1-0038-034BBE706E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CE4BF5A-A659-4100-A558-B18C84757C74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71301E36-3B2C-77D8-9110-168FC6E071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7324595C-1FC3-0507-9484-5C1DE1ABB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874ED496-EB57-B948-2D41-3A4E478B7C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3797587-658B-4AA4-A1F3-04F6B61B26C8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18745C3-396C-268E-3AB1-E6BDC02EF2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43DB8DC8-F272-FA8A-E27D-B1CDFD07A0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4332275C-3320-ADF7-8B46-FC60D41B33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825AE5E-6EE2-4FC6-943D-A4B570599596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C89DEDD3-D241-EB5A-7C85-D63BF754980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14C73F5-DC5D-D5F7-9206-F73DB2E76A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62650CE-4D52-D516-B355-788A447856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95F6B70-4587-4811-AC73-F6A27023E3CF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5DA1DD97-6931-1C24-0418-76C4824998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55D666AA-531C-2E8B-9421-42DC64DC9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B3062EA5-9978-5375-43CA-969CD0969D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EB6FC64-7547-4812-96FC-89A9375C9E9E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382C6BAF-17D2-9550-A4DE-2007A90C5E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EB77B70-A45E-87B2-A5A5-CA363982D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60648A8E-42F8-F4D9-260C-75B21F4FB5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0F15570-B2D0-4580-84CF-8875ABC28720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6FEFFE35-D8CE-C7DD-ADE7-3D3E7FE5EC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FC7DC861-58EA-E565-1192-A2F1461FBE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DF646D7-470A-96A4-8CD9-325505A6D0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08D15F4-215F-45DC-A6D7-8B421E8CD528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FCD33CE2-F8C6-AC47-29D5-5F0413AF7A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D169449D-3EF6-EA92-D639-45F024C47E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5C781353-99BC-A718-D306-6A7DBC9874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5446D7F-D638-4E0D-860B-75B7A73A03B4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1FF10DA3-AF40-9503-130E-03D039C661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F3257D8D-5E26-51B7-D68D-A1CF3493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915A343E-DE09-2137-A902-468894E1D7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0EF7013-A1D0-4464-AE69-CC6116A38F2F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E7D9C3AE-01E1-445A-A118-59DA592EC4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3328D91F-7D01-1A60-1DBE-78D8D1F4D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4021ADA8-6B4D-7AC5-9C40-0A233D03E5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1590588-E047-42E9-A7C6-847F81833A9F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1FB99FEB-319D-E1D0-EF83-B0E0A58CA5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7AD75C40-125A-EB4F-BF87-5BFF5FC84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EDE55007-2A09-05CE-D563-3DB9A4245A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EC3B41-A29D-44EE-BBFE-0B5356EA195A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46458F4B-D5B1-306B-DA0C-82B004B618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360A07B-541C-E438-1C78-4910F14978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3EB93CC6-2053-7389-01BD-6C8120A9F0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6FF062F-9314-4BB0-A2C5-DE1AB37CD0DD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6A30807F-D031-7976-DD16-72BF6E8532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894A7430-BCDE-71DB-BE38-3E0C9617A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23309CC7-6C71-9ADD-A176-984DDD14D6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DCD6C11-41C6-44F4-B9D7-2BC6A17EA802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B9A22799-EF8E-9D50-9481-63CA917888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40109421-735E-125E-58A0-17C4A07CF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7F864491-CD54-BAE2-72A5-7E6ACAAC4E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0EC7301-7B7D-4392-A93A-7A050C2FD317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6744D5C4-73CD-2837-4668-0528287A79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21D05AE5-D4CD-353E-A9CE-14BE6C7E77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BC954230-D0F0-D647-4345-8F2E428FC5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5605A37-E3AD-498D-AEA4-12D9A0EFED96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C441CC03-2C09-58E8-30BB-7F9E2D6111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DBEB36EA-2C8D-50D5-4499-9C2424306E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D6DD58B4-88B1-C447-E8F5-CB34A96CF3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A5EF957-C250-44E4-982C-8EEEB90F8A51}" type="slidenum">
              <a:rPr lang="en-US" altLang="en-US" smtClean="0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B4F6F988-257C-F3EE-A4A4-7AB3369A991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A7E02C49-845B-08EC-0F81-AE4B9DFACC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88DAD938-CCD3-45D2-8B05-759762DDFE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C9929EE-67BD-4A41-9C73-61EB3A17A66C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98CB2D80-CE35-0DC3-B770-E210871A9D0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6E992A69-D5DD-199C-0830-142840DEDD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8F7517AB-B982-08D8-1E46-0D145972EA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1812879-7E19-4BD6-AF24-DD7ECEDE0C7E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C3A5C1F9-67E6-4696-E282-DC82675790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DDA45D80-0D14-34C6-9358-A0DE0A90F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74B36737-E923-C78B-0A05-2F1C48BAD8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70D0BB3-B4EC-442F-A103-41A7D9D8B257}" type="slidenum">
              <a:rPr lang="en-US" altLang="en-US" smtClean="0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2EC19218-D102-A7DE-2FE5-927DA7ECF6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0A26C768-CCF3-4C31-DBA4-A5ACF9FB4A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67099E8E-355E-F285-CBD3-406BBC23E0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99CC8B7-CC8A-44C9-AE0B-3DC30AB7B07A}" type="slidenum">
              <a:rPr lang="en-US" altLang="en-US" smtClean="0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59E0C0FD-BB20-B2FD-583F-F0E5B41562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3197E9BF-F205-C299-EAFB-67F0888F35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AAEA2192-FCCB-2A33-FDF3-6745597EB7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14D3313-0555-44FE-9A13-3C2F267C73ED}" type="slidenum">
              <a:rPr lang="en-US" altLang="en-US" smtClean="0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24B35C04-417F-AB9F-BFEE-46A9C9BC81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5116D097-28A2-5717-11BD-EBF3D80D5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9C181659-7F03-37D2-42BE-077B0DE38F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0C0A32E-7432-4A9A-AE5F-297850A89F57}" type="slidenum">
              <a:rPr lang="en-US" altLang="en-US" smtClean="0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95DE0DEB-C423-1A16-01C6-E4B4568B47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23FFF712-416E-DEDE-751E-551798EF9F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F84E74E5-6D60-3B28-1A4E-22421C3943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513CBB0-E229-4F7F-AC6D-CF147DB049F8}" type="slidenum">
              <a:rPr lang="en-US" altLang="en-US" smtClean="0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A7A7E5DA-674E-1B09-5363-EF874606EA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68427328-BCAB-2217-A456-5F773DC8E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F77B05DF-B366-2C95-AC7D-9F3ACD6670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C55CA35-A62C-4A5D-8A47-1B8307942037}" type="slidenum">
              <a:rPr lang="en-US" altLang="en-US" smtClean="0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DD597CB9-573F-07FD-CABA-B2768B5399F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A1C2BDA7-8F3F-95EC-D41E-0E3733536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91D9223E-908E-78E1-82C8-7FDF85FD00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9987F1D-1071-43A4-AE59-5F83E99D7C11}" type="slidenum">
              <a:rPr lang="en-US" altLang="en-US" smtClean="0"/>
              <a:pPr>
                <a:spcBef>
                  <a:spcPct val="0"/>
                </a:spcBef>
              </a:pPr>
              <a:t>44</a:t>
            </a:fld>
            <a:endParaRPr lang="en-US" altLang="en-US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AECD9895-EECA-A51A-398A-997E75772A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324DC775-70B1-AAD5-BE03-64FA07BB08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A405D0BC-97FD-7DEF-EA90-E4ACF0CC99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C8818CD-0640-4959-9BF9-3D9234C4C678}" type="slidenum">
              <a:rPr lang="en-US" altLang="en-US" smtClean="0"/>
              <a:pPr>
                <a:spcBef>
                  <a:spcPct val="0"/>
                </a:spcBef>
              </a:pPr>
              <a:t>45</a:t>
            </a:fld>
            <a:endParaRPr lang="en-US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891ED8CD-E408-5E05-D0CD-93EEF3D27A9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FEFBA137-5EA8-0BA7-B171-A98E89D9C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9BDD8B52-776C-B142-676B-9FDFE2AC29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0A533A7-FFED-4F36-B860-037674DDD7A1}" type="slidenum">
              <a:rPr lang="en-US" altLang="en-US" smtClean="0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9CE00B6A-D033-1C33-36F5-623FC22C3C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A2372EC6-8F28-0AA0-3FDC-D87D40BB0D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F4275399-AD48-8BBD-43FC-681A4B535C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965CE59-BC13-498D-B807-AF8775019048}" type="slidenum">
              <a:rPr lang="en-US" altLang="en-US" smtClean="0"/>
              <a:pPr>
                <a:spcBef>
                  <a:spcPct val="0"/>
                </a:spcBef>
              </a:pPr>
              <a:t>47</a:t>
            </a:fld>
            <a:endParaRPr lang="en-US" altLang="en-US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70748985-5893-8ACE-802C-CEA0624DEF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45E9E7FA-A1AB-06F9-4FA3-68EBF9BD93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8A9A0675-51A7-0145-D42E-9955BF30BA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8B85144-5F16-463F-AC24-1D2C97660111}" type="slidenum">
              <a:rPr lang="en-US" altLang="en-US" smtClean="0"/>
              <a:pPr>
                <a:spcBef>
                  <a:spcPct val="0"/>
                </a:spcBef>
              </a:pPr>
              <a:t>48</a:t>
            </a:fld>
            <a:endParaRPr lang="en-US" altLang="en-US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B2EDE85C-C964-019B-7C43-DB4483B12E0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A86EE640-619E-3660-28A7-DD13B1EF2E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7D96E905-3FBA-46B3-B72B-37DD77FBC1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7F33266-8B3B-4C74-80AD-7F2E70528B90}" type="slidenum">
              <a:rPr lang="en-US" altLang="en-US" smtClean="0"/>
              <a:pPr>
                <a:spcBef>
                  <a:spcPct val="0"/>
                </a:spcBef>
              </a:pPr>
              <a:t>49</a:t>
            </a:fld>
            <a:endParaRPr lang="en-US" altLang="en-US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CE3AC45E-48F5-8D4F-B4D5-83EAC0809F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3C6E8E79-FA86-311C-B5E8-01D4E2A3D3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5019E9CF-C792-4AEE-3BD4-8E45A44515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77A3C4A-23D5-4AF3-A01C-4F4217869861}" type="slidenum">
              <a:rPr lang="en-US" altLang="en-US" smtClean="0"/>
              <a:pPr>
                <a:spcBef>
                  <a:spcPct val="0"/>
                </a:spcBef>
              </a:pPr>
              <a:t>50</a:t>
            </a:fld>
            <a:endParaRPr lang="en-US" altLang="en-US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0E56EE7B-72BA-8D26-2C46-6F74702538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F724C079-2AAA-CB18-FF86-93A7D50B51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CC069400-6DEC-3C2E-972A-183FD4F065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73B954-11C7-422D-8591-D505DFAB515D}" type="slidenum">
              <a:rPr lang="en-US" altLang="en-US" smtClean="0"/>
              <a:pPr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2A21A4D6-F7A0-28DC-556B-AD69A4BD07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4B0D9B30-1E37-D1AB-2220-31A7CC0D8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FEB3F87C-9A6A-9F1E-6DF0-80F926E837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273F743-AF57-47C6-9200-D3CC0F61C38A}" type="slidenum">
              <a:rPr lang="en-US" altLang="en-US" smtClean="0"/>
              <a:pPr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BD1803A6-31D8-A1A8-A5EF-89A186A1AB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B024AED0-F666-8429-EB5F-DE26BC169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BB42928C-31D8-9A76-FEB1-331D9C4542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E8B81A3-D3F4-4FF1-8FF4-5C1AEA3F9E70}" type="slidenum">
              <a:rPr lang="en-US" altLang="en-US" smtClean="0"/>
              <a:pPr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57E8765F-AA60-1232-F11F-F54BC40BED9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A0C4C55A-DDE8-A274-5939-57D8AC9A7C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0F7186AB-5EE1-CFA2-70A6-77EB561E8F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DADC3CD-A7F5-44D8-BAFA-BE86C0AA46B2}" type="slidenum">
              <a:rPr lang="en-US" altLang="en-US" smtClean="0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4D33518F-C74A-42C4-8975-51D6D0BF50D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3FC98384-ED2F-A336-653F-B26975BC08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418F486C-95D7-0955-E470-571AF0CB82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7F41139-CF92-4479-AC41-472161B05E85}" type="slidenum">
              <a:rPr lang="en-US" altLang="en-US" smtClean="0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63D6E986-9E95-9896-B0C6-75DB18FC09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3A49EDA5-CA5F-038F-923F-A7D2CE3EA2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620079C8-945C-9C6C-53B8-6F2319B3DF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1A3850F-28FC-415F-97DA-0FCA55AC50A6}" type="slidenum">
              <a:rPr lang="en-US" altLang="en-US" smtClean="0"/>
              <a:pPr>
                <a:spcBef>
                  <a:spcPct val="0"/>
                </a:spcBef>
              </a:pPr>
              <a:t>56</a:t>
            </a:fld>
            <a:endParaRPr lang="en-US" altLang="en-US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87D0B0C8-B77C-1A09-8B47-B6C3057094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45FA4E4C-7E0F-30AC-BC47-9DE9998CC6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30BDFB3D-3633-2CFC-7953-210481B487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3EA2DB6-B396-4016-8F29-63A2B611BC3A}" type="slidenum">
              <a:rPr lang="en-US" altLang="en-US" smtClean="0"/>
              <a:pPr>
                <a:spcBef>
                  <a:spcPct val="0"/>
                </a:spcBef>
              </a:pPr>
              <a:t>57</a:t>
            </a:fld>
            <a:endParaRPr lang="en-US" altLang="en-US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4192DB6D-19EE-2B85-8D9A-163BA45EB4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1212DEA3-11AF-89BA-C0F1-45A2F87CC9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63B28B9A-1D32-B6F9-71E1-E77287FA88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6F74710-5EEE-4C4E-82E7-C5D224BC7BE7}" type="slidenum">
              <a:rPr lang="en-US" altLang="en-US" smtClean="0"/>
              <a:pPr>
                <a:spcBef>
                  <a:spcPct val="0"/>
                </a:spcBef>
              </a:pPr>
              <a:t>58</a:t>
            </a:fld>
            <a:endParaRPr lang="en-US" altLang="en-US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C14B970C-8D80-FCD5-9260-A5F289556E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7962B8C7-7D12-8E13-8E36-5AF5753963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E842BF68-D950-14C5-23D3-CDAD951DB1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52405BD-A924-43B0-A31C-83EFA6FB592B}" type="slidenum">
              <a:rPr lang="en-US" altLang="en-US" smtClean="0"/>
              <a:pPr>
                <a:spcBef>
                  <a:spcPct val="0"/>
                </a:spcBef>
              </a:pPr>
              <a:t>59</a:t>
            </a:fld>
            <a:endParaRPr lang="en-US" altLang="en-US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36443019-A1A2-67F5-9BCA-EDB5A181DCB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B0D7A910-B611-D42F-AFC8-998138E482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F257C290-75FA-29A1-AA69-C84505ADDB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399CC2-9770-41D6-B466-4E3C98BC8EFE}" type="slidenum">
              <a:rPr lang="en-US" altLang="en-US" smtClean="0"/>
              <a:pPr>
                <a:spcBef>
                  <a:spcPct val="0"/>
                </a:spcBef>
              </a:pPr>
              <a:t>60</a:t>
            </a:fld>
            <a:endParaRPr lang="en-US" altLang="en-US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7BC0E792-709D-2F6D-504F-F01DCC2298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17ED4923-471B-0756-75D0-ECC7BB2E30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600EFCC2-3184-481F-DB9A-B0E49F9FD2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62A4D29-4E85-45FC-AC62-DBDD29C913CA}" type="slidenum">
              <a:rPr lang="en-US" altLang="en-US" smtClean="0"/>
              <a:pPr>
                <a:spcBef>
                  <a:spcPct val="0"/>
                </a:spcBef>
              </a:pPr>
              <a:t>61</a:t>
            </a:fld>
            <a:endParaRPr lang="en-US" altLang="en-US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1151A2A3-393E-4B61-6A42-2A868BBE226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F2491F1C-94D6-14D6-D42D-37A70C939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AF433D68-298C-FB74-B257-40CF4FCE57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7928C50-0F9E-42F4-8FA4-5828CD35D567}" type="slidenum">
              <a:rPr lang="en-US" altLang="en-US" smtClean="0"/>
              <a:pPr>
                <a:spcBef>
                  <a:spcPct val="0"/>
                </a:spcBef>
              </a:pPr>
              <a:t>62</a:t>
            </a:fld>
            <a:endParaRPr lang="en-US" altLang="en-US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02854D61-C698-97D4-E98A-41F4EDEA16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C96215F1-F5D9-ED05-7B90-B70B7AF8E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BA3D62B9-271A-E75B-B4AB-D5D54773E8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58511EB-FD12-4379-8B69-57A26FC80E24}" type="slidenum">
              <a:rPr lang="en-US" altLang="en-US" smtClean="0"/>
              <a:pPr>
                <a:spcBef>
                  <a:spcPct val="0"/>
                </a:spcBef>
              </a:pPr>
              <a:t>63</a:t>
            </a:fld>
            <a:endParaRPr lang="en-US" altLang="en-US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2D60F0A7-8DDA-92D2-C36D-399ED660650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E9310121-C487-5FC2-E9C3-582271EB0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0FE814EF-3BA9-4D98-D82C-E2858C3B98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3CD02EC-1C26-4B95-9D0F-81FB29F1C138}" type="slidenum">
              <a:rPr lang="en-US" altLang="en-US" smtClean="0"/>
              <a:pPr>
                <a:spcBef>
                  <a:spcPct val="0"/>
                </a:spcBef>
              </a:pPr>
              <a:t>64</a:t>
            </a:fld>
            <a:endParaRPr lang="en-US" altLang="en-US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3840E8DA-71D7-EB90-6283-F3951B35C4B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FE5BE8FC-E847-C20D-D724-3853698DE8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63024448-80F8-5D41-A902-44D57F56D0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CC1A678-448A-4718-BE04-386D116DA479}" type="slidenum">
              <a:rPr lang="en-US" altLang="en-US" smtClean="0"/>
              <a:pPr>
                <a:spcBef>
                  <a:spcPct val="0"/>
                </a:spcBef>
              </a:pPr>
              <a:t>65</a:t>
            </a:fld>
            <a:endParaRPr lang="en-US" altLang="en-US"/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179F44A0-E6B5-0F40-7FFE-AE65A0A861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81D8E3DD-89CD-9609-8281-507BC75781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5823DD7F-6712-9BF4-8F5B-D8FAF26786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E94E624-BD02-4FDD-835F-F73D3676108B}" type="slidenum">
              <a:rPr lang="en-US" altLang="en-US" smtClean="0"/>
              <a:pPr>
                <a:spcBef>
                  <a:spcPct val="0"/>
                </a:spcBef>
              </a:pPr>
              <a:t>66</a:t>
            </a:fld>
            <a:endParaRPr lang="en-US" altLang="en-US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2B0C1C88-BD39-09DC-B394-F74C3D9EF7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8A760593-FE83-EB91-58B5-1D094F35E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8365F219-E437-26A0-EFB1-BB8723E213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2B88616-9306-4E7D-8F21-43E43A541815}" type="slidenum">
              <a:rPr lang="en-US" altLang="en-US" smtClean="0"/>
              <a:pPr>
                <a:spcBef>
                  <a:spcPct val="0"/>
                </a:spcBef>
              </a:pPr>
              <a:t>67</a:t>
            </a:fld>
            <a:endParaRPr lang="en-US" altLang="en-US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5109B1A0-926A-B3EF-0021-8F417A95F3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751B7C0F-200F-533C-E83E-504DF3844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3BC1F1FC-D1EB-F876-6055-61D54C8537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A381DBE-723D-4720-8215-3E841E7EF4BD}" type="slidenum">
              <a:rPr lang="en-US" altLang="en-US" smtClean="0"/>
              <a:pPr>
                <a:spcBef>
                  <a:spcPct val="0"/>
                </a:spcBef>
              </a:pPr>
              <a:t>68</a:t>
            </a:fld>
            <a:endParaRPr lang="en-US" altLang="en-US"/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D651C57E-9A61-DC83-C8D5-1E3FFCF6E5E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E243ECEB-C3F9-C3B0-5887-D90C10B0D5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CF9CE467-41AE-02FB-0218-278F476BBB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5A509B6-C2F5-4A36-AFC5-16FBAF9CFCA6}" type="slidenum">
              <a:rPr lang="en-US" altLang="en-US" smtClean="0"/>
              <a:pPr>
                <a:spcBef>
                  <a:spcPct val="0"/>
                </a:spcBef>
              </a:pPr>
              <a:t>69</a:t>
            </a:fld>
            <a:endParaRPr lang="en-US" altLang="en-US"/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AA8979B9-EA65-5A69-00FF-02C1F386A21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597AE336-1CA6-A59C-4363-6D04954896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4D40335B-04F0-CE68-BD43-82B7BC2253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04B1570-A52F-4E8E-ACF9-6DCD14012120}" type="slidenum">
              <a:rPr lang="en-US" altLang="en-US" smtClean="0"/>
              <a:pPr>
                <a:spcBef>
                  <a:spcPct val="0"/>
                </a:spcBef>
              </a:pPr>
              <a:t>70</a:t>
            </a:fld>
            <a:endParaRPr lang="en-US" altLang="en-US"/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7C58A828-A40F-FBF1-965F-A7973528C6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E6168D8B-2E8D-55C2-C907-C4706E0305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DF573E46-81DA-FBDC-5B90-11BEDBB02B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FC6C045-FBA9-4DE7-A9F0-2F69AEC0DA8C}" type="slidenum">
              <a:rPr lang="en-US" altLang="en-US" smtClean="0"/>
              <a:pPr>
                <a:spcBef>
                  <a:spcPct val="0"/>
                </a:spcBef>
              </a:pPr>
              <a:t>71</a:t>
            </a:fld>
            <a:endParaRPr lang="en-US" altLang="en-US"/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52A68386-E0C7-2C8D-144E-140F66FD94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14818DCC-D71A-3F06-EF97-702DAA732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97CF7ED3-FEAF-4F8B-949F-225A326E70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F1472D-21A3-4984-9ACB-D289C1DA9C3B}" type="slidenum">
              <a:rPr lang="en-US" altLang="en-US" smtClean="0"/>
              <a:pPr>
                <a:spcBef>
                  <a:spcPct val="0"/>
                </a:spcBef>
              </a:pPr>
              <a:t>72</a:t>
            </a:fld>
            <a:endParaRPr lang="en-US" altLang="en-US"/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39079085-5B35-2A2A-F31A-4444AB34F1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F49FAEA3-AC14-10E0-8657-3936FF2104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B391B19B-ABA9-4CC0-FCD8-CCF4DF993E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667578A-B4FE-4995-A496-2EF4BB228043}" type="slidenum">
              <a:rPr lang="en-US" altLang="en-US" smtClean="0"/>
              <a:pPr>
                <a:spcBef>
                  <a:spcPct val="0"/>
                </a:spcBef>
              </a:pPr>
              <a:t>73</a:t>
            </a:fld>
            <a:endParaRPr lang="en-US" altLang="en-US"/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6F48E785-436F-473C-72FD-7D87EC2D45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8FFCBE4A-7BAA-B8C1-A160-6C5A21890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098245BD-CA84-3BC0-7444-F0BAC40A81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F2845E5-B099-4EE0-9E27-2132C4F2C6DC}" type="slidenum">
              <a:rPr lang="en-US" altLang="en-US" smtClean="0"/>
              <a:pPr>
                <a:spcBef>
                  <a:spcPct val="0"/>
                </a:spcBef>
              </a:pPr>
              <a:t>74</a:t>
            </a:fld>
            <a:endParaRPr lang="en-US" altLang="en-US"/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697388A5-8396-A092-31B8-C2FC3FACFA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C9684D19-9BFA-B5A0-5927-F57F5F75BC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9EF8F614-4064-EA7C-5653-AAB960C1CB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D52FCCB-DD8B-4EC5-86F9-0FB1F1548BA2}" type="slidenum">
              <a:rPr lang="en-US" altLang="en-US" smtClean="0"/>
              <a:pPr>
                <a:spcBef>
                  <a:spcPct val="0"/>
                </a:spcBef>
              </a:pPr>
              <a:t>75</a:t>
            </a:fld>
            <a:endParaRPr lang="en-US" altLang="en-US"/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A11BE169-2820-D51C-37AC-86144F9F17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0DAD1BBB-1362-9B0D-57AE-FCCFBEDA2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BA7DB863-ACEB-1B53-545A-2638892E0D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28845E7-B00D-4614-B323-775E9C4662C9}" type="slidenum">
              <a:rPr lang="en-US" altLang="en-US" smtClean="0"/>
              <a:pPr>
                <a:spcBef>
                  <a:spcPct val="0"/>
                </a:spcBef>
              </a:pPr>
              <a:t>76</a:t>
            </a:fld>
            <a:endParaRPr lang="en-US" altLang="en-US"/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5CBD8DC2-F56E-2273-9620-F435AABBF8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23C4C0A4-84B2-5213-830D-DDE163E81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8B8BA92-51CD-86E0-5502-BE2242C9AF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09C1CABE-A301-9F44-6122-90FDFDECC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665F4F3D-A281-F83A-3EC7-B6A6C2A4646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8" name="Rectangle 5">
                <a:extLst>
                  <a:ext uri="{FF2B5EF4-FFF2-40B4-BE49-F238E27FC236}">
                    <a16:creationId xmlns:a16="http://schemas.microsoft.com/office/drawing/2014/main" id="{ECA63899-B841-732B-132D-1E1CB21869A3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6">
                <a:extLst>
                  <a:ext uri="{FF2B5EF4-FFF2-40B4-BE49-F238E27FC236}">
                    <a16:creationId xmlns:a16="http://schemas.microsoft.com/office/drawing/2014/main" id="{8D0AA3F1-F4A5-4AD6-82A5-12AE884D5E09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Line 7">
                <a:extLst>
                  <a:ext uri="{FF2B5EF4-FFF2-40B4-BE49-F238E27FC236}">
                    <a16:creationId xmlns:a16="http://schemas.microsoft.com/office/drawing/2014/main" id="{A4A8FEE6-5362-E395-257C-A5C5182354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417E491E-666A-8B96-44BF-1AE80A68D74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6" name="Rectangle 9">
                <a:extLst>
                  <a:ext uri="{FF2B5EF4-FFF2-40B4-BE49-F238E27FC236}">
                    <a16:creationId xmlns:a16="http://schemas.microsoft.com/office/drawing/2014/main" id="{96B97E16-7BBE-C1DF-FAA8-95F9CDD3D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" name="Line 10">
                <a:extLst>
                  <a:ext uri="{FF2B5EF4-FFF2-40B4-BE49-F238E27FC236}">
                    <a16:creationId xmlns:a16="http://schemas.microsoft.com/office/drawing/2014/main" id="{780CFC2A-30CC-99C2-7FBB-82689A0161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22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2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50BDED42-C02E-0600-0375-C5320C39D2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0A715F7D-72D8-31CD-CC93-8EAB9A9BE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E7D544C3-E652-5E3A-934A-B9B9A3CBAD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67D36-B291-420C-BDE3-74D1C43D2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088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90AAF5F-693A-5DC8-3FAE-4DADA34AEB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AC07B72-A29F-8076-9C43-9884FDADFC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ACA0C17D-8CB8-08E6-2C89-74E3721455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C7003-9B2A-43B4-8E83-3EF224C651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99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B060D33-D3AE-EEA8-74B1-7AFEB329EF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D297AC96-1722-EE0D-EF20-103F761334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4F39DCE6-C361-B597-F26D-41A8C804C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53BFF-392E-466B-8942-909565FBFA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180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DBF7374-8FF4-86E9-2F65-39C36EEA71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22550D6-F5CE-9E11-468E-11542674A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AA420F2E-9537-DB05-926C-4D69BF8E57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22C6F-F251-4D4C-99C0-F7B1F3ADE2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14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A0C1DDB-217C-F02E-C507-F86FC9E375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5B24868-9260-42C4-4EEA-894B5CDB79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BC28D70F-C9D3-322B-5180-B35BA718C8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9375B-F681-4AA0-87F6-50A1658F67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8727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B2B4747B-731B-75DE-E8E0-5136F8922A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9571EBA2-9F95-D5B0-5C71-D6ED51A472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17F5DC9C-DBDC-7F01-CCC9-A09B14C6EB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9C498-257F-410F-9CEB-5C4041704F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43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10F24184-006B-AAE0-4F5C-7F585EAC2B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9C2FA4C-D43E-FEC8-D638-4CADDBEE85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591D07D-0336-0489-5293-2F8CD268B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7060A-9277-4204-B688-6055895505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940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E5705D-5036-2578-43C2-FB9DD24B5D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FADEE604-B9F4-B92D-3A6A-1E0203C5D1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77500516-093E-68BE-AD33-3CBE43F95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5958E-2B82-40A0-B3B3-5602B38D75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88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FA622DB-820F-92F5-F138-A4898A623F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766EC17-CF52-9651-1336-CF31B85FE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55107330-1241-A62B-7691-E51988FDAA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AC4FC-4FD5-4B89-A7D2-6119DF75B5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251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7B40B48D-1EAB-0C86-AA09-25906D6ABD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A7B4BDE-2AAC-0339-8A53-B645D388C0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8DE4F45-E154-721B-F760-C1AB341C7A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60A4D-FBEE-4C07-9B94-22852FF6B7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96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7FC6E0F-B1F4-41C4-1938-2DD0C9AC22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9134371-A869-5B67-6324-831FC4177A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831075D1-C425-90DD-3B6F-08ADE9F009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87758-29F1-4F9E-8E90-9F6EB80CAC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713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76B312D5-8FC1-5CD9-115A-CC63D83605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>
              <a:extLst>
                <a:ext uri="{FF2B5EF4-FFF2-40B4-BE49-F238E27FC236}">
                  <a16:creationId xmlns:a16="http://schemas.microsoft.com/office/drawing/2014/main" id="{E73DA3A1-2E01-84A1-3368-228F4FAB5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034" name="Group 4">
              <a:extLst>
                <a:ext uri="{FF2B5EF4-FFF2-40B4-BE49-F238E27FC236}">
                  <a16:creationId xmlns:a16="http://schemas.microsoft.com/office/drawing/2014/main" id="{20EB7479-A9F0-7F71-5D1B-AE30FFE56F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>
                <a:extLst>
                  <a:ext uri="{FF2B5EF4-FFF2-40B4-BE49-F238E27FC236}">
                    <a16:creationId xmlns:a16="http://schemas.microsoft.com/office/drawing/2014/main" id="{57AC9A71-5AA1-D198-873B-73A99C977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6" name="Line 6">
                <a:extLst>
                  <a:ext uri="{FF2B5EF4-FFF2-40B4-BE49-F238E27FC236}">
                    <a16:creationId xmlns:a16="http://schemas.microsoft.com/office/drawing/2014/main" id="{EEA3D2D5-895E-8CFE-4A1B-C865562B38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>
            <a:extLst>
              <a:ext uri="{FF2B5EF4-FFF2-40B4-BE49-F238E27FC236}">
                <a16:creationId xmlns:a16="http://schemas.microsoft.com/office/drawing/2014/main" id="{E611701C-2E95-3B34-9527-0EC7CE0D2E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489FC8C7-13D8-2AE9-ACA2-EE19269CB6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01" name="Rectangle 9">
            <a:extLst>
              <a:ext uri="{FF2B5EF4-FFF2-40B4-BE49-F238E27FC236}">
                <a16:creationId xmlns:a16="http://schemas.microsoft.com/office/drawing/2014/main" id="{0EE7C93F-DA87-49FF-D2E9-1A96D350501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2" name="Rectangle 10">
            <a:extLst>
              <a:ext uri="{FF2B5EF4-FFF2-40B4-BE49-F238E27FC236}">
                <a16:creationId xmlns:a16="http://schemas.microsoft.com/office/drawing/2014/main" id="{A071E853-42B5-1CE6-A39F-70831D26E6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03" name="Rectangle 11">
            <a:extLst>
              <a:ext uri="{FF2B5EF4-FFF2-40B4-BE49-F238E27FC236}">
                <a16:creationId xmlns:a16="http://schemas.microsoft.com/office/drawing/2014/main" id="{7665A1CB-22E7-D0F8-1894-C712007AB4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2848DA08-9B0D-4D86-BA1E-D42A98F413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2" name="Line 12">
            <a:extLst>
              <a:ext uri="{FF2B5EF4-FFF2-40B4-BE49-F238E27FC236}">
                <a16:creationId xmlns:a16="http://schemas.microsoft.com/office/drawing/2014/main" id="{3438D072-5588-AE4E-0E6D-3AB62FC29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B5011AE-A4D0-72E8-985A-936F1223D71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Interprocess Communications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BA8ED7B-A88E-3411-E689-5345AEAF43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Andy Wang</a:t>
            </a:r>
          </a:p>
          <a:p>
            <a:pPr eaLnBrk="1" hangingPunct="1"/>
            <a:r>
              <a:rPr lang="en-US" altLang="en-US"/>
              <a:t>COP 5611</a:t>
            </a:r>
          </a:p>
          <a:p>
            <a:pPr eaLnBrk="1" hangingPunct="1"/>
            <a:r>
              <a:rPr lang="en-US" altLang="en-US"/>
              <a:t>Advanced Operating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1A17E72-22FC-317F-3D7E-2ABE0D91C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06BFB06-21AD-34D1-773A-937217315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IPC fundamentals</a:t>
            </a:r>
          </a:p>
          <a:p>
            <a:pPr eaLnBrk="1" hangingPunct="1"/>
            <a:r>
              <a:rPr lang="en-US" altLang="en-US"/>
              <a:t>UNIX sockets</a:t>
            </a:r>
          </a:p>
          <a:p>
            <a:pPr eaLnBrk="1" hangingPunct="1"/>
            <a:r>
              <a:rPr lang="en-US" altLang="en-US"/>
              <a:t>Remote procedural call</a:t>
            </a:r>
          </a:p>
          <a:p>
            <a:pPr eaLnBrk="1" hangingPunct="1"/>
            <a:r>
              <a:rPr lang="en-US" altLang="en-US"/>
              <a:t>Shared memory and large memory spaces</a:t>
            </a:r>
          </a:p>
          <a:p>
            <a:pPr eaLnBrk="1" hangingPunct="1"/>
            <a:r>
              <a:rPr lang="en-US" altLang="en-US"/>
              <a:t>IPC in Windows 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ABFE1FF-3F20-E593-D7E8-9470C4E70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IPC Fundamentals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6396731-9E6D-32DE-7799-CB3B5D49EC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IPC?</a:t>
            </a:r>
          </a:p>
          <a:p>
            <a:pPr lvl="1" eaLnBrk="1" hangingPunct="1"/>
            <a:r>
              <a:rPr lang="en-US" altLang="en-US"/>
              <a:t>Mechanisms to transfer data between processes</a:t>
            </a:r>
          </a:p>
          <a:p>
            <a:pPr eaLnBrk="1" hangingPunct="1"/>
            <a:r>
              <a:rPr lang="en-US" altLang="en-US"/>
              <a:t>Why is it needed?</a:t>
            </a:r>
          </a:p>
          <a:p>
            <a:pPr lvl="1" eaLnBrk="1" hangingPunct="1"/>
            <a:r>
              <a:rPr lang="en-US" altLang="en-US"/>
              <a:t>Not all procedures can be easily built in a single process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4168154-C26A-1DF6-1EB5-331E40A47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do processes communicate?	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2313ED7-FBBC-BA85-16EC-378F4A08D6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 share resources</a:t>
            </a:r>
          </a:p>
          <a:p>
            <a:pPr eaLnBrk="1" hangingPunct="1"/>
            <a:r>
              <a:rPr lang="en-US" altLang="en-US"/>
              <a:t>Client/server paradigms</a:t>
            </a:r>
          </a:p>
          <a:p>
            <a:pPr eaLnBrk="1" hangingPunct="1"/>
            <a:r>
              <a:rPr lang="en-US" altLang="en-US"/>
              <a:t>Inherently distributed applications</a:t>
            </a:r>
          </a:p>
          <a:p>
            <a:pPr eaLnBrk="1" hangingPunct="1"/>
            <a:r>
              <a:rPr lang="en-US" altLang="en-US"/>
              <a:t>Reusable software components</a:t>
            </a:r>
          </a:p>
          <a:p>
            <a:pPr eaLnBrk="1" hangingPunct="1"/>
            <a:r>
              <a:rPr lang="en-US" altLang="en-US"/>
              <a:t>Other good software engineering reasons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9E5799A-4031-09F3-D71E-00B92A17C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Basic Concept of IPC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BE48C39-6289-1834-B3DA-B69B645DE9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process needs to send data to a receiving process</a:t>
            </a:r>
          </a:p>
          <a:p>
            <a:pPr lvl="1" eaLnBrk="1" hangingPunct="1"/>
            <a:r>
              <a:rPr lang="en-US" altLang="en-US"/>
              <a:t>Sender wants to avoid details of receiver’s condition</a:t>
            </a:r>
          </a:p>
          <a:p>
            <a:pPr lvl="1" eaLnBrk="1" hangingPunct="1"/>
            <a:r>
              <a:rPr lang="en-US" altLang="en-US"/>
              <a:t>Receiver wants to get the data in an organized way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7E87530-7CBD-065F-B6FB-DAC76342E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IPC from the OS Point of View</a:t>
            </a:r>
          </a:p>
        </p:txBody>
      </p:sp>
      <p:sp>
        <p:nvSpPr>
          <p:cNvPr id="15363" name="Rectangle 6">
            <a:extLst>
              <a:ext uri="{FF2B5EF4-FFF2-40B4-BE49-F238E27FC236}">
                <a16:creationId xmlns:a16="http://schemas.microsoft.com/office/drawing/2014/main" id="{27322494-CCC4-DC4D-EEBC-AD4B3815D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057400"/>
            <a:ext cx="7467600" cy="419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OS address space</a:t>
            </a:r>
          </a:p>
        </p:txBody>
      </p:sp>
      <p:sp>
        <p:nvSpPr>
          <p:cNvPr id="15364" name="Rectangle 8">
            <a:extLst>
              <a:ext uri="{FF2B5EF4-FFF2-40B4-BE49-F238E27FC236}">
                <a16:creationId xmlns:a16="http://schemas.microsoft.com/office/drawing/2014/main" id="{8986E024-A50C-2A7F-5B78-A01B5BABB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590800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5" name="Rectangle 10">
            <a:extLst>
              <a:ext uri="{FF2B5EF4-FFF2-40B4-BE49-F238E27FC236}">
                <a16:creationId xmlns:a16="http://schemas.microsoft.com/office/drawing/2014/main" id="{5F60D912-BC4F-9B88-073C-1E44E5982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590800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5366" name="Text Box 11">
            <a:extLst>
              <a:ext uri="{FF2B5EF4-FFF2-40B4-BE49-F238E27FC236}">
                <a16:creationId xmlns:a16="http://schemas.microsoft.com/office/drawing/2014/main" id="{243D763A-B4C3-E73B-5EF4-E231B1CF9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8650" y="5446713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A</a:t>
            </a:r>
          </a:p>
        </p:txBody>
      </p:sp>
      <p:sp>
        <p:nvSpPr>
          <p:cNvPr id="15367" name="Text Box 12">
            <a:extLst>
              <a:ext uri="{FF2B5EF4-FFF2-40B4-BE49-F238E27FC236}">
                <a16:creationId xmlns:a16="http://schemas.microsoft.com/office/drawing/2014/main" id="{05A88844-0969-9A4B-62E0-2BF4DCE06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41020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B</a:t>
            </a:r>
          </a:p>
        </p:txBody>
      </p:sp>
      <p:sp>
        <p:nvSpPr>
          <p:cNvPr id="15368" name="Text Box 14">
            <a:extLst>
              <a:ext uri="{FF2B5EF4-FFF2-40B4-BE49-F238E27FC236}">
                <a16:creationId xmlns:a16="http://schemas.microsoft.com/office/drawing/2014/main" id="{576055F3-1A8A-ACC8-0553-6E27BCF8B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124200"/>
            <a:ext cx="1295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Private address space</a:t>
            </a:r>
          </a:p>
        </p:txBody>
      </p:sp>
      <p:sp>
        <p:nvSpPr>
          <p:cNvPr id="15369" name="Text Box 15">
            <a:extLst>
              <a:ext uri="{FF2B5EF4-FFF2-40B4-BE49-F238E27FC236}">
                <a16:creationId xmlns:a16="http://schemas.microsoft.com/office/drawing/2014/main" id="{62285BD0-4BF3-8614-34AA-741EE3AF4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048000"/>
            <a:ext cx="1295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Private address space</a:t>
            </a:r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id="{BCDA24B8-5489-FB5F-19E6-433CE2983151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4648200"/>
            <a:ext cx="3733800" cy="457200"/>
            <a:chOff x="1392" y="2928"/>
            <a:chExt cx="2352" cy="288"/>
          </a:xfrm>
        </p:grpSpPr>
        <p:sp>
          <p:nvSpPr>
            <p:cNvPr id="15371" name="Rectangle 16">
              <a:extLst>
                <a:ext uri="{FF2B5EF4-FFF2-40B4-BE49-F238E27FC236}">
                  <a16:creationId xmlns:a16="http://schemas.microsoft.com/office/drawing/2014/main" id="{93675D7D-E5C7-C2A8-E419-7B97632B7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928"/>
              <a:ext cx="480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5372" name="Line 17">
              <a:extLst>
                <a:ext uri="{FF2B5EF4-FFF2-40B4-BE49-F238E27FC236}">
                  <a16:creationId xmlns:a16="http://schemas.microsoft.com/office/drawing/2014/main" id="{7D81520E-445E-8195-43C1-9F06579342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072"/>
              <a:ext cx="18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B39A2A7-F381-8317-D750-A00D5BB506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Fundamental IPC Problem for the OS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A04F874-801C-8F09-DEBE-5F706CFFD4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Each process has a private address space</a:t>
            </a:r>
          </a:p>
          <a:p>
            <a:pPr eaLnBrk="1" hangingPunct="1"/>
            <a:r>
              <a:rPr lang="en-US" altLang="en-US"/>
              <a:t>Normally, no process can write to another process’s space</a:t>
            </a:r>
          </a:p>
          <a:p>
            <a:pPr eaLnBrk="1" hangingPunct="1"/>
            <a:r>
              <a:rPr lang="en-US" altLang="en-US"/>
              <a:t>How to get important data from process A to process B?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FAFC05D-ACD1-B9B4-5676-E3860E7E27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OS Solutions to IPC Problem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AA5FADE-E6F8-73C5-A4B0-F8D23BE9F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Fundamentally, two options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1.  Support some form of shared address space</a:t>
            </a:r>
          </a:p>
          <a:p>
            <a:pPr lvl="1" eaLnBrk="1" hangingPunct="1"/>
            <a:r>
              <a:rPr lang="en-US" altLang="en-US"/>
              <a:t>Shared memory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2.  Use OS mechanisms to transport data from one address space to another</a:t>
            </a:r>
          </a:p>
          <a:p>
            <a:pPr lvl="1" eaLnBrk="1" hangingPunct="1"/>
            <a:r>
              <a:rPr lang="en-US" altLang="en-US"/>
              <a:t>Files, messages, pipes, RPC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CEAC74F-EAD1-CF2E-41E3-3CEF8EA40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Fundamental Differences in OS Treatment of IPC Solutions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C940E6E-C008-C612-9599-834A4B257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</a:t>
            </a:r>
          </a:p>
          <a:p>
            <a:pPr lvl="1" eaLnBrk="1" hangingPunct="1"/>
            <a:r>
              <a:rPr lang="en-US" altLang="en-US"/>
              <a:t>OS has job of setting it up</a:t>
            </a:r>
          </a:p>
          <a:p>
            <a:pPr lvl="1" eaLnBrk="1" hangingPunct="1"/>
            <a:r>
              <a:rPr lang="en-US" altLang="en-US"/>
              <a:t>And perhaps synchronizing</a:t>
            </a:r>
          </a:p>
          <a:p>
            <a:pPr lvl="1" eaLnBrk="1" hangingPunct="1"/>
            <a:r>
              <a:rPr lang="en-US" altLang="en-US"/>
              <a:t>But not transporting data</a:t>
            </a:r>
          </a:p>
          <a:p>
            <a:pPr eaLnBrk="1" hangingPunct="1"/>
            <a:r>
              <a:rPr lang="en-US" altLang="en-US"/>
              <a:t>Messages, etc</a:t>
            </a:r>
          </a:p>
          <a:p>
            <a:pPr lvl="1" eaLnBrk="1" hangingPunct="1"/>
            <a:r>
              <a:rPr lang="en-US" altLang="en-US"/>
              <a:t>OS involved in every IPC</a:t>
            </a:r>
          </a:p>
          <a:p>
            <a:pPr lvl="1" eaLnBrk="1" hangingPunct="1"/>
            <a:r>
              <a:rPr lang="en-US" altLang="en-US"/>
              <a:t>OS transports data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0DF71DC-1F40-2495-EF67-E2DE78086B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Desirable IPC Characteristics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0F8880D-E702-5B27-496B-73C5D5A21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Fast</a:t>
            </a:r>
          </a:p>
          <a:p>
            <a:pPr eaLnBrk="1" hangingPunct="1"/>
            <a:r>
              <a:rPr lang="en-US" altLang="en-US"/>
              <a:t>Easy to use</a:t>
            </a:r>
          </a:p>
          <a:p>
            <a:pPr eaLnBrk="1" hangingPunct="1"/>
            <a:r>
              <a:rPr lang="en-US" altLang="en-US"/>
              <a:t>Well defined synchronization model</a:t>
            </a:r>
          </a:p>
          <a:p>
            <a:pPr eaLnBrk="1" hangingPunct="1"/>
            <a:r>
              <a:rPr lang="en-US" altLang="en-US"/>
              <a:t>Versatile</a:t>
            </a:r>
          </a:p>
          <a:p>
            <a:pPr eaLnBrk="1" hangingPunct="1"/>
            <a:r>
              <a:rPr lang="en-US" altLang="en-US"/>
              <a:t>Easy to implement</a:t>
            </a:r>
          </a:p>
          <a:p>
            <a:pPr eaLnBrk="1" hangingPunct="1"/>
            <a:r>
              <a:rPr lang="en-US" altLang="en-US"/>
              <a:t>Works remotely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F16D9C2-37B6-D5A9-6C20-06AB746DCA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IPC and Synchronization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B10CF20-7895-07E7-56E3-08A81F2D16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Synchronization is a major concern for IPC</a:t>
            </a:r>
          </a:p>
          <a:p>
            <a:pPr lvl="1" eaLnBrk="1" hangingPunct="1"/>
            <a:r>
              <a:rPr lang="en-US" altLang="en-US"/>
              <a:t>Allowing sender to indicate when data is transmitted</a:t>
            </a:r>
          </a:p>
          <a:p>
            <a:pPr lvl="1" eaLnBrk="1" hangingPunct="1"/>
            <a:r>
              <a:rPr lang="en-US" altLang="en-US"/>
              <a:t>Allowing receiver to know when data is ready</a:t>
            </a:r>
          </a:p>
          <a:p>
            <a:pPr lvl="1" eaLnBrk="1" hangingPunct="1"/>
            <a:r>
              <a:rPr lang="en-US" altLang="en-US"/>
              <a:t>Allowing both to know when more IPC is possible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22274BF-BD56-C0B4-1CC7-A1E7320E36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IPC and Connections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4C54AB4-EEC4-1E3A-2E1D-3D504A7EA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IPC mechanisms can be connectionless or require connection</a:t>
            </a:r>
          </a:p>
          <a:p>
            <a:pPr lvl="1" eaLnBrk="1" hangingPunct="1"/>
            <a:r>
              <a:rPr lang="en-US" altLang="en-US"/>
              <a:t>Connectionless IPC mechanisms require no preliminary setup</a:t>
            </a:r>
          </a:p>
          <a:p>
            <a:pPr lvl="1" eaLnBrk="1" hangingPunct="1"/>
            <a:r>
              <a:rPr lang="en-US" altLang="en-US"/>
              <a:t>Connection IPC mechanisms require negotiation and setup before data flows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9F9EE5C-25D5-1BD4-3FA5-8BB92272E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Connectionless IPC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CE1A04B-9590-CBA1-A38F-B057197059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simply flows</a:t>
            </a:r>
          </a:p>
          <a:p>
            <a:pPr eaLnBrk="1" hangingPunct="1"/>
            <a:r>
              <a:rPr lang="en-US" altLang="en-US"/>
              <a:t>Typically, no permanent data structures shared in OS by sender and receiver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Good for quick, short communication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Less efficient for large, frequent communications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Each communication takes more OS resources per byte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CA5FF83-0274-5F5C-2DBE-CF157AD20A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Connection-oriented IPC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C84FD2B-B0EF-D896-01CF-F5DC50C61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Sender and receiver pre-arrange IPC delivery details</a:t>
            </a:r>
          </a:p>
          <a:p>
            <a:pPr eaLnBrk="1" hangingPunct="1"/>
            <a:r>
              <a:rPr lang="en-US" altLang="en-US"/>
              <a:t>OS typically saves IPC-related info for them</a:t>
            </a:r>
          </a:p>
          <a:p>
            <a:pPr eaLnBrk="1" hangingPunct="1"/>
            <a:r>
              <a:rPr lang="en-US" altLang="en-US"/>
              <a:t>Pros/cons pretty much the opposites of connectionless IPC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1CD5E6F-DC2F-A571-58D2-B39678BD3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 IPC Mechanisms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CB7838D-E093-7A99-5579-1354E658A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 system</a:t>
            </a:r>
          </a:p>
          <a:p>
            <a:pPr eaLnBrk="1" hangingPunct="1"/>
            <a:r>
              <a:rPr lang="en-US" altLang="en-US"/>
              <a:t>Message-based</a:t>
            </a:r>
          </a:p>
          <a:p>
            <a:pPr eaLnBrk="1" hangingPunct="1"/>
            <a:r>
              <a:rPr lang="en-US" altLang="en-US"/>
              <a:t>Procedure call</a:t>
            </a:r>
          </a:p>
          <a:p>
            <a:pPr eaLnBrk="1" hangingPunct="1"/>
            <a:r>
              <a:rPr lang="en-US" altLang="en-US"/>
              <a:t>Shared memory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3397CE7-9BD3-6617-89E5-107BA37898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IPC Through the File System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1AADFDD-540F-6184-5E7D-F13400FA2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Sender writes to a file</a:t>
            </a:r>
          </a:p>
          <a:p>
            <a:pPr eaLnBrk="1" hangingPunct="1"/>
            <a:r>
              <a:rPr lang="en-US" altLang="en-US"/>
              <a:t>Receiver reads from it</a:t>
            </a:r>
          </a:p>
          <a:p>
            <a:pPr eaLnBrk="1" hangingPunct="1"/>
            <a:r>
              <a:rPr lang="en-US" altLang="en-US"/>
              <a:t>But when does the receiver do the read? </a:t>
            </a:r>
          </a:p>
          <a:p>
            <a:pPr lvl="1" eaLnBrk="1" hangingPunct="1"/>
            <a:r>
              <a:rPr lang="en-US" altLang="en-US"/>
              <a:t>Often synchronized with file locking or lock files</a:t>
            </a:r>
          </a:p>
          <a:p>
            <a:pPr eaLnBrk="1" hangingPunct="1"/>
            <a:r>
              <a:rPr lang="en-US" altLang="en-US"/>
              <a:t>Special types of files can make file-based IPC easier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6660386-A7F4-A7C5-4D81-BA324C681F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 IPC Diagram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669B41CF-4799-59E6-19A3-07085E73E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2" name="Rectangle 5">
            <a:extLst>
              <a:ext uri="{FF2B5EF4-FFF2-40B4-BE49-F238E27FC236}">
                <a16:creationId xmlns:a16="http://schemas.microsoft.com/office/drawing/2014/main" id="{8EBD6EED-3517-7858-8568-455B117F5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3" name="Text Box 6">
            <a:extLst>
              <a:ext uri="{FF2B5EF4-FFF2-40B4-BE49-F238E27FC236}">
                <a16:creationId xmlns:a16="http://schemas.microsoft.com/office/drawing/2014/main" id="{D2F4DD0C-FC92-0458-2C29-C241AC37A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0" y="541020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A</a:t>
            </a:r>
          </a:p>
        </p:txBody>
      </p:sp>
      <p:sp>
        <p:nvSpPr>
          <p:cNvPr id="37894" name="Text Box 7">
            <a:extLst>
              <a:ext uri="{FF2B5EF4-FFF2-40B4-BE49-F238E27FC236}">
                <a16:creationId xmlns:a16="http://schemas.microsoft.com/office/drawing/2014/main" id="{CA19AFC3-446C-D212-6203-90E901C75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3736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B</a:t>
            </a:r>
          </a:p>
        </p:txBody>
      </p:sp>
      <p:grpSp>
        <p:nvGrpSpPr>
          <p:cNvPr id="37895" name="Group 18">
            <a:extLst>
              <a:ext uri="{FF2B5EF4-FFF2-40B4-BE49-F238E27FC236}">
                <a16:creationId xmlns:a16="http://schemas.microsoft.com/office/drawing/2014/main" id="{78C34252-D1E7-AB49-DA27-240F08C4D7AC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3810000"/>
            <a:ext cx="609600" cy="304800"/>
            <a:chOff x="2160" y="2400"/>
            <a:chExt cx="384" cy="192"/>
          </a:xfrm>
        </p:grpSpPr>
        <p:sp>
          <p:nvSpPr>
            <p:cNvPr id="37906" name="Rectangle 9">
              <a:extLst>
                <a:ext uri="{FF2B5EF4-FFF2-40B4-BE49-F238E27FC236}">
                  <a16:creationId xmlns:a16="http://schemas.microsoft.com/office/drawing/2014/main" id="{1757C548-975B-86AC-34F6-DCD03A684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2400"/>
              <a:ext cx="192" cy="192"/>
            </a:xfrm>
            <a:prstGeom prst="rect">
              <a:avLst/>
            </a:prstGeom>
            <a:gradFill rotWithShape="1">
              <a:gsLst>
                <a:gs pos="0">
                  <a:srgbClr val="5E0076"/>
                </a:gs>
                <a:gs pos="50000">
                  <a:srgbClr val="CC00FF"/>
                </a:gs>
                <a:gs pos="100000">
                  <a:srgbClr val="5E0076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07" name="Line 11">
              <a:extLst>
                <a:ext uri="{FF2B5EF4-FFF2-40B4-BE49-F238E27FC236}">
                  <a16:creationId xmlns:a16="http://schemas.microsoft.com/office/drawing/2014/main" id="{076476DF-698D-5A48-2B43-CD225E4B9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249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896" name="Group 19">
            <a:extLst>
              <a:ext uri="{FF2B5EF4-FFF2-40B4-BE49-F238E27FC236}">
                <a16:creationId xmlns:a16="http://schemas.microsoft.com/office/drawing/2014/main" id="{F8C4DAB3-5268-6E04-DC9D-02CF63F9A1C2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3505200"/>
            <a:ext cx="1066800" cy="1066800"/>
            <a:chOff x="2544" y="2208"/>
            <a:chExt cx="672" cy="672"/>
          </a:xfrm>
        </p:grpSpPr>
        <p:sp>
          <p:nvSpPr>
            <p:cNvPr id="37904" name="AutoShape 8">
              <a:extLst>
                <a:ext uri="{FF2B5EF4-FFF2-40B4-BE49-F238E27FC236}">
                  <a16:creationId xmlns:a16="http://schemas.microsoft.com/office/drawing/2014/main" id="{426DD389-88D3-6570-7C9F-FB914FE32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208"/>
              <a:ext cx="480" cy="672"/>
            </a:xfrm>
            <a:prstGeom prst="can">
              <a:avLst>
                <a:gd name="adj" fmla="val 35000"/>
              </a:avLst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05" name="Line 12">
              <a:extLst>
                <a:ext uri="{FF2B5EF4-FFF2-40B4-BE49-F238E27FC236}">
                  <a16:creationId xmlns:a16="http://schemas.microsoft.com/office/drawing/2014/main" id="{68CB8617-A282-8F52-ACA4-E932280F85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49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897" name="Group 20">
            <a:extLst>
              <a:ext uri="{FF2B5EF4-FFF2-40B4-BE49-F238E27FC236}">
                <a16:creationId xmlns:a16="http://schemas.microsoft.com/office/drawing/2014/main" id="{AEBDBAA2-2C53-87C4-210C-F7099978EFCF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3810000"/>
            <a:ext cx="609600" cy="304800"/>
            <a:chOff x="3216" y="2400"/>
            <a:chExt cx="384" cy="192"/>
          </a:xfrm>
        </p:grpSpPr>
        <p:sp>
          <p:nvSpPr>
            <p:cNvPr id="37902" name="Rectangle 10">
              <a:extLst>
                <a:ext uri="{FF2B5EF4-FFF2-40B4-BE49-F238E27FC236}">
                  <a16:creationId xmlns:a16="http://schemas.microsoft.com/office/drawing/2014/main" id="{7A6132DC-4377-7392-2119-C451EBE9E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400"/>
              <a:ext cx="192" cy="192"/>
            </a:xfrm>
            <a:prstGeom prst="rect">
              <a:avLst/>
            </a:prstGeom>
            <a:gradFill rotWithShape="1">
              <a:gsLst>
                <a:gs pos="0">
                  <a:srgbClr val="5E0076"/>
                </a:gs>
                <a:gs pos="50000">
                  <a:srgbClr val="CC00FF"/>
                </a:gs>
                <a:gs pos="100000">
                  <a:srgbClr val="5E0076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03" name="Line 13">
              <a:extLst>
                <a:ext uri="{FF2B5EF4-FFF2-40B4-BE49-F238E27FC236}">
                  <a16:creationId xmlns:a16="http://schemas.microsoft.com/office/drawing/2014/main" id="{160434BC-E133-F2E9-E50F-62D5A54F6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49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898" name="Line 14">
            <a:extLst>
              <a:ext uri="{FF2B5EF4-FFF2-40B4-BE49-F238E27FC236}">
                <a16:creationId xmlns:a16="http://schemas.microsoft.com/office/drawing/2014/main" id="{0663F993-9AD9-D024-FD77-75DAFB07B3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9624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Text Box 15">
            <a:extLst>
              <a:ext uri="{FF2B5EF4-FFF2-40B4-BE49-F238E27FC236}">
                <a16:creationId xmlns:a16="http://schemas.microsoft.com/office/drawing/2014/main" id="{92AAF57E-253E-0DA8-8A44-426D75605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5370513"/>
            <a:ext cx="66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Data</a:t>
            </a:r>
          </a:p>
        </p:txBody>
      </p:sp>
      <p:sp>
        <p:nvSpPr>
          <p:cNvPr id="37900" name="Line 16">
            <a:extLst>
              <a:ext uri="{FF2B5EF4-FFF2-40B4-BE49-F238E27FC236}">
                <a16:creationId xmlns:a16="http://schemas.microsoft.com/office/drawing/2014/main" id="{BC243EE7-2A28-AE7F-D4FA-E69C4D2214B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62400" y="4191000"/>
            <a:ext cx="6858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Line 17">
            <a:extLst>
              <a:ext uri="{FF2B5EF4-FFF2-40B4-BE49-F238E27FC236}">
                <a16:creationId xmlns:a16="http://schemas.microsoft.com/office/drawing/2014/main" id="{650B0C89-875F-08FC-B730-A7CD6931B6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4191000"/>
            <a:ext cx="6858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59C5D856-409E-146C-3BE6-30A041017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Message-based IPC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7C04EC0-07F9-FAC8-A9FD-7AA97ECED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Sender formats data into a formal message</a:t>
            </a:r>
          </a:p>
          <a:p>
            <a:pPr lvl="1" eaLnBrk="1" hangingPunct="1"/>
            <a:r>
              <a:rPr lang="en-US" altLang="en-US"/>
              <a:t>With some form of address for receiver</a:t>
            </a:r>
          </a:p>
          <a:p>
            <a:pPr eaLnBrk="1" hangingPunct="1"/>
            <a:r>
              <a:rPr lang="en-US" altLang="en-US"/>
              <a:t>OS delivers message to receiver’s message input queue (might signal too)</a:t>
            </a:r>
          </a:p>
          <a:p>
            <a:pPr eaLnBrk="1" hangingPunct="1"/>
            <a:r>
              <a:rPr lang="en-US" altLang="en-US"/>
              <a:t>Receiver (when ready) reads a message from the queue</a:t>
            </a:r>
          </a:p>
          <a:p>
            <a:pPr eaLnBrk="1" hangingPunct="1"/>
            <a:r>
              <a:rPr lang="en-US" altLang="en-US"/>
              <a:t>Sender might or might not block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4C9E03F-60E5-96D2-7ECF-2E3BF0495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Message-based IPC Diagram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4AAD230-D99E-A440-256F-4C7249421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3486BDA5-56C2-3CC6-5926-ECE1BC6C5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89" name="Text Box 5">
            <a:extLst>
              <a:ext uri="{FF2B5EF4-FFF2-40B4-BE49-F238E27FC236}">
                <a16:creationId xmlns:a16="http://schemas.microsoft.com/office/drawing/2014/main" id="{CDDC3D7E-0DD4-AD74-2DDC-01EE2ECC6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0" y="541020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A</a:t>
            </a:r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4F93B055-860D-BC35-1A9D-572460AC1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3736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B</a:t>
            </a:r>
          </a:p>
        </p:txBody>
      </p:sp>
      <p:sp>
        <p:nvSpPr>
          <p:cNvPr id="41991" name="Rectangle 8">
            <a:extLst>
              <a:ext uri="{FF2B5EF4-FFF2-40B4-BE49-F238E27FC236}">
                <a16:creationId xmlns:a16="http://schemas.microsoft.com/office/drawing/2014/main" id="{8ECA19B3-4FFE-4EEC-E57D-80A6E1291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10000"/>
            <a:ext cx="304800" cy="304800"/>
          </a:xfrm>
          <a:prstGeom prst="rect">
            <a:avLst/>
          </a:prstGeom>
          <a:gradFill rotWithShape="1">
            <a:gsLst>
              <a:gs pos="0">
                <a:srgbClr val="5E0076"/>
              </a:gs>
              <a:gs pos="50000">
                <a:srgbClr val="CC00FF"/>
              </a:gs>
              <a:gs pos="100000">
                <a:srgbClr val="5E007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92" name="Rectangle 9">
            <a:extLst>
              <a:ext uri="{FF2B5EF4-FFF2-40B4-BE49-F238E27FC236}">
                <a16:creationId xmlns:a16="http://schemas.microsoft.com/office/drawing/2014/main" id="{23DBA6C7-816B-DB03-3E17-5B625ED48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10000"/>
            <a:ext cx="304800" cy="304800"/>
          </a:xfrm>
          <a:prstGeom prst="rect">
            <a:avLst/>
          </a:prstGeom>
          <a:gradFill rotWithShape="1">
            <a:gsLst>
              <a:gs pos="0">
                <a:srgbClr val="5E0076"/>
              </a:gs>
              <a:gs pos="50000">
                <a:srgbClr val="CC00FF"/>
              </a:gs>
              <a:gs pos="100000">
                <a:srgbClr val="5E007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93" name="Line 10">
            <a:extLst>
              <a:ext uri="{FF2B5EF4-FFF2-40B4-BE49-F238E27FC236}">
                <a16:creationId xmlns:a16="http://schemas.microsoft.com/office/drawing/2014/main" id="{6D446094-FDD2-BB34-7B3D-63B006A58F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39624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Line 11">
            <a:extLst>
              <a:ext uri="{FF2B5EF4-FFF2-40B4-BE49-F238E27FC236}">
                <a16:creationId xmlns:a16="http://schemas.microsoft.com/office/drawing/2014/main" id="{427D4B33-4B26-D713-4552-AD73EEB2D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9624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2">
            <a:extLst>
              <a:ext uri="{FF2B5EF4-FFF2-40B4-BE49-F238E27FC236}">
                <a16:creationId xmlns:a16="http://schemas.microsoft.com/office/drawing/2014/main" id="{AD6F0844-214E-8A7F-A9EC-EE9892FA6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9624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Line 13">
            <a:extLst>
              <a:ext uri="{FF2B5EF4-FFF2-40B4-BE49-F238E27FC236}">
                <a16:creationId xmlns:a16="http://schemas.microsoft.com/office/drawing/2014/main" id="{DD95DDC7-C922-B3EA-13DB-87123C39E31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9624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Text Box 14">
            <a:extLst>
              <a:ext uri="{FF2B5EF4-FFF2-40B4-BE49-F238E27FC236}">
                <a16:creationId xmlns:a16="http://schemas.microsoft.com/office/drawing/2014/main" id="{1C323A86-D3D3-4C13-DFCF-45F2B34C1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486400"/>
            <a:ext cx="1327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Data sent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from A to B</a:t>
            </a:r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F06F08D5-EF53-A6BF-C25A-C2E0BA46ECC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86200" y="4191000"/>
            <a:ext cx="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154ABC9B-7CD5-E948-4109-1BB6241383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4958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Oval 17">
            <a:extLst>
              <a:ext uri="{FF2B5EF4-FFF2-40B4-BE49-F238E27FC236}">
                <a16:creationId xmlns:a16="http://schemas.microsoft.com/office/drawing/2014/main" id="{D1EB687A-48E3-3B38-253D-5B2015F6E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048000"/>
            <a:ext cx="762000" cy="17526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OS</a:t>
            </a:r>
          </a:p>
        </p:txBody>
      </p:sp>
      <p:sp>
        <p:nvSpPr>
          <p:cNvPr id="42001" name="Text Box 19">
            <a:extLst>
              <a:ext uri="{FF2B5EF4-FFF2-40B4-BE49-F238E27FC236}">
                <a16:creationId xmlns:a16="http://schemas.microsoft.com/office/drawing/2014/main" id="{CACD6AB8-922C-090B-74E2-B79BDB945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888" y="5486400"/>
            <a:ext cx="155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B’s message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queue</a:t>
            </a:r>
          </a:p>
        </p:txBody>
      </p:sp>
      <p:sp>
        <p:nvSpPr>
          <p:cNvPr id="42002" name="Rectangle 20">
            <a:extLst>
              <a:ext uri="{FF2B5EF4-FFF2-40B4-BE49-F238E27FC236}">
                <a16:creationId xmlns:a16="http://schemas.microsoft.com/office/drawing/2014/main" id="{7FB5CF18-AB48-A3D1-9F9E-BE3DE2E77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114800"/>
            <a:ext cx="304800" cy="304800"/>
          </a:xfrm>
          <a:prstGeom prst="rect">
            <a:avLst/>
          </a:prstGeom>
          <a:gradFill rotWithShape="1">
            <a:gsLst>
              <a:gs pos="0">
                <a:srgbClr val="5E0076"/>
              </a:gs>
              <a:gs pos="50000">
                <a:srgbClr val="CC00FF"/>
              </a:gs>
              <a:gs pos="100000">
                <a:srgbClr val="5E007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2003" name="Rectangle 21">
            <a:extLst>
              <a:ext uri="{FF2B5EF4-FFF2-40B4-BE49-F238E27FC236}">
                <a16:creationId xmlns:a16="http://schemas.microsoft.com/office/drawing/2014/main" id="{16A9ECFD-5EBC-ADDD-A597-5046DCADB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505200"/>
            <a:ext cx="304800" cy="304800"/>
          </a:xfrm>
          <a:prstGeom prst="rect">
            <a:avLst/>
          </a:prstGeom>
          <a:gradFill rotWithShape="1">
            <a:gsLst>
              <a:gs pos="0">
                <a:srgbClr val="5E0076"/>
              </a:gs>
              <a:gs pos="50000">
                <a:srgbClr val="CC00FF"/>
              </a:gs>
              <a:gs pos="100000">
                <a:srgbClr val="5E007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82A1FABE-BE90-8C78-E17E-ED9119A26B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 IPC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82F3466-6125-785F-4CC2-C926FAD03F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Uses same procedure call interface as intraprocess</a:t>
            </a:r>
          </a:p>
          <a:p>
            <a:pPr lvl="1" eaLnBrk="1" hangingPunct="1"/>
            <a:r>
              <a:rPr lang="en-US" altLang="en-US"/>
              <a:t>Data passed as parameters</a:t>
            </a:r>
          </a:p>
          <a:p>
            <a:pPr lvl="1" eaLnBrk="1" hangingPunct="1"/>
            <a:r>
              <a:rPr lang="en-US" altLang="en-US"/>
              <a:t>Info returned via return values</a:t>
            </a:r>
          </a:p>
          <a:p>
            <a:pPr eaLnBrk="1" hangingPunct="1"/>
            <a:r>
              <a:rPr lang="en-US" altLang="en-US"/>
              <a:t>Complicated since destination procedure is in a different address space</a:t>
            </a:r>
          </a:p>
          <a:p>
            <a:pPr eaLnBrk="1" hangingPunct="1"/>
            <a:r>
              <a:rPr lang="en-US" altLang="en-US"/>
              <a:t>Generally, calling procedure blocks till call returns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DC65C1B-4154-468A-05EC-2C6868EDD2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 IPC Diagram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9EE4A91-A7DD-9B97-D49E-4956322A0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B9E5CA47-C859-9B0F-2F03-A2B1A162F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85" name="Text Box 5">
            <a:extLst>
              <a:ext uri="{FF2B5EF4-FFF2-40B4-BE49-F238E27FC236}">
                <a16:creationId xmlns:a16="http://schemas.microsoft.com/office/drawing/2014/main" id="{1D826119-27DF-999E-AA2A-246E3E0C7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0" y="541020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A</a:t>
            </a:r>
          </a:p>
        </p:txBody>
      </p:sp>
      <p:sp>
        <p:nvSpPr>
          <p:cNvPr id="46086" name="Text Box 6">
            <a:extLst>
              <a:ext uri="{FF2B5EF4-FFF2-40B4-BE49-F238E27FC236}">
                <a16:creationId xmlns:a16="http://schemas.microsoft.com/office/drawing/2014/main" id="{1393AEB4-470C-579B-90C1-09714BDB0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3736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B</a:t>
            </a:r>
          </a:p>
        </p:txBody>
      </p:sp>
      <p:sp>
        <p:nvSpPr>
          <p:cNvPr id="46087" name="Text Box 14">
            <a:extLst>
              <a:ext uri="{FF2B5EF4-FFF2-40B4-BE49-F238E27FC236}">
                <a16:creationId xmlns:a16="http://schemas.microsoft.com/office/drawing/2014/main" id="{2B3693B5-DECB-4AE7-BF83-2734E7AF8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895600"/>
            <a:ext cx="2190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Data as parameters</a:t>
            </a:r>
          </a:p>
        </p:txBody>
      </p:sp>
      <p:sp>
        <p:nvSpPr>
          <p:cNvPr id="46088" name="Line 15">
            <a:extLst>
              <a:ext uri="{FF2B5EF4-FFF2-40B4-BE49-F238E27FC236}">
                <a16:creationId xmlns:a16="http://schemas.microsoft.com/office/drawing/2014/main" id="{E02C3BF7-286E-A28D-1423-8D6723A17E9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3581400"/>
            <a:ext cx="39624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Text Box 17">
            <a:extLst>
              <a:ext uri="{FF2B5EF4-FFF2-40B4-BE49-F238E27FC236}">
                <a16:creationId xmlns:a16="http://schemas.microsoft.com/office/drawing/2014/main" id="{F618A51C-C3F6-9500-3C85-4C3E1B9BA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67000"/>
            <a:ext cx="165735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main () {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call();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}</a:t>
            </a:r>
          </a:p>
        </p:txBody>
      </p:sp>
      <p:sp>
        <p:nvSpPr>
          <p:cNvPr id="46090" name="Text Box 18">
            <a:extLst>
              <a:ext uri="{FF2B5EF4-FFF2-40B4-BE49-F238E27FC236}">
                <a16:creationId xmlns:a16="http://schemas.microsoft.com/office/drawing/2014/main" id="{DB671A38-C4CE-D47C-79B6-34412E1DD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94945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server();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1" name="Line 10">
            <a:extLst>
              <a:ext uri="{FF2B5EF4-FFF2-40B4-BE49-F238E27FC236}">
                <a16:creationId xmlns:a16="http://schemas.microsoft.com/office/drawing/2014/main" id="{6B214AB4-2AB4-65D0-B6AB-0CDFB7F4B4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429000"/>
            <a:ext cx="3657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2" name="Rectangle 8">
            <a:extLst>
              <a:ext uri="{FF2B5EF4-FFF2-40B4-BE49-F238E27FC236}">
                <a16:creationId xmlns:a16="http://schemas.microsoft.com/office/drawing/2014/main" id="{911C8F17-2DAD-697E-A5CD-CAC339786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352800"/>
            <a:ext cx="304800" cy="304800"/>
          </a:xfrm>
          <a:prstGeom prst="rect">
            <a:avLst/>
          </a:prstGeom>
          <a:gradFill rotWithShape="1">
            <a:gsLst>
              <a:gs pos="0">
                <a:srgbClr val="5E0076"/>
              </a:gs>
              <a:gs pos="50000">
                <a:srgbClr val="CC00FF"/>
              </a:gs>
              <a:gs pos="100000">
                <a:srgbClr val="5E007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3" name="Rectangle 9">
            <a:extLst>
              <a:ext uri="{FF2B5EF4-FFF2-40B4-BE49-F238E27FC236}">
                <a16:creationId xmlns:a16="http://schemas.microsoft.com/office/drawing/2014/main" id="{AA3A2FEA-C3B3-778F-7778-217198BF5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962400"/>
            <a:ext cx="304800" cy="304800"/>
          </a:xfrm>
          <a:prstGeom prst="rect">
            <a:avLst/>
          </a:prstGeom>
          <a:gradFill rotWithShape="1">
            <a:gsLst>
              <a:gs pos="0">
                <a:srgbClr val="5E0076"/>
              </a:gs>
              <a:gs pos="50000">
                <a:srgbClr val="CC00FF"/>
              </a:gs>
              <a:gs pos="100000">
                <a:srgbClr val="5E007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4" name="Text Box 19">
            <a:extLst>
              <a:ext uri="{FF2B5EF4-FFF2-40B4-BE49-F238E27FC236}">
                <a16:creationId xmlns:a16="http://schemas.microsoft.com/office/drawing/2014/main" id="{BABF8B1B-5E29-3290-691C-3FC881333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343400"/>
            <a:ext cx="2355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Data as return values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3064CBDA-6F7A-15C5-AC4C-8DBDAA00E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IPC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E415F79-9581-1426-667B-7E5A7D3AE5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Different processes share a piece of memory</a:t>
            </a:r>
          </a:p>
          <a:p>
            <a:pPr lvl="1" eaLnBrk="1" hangingPunct="1"/>
            <a:r>
              <a:rPr lang="en-US" altLang="en-US"/>
              <a:t>Either physically or virtually</a:t>
            </a:r>
          </a:p>
          <a:p>
            <a:pPr eaLnBrk="1" hangingPunct="1"/>
            <a:r>
              <a:rPr lang="en-US" altLang="en-US"/>
              <a:t>Communications via normal reads/writes</a:t>
            </a:r>
          </a:p>
          <a:p>
            <a:pPr eaLnBrk="1" hangingPunct="1"/>
            <a:r>
              <a:rPr lang="en-US" altLang="en-US"/>
              <a:t>May need semaphores or locks</a:t>
            </a:r>
          </a:p>
          <a:p>
            <a:pPr lvl="1" eaLnBrk="1" hangingPunct="1"/>
            <a:r>
              <a:rPr lang="en-US" altLang="en-US"/>
              <a:t>In or associated with the shared memory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405A6C47-2441-6E13-76FE-641080E876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IPC Diagram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6B86D4E-83C8-C270-12F7-DA7FF9A3D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F1846FF6-957C-CB6D-9648-0BBD964D4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B5CB6FE3-FB68-083D-2CBA-2D09BA734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0" y="541020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A</a:t>
            </a:r>
          </a:p>
        </p:txBody>
      </p:sp>
      <p:sp>
        <p:nvSpPr>
          <p:cNvPr id="50182" name="Text Box 6">
            <a:extLst>
              <a:ext uri="{FF2B5EF4-FFF2-40B4-BE49-F238E27FC236}">
                <a16:creationId xmlns:a16="http://schemas.microsoft.com/office/drawing/2014/main" id="{275F4517-7F2F-99D2-29C6-E85E6BEBD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3736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Process B</a:t>
            </a:r>
          </a:p>
        </p:txBody>
      </p:sp>
      <p:sp>
        <p:nvSpPr>
          <p:cNvPr id="50183" name="Text Box 7">
            <a:extLst>
              <a:ext uri="{FF2B5EF4-FFF2-40B4-BE49-F238E27FC236}">
                <a16:creationId xmlns:a16="http://schemas.microsoft.com/office/drawing/2014/main" id="{729F6E65-9B23-1291-0E52-011052CFD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971800"/>
            <a:ext cx="170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write variable x</a:t>
            </a:r>
          </a:p>
        </p:txBody>
      </p:sp>
      <p:sp>
        <p:nvSpPr>
          <p:cNvPr id="50184" name="Line 8">
            <a:extLst>
              <a:ext uri="{FF2B5EF4-FFF2-40B4-BE49-F238E27FC236}">
                <a16:creationId xmlns:a16="http://schemas.microsoft.com/office/drawing/2014/main" id="{17B8937F-1B99-6D4C-4AFB-76C8DB393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3657600"/>
            <a:ext cx="16002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5" name="Text Box 9">
            <a:extLst>
              <a:ext uri="{FF2B5EF4-FFF2-40B4-BE49-F238E27FC236}">
                <a16:creationId xmlns:a16="http://schemas.microsoft.com/office/drawing/2014/main" id="{6850745E-B633-8CF9-AC58-FF66E59C3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67000"/>
            <a:ext cx="17272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main () {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x = 10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}</a:t>
            </a:r>
          </a:p>
        </p:txBody>
      </p:sp>
      <p:sp>
        <p:nvSpPr>
          <p:cNvPr id="50186" name="Text Box 10">
            <a:extLst>
              <a:ext uri="{FF2B5EF4-FFF2-40B4-BE49-F238E27FC236}">
                <a16:creationId xmlns:a16="http://schemas.microsoft.com/office/drawing/2014/main" id="{02C188D7-738A-C801-0003-203EF18BF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87325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print(x);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	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0187" name="Line 11">
            <a:extLst>
              <a:ext uri="{FF2B5EF4-FFF2-40B4-BE49-F238E27FC236}">
                <a16:creationId xmlns:a16="http://schemas.microsoft.com/office/drawing/2014/main" id="{286002E2-57F8-624C-44FF-F22DF99BD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429000"/>
            <a:ext cx="8382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8" name="Text Box 14">
            <a:extLst>
              <a:ext uri="{FF2B5EF4-FFF2-40B4-BE49-F238E27FC236}">
                <a16:creationId xmlns:a16="http://schemas.microsoft.com/office/drawing/2014/main" id="{37B45B63-E865-AAE9-2AAD-F0308C4AA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886200"/>
            <a:ext cx="168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read variable x</a:t>
            </a:r>
          </a:p>
        </p:txBody>
      </p:sp>
      <p:sp>
        <p:nvSpPr>
          <p:cNvPr id="50189" name="Rectangle 15">
            <a:extLst>
              <a:ext uri="{FF2B5EF4-FFF2-40B4-BE49-F238E27FC236}">
                <a16:creationId xmlns:a16="http://schemas.microsoft.com/office/drawing/2014/main" id="{318A9C55-4F8E-3240-7B57-B4EB33B95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352800"/>
            <a:ext cx="1371600" cy="5334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x: 10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2DFDC248-F82B-1478-914D-3F1D5339A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Synchronizing in IPC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B7EBE9B2-9689-C406-8269-C38CCCDB2C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 sending and receiving process synchronize their communications?</a:t>
            </a:r>
          </a:p>
          <a:p>
            <a:pPr eaLnBrk="1" hangingPunct="1"/>
            <a:r>
              <a:rPr lang="en-US" altLang="en-US"/>
              <a:t>Many possibilities</a:t>
            </a:r>
          </a:p>
          <a:p>
            <a:pPr lvl="1" eaLnBrk="1" hangingPunct="1"/>
            <a:r>
              <a:rPr lang="en-US" altLang="en-US"/>
              <a:t>Based on which process block when</a:t>
            </a:r>
          </a:p>
          <a:p>
            <a:pPr eaLnBrk="1" hangingPunct="1"/>
            <a:r>
              <a:rPr lang="en-US" altLang="en-US"/>
              <a:t>Examples that follow in message context, but more generally applicable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6786174-856D-F0B9-8EF6-01D9C29F9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Blocking Send, Blocking Receive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1C96300-BFAC-467B-38F8-36B226C7D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Both sender and receiver block</a:t>
            </a:r>
          </a:p>
          <a:p>
            <a:pPr lvl="1" eaLnBrk="1" hangingPunct="1"/>
            <a:r>
              <a:rPr lang="en-US" altLang="en-US"/>
              <a:t>Sender blocks till receiver receives</a:t>
            </a:r>
          </a:p>
          <a:p>
            <a:pPr lvl="1" eaLnBrk="1" hangingPunct="1"/>
            <a:r>
              <a:rPr lang="en-US" altLang="en-US"/>
              <a:t>Receiver blocks until sender sends</a:t>
            </a:r>
          </a:p>
          <a:p>
            <a:pPr lvl="1" eaLnBrk="1" hangingPunct="1"/>
            <a:r>
              <a:rPr lang="en-US" altLang="en-US"/>
              <a:t>Often called message </a:t>
            </a:r>
            <a:r>
              <a:rPr lang="en-US" altLang="en-US" i="1"/>
              <a:t>rendezvous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99788D37-A3F3-35C6-0A42-F2DAD269D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Non-Blocking Send, Blocking Receive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11876A1-09D5-3468-433E-589A5AFD0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Sender issues send, can proceed without waiting to discover fate of message</a:t>
            </a:r>
          </a:p>
          <a:p>
            <a:pPr eaLnBrk="1" hangingPunct="1"/>
            <a:r>
              <a:rPr lang="en-US" altLang="en-US"/>
              <a:t>Receiver waits for message arrival before proceeding</a:t>
            </a:r>
          </a:p>
          <a:p>
            <a:pPr lvl="1" eaLnBrk="1" hangingPunct="1"/>
            <a:r>
              <a:rPr lang="en-US" altLang="en-US"/>
              <a:t>Essentially, receiver is message-driven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C7400284-3F60-2611-55E4-236ECE950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Non-Blocking Send, Non-Blocking Receive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DEA2820-28C1-CA1D-672E-095EB2217B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Neither party blocks</a:t>
            </a:r>
          </a:p>
          <a:p>
            <a:pPr eaLnBrk="1" hangingPunct="1"/>
            <a:r>
              <a:rPr lang="en-US" altLang="en-US"/>
              <a:t>Sender proceeds after sending message</a:t>
            </a:r>
          </a:p>
          <a:p>
            <a:pPr eaLnBrk="1" hangingPunct="1"/>
            <a:r>
              <a:rPr lang="en-US" altLang="en-US"/>
              <a:t>Receiver works until message arrives</a:t>
            </a:r>
          </a:p>
          <a:p>
            <a:pPr lvl="1" eaLnBrk="1" hangingPunct="1"/>
            <a:r>
              <a:rPr lang="en-US" altLang="en-US"/>
              <a:t>Either receiver periodically checks in non-blocking fashion</a:t>
            </a:r>
          </a:p>
          <a:p>
            <a:pPr lvl="1" eaLnBrk="1" hangingPunct="1"/>
            <a:r>
              <a:rPr lang="en-US" altLang="en-US"/>
              <a:t>Or some form of interrupt delivered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04E570B0-99F9-41A2-4870-947123FEC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Addressing in IPC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43B08D03-C8C3-6846-70E4-1A10B72C37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does the sender specify where the data goes?</a:t>
            </a:r>
          </a:p>
          <a:p>
            <a:pPr eaLnBrk="1" hangingPunct="1"/>
            <a:r>
              <a:rPr lang="en-US" altLang="en-US"/>
              <a:t>In some cases, the mechanism makes it explicit (e.g., shared memory and RPC)</a:t>
            </a:r>
          </a:p>
          <a:p>
            <a:pPr eaLnBrk="1" hangingPunct="1"/>
            <a:r>
              <a:rPr lang="en-US" altLang="en-US"/>
              <a:t>In others, there are options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FC604EB5-257C-17C2-97BB-B9B7A882D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Direct Addressing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F720972-69A3-61BD-2CF4-B428E0319E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Sender specifies name of the receiving process</a:t>
            </a:r>
          </a:p>
          <a:p>
            <a:pPr eaLnBrk="1" hangingPunct="1"/>
            <a:r>
              <a:rPr lang="en-US" altLang="en-US"/>
              <a:t>Using some form of unique process name</a:t>
            </a:r>
          </a:p>
          <a:p>
            <a:pPr eaLnBrk="1" hangingPunct="1"/>
            <a:r>
              <a:rPr lang="en-US" altLang="en-US"/>
              <a:t>Receiver can either specify name of expected sender</a:t>
            </a:r>
          </a:p>
          <a:p>
            <a:pPr lvl="1" eaLnBrk="1" hangingPunct="1"/>
            <a:r>
              <a:rPr lang="en-US" altLang="en-US"/>
              <a:t>Or take stuff from anyone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A1F04467-C577-1AA6-DB4F-95724F6C69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Indirect Addressing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02B301F-A94E-AAA2-36A9-29C39B747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is sent to queues, mailboxes, or some other form of shared data structure</a:t>
            </a:r>
          </a:p>
          <a:p>
            <a:pPr eaLnBrk="1" hangingPunct="1"/>
            <a:r>
              <a:rPr lang="en-US" altLang="en-US"/>
              <a:t>Receiver performs some form of read operations on that structure</a:t>
            </a:r>
          </a:p>
          <a:p>
            <a:pPr eaLnBrk="1" hangingPunct="1"/>
            <a:r>
              <a:rPr lang="en-US" altLang="en-US"/>
              <a:t>Much more flexible than direct addressing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67848D34-8AB6-B387-A858-1A888295D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Duality in IPC Mechanisms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C9C4FA8B-10BE-24A9-D780-B81AE003AB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Many aspects of IPC mechanisms are duals of each other</a:t>
            </a:r>
          </a:p>
          <a:p>
            <a:pPr lvl="1" eaLnBrk="1" hangingPunct="1"/>
            <a:r>
              <a:rPr lang="en-US" altLang="en-US"/>
              <a:t>These mechanisms have the same power</a:t>
            </a:r>
          </a:p>
          <a:p>
            <a:pPr lvl="2" eaLnBrk="1" hangingPunct="1"/>
            <a:r>
              <a:rPr lang="en-US" altLang="en-US"/>
              <a:t>First recognized in context of messages vs. procedure calls</a:t>
            </a:r>
          </a:p>
          <a:p>
            <a:pPr lvl="1" eaLnBrk="1" hangingPunct="1"/>
            <a:r>
              <a:rPr lang="en-US" altLang="en-US"/>
              <a:t>IPC mechanisms can be simulated by each other</a:t>
            </a:r>
          </a:p>
          <a:p>
            <a:pPr lvl="2" eaLnBrk="1" hangingPunct="1"/>
            <a:r>
              <a:rPr lang="en-US" altLang="en-US"/>
              <a:t>E.g., can use shared memory to implement remote procedure call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AD840676-8E22-B8B5-3F92-2EBE711A5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So which IPC mechanism to build/choose/use?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645CA2A-50DE-9BF8-3A4F-F2D11B679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Depends on model of computation</a:t>
            </a:r>
          </a:p>
          <a:p>
            <a:pPr lvl="1" eaLnBrk="1" hangingPunct="1"/>
            <a:r>
              <a:rPr lang="en-US" altLang="en-US"/>
              <a:t>And on philosophy of user</a:t>
            </a:r>
          </a:p>
          <a:p>
            <a:pPr eaLnBrk="1" hangingPunct="1"/>
            <a:r>
              <a:rPr lang="en-US" altLang="en-US"/>
              <a:t>In particular cases, hardware or existing software may make one perform better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3781B273-3673-2147-9B31-A4A09E679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Typical UNIX IPC Mechanisms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09654E3-A05B-B5BA-D4C8-3236AF816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Different versions of UNIX introduced different IPC mechanisms</a:t>
            </a:r>
          </a:p>
          <a:p>
            <a:pPr lvl="1" eaLnBrk="1" hangingPunct="1"/>
            <a:r>
              <a:rPr lang="en-US" altLang="en-US"/>
              <a:t>Pipes</a:t>
            </a:r>
          </a:p>
          <a:p>
            <a:pPr lvl="1" eaLnBrk="1" hangingPunct="1"/>
            <a:r>
              <a:rPr lang="en-US" altLang="en-US"/>
              <a:t>Message queues</a:t>
            </a:r>
          </a:p>
          <a:p>
            <a:pPr lvl="1" eaLnBrk="1" hangingPunct="1"/>
            <a:r>
              <a:rPr lang="en-US" altLang="en-US"/>
              <a:t>Semaphores</a:t>
            </a:r>
          </a:p>
          <a:p>
            <a:pPr lvl="1" eaLnBrk="1" hangingPunct="1"/>
            <a:r>
              <a:rPr lang="en-US" altLang="en-US"/>
              <a:t>Shared memory</a:t>
            </a:r>
          </a:p>
          <a:p>
            <a:pPr lvl="1" eaLnBrk="1" hangingPunct="1"/>
            <a:r>
              <a:rPr lang="en-US" altLang="en-US"/>
              <a:t>Sockets</a:t>
            </a:r>
          </a:p>
          <a:p>
            <a:pPr lvl="1" eaLnBrk="1" hangingPunct="1"/>
            <a:r>
              <a:rPr lang="en-US" altLang="en-US"/>
              <a:t>RPC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685A112B-77E2-BC05-9160-1C67C104FA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Pipes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11B16DA0-DD06-B652-7988-4B762457CE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Only IPC mechanism in early UNIX systems (other than files)</a:t>
            </a:r>
          </a:p>
          <a:p>
            <a:pPr lvl="1" eaLnBrk="1" hangingPunct="1"/>
            <a:r>
              <a:rPr lang="en-US" altLang="en-US"/>
              <a:t>Uni-directional</a:t>
            </a:r>
          </a:p>
          <a:p>
            <a:pPr lvl="1" eaLnBrk="1" hangingPunct="1"/>
            <a:r>
              <a:rPr lang="en-US" altLang="en-US"/>
              <a:t>Unformatted</a:t>
            </a:r>
          </a:p>
          <a:p>
            <a:pPr lvl="1" eaLnBrk="1" hangingPunct="1"/>
            <a:r>
              <a:rPr lang="en-US" altLang="en-US"/>
              <a:t>Uninterpreted</a:t>
            </a:r>
          </a:p>
          <a:p>
            <a:pPr lvl="1" eaLnBrk="1" hangingPunct="1"/>
            <a:r>
              <a:rPr lang="en-US" altLang="en-US"/>
              <a:t>Interprocess byte streams</a:t>
            </a:r>
          </a:p>
          <a:p>
            <a:pPr eaLnBrk="1" hangingPunct="1"/>
            <a:r>
              <a:rPr lang="en-US" altLang="en-US"/>
              <a:t>Accessed in file-like way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B809FC3A-BF6E-CA46-5637-BF7C5F7769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 Details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8C50907C-ECC6-3F73-9071-95A37481D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One process feeds bytes into pipe</a:t>
            </a:r>
          </a:p>
          <a:p>
            <a:pPr lvl="1" eaLnBrk="1" hangingPunct="1"/>
            <a:r>
              <a:rPr lang="en-US" altLang="en-US"/>
              <a:t>A second process reads the bytes from it</a:t>
            </a:r>
          </a:p>
          <a:p>
            <a:pPr eaLnBrk="1" hangingPunct="1"/>
            <a:r>
              <a:rPr lang="en-US" altLang="en-US"/>
              <a:t>Potentially blocking communication mechanism</a:t>
            </a:r>
          </a:p>
          <a:p>
            <a:pPr eaLnBrk="1" hangingPunct="1"/>
            <a:r>
              <a:rPr lang="en-US" altLang="en-US"/>
              <a:t>Requires close cooperation between processes to set up</a:t>
            </a:r>
          </a:p>
          <a:p>
            <a:pPr lvl="1" eaLnBrk="1" hangingPunct="1"/>
            <a:r>
              <a:rPr lang="en-US" altLang="en-US"/>
              <a:t>Named pipes allow more flexibility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8627087E-09DB-09C6-4A46-6E972DC12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Pipes and Blocking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52CB77CF-18CB-88B6-F63F-AE49CE0C9D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Writing more bytes than pipe capacity blocks the sender</a:t>
            </a:r>
          </a:p>
          <a:p>
            <a:pPr lvl="1" eaLnBrk="1" hangingPunct="1"/>
            <a:r>
              <a:rPr lang="en-US" altLang="en-US"/>
              <a:t>Until the receiver reads some of them</a:t>
            </a:r>
          </a:p>
          <a:p>
            <a:pPr eaLnBrk="1" hangingPunct="1"/>
            <a:r>
              <a:rPr lang="en-US" altLang="en-US"/>
              <a:t>Reading bytes when none are available blocks the receiver</a:t>
            </a:r>
          </a:p>
          <a:p>
            <a:pPr lvl="1" eaLnBrk="1" hangingPunct="1"/>
            <a:r>
              <a:rPr lang="en-US" altLang="en-US"/>
              <a:t>Until the sender writes some</a:t>
            </a:r>
          </a:p>
          <a:p>
            <a:pPr eaLnBrk="1" hangingPunct="1"/>
            <a:r>
              <a:rPr lang="en-US" altLang="en-US"/>
              <a:t>Single pipe with bounded capacity can’t cause deadlock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52E05AC1-5CB5-30FC-0A80-31F41B956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UNIX Message Queues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EF5F89CB-5782-4E2E-39FA-BCD5CFE72A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Introduced in System V Release 3 UNIX</a:t>
            </a:r>
          </a:p>
          <a:p>
            <a:pPr eaLnBrk="1" hangingPunct="1"/>
            <a:r>
              <a:rPr lang="en-US" altLang="en-US"/>
              <a:t>Like pipes, but data organized into messages</a:t>
            </a:r>
          </a:p>
          <a:p>
            <a:pPr eaLnBrk="1" hangingPunct="1"/>
            <a:r>
              <a:rPr lang="en-US" altLang="en-US"/>
              <a:t>Message component include</a:t>
            </a:r>
          </a:p>
          <a:p>
            <a:pPr lvl="1" eaLnBrk="1" hangingPunct="1"/>
            <a:r>
              <a:rPr lang="en-US" altLang="en-US"/>
              <a:t>Type identifier</a:t>
            </a:r>
          </a:p>
          <a:p>
            <a:pPr lvl="1" eaLnBrk="1" hangingPunct="1"/>
            <a:r>
              <a:rPr lang="en-US" altLang="en-US"/>
              <a:t>Length</a:t>
            </a:r>
          </a:p>
          <a:p>
            <a:pPr lvl="1" eaLnBrk="1" hangingPunct="1"/>
            <a:r>
              <a:rPr lang="en-US" altLang="en-US"/>
              <a:t>Data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D3B825D5-57B6-6E1B-FF97-BB3B47CD2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Semaphores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B431F0EF-F1D4-22CE-7002-F42AD2FAB9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Also introduced in System V Release 3 UNIX</a:t>
            </a:r>
          </a:p>
          <a:p>
            <a:pPr eaLnBrk="1" hangingPunct="1"/>
            <a:r>
              <a:rPr lang="en-US" altLang="en-US"/>
              <a:t>Mostly for synchronization only</a:t>
            </a:r>
          </a:p>
          <a:p>
            <a:pPr lvl="1" eaLnBrk="1" hangingPunct="1"/>
            <a:r>
              <a:rPr lang="en-US" altLang="en-US"/>
              <a:t>Since they only communicate one bit of information</a:t>
            </a:r>
          </a:p>
          <a:p>
            <a:pPr eaLnBrk="1" hangingPunct="1"/>
            <a:r>
              <a:rPr lang="en-US" altLang="en-US"/>
              <a:t>Often used in conjunction with shared memory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14B5A7FD-8FC7-64FB-C036-421AAE789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UNIX Shared Memory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E9D65764-6CBE-5B6D-CEE8-4CBEE3E25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Also introduced in System V Release 3</a:t>
            </a:r>
          </a:p>
          <a:p>
            <a:pPr eaLnBrk="1" hangingPunct="1"/>
            <a:r>
              <a:rPr lang="en-US" altLang="en-US"/>
              <a:t>Allows two or more processes to share some memory segments</a:t>
            </a:r>
          </a:p>
          <a:p>
            <a:pPr eaLnBrk="1" hangingPunct="1"/>
            <a:r>
              <a:rPr lang="en-US" altLang="en-US"/>
              <a:t>With some control over read/write permissions</a:t>
            </a:r>
          </a:p>
          <a:p>
            <a:pPr eaLnBrk="1" hangingPunct="1"/>
            <a:r>
              <a:rPr lang="en-US" altLang="en-US"/>
              <a:t>Often used to implement threads packages for UNIX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7158281-A859-8F11-F357-23FC1660CA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Sockets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0F3380A6-7E27-E991-B7BE-8C1080089B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Introduced in 4.3 BSD</a:t>
            </a:r>
          </a:p>
          <a:p>
            <a:pPr eaLnBrk="1" hangingPunct="1"/>
            <a:r>
              <a:rPr lang="en-US" altLang="en-US"/>
              <a:t>A socket is an IPC channel with generated endpoints</a:t>
            </a:r>
          </a:p>
          <a:p>
            <a:pPr eaLnBrk="1" hangingPunct="1"/>
            <a:r>
              <a:rPr lang="en-US" altLang="en-US"/>
              <a:t>Great flexibility in its characteristics</a:t>
            </a:r>
          </a:p>
          <a:p>
            <a:pPr lvl="1" eaLnBrk="1" hangingPunct="1"/>
            <a:r>
              <a:rPr lang="en-US" altLang="en-US"/>
              <a:t>Intended as building block for communication</a:t>
            </a:r>
          </a:p>
          <a:p>
            <a:pPr eaLnBrk="1" hangingPunct="1"/>
            <a:r>
              <a:rPr lang="en-US" altLang="en-US"/>
              <a:t>Endpoints established by the source and destination processes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D0F1BBA7-752B-8B25-3DDA-2311B724BB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UNIX Remote Procedure Calls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39EBA8FF-20C2-82AD-D00C-078A1886F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calls from one address space to another</a:t>
            </a:r>
          </a:p>
          <a:p>
            <a:pPr lvl="1" eaLnBrk="1" hangingPunct="1"/>
            <a:r>
              <a:rPr lang="en-US" altLang="en-US"/>
              <a:t>On the same or different machines</a:t>
            </a:r>
          </a:p>
          <a:p>
            <a:pPr eaLnBrk="1" hangingPunct="1"/>
            <a:r>
              <a:rPr lang="en-US" altLang="en-US"/>
              <a:t>Requires cooperation from both processes</a:t>
            </a:r>
          </a:p>
          <a:p>
            <a:pPr eaLnBrk="1" hangingPunct="1"/>
            <a:r>
              <a:rPr lang="en-US" altLang="en-US"/>
              <a:t>In UNIX, often built on sockets</a:t>
            </a:r>
          </a:p>
          <a:p>
            <a:pPr eaLnBrk="1" hangingPunct="1"/>
            <a:r>
              <a:rPr lang="en-US" altLang="en-US"/>
              <a:t>Often used in client/server computing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0A34C672-F46E-208D-CF80-A4A04DF2C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on Sockets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9931F163-DF6C-4EAB-55FB-9DA1115E6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Created using the socket() system call</a:t>
            </a:r>
          </a:p>
          <a:p>
            <a:pPr eaLnBrk="1" hangingPunct="1"/>
            <a:r>
              <a:rPr lang="en-US" altLang="en-US"/>
              <a:t>Specifying domain, type, and protocol</a:t>
            </a:r>
          </a:p>
          <a:p>
            <a:pPr eaLnBrk="1" hangingPunct="1"/>
            <a:r>
              <a:rPr lang="en-US" altLang="en-US"/>
              <a:t>Sockets can be connected or connectionless</a:t>
            </a:r>
          </a:p>
          <a:p>
            <a:pPr lvl="1" eaLnBrk="1" hangingPunct="1"/>
            <a:r>
              <a:rPr lang="en-US" altLang="en-US"/>
              <a:t>Each side responsible for proper setup/access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2C400487-1D88-989B-3C25-2E0C1D4A6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 Domains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6E9C4E7C-9300-2C78-754B-663D1F9254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socket domain describes a protocol family used by the socket</a:t>
            </a:r>
          </a:p>
          <a:p>
            <a:pPr lvl="1" eaLnBrk="1" hangingPunct="1"/>
            <a:r>
              <a:rPr lang="en-US" altLang="en-US"/>
              <a:t>Generally related to the address family</a:t>
            </a:r>
          </a:p>
          <a:p>
            <a:pPr eaLnBrk="1" hangingPunct="1"/>
            <a:r>
              <a:rPr lang="en-US" altLang="en-US"/>
              <a:t>Domains can be:</a:t>
            </a:r>
          </a:p>
          <a:p>
            <a:pPr lvl="1" eaLnBrk="1" hangingPunct="1"/>
            <a:r>
              <a:rPr lang="en-US" altLang="en-US"/>
              <a:t>Internal protocols</a:t>
            </a:r>
          </a:p>
          <a:p>
            <a:pPr lvl="1" eaLnBrk="1" hangingPunct="1"/>
            <a:r>
              <a:rPr lang="en-US" altLang="en-US"/>
              <a:t>Internet protocols</a:t>
            </a:r>
          </a:p>
          <a:p>
            <a:pPr lvl="1" eaLnBrk="1" hangingPunct="1"/>
            <a:r>
              <a:rPr lang="en-US" altLang="en-US"/>
              <a:t>IMP (interface message processors) link layer protocols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24D1AA8E-29CF-5CF1-D7E2-2BB7E1CE85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 Types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2CFC9A08-E770-E415-EB4D-323C9EF5A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socket type describes what the socket does</a:t>
            </a:r>
          </a:p>
          <a:p>
            <a:pPr eaLnBrk="1" hangingPunct="1"/>
            <a:r>
              <a:rPr lang="en-US" altLang="en-US"/>
              <a:t>Several types are defined</a:t>
            </a:r>
          </a:p>
          <a:p>
            <a:pPr lvl="1" eaLnBrk="1" hangingPunct="1"/>
            <a:r>
              <a:rPr lang="en-US" altLang="en-US"/>
              <a:t>SOCK_STREAM</a:t>
            </a:r>
          </a:p>
          <a:p>
            <a:pPr lvl="1" eaLnBrk="1" hangingPunct="1"/>
            <a:r>
              <a:rPr lang="en-US" altLang="en-US"/>
              <a:t>SOCK_DGRAM</a:t>
            </a:r>
          </a:p>
          <a:p>
            <a:pPr lvl="1" eaLnBrk="1" hangingPunct="1"/>
            <a:r>
              <a:rPr lang="en-US" altLang="en-US"/>
              <a:t>SOCK_SEQPACKET</a:t>
            </a:r>
          </a:p>
          <a:p>
            <a:pPr lvl="1" eaLnBrk="1" hangingPunct="1"/>
            <a:r>
              <a:rPr lang="en-US" altLang="en-US"/>
              <a:t>SOCK_RAW</a:t>
            </a:r>
          </a:p>
          <a:p>
            <a:pPr lvl="1" eaLnBrk="1" hangingPunct="1"/>
            <a:r>
              <a:rPr lang="en-US" altLang="en-US"/>
              <a:t>SOCK_RDM (reliable data gram w/o ordering guarantees)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5CD85B6B-60E2-851F-D325-FADB41ED9F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 Protocols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A02A4399-33D8-A259-8647-1F5DC72DB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This parameter specifies a particular protocol to be used by the socket</a:t>
            </a:r>
          </a:p>
          <a:p>
            <a:pPr eaLnBrk="1" hangingPunct="1"/>
            <a:r>
              <a:rPr lang="en-US" altLang="en-US"/>
              <a:t>Must match other parameters</a:t>
            </a:r>
          </a:p>
          <a:p>
            <a:pPr lvl="1" eaLnBrk="1" hangingPunct="1"/>
            <a:r>
              <a:rPr lang="en-US" altLang="en-US"/>
              <a:t>Not all protocols usable with all domains and types</a:t>
            </a:r>
          </a:p>
          <a:p>
            <a:pPr eaLnBrk="1" hangingPunct="1"/>
            <a:r>
              <a:rPr lang="en-US" altLang="en-US"/>
              <a:t>Generally, only one protocol per socket type available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470ACA91-21F8-B6A9-5D29-6B0874BA39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Examples of Sockets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82D70347-0E70-91DA-117D-FE93F7B6C2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 streams</a:t>
            </a:r>
          </a:p>
          <a:p>
            <a:pPr eaLnBrk="1" hangingPunct="1"/>
            <a:r>
              <a:rPr lang="en-US" altLang="en-US"/>
              <a:t>Socket sequential packets</a:t>
            </a:r>
          </a:p>
          <a:p>
            <a:pPr eaLnBrk="1" hangingPunct="1"/>
            <a:r>
              <a:rPr lang="en-US" altLang="en-US"/>
              <a:t>Socket datagrams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4369B7F6-8C67-D7F1-39AE-0BC7A25542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 Streams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67A11920-FA4C-F831-AB07-30861D7DB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Of type SOCK_STREAM</a:t>
            </a:r>
          </a:p>
          <a:p>
            <a:pPr eaLnBrk="1" hangingPunct="1"/>
            <a:r>
              <a:rPr lang="en-US" altLang="en-US"/>
              <a:t>Full-duplex reliable byte streams</a:t>
            </a:r>
          </a:p>
          <a:p>
            <a:pPr eaLnBrk="1" hangingPunct="1"/>
            <a:r>
              <a:rPr lang="en-US" altLang="en-US"/>
              <a:t>Like 2-way pipes</a:t>
            </a:r>
          </a:p>
          <a:p>
            <a:pPr eaLnBrk="1" hangingPunct="1"/>
            <a:r>
              <a:rPr lang="en-US" altLang="en-US"/>
              <a:t>Requires other side to connect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403B3005-0785-5DC4-CD60-1D3A22425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 Sequential Packets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5194A983-FA2C-27AF-3EDB-1B687281CE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Similar to streams</a:t>
            </a:r>
          </a:p>
          <a:p>
            <a:pPr lvl="1" eaLnBrk="1" hangingPunct="1"/>
            <a:r>
              <a:rPr lang="en-US" altLang="en-US"/>
              <a:t>But for fixed-sized packets</a:t>
            </a:r>
          </a:p>
          <a:p>
            <a:pPr eaLnBrk="1" hangingPunct="1"/>
            <a:r>
              <a:rPr lang="en-US" altLang="en-US"/>
              <a:t>So, reads always return a fixed number of bytes</a:t>
            </a:r>
          </a:p>
          <a:p>
            <a:pPr lvl="1" eaLnBrk="1" hangingPunct="1"/>
            <a:r>
              <a:rPr lang="en-US" altLang="en-US"/>
              <a:t>Allow easy use of buffers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507FE35A-1C8C-B1FA-FC03-4D677FE138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 Datagrams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2FD20EE0-6A6B-FB4B-E3AB-61A62A93A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Like sequential packets</a:t>
            </a:r>
          </a:p>
          <a:p>
            <a:pPr lvl="1" eaLnBrk="1" hangingPunct="1"/>
            <a:r>
              <a:rPr lang="en-US" altLang="en-US"/>
              <a:t>But non-reliable delivery</a:t>
            </a:r>
          </a:p>
          <a:p>
            <a:pPr lvl="1" eaLnBrk="1" hangingPunct="1"/>
            <a:r>
              <a:rPr lang="en-US" altLang="en-US"/>
              <a:t>Which implies certain simplifications</a:t>
            </a:r>
          </a:p>
          <a:p>
            <a:pPr lvl="1" eaLnBrk="1" hangingPunct="1"/>
            <a:r>
              <a:rPr lang="en-US" altLang="en-US"/>
              <a:t>And lower overhead</a:t>
            </a:r>
          </a:p>
          <a:p>
            <a:pPr eaLnBrk="1" hangingPunct="1"/>
            <a:r>
              <a:rPr lang="en-US" altLang="en-US"/>
              <a:t>send(), rather than write(), used to send data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589A09C9-9B95-79EC-5ABF-9C57FA2EC5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Socket Options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39BF7550-C69E-9E8E-BAEE-762B72344D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Connection or connectionless</a:t>
            </a:r>
          </a:p>
          <a:p>
            <a:pPr eaLnBrk="1" hangingPunct="1"/>
            <a:r>
              <a:rPr lang="en-US" altLang="en-US"/>
              <a:t>Blocking or non-blocking</a:t>
            </a:r>
          </a:p>
          <a:p>
            <a:pPr eaLnBrk="1" hangingPunct="1"/>
            <a:r>
              <a:rPr lang="en-US" altLang="en-US"/>
              <a:t>Out-of-band information</a:t>
            </a:r>
          </a:p>
          <a:p>
            <a:pPr eaLnBrk="1" hangingPunct="1"/>
            <a:r>
              <a:rPr lang="en-US" altLang="en-US"/>
              <a:t>Broadcast</a:t>
            </a:r>
          </a:p>
          <a:p>
            <a:pPr eaLnBrk="1" hangingPunct="1"/>
            <a:r>
              <a:rPr lang="en-US" altLang="en-US"/>
              <a:t>Buffer sizes (input and output)</a:t>
            </a:r>
          </a:p>
          <a:p>
            <a:pPr eaLnBrk="1" hangingPunct="1"/>
            <a:r>
              <a:rPr lang="en-US" altLang="en-US"/>
              <a:t>Routing options</a:t>
            </a:r>
          </a:p>
          <a:p>
            <a:pPr eaLnBrk="1" hangingPunct="1"/>
            <a:r>
              <a:rPr lang="en-US" altLang="en-US"/>
              <a:t>And others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7F485A12-587D-B6FD-C208-0BF9A324A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 Sockets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B4935960-C0D6-8930-4B3E-9F1E60BF26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Binding</a:t>
            </a:r>
            <a:r>
              <a:rPr lang="en-US" altLang="en-US"/>
              <a:t> prepares a socket for use by a process</a:t>
            </a:r>
          </a:p>
          <a:p>
            <a:pPr eaLnBrk="1" hangingPunct="1"/>
            <a:r>
              <a:rPr lang="en-US" altLang="en-US"/>
              <a:t>Sockets are typically bound to local names</a:t>
            </a:r>
          </a:p>
          <a:p>
            <a:pPr lvl="1" eaLnBrk="1" hangingPunct="1"/>
            <a:r>
              <a:rPr lang="en-US" altLang="en-US"/>
              <a:t>For IPC on a single machine</a:t>
            </a:r>
          </a:p>
          <a:p>
            <a:pPr eaLnBrk="1" hangingPunct="1"/>
            <a:r>
              <a:rPr lang="en-US" altLang="en-US"/>
              <a:t>Often accessed using descriptors</a:t>
            </a:r>
          </a:p>
          <a:p>
            <a:pPr eaLnBrk="1" hangingPunct="1"/>
            <a:r>
              <a:rPr lang="en-US" altLang="en-US"/>
              <a:t>Requires clean-up when done</a:t>
            </a:r>
          </a:p>
          <a:p>
            <a:pPr eaLnBrk="1" hangingPunct="1"/>
            <a:r>
              <a:rPr lang="en-US" altLang="en-US"/>
              <a:t>Binding can be to IP addresses, as well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CBE91031-3521-0A45-9FD1-EE2B4BF9C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Connecting to Sockets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DC941DD5-F7A2-375E-9753-25976E188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Method for setting up the receiving end of a socket</a:t>
            </a:r>
          </a:p>
          <a:p>
            <a:pPr eaLnBrk="1" hangingPunct="1"/>
            <a:r>
              <a:rPr lang="en-US" altLang="en-US"/>
              <a:t>In local domain, similar to opening file</a:t>
            </a:r>
          </a:p>
          <a:p>
            <a:pPr eaLnBrk="1" hangingPunct="1"/>
            <a:r>
              <a:rPr lang="en-US" altLang="en-US"/>
              <a:t>Multiple clients can connect to a socket</a:t>
            </a:r>
          </a:p>
          <a:p>
            <a:pPr lvl="1" eaLnBrk="1" hangingPunct="1"/>
            <a:r>
              <a:rPr lang="en-US" altLang="en-US"/>
              <a:t>Program establishing socket can limit connections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CA3A885E-B637-E983-0520-6446E26FE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Remote Procedural Call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9690DF5A-71E9-405E-2122-685AA36D1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Method of calling procedures in other address spaces</a:t>
            </a:r>
          </a:p>
          <a:p>
            <a:pPr eaLnBrk="1" hangingPunct="1"/>
            <a:r>
              <a:rPr lang="en-US" altLang="en-US"/>
              <a:t>Either on the same machine</a:t>
            </a:r>
          </a:p>
          <a:p>
            <a:pPr lvl="1" eaLnBrk="1" hangingPunct="1"/>
            <a:r>
              <a:rPr lang="en-US" altLang="en-US"/>
              <a:t>Or other machines</a:t>
            </a:r>
          </a:p>
          <a:p>
            <a:pPr eaLnBrk="1" hangingPunct="1"/>
            <a:r>
              <a:rPr lang="en-US" altLang="en-US"/>
              <a:t>Attempts to provide interface just like local procedure call</a:t>
            </a:r>
          </a:p>
          <a:p>
            <a:pPr eaLnBrk="1" hangingPunct="1"/>
            <a:r>
              <a:rPr lang="en-US" altLang="en-US"/>
              <a:t>Request/reply communications model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CDA4032A-774F-82FA-27CF-984C36037F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RPC Case Studies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F9A876C9-8DEF-2005-2C76-AE1AECC009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RPC in Cedar</a:t>
            </a:r>
          </a:p>
          <a:p>
            <a:pPr eaLnBrk="1" hangingPunct="1"/>
            <a:r>
              <a:rPr lang="en-US" altLang="en-US"/>
              <a:t>UNIX RPC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3CD43D6E-290A-79C0-18E3-86D32E295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Semantics of RPC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4A8820AA-6920-9B8B-90C5-800DFE20C0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Similar to regular procedure call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1.  Calling procedure blocks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2.  Parameters transferred to called procedure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3.  Called procedure computes till it returns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4.  Return value delivered to calling procedure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5.  Calling procedure continues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389D5949-E804-FC87-13CA-25A9DE7D87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High-Level RPC Mechanics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70F7920C-31A7-CC7A-9AC3-501B3E1FC3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Hide details from applications</a:t>
            </a:r>
          </a:p>
          <a:p>
            <a:pPr eaLnBrk="1" hangingPunct="1"/>
            <a:r>
              <a:rPr lang="en-US" altLang="en-US"/>
              <a:t>Clients pass requests to stub programs</a:t>
            </a:r>
          </a:p>
          <a:p>
            <a:pPr eaLnBrk="1" hangingPunct="1"/>
            <a:r>
              <a:rPr lang="en-US" altLang="en-US"/>
              <a:t>Client-end stub sends request to server stub</a:t>
            </a:r>
          </a:p>
          <a:p>
            <a:pPr eaLnBrk="1" hangingPunct="1"/>
            <a:r>
              <a:rPr lang="en-US" altLang="en-US"/>
              <a:t>Server-end stub calls user-level server</a:t>
            </a:r>
          </a:p>
          <a:p>
            <a:pPr eaLnBrk="1" hangingPunct="1"/>
            <a:r>
              <a:rPr lang="en-US" altLang="en-US"/>
              <a:t>Results travel in reverse direction</a:t>
            </a:r>
          </a:p>
          <a:p>
            <a:pPr eaLnBrk="1" hangingPunct="1"/>
            <a:r>
              <a:rPr lang="en-US" altLang="en-US"/>
              <a:t>Network transport or OS actually moves data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CDFFCCB3-CE3E-0174-96A1-52181687E2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Diagram of RPC in Action</a:t>
            </a:r>
          </a:p>
        </p:txBody>
      </p:sp>
      <p:sp>
        <p:nvSpPr>
          <p:cNvPr id="119811" name="Text Box 5">
            <a:extLst>
              <a:ext uri="{FF2B5EF4-FFF2-40B4-BE49-F238E27FC236}">
                <a16:creationId xmlns:a16="http://schemas.microsoft.com/office/drawing/2014/main" id="{D055D455-BCF4-C495-C4C2-59A24716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362200"/>
            <a:ext cx="1752600" cy="376238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Server (callee)</a:t>
            </a:r>
          </a:p>
        </p:txBody>
      </p:sp>
      <p:sp>
        <p:nvSpPr>
          <p:cNvPr id="119812" name="Text Box 6">
            <a:extLst>
              <a:ext uri="{FF2B5EF4-FFF2-40B4-BE49-F238E27FC236}">
                <a16:creationId xmlns:a16="http://schemas.microsoft.com/office/drawing/2014/main" id="{EFDF5DFC-3B33-BC2C-A664-2C6CE3421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362200"/>
            <a:ext cx="1752600" cy="376238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Client (caller)</a:t>
            </a:r>
          </a:p>
        </p:txBody>
      </p:sp>
      <p:grpSp>
        <p:nvGrpSpPr>
          <p:cNvPr id="2" name="Group 27">
            <a:extLst>
              <a:ext uri="{FF2B5EF4-FFF2-40B4-BE49-F238E27FC236}">
                <a16:creationId xmlns:a16="http://schemas.microsoft.com/office/drawing/2014/main" id="{8A7AE565-D135-8CBA-A92D-C2B15EAE090B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810000"/>
            <a:ext cx="4953000" cy="1828800"/>
            <a:chOff x="1440" y="2400"/>
            <a:chExt cx="3120" cy="1152"/>
          </a:xfrm>
        </p:grpSpPr>
        <p:sp>
          <p:nvSpPr>
            <p:cNvPr id="119832" name="Rectangle 9">
              <a:extLst>
                <a:ext uri="{FF2B5EF4-FFF2-40B4-BE49-F238E27FC236}">
                  <a16:creationId xmlns:a16="http://schemas.microsoft.com/office/drawing/2014/main" id="{73667A2D-C978-6EE0-EEE5-E98649D29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832"/>
              <a:ext cx="3120" cy="72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OS or Network</a:t>
              </a:r>
            </a:p>
          </p:txBody>
        </p:sp>
        <p:sp>
          <p:nvSpPr>
            <p:cNvPr id="119833" name="Line 12">
              <a:extLst>
                <a:ext uri="{FF2B5EF4-FFF2-40B4-BE49-F238E27FC236}">
                  <a16:creationId xmlns:a16="http://schemas.microsoft.com/office/drawing/2014/main" id="{93171996-26D8-CC15-78CF-97B7BCE7D0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400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597" name="Line 13">
            <a:extLst>
              <a:ext uri="{FF2B5EF4-FFF2-40B4-BE49-F238E27FC236}">
                <a16:creationId xmlns:a16="http://schemas.microsoft.com/office/drawing/2014/main" id="{401A0B2C-03D3-2A50-C46B-55B0F25E54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8100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0" name="Line 16">
            <a:extLst>
              <a:ext uri="{FF2B5EF4-FFF2-40B4-BE49-F238E27FC236}">
                <a16:creationId xmlns:a16="http://schemas.microsoft.com/office/drawing/2014/main" id="{0B8D37B5-425E-43F1-733E-52A8A45B4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8100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8">
            <a:extLst>
              <a:ext uri="{FF2B5EF4-FFF2-40B4-BE49-F238E27FC236}">
                <a16:creationId xmlns:a16="http://schemas.microsoft.com/office/drawing/2014/main" id="{6075E468-2E4C-B458-106D-05B93C1A96BE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3429000"/>
            <a:ext cx="1752600" cy="1066800"/>
            <a:chOff x="3456" y="2160"/>
            <a:chExt cx="1104" cy="672"/>
          </a:xfrm>
        </p:grpSpPr>
        <p:sp>
          <p:nvSpPr>
            <p:cNvPr id="119830" name="Text Box 8">
              <a:extLst>
                <a:ext uri="{FF2B5EF4-FFF2-40B4-BE49-F238E27FC236}">
                  <a16:creationId xmlns:a16="http://schemas.microsoft.com/office/drawing/2014/main" id="{BB96B2A4-A81C-7D2F-5E51-C3C61C5B91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2160"/>
              <a:ext cx="1104" cy="23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Server stub</a:t>
              </a:r>
            </a:p>
          </p:txBody>
        </p:sp>
        <p:sp>
          <p:nvSpPr>
            <p:cNvPr id="119831" name="Line 17">
              <a:extLst>
                <a:ext uri="{FF2B5EF4-FFF2-40B4-BE49-F238E27FC236}">
                  <a16:creationId xmlns:a16="http://schemas.microsoft.com/office/drawing/2014/main" id="{A559281B-085E-266C-0ED4-D3881E0F0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2400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6">
            <a:extLst>
              <a:ext uri="{FF2B5EF4-FFF2-40B4-BE49-F238E27FC236}">
                <a16:creationId xmlns:a16="http://schemas.microsoft.com/office/drawing/2014/main" id="{5DE2C63C-5AB9-8305-3F9D-E297AE5612D0}"/>
              </a:ext>
            </a:extLst>
          </p:cNvPr>
          <p:cNvGrpSpPr>
            <a:grpSpLocks/>
          </p:cNvGrpSpPr>
          <p:nvPr/>
        </p:nvGrpSpPr>
        <p:grpSpPr bwMode="auto">
          <a:xfrm>
            <a:off x="2216150" y="2743200"/>
            <a:ext cx="1822450" cy="1062038"/>
            <a:chOff x="1396" y="1728"/>
            <a:chExt cx="1148" cy="669"/>
          </a:xfrm>
        </p:grpSpPr>
        <p:sp>
          <p:nvSpPr>
            <p:cNvPr id="119827" name="Text Box 7">
              <a:extLst>
                <a:ext uri="{FF2B5EF4-FFF2-40B4-BE49-F238E27FC236}">
                  <a16:creationId xmlns:a16="http://schemas.microsoft.com/office/drawing/2014/main" id="{F7125199-61B1-4EFA-193F-C0E04E84C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2160"/>
              <a:ext cx="1104" cy="23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Client stub</a:t>
              </a:r>
            </a:p>
          </p:txBody>
        </p:sp>
        <p:sp>
          <p:nvSpPr>
            <p:cNvPr id="119828" name="Line 11">
              <a:extLst>
                <a:ext uri="{FF2B5EF4-FFF2-40B4-BE49-F238E27FC236}">
                  <a16:creationId xmlns:a16="http://schemas.microsoft.com/office/drawing/2014/main" id="{16D076E6-2804-236C-8344-26FBA77BE7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728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29" name="Text Box 22">
              <a:extLst>
                <a:ext uri="{FF2B5EF4-FFF2-40B4-BE49-F238E27FC236}">
                  <a16:creationId xmlns:a16="http://schemas.microsoft.com/office/drawing/2014/main" id="{41B85CA2-8E75-938E-56EF-36274B52FD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6" y="1776"/>
              <a:ext cx="3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call</a:t>
              </a:r>
            </a:p>
          </p:txBody>
        </p:sp>
      </p:grpSp>
      <p:grpSp>
        <p:nvGrpSpPr>
          <p:cNvPr id="5" name="Group 31">
            <a:extLst>
              <a:ext uri="{FF2B5EF4-FFF2-40B4-BE49-F238E27FC236}">
                <a16:creationId xmlns:a16="http://schemas.microsoft.com/office/drawing/2014/main" id="{DF33891F-549D-FEDA-2F56-C95DBFD3245C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743200"/>
            <a:ext cx="679450" cy="685800"/>
            <a:chOff x="2256" y="1728"/>
            <a:chExt cx="428" cy="432"/>
          </a:xfrm>
        </p:grpSpPr>
        <p:sp>
          <p:nvSpPr>
            <p:cNvPr id="119825" name="Line 14">
              <a:extLst>
                <a:ext uri="{FF2B5EF4-FFF2-40B4-BE49-F238E27FC236}">
                  <a16:creationId xmlns:a16="http://schemas.microsoft.com/office/drawing/2014/main" id="{00A47185-60FC-6D5A-05C9-C4EF7A4451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1728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26" name="Text Box 23">
              <a:extLst>
                <a:ext uri="{FF2B5EF4-FFF2-40B4-BE49-F238E27FC236}">
                  <a16:creationId xmlns:a16="http://schemas.microsoft.com/office/drawing/2014/main" id="{B2C1C9CF-0FA4-6FFE-476D-C79E41D79A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1776"/>
              <a:ext cx="4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reply</a:t>
              </a:r>
            </a:p>
          </p:txBody>
        </p:sp>
      </p:grpSp>
      <p:grpSp>
        <p:nvGrpSpPr>
          <p:cNvPr id="6" name="Group 29">
            <a:extLst>
              <a:ext uri="{FF2B5EF4-FFF2-40B4-BE49-F238E27FC236}">
                <a16:creationId xmlns:a16="http://schemas.microsoft.com/office/drawing/2014/main" id="{386AFC26-61A1-F86B-3B94-B2CA298CB7A1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2743200"/>
            <a:ext cx="527050" cy="685800"/>
            <a:chOff x="4272" y="1728"/>
            <a:chExt cx="332" cy="432"/>
          </a:xfrm>
        </p:grpSpPr>
        <p:sp>
          <p:nvSpPr>
            <p:cNvPr id="119823" name="Line 18">
              <a:extLst>
                <a:ext uri="{FF2B5EF4-FFF2-40B4-BE49-F238E27FC236}">
                  <a16:creationId xmlns:a16="http://schemas.microsoft.com/office/drawing/2014/main" id="{0001644C-B41B-0827-2F50-1A1B63F98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1728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24" name="Text Box 24">
              <a:extLst>
                <a:ext uri="{FF2B5EF4-FFF2-40B4-BE49-F238E27FC236}">
                  <a16:creationId xmlns:a16="http://schemas.microsoft.com/office/drawing/2014/main" id="{7BD5E96E-8EE5-08CB-6E6F-3E97D5CA38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1776"/>
              <a:ext cx="3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call</a:t>
              </a:r>
            </a:p>
          </p:txBody>
        </p:sp>
      </p:grpSp>
      <p:grpSp>
        <p:nvGrpSpPr>
          <p:cNvPr id="7" name="Group 30">
            <a:extLst>
              <a:ext uri="{FF2B5EF4-FFF2-40B4-BE49-F238E27FC236}">
                <a16:creationId xmlns:a16="http://schemas.microsoft.com/office/drawing/2014/main" id="{1E91B9D9-0B9B-8BC6-9014-FA557E5C9AA4}"/>
              </a:ext>
            </a:extLst>
          </p:cNvPr>
          <p:cNvGrpSpPr>
            <a:grpSpLocks/>
          </p:cNvGrpSpPr>
          <p:nvPr/>
        </p:nvGrpSpPr>
        <p:grpSpPr bwMode="auto">
          <a:xfrm>
            <a:off x="5264150" y="2743200"/>
            <a:ext cx="679450" cy="685800"/>
            <a:chOff x="3316" y="1728"/>
            <a:chExt cx="428" cy="432"/>
          </a:xfrm>
        </p:grpSpPr>
        <p:sp>
          <p:nvSpPr>
            <p:cNvPr id="119821" name="Line 15">
              <a:extLst>
                <a:ext uri="{FF2B5EF4-FFF2-40B4-BE49-F238E27FC236}">
                  <a16:creationId xmlns:a16="http://schemas.microsoft.com/office/drawing/2014/main" id="{68C63F84-D7DE-85E3-E8BC-93EC309EB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728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22" name="Text Box 25">
              <a:extLst>
                <a:ext uri="{FF2B5EF4-FFF2-40B4-BE49-F238E27FC236}">
                  <a16:creationId xmlns:a16="http://schemas.microsoft.com/office/drawing/2014/main" id="{8AA09C62-09F5-87E3-C3CF-C9D86F98D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6" y="1776"/>
              <a:ext cx="4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reply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86DD93BB-BD0A-CB34-C701-9A657A587E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do the stubs do?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4C74B375-8274-AFB0-28DA-2D7C01A4A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Stubs handle complex details like:</a:t>
            </a:r>
          </a:p>
          <a:p>
            <a:pPr lvl="1" eaLnBrk="1" hangingPunct="1"/>
            <a:r>
              <a:rPr lang="en-US" altLang="en-US"/>
              <a:t>Marshaling arguments</a:t>
            </a:r>
          </a:p>
          <a:p>
            <a:pPr lvl="1" eaLnBrk="1" hangingPunct="1"/>
            <a:r>
              <a:rPr lang="en-US" altLang="en-US"/>
              <a:t>Message construction</a:t>
            </a:r>
          </a:p>
          <a:p>
            <a:pPr lvl="1" eaLnBrk="1" hangingPunct="1"/>
            <a:r>
              <a:rPr lang="en-US" altLang="en-US"/>
              <a:t>Data format translation</a:t>
            </a:r>
          </a:p>
          <a:p>
            <a:pPr lvl="1" eaLnBrk="1" hangingPunct="1"/>
            <a:r>
              <a:rPr lang="en-US" altLang="en-US"/>
              <a:t>Finding the server process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DBD1D8E6-B2DC-66DA-A960-2B4ED761BB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Setting Up RPC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C7623D50-B7A4-65ED-30A6-B7601DD11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Caller must have a way to find the called procedure</a:t>
            </a:r>
          </a:p>
          <a:p>
            <a:pPr eaLnBrk="1" hangingPunct="1"/>
            <a:r>
              <a:rPr lang="en-US" altLang="en-US"/>
              <a:t>But it can’t be found at link time</a:t>
            </a:r>
          </a:p>
          <a:p>
            <a:pPr lvl="1" eaLnBrk="1" hangingPunct="1"/>
            <a:r>
              <a:rPr lang="en-US" altLang="en-US"/>
              <a:t>Unlike local procedure</a:t>
            </a:r>
          </a:p>
          <a:p>
            <a:pPr eaLnBrk="1" hangingPunct="1"/>
            <a:r>
              <a:rPr lang="en-US" altLang="en-US"/>
              <a:t>Potential servers must make their presence known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5597FA32-4603-B46A-EE81-C91876647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Registering Servers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8A7C388D-9F76-82F6-2672-EC35DC53E9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Either register the server at a “well-known” port</a:t>
            </a:r>
          </a:p>
          <a:p>
            <a:pPr eaLnBrk="1" hangingPunct="1"/>
            <a:r>
              <a:rPr lang="en-US" altLang="en-US"/>
              <a:t>Or register it with a name server</a:t>
            </a:r>
          </a:p>
          <a:p>
            <a:pPr lvl="1" eaLnBrk="1" hangingPunct="1"/>
            <a:r>
              <a:rPr lang="en-US" altLang="en-US"/>
              <a:t>Which in turn is at a “well-known” port</a:t>
            </a:r>
          </a:p>
          <a:p>
            <a:pPr eaLnBrk="1" hangingPunct="1"/>
            <a:r>
              <a:rPr lang="en-US" altLang="en-US"/>
              <a:t>Calling procedure “addresses” RPC to that port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6E9E717A-D269-871A-06DE-BB4FE84ADB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 to a Service	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CD152893-22F3-510F-D3E3-DDB057C4B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client process </a:t>
            </a:r>
            <a:r>
              <a:rPr lang="en-US" altLang="en-US" i="1"/>
              <a:t>binds</a:t>
            </a:r>
            <a:r>
              <a:rPr lang="en-US" altLang="en-US"/>
              <a:t> to the service it wants</a:t>
            </a:r>
          </a:p>
          <a:p>
            <a:pPr eaLnBrk="1" hangingPunct="1"/>
            <a:r>
              <a:rPr lang="en-US" altLang="en-US"/>
              <a:t>Two major sub-problem:</a:t>
            </a:r>
          </a:p>
          <a:p>
            <a:pPr lvl="1" eaLnBrk="1" hangingPunct="1"/>
            <a:r>
              <a:rPr lang="en-US" altLang="en-US"/>
              <a:t>Naming</a:t>
            </a:r>
          </a:p>
          <a:p>
            <a:pPr lvl="1" eaLnBrk="1" hangingPunct="1"/>
            <a:r>
              <a:rPr lang="en-US" altLang="en-US"/>
              <a:t>Location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5945C9B9-5904-C7CA-1A4F-BEE0B11146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Binding:  The Naming Problem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59BB6CE2-3722-B236-B6ED-B5D67299A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does a caller name the server program?</a:t>
            </a:r>
          </a:p>
          <a:p>
            <a:pPr eaLnBrk="1" hangingPunct="1"/>
            <a:r>
              <a:rPr lang="en-US" altLang="en-US"/>
              <a:t>Depends on the RPC mechanism</a:t>
            </a:r>
          </a:p>
          <a:p>
            <a:pPr lvl="1" eaLnBrk="1" hangingPunct="1"/>
            <a:r>
              <a:rPr lang="en-US" altLang="en-US"/>
              <a:t>And perhaps the protocol or type within it</a:t>
            </a:r>
          </a:p>
          <a:p>
            <a:pPr eaLnBrk="1" hangingPunct="1"/>
            <a:r>
              <a:rPr lang="en-US" altLang="en-US"/>
              <a:t>Do you name the server explicitly?</a:t>
            </a:r>
          </a:p>
          <a:p>
            <a:pPr eaLnBrk="1" hangingPunct="1"/>
            <a:r>
              <a:rPr lang="en-US" altLang="en-US"/>
              <a:t>Or do you name the service and let some other authority choose which server?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7E08B318-AE53-5BDE-6C7E-8D34F98970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Binding:  The Location Problem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29C98B79-1B11-3AD8-FB87-8BEB21CE1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Where is the remote server?</a:t>
            </a:r>
          </a:p>
          <a:p>
            <a:pPr eaLnBrk="1" hangingPunct="1"/>
            <a:r>
              <a:rPr lang="en-US" altLang="en-US"/>
              <a:t>Some naming schemes make it explicit</a:t>
            </a:r>
          </a:p>
          <a:p>
            <a:pPr lvl="1" eaLnBrk="1" hangingPunct="1"/>
            <a:r>
              <a:rPr lang="en-US" altLang="en-US"/>
              <a:t>Some don’t</a:t>
            </a:r>
          </a:p>
          <a:p>
            <a:pPr eaLnBrk="1" hangingPunct="1"/>
            <a:r>
              <a:rPr lang="en-US" altLang="en-US"/>
              <a:t>If it’s not explicit, system must convert symbolic names to physical locations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9706C8BD-114E-586B-B1BA-F7C1D65F5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 in Cedar RPC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FCE9F64A-7A15-7A8E-7B26-41988883C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Client applications bind to a symbolic name</a:t>
            </a:r>
          </a:p>
          <a:p>
            <a:pPr lvl="1" eaLnBrk="1" hangingPunct="1"/>
            <a:r>
              <a:rPr lang="en-US" altLang="en-US"/>
              <a:t>Composed of:</a:t>
            </a:r>
          </a:p>
          <a:p>
            <a:pPr lvl="2" eaLnBrk="1" hangingPunct="1"/>
            <a:r>
              <a:rPr lang="en-US" altLang="en-US"/>
              <a:t>Type</a:t>
            </a:r>
          </a:p>
          <a:p>
            <a:pPr lvl="2" eaLnBrk="1" hangingPunct="1"/>
            <a:r>
              <a:rPr lang="en-US" altLang="en-US"/>
              <a:t>Instance</a:t>
            </a:r>
          </a:p>
          <a:p>
            <a:pPr eaLnBrk="1" hangingPunct="1"/>
            <a:r>
              <a:rPr lang="en-US" altLang="en-US"/>
              <a:t>Type is which kind of service</a:t>
            </a:r>
          </a:p>
          <a:p>
            <a:pPr eaLnBrk="1" hangingPunct="1"/>
            <a:r>
              <a:rPr lang="en-US" altLang="en-US"/>
              <a:t>Instance is which particular implementer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3087D44A-6EE0-A49A-E170-DB9C41FC89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Locating Cedar RPC Service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80FF2BC0-3397-C334-1731-D5A514847C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Names do not contain physical location</a:t>
            </a:r>
          </a:p>
          <a:p>
            <a:pPr eaLnBrk="1" hangingPunct="1"/>
            <a:r>
              <a:rPr lang="en-US" altLang="en-US"/>
              <a:t>So, Cedar consults a database of services</a:t>
            </a:r>
          </a:p>
          <a:p>
            <a:pPr eaLnBrk="1" hangingPunct="1"/>
            <a:r>
              <a:rPr lang="en-US" altLang="en-US"/>
              <a:t>Services register with a database</a:t>
            </a:r>
          </a:p>
          <a:p>
            <a:pPr eaLnBrk="1" hangingPunct="1"/>
            <a:r>
              <a:rPr lang="en-US" altLang="en-US"/>
              <a:t>Binding call automatically looks up location in the database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4CC617AF-952B-C1C1-39C5-BDF54BB72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 in UNIX RPC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7AE08225-B486-1E80-5F46-7ACC715372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bind() system call used by servers</a:t>
            </a:r>
          </a:p>
          <a:p>
            <a:pPr lvl="1" eaLnBrk="1" hangingPunct="1"/>
            <a:r>
              <a:rPr lang="en-US" altLang="en-US"/>
              <a:t>Allows servers to bind naming/location information to particular socket</a:t>
            </a:r>
          </a:p>
          <a:p>
            <a:pPr eaLnBrk="1" hangingPunct="1"/>
            <a:r>
              <a:rPr lang="en-US" altLang="en-US"/>
              <a:t>connect() system call used by clients</a:t>
            </a:r>
          </a:p>
          <a:p>
            <a:pPr lvl="1" eaLnBrk="1" hangingPunct="1"/>
            <a:r>
              <a:rPr lang="en-US" altLang="en-US"/>
              <a:t>Using information similar to that bound by the server</a:t>
            </a:r>
          </a:p>
          <a:p>
            <a:pPr eaLnBrk="1" hangingPunct="1"/>
            <a:r>
              <a:rPr lang="en-US" altLang="en-US"/>
              <a:t>Automatic code generation hides details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B7925053-D9E3-2DD7-8D7C-8AB74E170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UNIX Binding Information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38296E24-7D75-4E70-6A99-91101FFC8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Like most socket operations, it’s flexible</a:t>
            </a:r>
          </a:p>
          <a:p>
            <a:pPr eaLnBrk="1" hangingPunct="1"/>
            <a:r>
              <a:rPr lang="en-US" altLang="en-US"/>
              <a:t>Fill in all or part of a socket address data structure</a:t>
            </a:r>
          </a:p>
          <a:p>
            <a:pPr eaLnBrk="1" hangingPunct="1"/>
            <a:r>
              <a:rPr lang="en-US" altLang="en-US"/>
              <a:t>Create an appropriate socket</a:t>
            </a:r>
          </a:p>
          <a:p>
            <a:pPr eaLnBrk="1" hangingPunct="1"/>
            <a:r>
              <a:rPr lang="en-US" altLang="en-US"/>
              <a:t>Then call </a:t>
            </a:r>
            <a:r>
              <a:rPr lang="en-US" altLang="en-US" b="1" i="1"/>
              <a:t>bind</a:t>
            </a:r>
            <a:r>
              <a:rPr lang="en-US" altLang="en-US"/>
              <a:t> to link socket to address information</a:t>
            </a:r>
          </a:p>
          <a:p>
            <a:pPr eaLnBrk="1" hangingPunct="1"/>
            <a:r>
              <a:rPr lang="en-US" altLang="en-US" b="1" i="1"/>
              <a:t>connect</a:t>
            </a:r>
            <a:r>
              <a:rPr lang="en-US" altLang="en-US"/>
              <a:t> works similarly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B993416D-B17E-4BF2-E1BD-BAFADC0528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UNIX Binding Example</a:t>
            </a: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7558D927-46F4-0953-75E6-8ABB50951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 server side,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struct sockaddr_un sin;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int sd;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strcpy(sin.sun_path,”./socket”);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sd = socket(AF_UNIX, SOCK_STREAM, 0);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bind(sd, &amp;sin, sizeof(sin));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CBB9D3B5-E72B-DEBF-1104-A84964C373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UNIX Binding Example, Con’t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E74C708F-A65F-30E4-5206-4D5B688F8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 client side,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struct sockaddr_un sin;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int sd;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strcpy(sin.sun_path, “./socket”);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sd = socket(AF_UNIX, SOCK_STREAM, 0);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connect(sd, &amp;sin, sizeof(sin));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07C05B1E-BEBC-6CF7-389E-4BA217726D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Locating Remote Services in UNIX RPC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DF046662-38EC-B595-4521-CE5C454CF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Similar to Cedar methods</a:t>
            </a:r>
          </a:p>
          <a:p>
            <a:pPr eaLnBrk="1" hangingPunct="1"/>
            <a:r>
              <a:rPr lang="en-US" altLang="en-US"/>
              <a:t>Register services with the </a:t>
            </a:r>
            <a:r>
              <a:rPr lang="en-US" altLang="en-US" i="1" u="sng"/>
              <a:t>portmapper</a:t>
            </a:r>
          </a:p>
          <a:p>
            <a:pPr eaLnBrk="1" hangingPunct="1"/>
            <a:r>
              <a:rPr lang="en-US" altLang="en-US"/>
              <a:t>The portmapper is typically called through automatically generated code</a:t>
            </a:r>
          </a:p>
          <a:p>
            <a:pPr eaLnBrk="1" hangingPunct="1"/>
            <a:r>
              <a:rPr lang="en-US" altLang="en-US"/>
              <a:t>the portmapper runs on each machine</a:t>
            </a:r>
          </a:p>
          <a:p>
            <a:pPr eaLnBrk="1" hangingPunct="1"/>
            <a:r>
              <a:rPr lang="en-US" altLang="en-US"/>
              <a:t>Another service (e.g., NIS) deals with intermachine requests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58F97157-879C-6FA0-2E99-B073464F0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Using RPC</a:t>
            </a:r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239849A4-4AB8-5903-6C47-E6DD31C73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Once it’s bound, how does the client use RPC?</a:t>
            </a:r>
          </a:p>
          <a:p>
            <a:pPr eaLnBrk="1" hangingPunct="1"/>
            <a:r>
              <a:rPr lang="en-US" altLang="en-US"/>
              <a:t>Just call the routines</a:t>
            </a:r>
          </a:p>
          <a:p>
            <a:pPr lvl="1" eaLnBrk="1" hangingPunct="1"/>
            <a:r>
              <a:rPr lang="en-US" altLang="en-US"/>
              <a:t>As if they were local</a:t>
            </a:r>
          </a:p>
          <a:p>
            <a:pPr eaLnBrk="1" hangingPunct="1"/>
            <a:r>
              <a:rPr lang="en-US" altLang="en-US"/>
              <a:t>And the results come back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EF090A51-EF3B-3281-26AB-B0CD91E1C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/>
              <a:t>What’s happening under the covers?</a:t>
            </a:r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5DB32D99-3BEC-716F-A9B4-EA380D6EB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a client calls a remote routine, he really calls a local stub program</a:t>
            </a:r>
          </a:p>
          <a:p>
            <a:pPr eaLnBrk="1" hangingPunct="1"/>
            <a:r>
              <a:rPr lang="en-US" altLang="en-US"/>
              <a:t>Stub program packages up request to remote server</a:t>
            </a:r>
          </a:p>
          <a:p>
            <a:pPr eaLnBrk="1" hangingPunct="1"/>
            <a:r>
              <a:rPr lang="en-US" altLang="en-US"/>
              <a:t>And sends it to local transport code</a:t>
            </a:r>
          </a:p>
          <a:p>
            <a:pPr eaLnBrk="1" hangingPunct="1"/>
            <a:r>
              <a:rPr lang="en-US" altLang="en-US"/>
              <a:t>When reply arrives, local transport code returns results to stub</a:t>
            </a:r>
          </a:p>
          <a:p>
            <a:pPr eaLnBrk="1" hangingPunct="1"/>
            <a:r>
              <a:rPr lang="en-US" altLang="en-US"/>
              <a:t>Which returns to client program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DA76F36A-C34C-04EC-9146-1862EB4982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happens at the server side?</a:t>
            </a: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04074089-1502-7623-FE9C-2B1BB39C0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request comes into the RPC transport code</a:t>
            </a:r>
          </a:p>
          <a:p>
            <a:pPr eaLnBrk="1" hangingPunct="1"/>
            <a:r>
              <a:rPr lang="en-US" altLang="en-US"/>
              <a:t>It routes it to the appropriate server stub</a:t>
            </a:r>
          </a:p>
          <a:p>
            <a:pPr eaLnBrk="1" hangingPunct="1"/>
            <a:r>
              <a:rPr lang="en-US" altLang="en-US"/>
              <a:t>Which converts it into a local procedure call</a:t>
            </a:r>
          </a:p>
          <a:p>
            <a:pPr eaLnBrk="1" hangingPunct="1"/>
            <a:r>
              <a:rPr lang="en-US" altLang="en-US"/>
              <a:t>Which is made within the context of the server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DE83831D-E26F-C4F9-EA2A-FF95E0880C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Conceptual Diagram of RPC</a:t>
            </a:r>
          </a:p>
        </p:txBody>
      </p:sp>
      <p:sp>
        <p:nvSpPr>
          <p:cNvPr id="154627" name="Text Box 11">
            <a:extLst>
              <a:ext uri="{FF2B5EF4-FFF2-40B4-BE49-F238E27FC236}">
                <a16:creationId xmlns:a16="http://schemas.microsoft.com/office/drawing/2014/main" id="{17CCB3AF-F58B-0B7B-01D3-8F14D4B57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1843088"/>
            <a:ext cx="189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call_procedure();</a:t>
            </a:r>
          </a:p>
        </p:txBody>
      </p:sp>
      <p:grpSp>
        <p:nvGrpSpPr>
          <p:cNvPr id="2" name="Group 24">
            <a:extLst>
              <a:ext uri="{FF2B5EF4-FFF2-40B4-BE49-F238E27FC236}">
                <a16:creationId xmlns:a16="http://schemas.microsoft.com/office/drawing/2014/main" id="{A250C102-954F-AB8E-9189-A5415B1E6895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2209800"/>
            <a:ext cx="2895600" cy="955675"/>
            <a:chOff x="816" y="1392"/>
            <a:chExt cx="1824" cy="602"/>
          </a:xfrm>
        </p:grpSpPr>
        <p:sp>
          <p:nvSpPr>
            <p:cNvPr id="154653" name="Text Box 4">
              <a:extLst>
                <a:ext uri="{FF2B5EF4-FFF2-40B4-BE49-F238E27FC236}">
                  <a16:creationId xmlns:a16="http://schemas.microsoft.com/office/drawing/2014/main" id="{C7684CE2-A31F-7B67-93C4-25AEB3BB58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1584"/>
              <a:ext cx="1824" cy="410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Message from client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stub to server stub</a:t>
              </a:r>
            </a:p>
          </p:txBody>
        </p:sp>
        <p:sp>
          <p:nvSpPr>
            <p:cNvPr id="154654" name="Line 15">
              <a:extLst>
                <a:ext uri="{FF2B5EF4-FFF2-40B4-BE49-F238E27FC236}">
                  <a16:creationId xmlns:a16="http://schemas.microsoft.com/office/drawing/2014/main" id="{ED678DAF-0431-6DEC-5223-4F9EA2C00C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39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7">
            <a:extLst>
              <a:ext uri="{FF2B5EF4-FFF2-40B4-BE49-F238E27FC236}">
                <a16:creationId xmlns:a16="http://schemas.microsoft.com/office/drawing/2014/main" id="{D44330A2-7086-9144-F5A7-35B25621E02A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5181600"/>
            <a:ext cx="1898650" cy="595313"/>
            <a:chOff x="1156" y="3264"/>
            <a:chExt cx="1196" cy="375"/>
          </a:xfrm>
        </p:grpSpPr>
        <p:sp>
          <p:nvSpPr>
            <p:cNvPr id="154651" name="Text Box 13">
              <a:extLst>
                <a:ext uri="{FF2B5EF4-FFF2-40B4-BE49-F238E27FC236}">
                  <a16:creationId xmlns:a16="http://schemas.microsoft.com/office/drawing/2014/main" id="{F17540BE-4102-64DA-D4A2-4790E76A7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6" y="3408"/>
              <a:ext cx="1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call_procedure();</a:t>
              </a:r>
            </a:p>
          </p:txBody>
        </p:sp>
        <p:sp>
          <p:nvSpPr>
            <p:cNvPr id="154652" name="Line 16">
              <a:extLst>
                <a:ext uri="{FF2B5EF4-FFF2-40B4-BE49-F238E27FC236}">
                  <a16:creationId xmlns:a16="http://schemas.microsoft.com/office/drawing/2014/main" id="{CBDA9B25-80EE-5554-54F1-4C584EA352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326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6">
            <a:extLst>
              <a:ext uri="{FF2B5EF4-FFF2-40B4-BE49-F238E27FC236}">
                <a16:creationId xmlns:a16="http://schemas.microsoft.com/office/drawing/2014/main" id="{E350B35F-6D52-53C3-986C-48732D70FFBF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4191000"/>
            <a:ext cx="2895600" cy="955675"/>
            <a:chOff x="816" y="2640"/>
            <a:chExt cx="1824" cy="602"/>
          </a:xfrm>
        </p:grpSpPr>
        <p:sp>
          <p:nvSpPr>
            <p:cNvPr id="154649" name="Text Box 7">
              <a:extLst>
                <a:ext uri="{FF2B5EF4-FFF2-40B4-BE49-F238E27FC236}">
                  <a16:creationId xmlns:a16="http://schemas.microsoft.com/office/drawing/2014/main" id="{52518EF5-DD32-8950-3FD1-D9061DA84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2832"/>
              <a:ext cx="1824" cy="410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Message received by server stub</a:t>
              </a:r>
            </a:p>
          </p:txBody>
        </p:sp>
        <p:sp>
          <p:nvSpPr>
            <p:cNvPr id="154650" name="Line 17">
              <a:extLst>
                <a:ext uri="{FF2B5EF4-FFF2-40B4-BE49-F238E27FC236}">
                  <a16:creationId xmlns:a16="http://schemas.microsoft.com/office/drawing/2014/main" id="{F0101BC0-39F4-830C-27EB-344F68A4A0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640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5">
            <a:extLst>
              <a:ext uri="{FF2B5EF4-FFF2-40B4-BE49-F238E27FC236}">
                <a16:creationId xmlns:a16="http://schemas.microsoft.com/office/drawing/2014/main" id="{640566E1-2819-458A-0B0B-6E95530FC33D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3200400"/>
            <a:ext cx="2895600" cy="955675"/>
            <a:chOff x="816" y="2016"/>
            <a:chExt cx="1824" cy="602"/>
          </a:xfrm>
        </p:grpSpPr>
        <p:sp>
          <p:nvSpPr>
            <p:cNvPr id="154647" name="Text Box 8">
              <a:extLst>
                <a:ext uri="{FF2B5EF4-FFF2-40B4-BE49-F238E27FC236}">
                  <a16:creationId xmlns:a16="http://schemas.microsoft.com/office/drawing/2014/main" id="{18DB32F4-4B0C-82AE-7956-E8139B2EF9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2208"/>
              <a:ext cx="1824" cy="410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Network transport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54648" name="Line 18">
              <a:extLst>
                <a:ext uri="{FF2B5EF4-FFF2-40B4-BE49-F238E27FC236}">
                  <a16:creationId xmlns:a16="http://schemas.microsoft.com/office/drawing/2014/main" id="{FE14E9A2-D760-B992-1074-C0F9CA1393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016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32">
            <a:extLst>
              <a:ext uri="{FF2B5EF4-FFF2-40B4-BE49-F238E27FC236}">
                <a16:creationId xmlns:a16="http://schemas.microsoft.com/office/drawing/2014/main" id="{0D7BC131-B287-A3A3-6F25-345D952DEB25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789113"/>
            <a:ext cx="2673350" cy="725487"/>
            <a:chOff x="3072" y="1127"/>
            <a:chExt cx="1684" cy="457"/>
          </a:xfrm>
        </p:grpSpPr>
        <p:sp>
          <p:nvSpPr>
            <p:cNvPr id="154645" name="Text Box 12">
              <a:extLst>
                <a:ext uri="{FF2B5EF4-FFF2-40B4-BE49-F238E27FC236}">
                  <a16:creationId xmlns:a16="http://schemas.microsoft.com/office/drawing/2014/main" id="{0B1296E4-8047-F46E-D9DE-E5C03C1ED2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1127"/>
              <a:ext cx="16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client program continues</a:t>
              </a:r>
            </a:p>
          </p:txBody>
        </p:sp>
        <p:sp>
          <p:nvSpPr>
            <p:cNvPr id="154646" name="Line 19">
              <a:extLst>
                <a:ext uri="{FF2B5EF4-FFF2-40B4-BE49-F238E27FC236}">
                  <a16:creationId xmlns:a16="http://schemas.microsoft.com/office/drawing/2014/main" id="{5B837475-3026-8C69-2A03-DD2C1E692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139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9">
            <a:extLst>
              <a:ext uri="{FF2B5EF4-FFF2-40B4-BE49-F238E27FC236}">
                <a16:creationId xmlns:a16="http://schemas.microsoft.com/office/drawing/2014/main" id="{169CA74B-D128-801B-CD1D-2221E1180DED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495800"/>
            <a:ext cx="2886075" cy="990600"/>
            <a:chOff x="3072" y="2832"/>
            <a:chExt cx="1818" cy="624"/>
          </a:xfrm>
        </p:grpSpPr>
        <p:sp>
          <p:nvSpPr>
            <p:cNvPr id="154643" name="Text Box 6">
              <a:extLst>
                <a:ext uri="{FF2B5EF4-FFF2-40B4-BE49-F238E27FC236}">
                  <a16:creationId xmlns:a16="http://schemas.microsoft.com/office/drawing/2014/main" id="{11D969EB-5665-5314-0C9A-E9955490F5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2832"/>
              <a:ext cx="1818" cy="410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Return value formatted as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message to client stub</a:t>
              </a:r>
            </a:p>
          </p:txBody>
        </p:sp>
        <p:sp>
          <p:nvSpPr>
            <p:cNvPr id="154644" name="Line 20">
              <a:extLst>
                <a:ext uri="{FF2B5EF4-FFF2-40B4-BE49-F238E27FC236}">
                  <a16:creationId xmlns:a16="http://schemas.microsoft.com/office/drawing/2014/main" id="{D94C932E-B576-3D89-0440-005BDED90F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326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30">
            <a:extLst>
              <a:ext uri="{FF2B5EF4-FFF2-40B4-BE49-F238E27FC236}">
                <a16:creationId xmlns:a16="http://schemas.microsoft.com/office/drawing/2014/main" id="{4299BA1D-F016-DA53-850A-19C4DFAB29F4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505200"/>
            <a:ext cx="2895600" cy="990600"/>
            <a:chOff x="3072" y="2208"/>
            <a:chExt cx="1824" cy="624"/>
          </a:xfrm>
        </p:grpSpPr>
        <p:sp>
          <p:nvSpPr>
            <p:cNvPr id="154641" name="Text Box 9">
              <a:extLst>
                <a:ext uri="{FF2B5EF4-FFF2-40B4-BE49-F238E27FC236}">
                  <a16:creationId xmlns:a16="http://schemas.microsoft.com/office/drawing/2014/main" id="{8D230983-C82E-BEF4-F197-BDAA5133C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2208"/>
              <a:ext cx="1824" cy="410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Network transport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54642" name="Line 21">
              <a:extLst>
                <a:ext uri="{FF2B5EF4-FFF2-40B4-BE49-F238E27FC236}">
                  <a16:creationId xmlns:a16="http://schemas.microsoft.com/office/drawing/2014/main" id="{CDED0DBB-4381-9769-BF02-FFD8992AB5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2640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31">
            <a:extLst>
              <a:ext uri="{FF2B5EF4-FFF2-40B4-BE49-F238E27FC236}">
                <a16:creationId xmlns:a16="http://schemas.microsoft.com/office/drawing/2014/main" id="{FE85CC2F-663E-8D72-120A-5CF45A5398B0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2514600"/>
            <a:ext cx="2895600" cy="990600"/>
            <a:chOff x="3072" y="1584"/>
            <a:chExt cx="1824" cy="624"/>
          </a:xfrm>
        </p:grpSpPr>
        <p:sp>
          <p:nvSpPr>
            <p:cNvPr id="154639" name="Text Box 5">
              <a:extLst>
                <a:ext uri="{FF2B5EF4-FFF2-40B4-BE49-F238E27FC236}">
                  <a16:creationId xmlns:a16="http://schemas.microsoft.com/office/drawing/2014/main" id="{43E1A938-5657-AA9F-CF86-1D8B856E51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1584"/>
              <a:ext cx="1824" cy="410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Client stub converts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message to return value</a:t>
              </a:r>
            </a:p>
          </p:txBody>
        </p:sp>
        <p:sp>
          <p:nvSpPr>
            <p:cNvPr id="154640" name="Line 22">
              <a:extLst>
                <a:ext uri="{FF2B5EF4-FFF2-40B4-BE49-F238E27FC236}">
                  <a16:creationId xmlns:a16="http://schemas.microsoft.com/office/drawing/2014/main" id="{13EE788F-D04B-880F-AA39-3CEB368F05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2016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28">
            <a:extLst>
              <a:ext uri="{FF2B5EF4-FFF2-40B4-BE49-F238E27FC236}">
                <a16:creationId xmlns:a16="http://schemas.microsoft.com/office/drawing/2014/main" id="{2FB8D03A-3984-59B8-2861-A6CE4CB1F965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5410200"/>
            <a:ext cx="3124200" cy="366713"/>
            <a:chOff x="2400" y="3408"/>
            <a:chExt cx="1968" cy="231"/>
          </a:xfrm>
        </p:grpSpPr>
        <p:sp>
          <p:nvSpPr>
            <p:cNvPr id="154637" name="Text Box 14">
              <a:extLst>
                <a:ext uri="{FF2B5EF4-FFF2-40B4-BE49-F238E27FC236}">
                  <a16:creationId xmlns:a16="http://schemas.microsoft.com/office/drawing/2014/main" id="{C5EC545E-7650-AAA6-EEF1-A2D6A7176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6" y="3408"/>
              <a:ext cx="7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return(…);</a:t>
              </a:r>
            </a:p>
          </p:txBody>
        </p:sp>
        <p:sp>
          <p:nvSpPr>
            <p:cNvPr id="154638" name="Line 23">
              <a:extLst>
                <a:ext uri="{FF2B5EF4-FFF2-40B4-BE49-F238E27FC236}">
                  <a16:creationId xmlns:a16="http://schemas.microsoft.com/office/drawing/2014/main" id="{F28EFD7D-E14B-AF31-4412-4248867E52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552"/>
              <a:ext cx="10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7B9AE4C6-D047-2DFB-AAF0-94D4D042C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Transport for RPC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C741CD50-0060-4F83-BC24-3FF72A34B9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Cedar, special-purpose RPC transport protocol</a:t>
            </a:r>
          </a:p>
          <a:p>
            <a:pPr eaLnBrk="1" hangingPunct="1"/>
            <a:r>
              <a:rPr lang="en-US" altLang="en-US"/>
              <a:t>In UNIX RPC, can use either UDP or TCP for transport</a:t>
            </a:r>
          </a:p>
          <a:p>
            <a:pPr lvl="1" eaLnBrk="1" hangingPunct="1"/>
            <a:r>
              <a:rPr lang="en-US" altLang="en-US"/>
              <a:t>Typically, protocol is chosen automatically by the stub generator program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463AE115-40EF-D552-DAE2-B8D4F543F9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Other RPC Issues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3230006D-81E3-6C24-E8F6-EB0501505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Mostly related to intermachine RPC</a:t>
            </a:r>
          </a:p>
          <a:p>
            <a:pPr lvl="1" eaLnBrk="1" hangingPunct="1"/>
            <a:r>
              <a:rPr lang="en-US" altLang="en-US"/>
              <a:t>Data format conversions</a:t>
            </a:r>
          </a:p>
          <a:p>
            <a:pPr lvl="1" eaLnBrk="1" hangingPunct="1"/>
            <a:r>
              <a:rPr lang="en-US" altLang="en-US"/>
              <a:t>Security and authentication</a:t>
            </a:r>
          </a:p>
          <a:p>
            <a:pPr lvl="1" eaLnBrk="1" hangingPunct="1"/>
            <a:r>
              <a:rPr lang="en-US" altLang="en-US"/>
              <a:t>Locating remote services</a:t>
            </a:r>
          </a:p>
          <a:p>
            <a:pPr lvl="1" eaLnBrk="1" hangingPunct="1"/>
            <a:r>
              <a:rPr lang="en-US" altLang="en-US"/>
              <a:t>Multipacket RPC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itle 1">
            <a:extLst>
              <a:ext uri="{FF2B5EF4-FFF2-40B4-BE49-F238E27FC236}">
                <a16:creationId xmlns:a16="http://schemas.microsoft.com/office/drawing/2014/main" id="{E5F8BDCD-48F3-507D-C405-826510ED9C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RPC Variants</a:t>
            </a:r>
          </a:p>
        </p:txBody>
      </p:sp>
      <p:sp>
        <p:nvSpPr>
          <p:cNvPr id="160771" name="Content Placeholder 2">
            <a:extLst>
              <a:ext uri="{FF2B5EF4-FFF2-40B4-BE49-F238E27FC236}">
                <a16:creationId xmlns:a16="http://schemas.microsoft.com/office/drawing/2014/main" id="{5D5B1801-9357-6B82-E4F4-43DC3C0512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gRPC (Google)</a:t>
            </a:r>
          </a:p>
          <a:p>
            <a:r>
              <a:rPr lang="en-US" altLang="en-US"/>
              <a:t>Apache Thrift (Facebook, Apache)</a:t>
            </a:r>
          </a:p>
          <a:p>
            <a:pPr lvl="1"/>
            <a:r>
              <a:rPr lang="en-US" altLang="en-US"/>
              <a:t>Use IDL to support different languages</a:t>
            </a:r>
          </a:p>
          <a:p>
            <a:pPr lvl="1"/>
            <a:r>
              <a:rPr lang="en-US" altLang="en-US"/>
              <a:t>Use mostly binary data format for performance</a:t>
            </a:r>
          </a:p>
          <a:p>
            <a:pPr lvl="2"/>
            <a:r>
              <a:rPr lang="en-US" altLang="en-US"/>
              <a:t>Can use JSON data format</a:t>
            </a:r>
          </a:p>
          <a:p>
            <a:r>
              <a:rPr lang="en-US" altLang="en-US"/>
              <a:t>JSON-RPC (open standard)</a:t>
            </a:r>
          </a:p>
          <a:p>
            <a:pPr lvl="1"/>
            <a:r>
              <a:rPr lang="en-US" altLang="en-US"/>
              <a:t>Use text data format for human readability</a:t>
            </a:r>
          </a:p>
          <a:p>
            <a:pPr lvl="1"/>
            <a:r>
              <a:rPr lang="en-US" altLang="en-US"/>
              <a:t>Any language can parse JSON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784</TotalTime>
  <Words>2540</Words>
  <Application>Microsoft Office PowerPoint</Application>
  <PresentationFormat>On-screen Show (4:3)</PresentationFormat>
  <Paragraphs>559</Paragraphs>
  <Slides>77</Slides>
  <Notes>76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1" baseType="lpstr">
      <vt:lpstr>Arial</vt:lpstr>
      <vt:lpstr>Times New Roman</vt:lpstr>
      <vt:lpstr>Wingdings</vt:lpstr>
      <vt:lpstr>Layers</vt:lpstr>
      <vt:lpstr>Interprocess Communications</vt:lpstr>
      <vt:lpstr>Outline</vt:lpstr>
      <vt:lpstr>IPC Fundamentals</vt:lpstr>
      <vt:lpstr>Why do processes communicate? </vt:lpstr>
      <vt:lpstr>The Basic Concept of IPC</vt:lpstr>
      <vt:lpstr>IPC from the OS Point of View</vt:lpstr>
      <vt:lpstr>Fundamental IPC Problem for the OS</vt:lpstr>
      <vt:lpstr>OS Solutions to IPC Problem</vt:lpstr>
      <vt:lpstr>Fundamental Differences in OS Treatment of IPC Solutions</vt:lpstr>
      <vt:lpstr>Desirable IPC Characteristics</vt:lpstr>
      <vt:lpstr>IPC and Synchronization</vt:lpstr>
      <vt:lpstr>IPC and Connections</vt:lpstr>
      <vt:lpstr>Connectionless IPC</vt:lpstr>
      <vt:lpstr>Connection-oriented IPC</vt:lpstr>
      <vt:lpstr>Basic IPC Mechanisms</vt:lpstr>
      <vt:lpstr>IPC Through the File System</vt:lpstr>
      <vt:lpstr>File IPC Diagram</vt:lpstr>
      <vt:lpstr>Message-based IPC</vt:lpstr>
      <vt:lpstr>Message-based IPC Diagram</vt:lpstr>
      <vt:lpstr>Procedure Call IPC</vt:lpstr>
      <vt:lpstr>Procedure Call IPC Diagram</vt:lpstr>
      <vt:lpstr>Shared Memory IPC</vt:lpstr>
      <vt:lpstr>Shared Memory IPC Diagram</vt:lpstr>
      <vt:lpstr>Synchronizing in IPC</vt:lpstr>
      <vt:lpstr>Blocking Send, Blocking Receive</vt:lpstr>
      <vt:lpstr>Non-Blocking Send, Blocking Receive</vt:lpstr>
      <vt:lpstr>Non-Blocking Send, Non-Blocking Receive</vt:lpstr>
      <vt:lpstr>Addressing in IPC</vt:lpstr>
      <vt:lpstr>Direct Addressing</vt:lpstr>
      <vt:lpstr>Indirect Addressing</vt:lpstr>
      <vt:lpstr>Duality in IPC Mechanisms</vt:lpstr>
      <vt:lpstr>So which IPC mechanism to build/choose/use?</vt:lpstr>
      <vt:lpstr>Typical UNIX IPC Mechanisms</vt:lpstr>
      <vt:lpstr>Pipes</vt:lpstr>
      <vt:lpstr>Pipe Details</vt:lpstr>
      <vt:lpstr>Pipes and Blocking</vt:lpstr>
      <vt:lpstr>UNIX Message Queues</vt:lpstr>
      <vt:lpstr>Semaphores</vt:lpstr>
      <vt:lpstr>UNIX Shared Memory</vt:lpstr>
      <vt:lpstr>Sockets</vt:lpstr>
      <vt:lpstr>UNIX Remote Procedure Calls</vt:lpstr>
      <vt:lpstr>More on Sockets</vt:lpstr>
      <vt:lpstr>Socket Domains</vt:lpstr>
      <vt:lpstr>Socket Types</vt:lpstr>
      <vt:lpstr>Socket Protocols</vt:lpstr>
      <vt:lpstr>Some Examples of Sockets</vt:lpstr>
      <vt:lpstr>Socket Streams</vt:lpstr>
      <vt:lpstr>Socket Sequential Packets</vt:lpstr>
      <vt:lpstr>Socket Datagrams</vt:lpstr>
      <vt:lpstr>Socket Options</vt:lpstr>
      <vt:lpstr>Binding Sockets</vt:lpstr>
      <vt:lpstr>Connecting to Sockets</vt:lpstr>
      <vt:lpstr>Remote Procedural Call</vt:lpstr>
      <vt:lpstr>RPC Case Studies</vt:lpstr>
      <vt:lpstr>Semantics of RPC</vt:lpstr>
      <vt:lpstr>High-Level RPC Mechanics</vt:lpstr>
      <vt:lpstr>Diagram of RPC in Action</vt:lpstr>
      <vt:lpstr>What do the stubs do?</vt:lpstr>
      <vt:lpstr>Setting Up RPC</vt:lpstr>
      <vt:lpstr>Registering Servers</vt:lpstr>
      <vt:lpstr>Binding to a Service </vt:lpstr>
      <vt:lpstr>Binding:  The Naming Problem</vt:lpstr>
      <vt:lpstr>Binding:  The Location Problem</vt:lpstr>
      <vt:lpstr>Binding in Cedar RPC</vt:lpstr>
      <vt:lpstr>Locating Cedar RPC Service</vt:lpstr>
      <vt:lpstr>Binding in UNIX RPC</vt:lpstr>
      <vt:lpstr>UNIX Binding Information</vt:lpstr>
      <vt:lpstr>UNIX Binding Example</vt:lpstr>
      <vt:lpstr>UNIX Binding Example, Con’t</vt:lpstr>
      <vt:lpstr>Locating Remote Services in UNIX RPC</vt:lpstr>
      <vt:lpstr>Using RPC</vt:lpstr>
      <vt:lpstr>What’s happening under the covers?</vt:lpstr>
      <vt:lpstr>What happens at the server side?</vt:lpstr>
      <vt:lpstr>Conceptual Diagram of RPC</vt:lpstr>
      <vt:lpstr>Transport for RPC</vt:lpstr>
      <vt:lpstr>Other RPC Issues</vt:lpstr>
      <vt:lpstr>RPC Variants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An-I Wang</cp:lastModifiedBy>
  <cp:revision>136</cp:revision>
  <dcterms:created xsi:type="dcterms:W3CDTF">1601-01-01T00:00:00Z</dcterms:created>
  <dcterms:modified xsi:type="dcterms:W3CDTF">2026-09-10T02:14:31Z</dcterms:modified>
</cp:coreProperties>
</file>