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7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16" r:id="rId24"/>
    <p:sldId id="317" r:id="rId25"/>
    <p:sldId id="318" r:id="rId26"/>
    <p:sldId id="27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45" r:id="rId37"/>
    <p:sldId id="279" r:id="rId38"/>
    <p:sldId id="328" r:id="rId39"/>
    <p:sldId id="329" r:id="rId40"/>
    <p:sldId id="280" r:id="rId41"/>
    <p:sldId id="281" r:id="rId42"/>
    <p:sldId id="282" r:id="rId43"/>
    <p:sldId id="283" r:id="rId44"/>
    <p:sldId id="284" r:id="rId45"/>
    <p:sldId id="285" r:id="rId46"/>
    <p:sldId id="330" r:id="rId47"/>
    <p:sldId id="331" r:id="rId48"/>
    <p:sldId id="332" r:id="rId49"/>
    <p:sldId id="333" r:id="rId50"/>
    <p:sldId id="334" r:id="rId51"/>
    <p:sldId id="286" r:id="rId52"/>
    <p:sldId id="335" r:id="rId53"/>
    <p:sldId id="336" r:id="rId54"/>
    <p:sldId id="337" r:id="rId55"/>
    <p:sldId id="338" r:id="rId56"/>
    <p:sldId id="339" r:id="rId57"/>
    <p:sldId id="351" r:id="rId58"/>
    <p:sldId id="352" r:id="rId59"/>
    <p:sldId id="340" r:id="rId60"/>
    <p:sldId id="341" r:id="rId61"/>
    <p:sldId id="342" r:id="rId62"/>
    <p:sldId id="353" r:id="rId63"/>
    <p:sldId id="343" r:id="rId64"/>
    <p:sldId id="349" r:id="rId65"/>
    <p:sldId id="354" r:id="rId66"/>
    <p:sldId id="287" r:id="rId67"/>
    <p:sldId id="350" r:id="rId68"/>
    <p:sldId id="355" r:id="rId69"/>
    <p:sldId id="346" r:id="rId70"/>
    <p:sldId id="289" r:id="rId7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7C80"/>
    <a:srgbClr val="0000FF"/>
    <a:srgbClr val="FF0000"/>
    <a:srgbClr val="0099FF"/>
    <a:srgbClr val="66FF66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C3696B5-726B-61DD-781A-4565ABE35D7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FB164EA-264A-9029-F9D3-A013EDDEB8B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512DC6-6EC3-A376-31E6-079C78225D5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1D82BB62-B2DC-5588-E88D-9F22CBB2348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E6FE199D-4364-7E6F-4702-D0924E99312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C2FD0D64-A531-1177-FBF3-5109738C3D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69579BC-DC7D-4D4D-9276-1E552CA60E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631234EF-1B82-3A8A-1DC2-668EA5D683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2186EE27-E4BC-F3E8-E644-65347D98F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E5012268-7951-F31E-09C0-94E1F36FF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648AEB-FB4C-4E5B-8D5B-AD690F24E90D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330ADCE-F1B8-59A0-16A5-7AD985B365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43F76283-C974-41B3-A489-B4738D088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8C3DCCDC-B8F8-A77D-AF99-F980EB037E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8FB8FB-F827-4AE9-92CD-D54D1DC66E32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DE36772D-F048-E7C1-A307-0CE0AE9A1B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04EF3F-939B-4FBC-AEC3-E76B1256FE4C}" type="slidenum">
              <a:rPr lang="en-US" altLang="en-US" smtClean="0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633A6079-B123-7830-886B-DEE0325DA5B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27D30533-154F-B95E-E4FE-6FFA0A2AE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5F402DD2-61D3-7E6E-6CCF-4B2EC0B390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788F9A-15D6-4425-8A37-499F3E7EF1B6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B8C7106A-481B-2106-8787-93D56E9AED9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5A925349-A17B-D7DF-CCE1-674B411628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52C99864-55B5-FD1A-EA2C-7233C504B6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5D628B-5CB6-44DE-81C0-A8635464906F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90BEC24-429D-158C-EF3D-4F282A88FFB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21C50EE4-1A19-8841-EB9E-A3E9BC16E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55A616B1-34F5-85F0-37D8-0486EB2728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5F34BD-CA6D-4790-8662-A1BA49210736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BA5D7B70-7874-D91B-DD75-D2B780B9900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EE72E554-EBA4-3533-5F5D-E92AB7E3F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676456D9-B828-8A9F-9359-19FA7F40F9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059F0-C4D5-445B-AA8B-922898410EA0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5B84ADB9-C41E-044A-FC93-7DB312DFC3C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B5641570-D385-D1F1-FB11-BFA7B0DDC6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6E5165CD-9DE8-787F-58FF-CCB0751F7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0AA6378-3300-46E0-AA59-35D4D64F1397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3CB04FC-7E8C-34CC-6D1E-44E4723B4D6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0E9BA471-51CF-3258-531C-148D179BF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754A606F-D8D8-156E-7695-57BB8A267F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5F827E-E6E3-4AEE-B5A0-6D2D54675B81}" type="slidenum">
              <a:rPr lang="en-US" altLang="en-US" smtClean="0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EE2D55BD-A76F-F664-A431-8D41781EBFB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F68CFDFC-929F-4FEA-A7DD-9DC28A405A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447D655D-3E39-082D-9B7A-57E9CF2B5C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81182CE-B883-416D-AC35-6B0136E44A62}" type="slidenum">
              <a:rPr lang="en-US" altLang="en-US" smtClean="0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3786BD82-1DDB-78E5-A432-D8540611D96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BA87CEE-083B-318F-2D11-5D3D81992F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594F1330-E83D-9D4D-B776-984EF5F474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50DC6A-9BC4-4A30-97FE-55B61F71184C}" type="slidenum">
              <a:rPr lang="en-US" altLang="en-US" smtClean="0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A75898BD-3B07-E52D-D0D0-70BAF01D1C5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5E55C2D7-0C2C-88A1-97CB-3F564DD238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A90DAD02-EF44-B616-F908-128471D2E1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FD3F44BD-E965-DBF1-AF81-4B679D50F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3414C4CA-CCBB-1699-598F-AAD0737E2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6D62D4-12A8-483E-AE8E-13DDA0EE65BC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1D29732F-8CCA-0AAC-8954-F17AECA358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DDA6BD-D15E-454A-9874-4FA4E5139156}" type="slidenum">
              <a:rPr lang="en-US" altLang="en-US" smtClean="0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0B203581-C9DB-E89B-1ECF-0BAC3C29B78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7C4C45AD-B3F9-C200-19A7-950195B005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48FA6573-6317-85CA-0A94-159B7C23A9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FD81769B-3A27-6DE9-03B3-F8D50E70E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A8F347A8-CAF6-B5EA-26F3-35B25C0651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83E4E3-3D24-4B05-BE17-7CC9AB7DC768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2D16D9DC-91AB-509C-AFA5-6242B7FDF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0F5286-4D08-4AD3-937E-34DDA2B70DCF}" type="slidenum">
              <a:rPr lang="en-US" altLang="en-US" smtClean="0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87DA2A16-3C88-789B-DCC1-D60F7322A29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21CCE881-47FA-9D40-F973-199CDF2911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03593E15-FBDC-2AC7-93A0-D2FA2D9523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6778B6F7-9B31-260C-10AC-A2515BAD6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97EC9BE9-3A2E-B4CF-64D4-DAE24A2803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358197-77C4-4A7A-9FA8-F23938C33D7B}" type="slidenum">
              <a:rPr lang="en-US" altLang="en-US" smtClean="0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C7AD2861-2FD4-3007-65C3-55AFBC3D8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FA1F1F78-B82D-DE5E-9A04-7473D2D81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DA8B5469-C502-25D9-7E97-E031A811B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ADC0D5-A2AB-4175-ADF3-1EEF0D2A8149}" type="slidenum">
              <a:rPr lang="en-US" altLang="en-US" smtClean="0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62F3F72E-73F6-FE81-4BB9-69146BDCAE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056BDB93-A1DF-BC5D-0CE7-2EB709BF0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91EC0363-C3FD-3D3D-16EF-A5AB50867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6723C84-9692-47E8-8DCB-72523604706E}" type="slidenum">
              <a:rPr lang="en-US" altLang="en-US" smtClean="0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BC5FCE28-D26D-9DB2-FB25-8C0A465E18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A1D7ED7F-3303-206E-8D48-531C6F396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05E7F0B2-4CC3-72B2-38CB-3FA9104CF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81FD10-01A6-4BB5-BD1F-22B6C78A5566}" type="slidenum">
              <a:rPr lang="en-US" altLang="en-US" smtClean="0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40D8ACA2-F61F-53A6-390C-4050B7DEA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D97AF3A5-2020-A1DA-5187-FF5488671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501B7EEF-C9B9-8A70-27E8-37CD66069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37DAC6-2B12-4CC8-BC6D-D96D2FEBECFF}" type="slidenum">
              <a:rPr lang="en-US" altLang="en-US" smtClean="0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98230414-34A4-B2FD-8620-F205E64712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22BFB9C7-6F89-6070-449A-458D7CCBD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E6D311D8-40D4-CB06-D54B-080363C80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56A85D-7573-470B-99A1-15A9C7787112}" type="slidenum">
              <a:rPr lang="en-US" altLang="en-US" smtClean="0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3009D598-3CCC-A76E-6A3D-7586C3F9BA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6CA99948-A5DB-54D0-2E70-6D70A8246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E7B1AB66-29C0-BBB7-D69E-80506A664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2F3C97-A724-42AD-BFD1-B04CFD1F40C4}" type="slidenum">
              <a:rPr lang="en-US" altLang="en-US" smtClean="0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2D4D4420-562D-FECB-055F-12BB96D293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5FBF08F-F2CC-E2B9-8194-4BED34797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DA28D3F2-2496-4E0D-5C6D-9E051F7B9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F8FC14-B47D-454B-85B8-8C3664339F20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7A7E9C0F-247A-AC7D-0113-608FABD505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AAFFF476-F30F-74D5-46DF-E8CDAC2A4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A301E42D-AD43-61C1-D631-B8C2B76151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7DCF25-24F9-4D22-84E7-16CBCB59941F}" type="slidenum">
              <a:rPr lang="en-US" altLang="en-US" smtClean="0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073E521F-B118-18A1-FD16-9925C88565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D3D37007-A94D-2B9D-0117-6A7E635F6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1F87502F-892D-DC0B-E312-710F09324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BDB9496-66EA-47C1-BCED-3991D725AF81}" type="slidenum">
              <a:rPr lang="en-US" altLang="en-US" smtClean="0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9DC9419E-A44D-2790-329D-B2A7E9FE2C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332B80D1-624E-1E03-644C-E3C185693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EB1645B6-6351-50B1-301A-85079FC7B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10EA2D-3286-4BEE-A2EF-E9ED2D95597D}" type="slidenum">
              <a:rPr lang="en-US" altLang="en-US" smtClean="0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07477BAA-B0F2-5CFB-BB14-DB54AAA7DE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FDA29828-154F-E262-15D3-2CEA36591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159BEAEF-225B-1294-6B9F-85761454C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16FEC2-C463-4845-A157-5FDB54D3F050}" type="slidenum">
              <a:rPr lang="en-US" altLang="en-US" smtClean="0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A33B2382-9068-A96A-898E-28E2A71342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D7A5D318-814D-B170-1EE7-A30D5D7C4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71CAD055-FF5A-3AC5-5EF4-1464417C4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A3F602-51ED-431F-A6E4-9474C17C66D3}" type="slidenum">
              <a:rPr lang="en-US" altLang="en-US" smtClean="0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6387ADD6-C232-D6CE-9E3F-EA21DE76AF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F4E240CC-0A6B-EF99-ACDB-B028DBED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7D98D666-0434-6740-4905-488D202F7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C9C332-DEE2-4161-82E8-878F2BDD0206}" type="slidenum">
              <a:rPr lang="en-US" altLang="en-US" smtClean="0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EECF41B4-A77C-D7BC-48DE-76198BF39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76BE97E3-1AC1-4CFC-7176-63D81A3CA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D0DB46EE-587F-4184-D647-8A0184744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43C71E2-7AD5-4479-885F-A1E57D199B68}" type="slidenum">
              <a:rPr lang="en-US" altLang="en-US" smtClean="0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E02DCE4E-BB12-CFD9-9050-E437B3F42F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CBB2D9-389C-40B9-A094-2006A1BAC02C}" type="slidenum">
              <a:rPr lang="en-US" altLang="en-US" smtClean="0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7F4FB1AE-36C9-8122-E362-9C5EBCFE802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60217F91-F6E2-1E18-64EE-D37E5E4A9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1D77D127-10EE-24A1-6EBF-F6409A7701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797D25EB-8B8D-A902-8BB0-9DFB66634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0900" name="Slide Number Placeholder 3">
            <a:extLst>
              <a:ext uri="{FF2B5EF4-FFF2-40B4-BE49-F238E27FC236}">
                <a16:creationId xmlns:a16="http://schemas.microsoft.com/office/drawing/2014/main" id="{5DD1C013-4B08-672D-0AE6-22C4C0CC0A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062676-3B48-42E6-B75B-D1C53B8EBC89}" type="slidenum">
              <a:rPr lang="en-US" altLang="en-US" smtClean="0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>
            <a:extLst>
              <a:ext uri="{FF2B5EF4-FFF2-40B4-BE49-F238E27FC236}">
                <a16:creationId xmlns:a16="http://schemas.microsoft.com/office/drawing/2014/main" id="{8D6EEF01-BF9C-4D77-EF09-936FD9C0F9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>
            <a:extLst>
              <a:ext uri="{FF2B5EF4-FFF2-40B4-BE49-F238E27FC236}">
                <a16:creationId xmlns:a16="http://schemas.microsoft.com/office/drawing/2014/main" id="{A605CEB5-1466-05B8-0D51-A4AF67253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2948" name="Slide Number Placeholder 3">
            <a:extLst>
              <a:ext uri="{FF2B5EF4-FFF2-40B4-BE49-F238E27FC236}">
                <a16:creationId xmlns:a16="http://schemas.microsoft.com/office/drawing/2014/main" id="{09D9C17B-1DE7-8240-A458-C5A460092D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3BFF9BF-B175-45DD-A074-CEDFA5856573}" type="slidenum">
              <a:rPr lang="en-US" altLang="en-US" smtClean="0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3C2AB65C-284F-30F1-A07F-C241889346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26787DB-F466-8F47-756A-613ABA1D0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26288A0D-E79B-89B0-3474-7402F7E14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DB42A30-9AA0-42CF-AA1C-A50F21BEE4B0}" type="slidenum">
              <a:rPr lang="en-US" altLang="en-US" smtClean="0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AE9C10D1-EA38-DEA1-BBB7-98F7B00513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0F443AE2-9ED9-505E-2CBD-17BCB0E01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98398642-CA90-AD91-7B6F-928737A49A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C304BE-19CD-4CBF-8D59-84F9B7B9DA71}" type="slidenum">
              <a:rPr lang="en-US" altLang="en-US" smtClean="0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4E9DDF56-C471-0A07-772C-03763BAAB5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A45E2EF3-AA14-FADE-8870-15CD186B3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03D7BB0A-FA5A-E1A8-D9A7-D68F5AF05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ADB4F3-3012-465B-9666-8C2A92AB6C6A}" type="slidenum">
              <a:rPr lang="en-US" altLang="en-US" smtClean="0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D0EFF0D0-28B9-2D33-FDF2-7E02FD8C83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E48A7C-EE07-4B28-8F54-FD296AE84E0F}" type="slidenum">
              <a:rPr lang="en-US" altLang="en-US" smtClean="0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EA82D32B-1B01-7464-61F3-06830C45258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3F02E40A-068B-D6C5-7AC2-213012053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4A0AEBFA-C811-05C1-9311-67F5F2A9F1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79D6B78-0719-4596-890D-A2D91F3B9D7B}" type="slidenum">
              <a:rPr lang="en-US" altLang="en-US" smtClean="0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78834BC3-D748-F1C9-129F-2FF33C1507C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F715F7A7-E0F1-5ED1-6BF5-6FB29295D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70FEA15A-1053-3360-ED55-A4887732FA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F50D5A-F4D0-4521-BA3F-31C2C63CDE5C}" type="slidenum">
              <a:rPr lang="en-US" altLang="en-US" smtClean="0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A9181435-D28D-3460-A086-69E216F035B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01C6F8D4-2233-1A92-BC85-B0EFC78816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C3CCE0BA-CC26-B51B-EC86-F591199AAC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FA9D61-AB10-407A-8E14-D3D250812791}" type="slidenum">
              <a:rPr lang="en-US" altLang="en-US" smtClean="0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5F0DA27F-1A6C-77B9-F4BB-A590DFAECF9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C55DE9AF-A5A7-259F-914C-C298C2ED5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>
            <a:extLst>
              <a:ext uri="{FF2B5EF4-FFF2-40B4-BE49-F238E27FC236}">
                <a16:creationId xmlns:a16="http://schemas.microsoft.com/office/drawing/2014/main" id="{62959230-8035-773D-A657-F0491FB4F2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>
            <a:extLst>
              <a:ext uri="{FF2B5EF4-FFF2-40B4-BE49-F238E27FC236}">
                <a16:creationId xmlns:a16="http://schemas.microsoft.com/office/drawing/2014/main" id="{BA5D2CA3-2482-4582-5B98-65832F49E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7284" name="Slide Number Placeholder 3">
            <a:extLst>
              <a:ext uri="{FF2B5EF4-FFF2-40B4-BE49-F238E27FC236}">
                <a16:creationId xmlns:a16="http://schemas.microsoft.com/office/drawing/2014/main" id="{501C4BE8-6D5D-A73F-041E-329AD7A322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0DA599-33E8-4B4E-8CD2-EF8828E4B1A6}" type="slidenum">
              <a:rPr lang="en-US" altLang="en-US" smtClean="0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>
            <a:extLst>
              <a:ext uri="{FF2B5EF4-FFF2-40B4-BE49-F238E27FC236}">
                <a16:creationId xmlns:a16="http://schemas.microsoft.com/office/drawing/2014/main" id="{D714ECA9-DAC9-794A-F0C4-D4666274F3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>
            <a:extLst>
              <a:ext uri="{FF2B5EF4-FFF2-40B4-BE49-F238E27FC236}">
                <a16:creationId xmlns:a16="http://schemas.microsoft.com/office/drawing/2014/main" id="{162AFB54-E545-4C6E-3D57-52C4EDDD9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9332" name="Slide Number Placeholder 3">
            <a:extLst>
              <a:ext uri="{FF2B5EF4-FFF2-40B4-BE49-F238E27FC236}">
                <a16:creationId xmlns:a16="http://schemas.microsoft.com/office/drawing/2014/main" id="{D074ABA7-6964-EA76-5A9D-3208C08EA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84524D-E42C-4594-8DAC-233707E8C536}" type="slidenum">
              <a:rPr lang="en-US" altLang="en-US" smtClean="0">
                <a:latin typeface="Times New Roman" panose="02020603050405020304" pitchFamily="18" charset="0"/>
              </a:rPr>
              <a:pPr/>
              <a:t>47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>
            <a:extLst>
              <a:ext uri="{FF2B5EF4-FFF2-40B4-BE49-F238E27FC236}">
                <a16:creationId xmlns:a16="http://schemas.microsoft.com/office/drawing/2014/main" id="{025BFF32-0C91-F989-6F43-67991DCF2F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>
            <a:extLst>
              <a:ext uri="{FF2B5EF4-FFF2-40B4-BE49-F238E27FC236}">
                <a16:creationId xmlns:a16="http://schemas.microsoft.com/office/drawing/2014/main" id="{0D5B6A74-11EC-B3B0-0CFE-EA73D12B0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1380" name="Slide Number Placeholder 3">
            <a:extLst>
              <a:ext uri="{FF2B5EF4-FFF2-40B4-BE49-F238E27FC236}">
                <a16:creationId xmlns:a16="http://schemas.microsoft.com/office/drawing/2014/main" id="{2164C086-99A9-EF46-04E8-4CC6A6C10D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B606B5-03B8-4D28-9EB7-CB7B26287116}" type="slidenum">
              <a:rPr lang="en-US" altLang="en-US" smtClean="0">
                <a:latin typeface="Times New Roman" panose="02020603050405020304" pitchFamily="18" charset="0"/>
              </a:rPr>
              <a:pPr/>
              <a:t>48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9BE370D6-2DFE-8554-726F-5B0D90C2D4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84C37FCF-00D7-0276-7B7E-70F73AA96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D8F4944A-30E3-33B2-1080-28F6211A02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9C1798-07C6-46C9-ADE6-BE80485A7210}" type="slidenum">
              <a:rPr lang="en-US" altLang="en-US" smtClean="0">
                <a:latin typeface="Times New Roman" panose="02020603050405020304" pitchFamily="18" charset="0"/>
              </a:rPr>
              <a:pPr/>
              <a:t>49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D4FD3F8D-C14F-D23C-7BDB-A3ECA391E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AEBB5578-4970-8D0D-3856-F7FE951D0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2B43911E-88D7-82A3-D51E-B6BE8ACFF7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F34B6A-164F-43D1-9302-CC5D97EA8F22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>
            <a:extLst>
              <a:ext uri="{FF2B5EF4-FFF2-40B4-BE49-F238E27FC236}">
                <a16:creationId xmlns:a16="http://schemas.microsoft.com/office/drawing/2014/main" id="{47B8F1FD-9ADD-9D44-BA83-BE9B6126E7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>
            <a:extLst>
              <a:ext uri="{FF2B5EF4-FFF2-40B4-BE49-F238E27FC236}">
                <a16:creationId xmlns:a16="http://schemas.microsoft.com/office/drawing/2014/main" id="{33D5EC6F-1529-5A07-B337-47E555D78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5476" name="Slide Number Placeholder 3">
            <a:extLst>
              <a:ext uri="{FF2B5EF4-FFF2-40B4-BE49-F238E27FC236}">
                <a16:creationId xmlns:a16="http://schemas.microsoft.com/office/drawing/2014/main" id="{F898D308-8BCE-B0C5-28C7-569657C64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86A826-1DB8-4D86-99F1-58004FBB6062}" type="slidenum">
              <a:rPr lang="en-US" altLang="en-US" smtClean="0">
                <a:latin typeface="Times New Roman" panose="02020603050405020304" pitchFamily="18" charset="0"/>
              </a:rPr>
              <a:pPr/>
              <a:t>50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1811EB0D-07D5-6A29-9174-3EB0C86A88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F64C76-C42C-4E96-8A45-1F3A993E4CA7}" type="slidenum">
              <a:rPr lang="en-US" altLang="en-US" smtClean="0">
                <a:latin typeface="Times New Roman" panose="02020603050405020304" pitchFamily="18" charset="0"/>
              </a:rPr>
              <a:pPr/>
              <a:t>51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5A72BA40-A65B-1585-917B-9D5DA7769F8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162FE8DB-9ED1-8152-28A8-D17E117031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>
            <a:extLst>
              <a:ext uri="{FF2B5EF4-FFF2-40B4-BE49-F238E27FC236}">
                <a16:creationId xmlns:a16="http://schemas.microsoft.com/office/drawing/2014/main" id="{A8E09C57-01EA-841F-E5E9-BA66B87CE5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>
            <a:extLst>
              <a:ext uri="{FF2B5EF4-FFF2-40B4-BE49-F238E27FC236}">
                <a16:creationId xmlns:a16="http://schemas.microsoft.com/office/drawing/2014/main" id="{980AEAD7-5834-5D92-1E32-C5E3D9B8A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9572" name="Slide Number Placeholder 3">
            <a:extLst>
              <a:ext uri="{FF2B5EF4-FFF2-40B4-BE49-F238E27FC236}">
                <a16:creationId xmlns:a16="http://schemas.microsoft.com/office/drawing/2014/main" id="{315198EE-7BBB-0338-3675-FED4210DBB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FD039FE-DDE7-46C1-97CE-66054F0BB595}" type="slidenum">
              <a:rPr lang="en-US" altLang="en-US" smtClean="0">
                <a:latin typeface="Times New Roman" panose="02020603050405020304" pitchFamily="18" charset="0"/>
              </a:rPr>
              <a:pPr/>
              <a:t>52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>
            <a:extLst>
              <a:ext uri="{FF2B5EF4-FFF2-40B4-BE49-F238E27FC236}">
                <a16:creationId xmlns:a16="http://schemas.microsoft.com/office/drawing/2014/main" id="{B79686E9-F96B-4CF9-BB9A-3B16C119B0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23712C-0C00-458B-BFDB-30E356A3F1B5}" type="slidenum">
              <a:rPr lang="en-US" altLang="en-US" smtClean="0">
                <a:latin typeface="Times New Roman" panose="02020603050405020304" pitchFamily="18" charset="0"/>
              </a:rPr>
              <a:pPr/>
              <a:t>53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id="{49DEF35F-BBC4-9404-3CC4-8AF54589F77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id="{73B7538A-F4B6-6F83-4CF8-74C37DB5B5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>
            <a:extLst>
              <a:ext uri="{FF2B5EF4-FFF2-40B4-BE49-F238E27FC236}">
                <a16:creationId xmlns:a16="http://schemas.microsoft.com/office/drawing/2014/main" id="{D9DB455B-1F59-D0CA-73AE-9D7E36A482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>
            <a:extLst>
              <a:ext uri="{FF2B5EF4-FFF2-40B4-BE49-F238E27FC236}">
                <a16:creationId xmlns:a16="http://schemas.microsoft.com/office/drawing/2014/main" id="{384CADD1-7EF6-66FF-9CF0-4241D9551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13668" name="Slide Number Placeholder 3">
            <a:extLst>
              <a:ext uri="{FF2B5EF4-FFF2-40B4-BE49-F238E27FC236}">
                <a16:creationId xmlns:a16="http://schemas.microsoft.com/office/drawing/2014/main" id="{D658FFCF-4A32-5BEA-A18A-5A3E97F44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3503A6-15E5-4C94-9D11-330A9B1A53FC}" type="slidenum">
              <a:rPr lang="en-US" altLang="en-US" smtClean="0">
                <a:latin typeface="Times New Roman" panose="02020603050405020304" pitchFamily="18" charset="0"/>
              </a:rPr>
              <a:pPr/>
              <a:t>54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185B601B-454B-A9C8-E8F2-6DF25D9712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AC870868-092E-650B-4A6A-CED0C36E3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7AC057F9-3B03-6C3C-1C05-16C9DB7E66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EF6177-6E5B-47BA-BB4D-55F1A3AC9A56}" type="slidenum">
              <a:rPr lang="en-US" altLang="en-US" smtClean="0">
                <a:latin typeface="Times New Roman" panose="02020603050405020304" pitchFamily="18" charset="0"/>
              </a:rPr>
              <a:pPr/>
              <a:t>55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>
            <a:extLst>
              <a:ext uri="{FF2B5EF4-FFF2-40B4-BE49-F238E27FC236}">
                <a16:creationId xmlns:a16="http://schemas.microsoft.com/office/drawing/2014/main" id="{AA37E179-71EC-1E1A-BD73-90EB917828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>
            <a:extLst>
              <a:ext uri="{FF2B5EF4-FFF2-40B4-BE49-F238E27FC236}">
                <a16:creationId xmlns:a16="http://schemas.microsoft.com/office/drawing/2014/main" id="{E1C56878-7845-A33D-14DD-62E3009AB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17764" name="Slide Number Placeholder 3">
            <a:extLst>
              <a:ext uri="{FF2B5EF4-FFF2-40B4-BE49-F238E27FC236}">
                <a16:creationId xmlns:a16="http://schemas.microsoft.com/office/drawing/2014/main" id="{D7A84111-F549-C6B7-4093-2D9DA6320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3DD7E33-302C-4504-9577-F223EC2E4EF8}" type="slidenum">
              <a:rPr lang="en-US" altLang="en-US" smtClean="0">
                <a:latin typeface="Times New Roman" panose="02020603050405020304" pitchFamily="18" charset="0"/>
              </a:rPr>
              <a:pPr/>
              <a:t>56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>
            <a:extLst>
              <a:ext uri="{FF2B5EF4-FFF2-40B4-BE49-F238E27FC236}">
                <a16:creationId xmlns:a16="http://schemas.microsoft.com/office/drawing/2014/main" id="{29E9CBBB-D5A7-0120-926E-D937002AB1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>
            <a:extLst>
              <a:ext uri="{FF2B5EF4-FFF2-40B4-BE49-F238E27FC236}">
                <a16:creationId xmlns:a16="http://schemas.microsoft.com/office/drawing/2014/main" id="{0579F048-96FD-1772-5ECF-5CC475B76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1860" name="Slide Number Placeholder 3">
            <a:extLst>
              <a:ext uri="{FF2B5EF4-FFF2-40B4-BE49-F238E27FC236}">
                <a16:creationId xmlns:a16="http://schemas.microsoft.com/office/drawing/2014/main" id="{09D86EC5-EAC7-F344-2AC3-F6DA04412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1BDA013-D07D-41F4-ADED-CC8C1E7E13B5}" type="slidenum">
              <a:rPr lang="en-US" altLang="en-US" smtClean="0">
                <a:latin typeface="Times New Roman" panose="02020603050405020304" pitchFamily="18" charset="0"/>
              </a:rPr>
              <a:pPr/>
              <a:t>59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>
            <a:extLst>
              <a:ext uri="{FF2B5EF4-FFF2-40B4-BE49-F238E27FC236}">
                <a16:creationId xmlns:a16="http://schemas.microsoft.com/office/drawing/2014/main" id="{C83AEA19-E8D0-C1E0-7370-001C224F5D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>
            <a:extLst>
              <a:ext uri="{FF2B5EF4-FFF2-40B4-BE49-F238E27FC236}">
                <a16:creationId xmlns:a16="http://schemas.microsoft.com/office/drawing/2014/main" id="{D3C4E78A-F65D-72AC-3968-C0818BA3B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3908" name="Slide Number Placeholder 3">
            <a:extLst>
              <a:ext uri="{FF2B5EF4-FFF2-40B4-BE49-F238E27FC236}">
                <a16:creationId xmlns:a16="http://schemas.microsoft.com/office/drawing/2014/main" id="{3BFB0D89-1DAA-CBA7-1502-02A8DA8DF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9B667B-9338-4360-B940-7190A73D9BB7}" type="slidenum">
              <a:rPr lang="en-US" altLang="en-US" smtClean="0">
                <a:latin typeface="Times New Roman" panose="02020603050405020304" pitchFamily="18" charset="0"/>
              </a:rPr>
              <a:pPr/>
              <a:t>60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>
            <a:extLst>
              <a:ext uri="{FF2B5EF4-FFF2-40B4-BE49-F238E27FC236}">
                <a16:creationId xmlns:a16="http://schemas.microsoft.com/office/drawing/2014/main" id="{9C17E0EB-C0DE-4D76-4232-5AA4E9AACB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>
            <a:extLst>
              <a:ext uri="{FF2B5EF4-FFF2-40B4-BE49-F238E27FC236}">
                <a16:creationId xmlns:a16="http://schemas.microsoft.com/office/drawing/2014/main" id="{7102F6EA-BE39-77B5-F009-1B20AD095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5956" name="Slide Number Placeholder 3">
            <a:extLst>
              <a:ext uri="{FF2B5EF4-FFF2-40B4-BE49-F238E27FC236}">
                <a16:creationId xmlns:a16="http://schemas.microsoft.com/office/drawing/2014/main" id="{079287CE-67A9-03F0-896B-8E64BA6EEE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E0E23B-EFE7-4BB4-89DB-8F0EC5078E61}" type="slidenum">
              <a:rPr lang="en-US" altLang="en-US" smtClean="0">
                <a:latin typeface="Times New Roman" panose="02020603050405020304" pitchFamily="18" charset="0"/>
              </a:rPr>
              <a:pPr/>
              <a:t>61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0392DBDA-B44B-64A6-6214-A09159B19E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38EDE8FB-3452-615D-03A0-F72211BFE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870F07CB-21B3-2373-73C6-3DEEFFF34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074B16-69CF-44F1-8A8D-6CA0828D20B5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>
            <a:extLst>
              <a:ext uri="{FF2B5EF4-FFF2-40B4-BE49-F238E27FC236}">
                <a16:creationId xmlns:a16="http://schemas.microsoft.com/office/drawing/2014/main" id="{6608BB82-5B51-2C86-FE43-08475AC780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Notes Placeholder 2">
            <a:extLst>
              <a:ext uri="{FF2B5EF4-FFF2-40B4-BE49-F238E27FC236}">
                <a16:creationId xmlns:a16="http://schemas.microsoft.com/office/drawing/2014/main" id="{A0066B35-354B-19AC-F0E9-E384BF67C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8004" name="Slide Number Placeholder 3">
            <a:extLst>
              <a:ext uri="{FF2B5EF4-FFF2-40B4-BE49-F238E27FC236}">
                <a16:creationId xmlns:a16="http://schemas.microsoft.com/office/drawing/2014/main" id="{7B1D940D-11B4-A129-0F4F-2B4D71593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A02F66-0CA1-4091-9378-2FB3B9ED1221}" type="slidenum">
              <a:rPr lang="en-US" altLang="en-US" smtClean="0">
                <a:latin typeface="Times New Roman" panose="02020603050405020304" pitchFamily="18" charset="0"/>
              </a:rPr>
              <a:pPr/>
              <a:t>62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>
            <a:extLst>
              <a:ext uri="{FF2B5EF4-FFF2-40B4-BE49-F238E27FC236}">
                <a16:creationId xmlns:a16="http://schemas.microsoft.com/office/drawing/2014/main" id="{3687C38F-FF61-3B92-9879-68F0A682B9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>
            <a:extLst>
              <a:ext uri="{FF2B5EF4-FFF2-40B4-BE49-F238E27FC236}">
                <a16:creationId xmlns:a16="http://schemas.microsoft.com/office/drawing/2014/main" id="{E17D9847-16F8-A088-DFB7-22461C9AF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30052" name="Slide Number Placeholder 3">
            <a:extLst>
              <a:ext uri="{FF2B5EF4-FFF2-40B4-BE49-F238E27FC236}">
                <a16:creationId xmlns:a16="http://schemas.microsoft.com/office/drawing/2014/main" id="{3F4808AD-757D-624D-87BF-97C144AC91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124B607-3DB6-427A-B704-8C8574346C37}" type="slidenum">
              <a:rPr lang="en-US" altLang="en-US" smtClean="0">
                <a:latin typeface="Times New Roman" panose="02020603050405020304" pitchFamily="18" charset="0"/>
              </a:rPr>
              <a:pPr/>
              <a:t>63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>
            <a:extLst>
              <a:ext uri="{FF2B5EF4-FFF2-40B4-BE49-F238E27FC236}">
                <a16:creationId xmlns:a16="http://schemas.microsoft.com/office/drawing/2014/main" id="{6CF5A265-ADF1-C019-09F8-8C0A3E7B37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Notes Placeholder 2">
            <a:extLst>
              <a:ext uri="{FF2B5EF4-FFF2-40B4-BE49-F238E27FC236}">
                <a16:creationId xmlns:a16="http://schemas.microsoft.com/office/drawing/2014/main" id="{FBB98EE6-96B7-D2C1-17FC-54F6E97B3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32100" name="Slide Number Placeholder 3">
            <a:extLst>
              <a:ext uri="{FF2B5EF4-FFF2-40B4-BE49-F238E27FC236}">
                <a16:creationId xmlns:a16="http://schemas.microsoft.com/office/drawing/2014/main" id="{94BAE4E8-EE00-3735-2D1E-6BEFAA718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10339F-9A9C-41AC-B253-A51C35900815}" type="slidenum">
              <a:rPr lang="en-US" altLang="en-US" smtClean="0">
                <a:latin typeface="Times New Roman" panose="02020603050405020304" pitchFamily="18" charset="0"/>
              </a:rPr>
              <a:pPr/>
              <a:t>64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>
            <a:extLst>
              <a:ext uri="{FF2B5EF4-FFF2-40B4-BE49-F238E27FC236}">
                <a16:creationId xmlns:a16="http://schemas.microsoft.com/office/drawing/2014/main" id="{B07FBA96-0C9C-06B1-EF85-2F7DFAEC88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7A05EF8-2619-4909-A80C-B1906002B09B}" type="slidenum">
              <a:rPr lang="en-US" altLang="en-US" smtClean="0">
                <a:latin typeface="Times New Roman" panose="02020603050405020304" pitchFamily="18" charset="0"/>
              </a:rPr>
              <a:pPr/>
              <a:t>66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5171" name="Rectangle 2">
            <a:extLst>
              <a:ext uri="{FF2B5EF4-FFF2-40B4-BE49-F238E27FC236}">
                <a16:creationId xmlns:a16="http://schemas.microsoft.com/office/drawing/2014/main" id="{FCC78B91-C79B-965B-04A3-44071115A86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9350" y="690563"/>
            <a:ext cx="4557713" cy="3417887"/>
          </a:xfrm>
          <a:ln w="12700" cap="flat">
            <a:solidFill>
              <a:schemeClr val="tx1"/>
            </a:solidFill>
          </a:ln>
        </p:spPr>
      </p:sp>
      <p:sp>
        <p:nvSpPr>
          <p:cNvPr id="135172" name="Rectangle 3">
            <a:extLst>
              <a:ext uri="{FF2B5EF4-FFF2-40B4-BE49-F238E27FC236}">
                <a16:creationId xmlns:a16="http://schemas.microsoft.com/office/drawing/2014/main" id="{DB8D73D3-C22F-4FFE-E96E-2F6B394927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36" tIns="46849" rIns="92136" bIns="46849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>
            <a:extLst>
              <a:ext uri="{FF2B5EF4-FFF2-40B4-BE49-F238E27FC236}">
                <a16:creationId xmlns:a16="http://schemas.microsoft.com/office/drawing/2014/main" id="{31EE444E-EF0C-394E-D6EF-4AE5E21145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50747A-EB3B-4C52-B5F7-97AE206DF0F0}" type="slidenum">
              <a:rPr lang="en-US" altLang="en-US" smtClean="0">
                <a:latin typeface="Times New Roman" panose="02020603050405020304" pitchFamily="18" charset="0"/>
              </a:rPr>
              <a:pPr/>
              <a:t>67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7219" name="Rectangle 2">
            <a:extLst>
              <a:ext uri="{FF2B5EF4-FFF2-40B4-BE49-F238E27FC236}">
                <a16:creationId xmlns:a16="http://schemas.microsoft.com/office/drawing/2014/main" id="{9BD347E6-BA67-2E09-2F38-828EE5370C5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37220" name="Rectangle 3">
            <a:extLst>
              <a:ext uri="{FF2B5EF4-FFF2-40B4-BE49-F238E27FC236}">
                <a16:creationId xmlns:a16="http://schemas.microsoft.com/office/drawing/2014/main" id="{0541803E-BF95-1A7C-D221-16477393E3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>
            <a:extLst>
              <a:ext uri="{FF2B5EF4-FFF2-40B4-BE49-F238E27FC236}">
                <a16:creationId xmlns:a16="http://schemas.microsoft.com/office/drawing/2014/main" id="{37446E9F-0B01-9977-7CCC-24BF23124C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>
            <a:extLst>
              <a:ext uri="{FF2B5EF4-FFF2-40B4-BE49-F238E27FC236}">
                <a16:creationId xmlns:a16="http://schemas.microsoft.com/office/drawing/2014/main" id="{B38F4707-1753-F227-4A15-BDC531C0E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40292" name="Slide Number Placeholder 3">
            <a:extLst>
              <a:ext uri="{FF2B5EF4-FFF2-40B4-BE49-F238E27FC236}">
                <a16:creationId xmlns:a16="http://schemas.microsoft.com/office/drawing/2014/main" id="{B6C21FCE-69E2-467C-CAE4-E50C19502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5B740F9-8539-41A1-BB73-A1BD688237F0}" type="slidenum">
              <a:rPr lang="en-US" altLang="en-US" smtClean="0">
                <a:latin typeface="Times New Roman" panose="02020603050405020304" pitchFamily="18" charset="0"/>
              </a:rPr>
              <a:pPr/>
              <a:t>69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>
            <a:extLst>
              <a:ext uri="{FF2B5EF4-FFF2-40B4-BE49-F238E27FC236}">
                <a16:creationId xmlns:a16="http://schemas.microsoft.com/office/drawing/2014/main" id="{03CA75A2-174F-51CF-29AF-9F08B611AB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>
            <a:extLst>
              <a:ext uri="{FF2B5EF4-FFF2-40B4-BE49-F238E27FC236}">
                <a16:creationId xmlns:a16="http://schemas.microsoft.com/office/drawing/2014/main" id="{04A026E7-18D5-19C9-4C70-7169DAF85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42340" name="Slide Number Placeholder 3">
            <a:extLst>
              <a:ext uri="{FF2B5EF4-FFF2-40B4-BE49-F238E27FC236}">
                <a16:creationId xmlns:a16="http://schemas.microsoft.com/office/drawing/2014/main" id="{89A8A9C3-9BE2-EC7D-C49C-50FA89ABF5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2AED46-09E5-4E55-9E77-BC5E5D34CB96}" type="slidenum">
              <a:rPr lang="en-US" altLang="en-US" smtClean="0">
                <a:latin typeface="Times New Roman" panose="02020603050405020304" pitchFamily="18" charset="0"/>
              </a:rPr>
              <a:pPr/>
              <a:t>70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D63910D7-5B63-3CD0-FE3A-8B096DB143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94063E43-9BC1-FE0F-E90C-712BAD59D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6358A128-2616-C22A-6FE5-D20E62A87B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FC2677-1B14-4535-AA01-EEC685B9BB7B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0EB283FA-F2EC-E495-B36D-EAE8D28263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3BDC760D-AC94-6BB8-3251-10609A0BF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D0E01012-184E-1AE6-DFDB-0BBC89A36A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946299-93A2-4644-B968-9766413886E3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7C1B1342-BB2F-A8DF-8101-78A5170482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46571E79-C5EB-CFC6-0D6E-654963016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35BBC1F0-0F6A-9016-22D1-F7F25179C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3AE3CB-E0FE-4687-810B-21A14641B88F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CCC7BAE-70FD-F993-0AE9-23A858A4671A}"/>
              </a:ext>
            </a:extLst>
          </p:cNvPr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3" name="Oval 3">
              <a:extLst>
                <a:ext uri="{FF2B5EF4-FFF2-40B4-BE49-F238E27FC236}">
                  <a16:creationId xmlns:a16="http://schemas.microsoft.com/office/drawing/2014/main" id="{DF5F15AA-EAD1-366B-E22E-9061A0F90093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E20ADA7A-7558-0724-F978-07E7415A1D2C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00C02682-C46D-A819-6DD8-6DD62F88E1CB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862AFEFF-9D61-AD7F-D127-542C1277495D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83CACA8-504F-BA4B-BF78-445A9425FAC5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B390D32C-9A2D-CCF9-0F30-854BFE8578EA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</p:grpSp>
      <p:sp>
        <p:nvSpPr>
          <p:cNvPr id="12801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801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C49E337-892A-691D-E638-E4408407A5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AEADD32E-96F4-ABD8-9E2E-4180D120D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CADBC1B-74E3-2834-241F-4E43AFE59D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C980A-940F-4BD7-8931-E7215E40E9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6032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B94FEBD-0413-9BD6-75F6-71C163E35B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BD3746EB-ABBF-4F3E-C745-FDD349CBF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D1626D75-34EE-726E-03B6-6F1D6F5C68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8873C-BD66-4EDA-B901-DC14B792C8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0545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1A6EB69-E74D-2C3B-CC27-406C74A45C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25E7D35-BA94-F0E8-FD5B-B5ECD8B8CD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590741D0-6664-A2EC-C585-68E060EB05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CC38B-D613-4F04-9547-205B152216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11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70D074BB-DB0C-D429-4DB7-576CFE819D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4CD09A9-533B-6255-3148-788D5937A5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D6F48C49-ACFB-C2A5-8CEE-E1F05EC930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56DE0-957C-49ED-840D-396866AEC8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95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35220BBB-37F0-3349-C6CB-C443863DD5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D849BDA-C1BD-1436-A4E3-426D706C16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CE2B3916-C0E2-67C5-71E2-5DBC0DCFC0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C3448-F210-4000-90CE-2F93BCFBE9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35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54982B0-FF01-C275-B74A-0AA98F5CF9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97B716A8-1309-A377-285F-A61762DA3B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95038B7-EEA0-C4DF-9A78-D508F41811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1F679-7D02-4EAE-BAA8-3623C64BC7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829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5EB3534-1088-9375-4F25-C147F0765D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345322DC-3411-9F66-E2D1-12FED9A4CD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9B4C201F-F8DE-F196-BFB7-FF41D8A3A2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23FD7-8CC3-4280-98C1-5E9742955D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311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BE7057C8-A7CD-EDBF-9C40-8D68A280AA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5C657134-660F-D686-13B1-AE80D4F4C0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83CD4C1-535B-C650-E2A8-84380962BD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B12DB-D116-4866-9E9B-201441B205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569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9C3CAD9C-0874-C42C-D1DB-333E94BEB1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709EA385-DF59-BA2C-D7AD-D137EEC607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4863142-FDC9-C6EA-1A86-79C096967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6E008-4924-494C-A94D-A6F9AF55A3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470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109DF01-802B-824E-8A2A-DE3EB88ACD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7DE8A29-D9C6-85D2-4210-F57215F149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B8DDC4F-6B90-2C91-F3E1-854C98A144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1C688-0A65-4A20-9E9C-34C121AC73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1553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A58946C-392E-B1A8-27EB-38843DF95F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0DCC446-F370-5B4A-1576-D4F7596C97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E41BD6B-C6C7-9969-8CA8-2AAAB27AC6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0683E-EC6E-4C8F-A910-4A2CD48B01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711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391F8993-94F7-88E9-31C1-C9B35FBFC472}"/>
              </a:ext>
            </a:extLst>
          </p:cNvPr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>
              <a:extLst>
                <a:ext uri="{FF2B5EF4-FFF2-40B4-BE49-F238E27FC236}">
                  <a16:creationId xmlns:a16="http://schemas.microsoft.com/office/drawing/2014/main" id="{1D04B03A-D693-CACE-2832-EF4769E636ED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1033" name="Oval 4">
              <a:extLst>
                <a:ext uri="{FF2B5EF4-FFF2-40B4-BE49-F238E27FC236}">
                  <a16:creationId xmlns:a16="http://schemas.microsoft.com/office/drawing/2014/main" id="{B2F336B6-8542-0D97-A3DF-6C5B45F91712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1034" name="Oval 5">
              <a:extLst>
                <a:ext uri="{FF2B5EF4-FFF2-40B4-BE49-F238E27FC236}">
                  <a16:creationId xmlns:a16="http://schemas.microsoft.com/office/drawing/2014/main" id="{8D2FCD5B-452A-A12D-F508-0039196EA7F8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1035" name="Oval 6">
              <a:extLst>
                <a:ext uri="{FF2B5EF4-FFF2-40B4-BE49-F238E27FC236}">
                  <a16:creationId xmlns:a16="http://schemas.microsoft.com/office/drawing/2014/main" id="{EBF3152F-926E-BF0A-B869-530E29BF6E80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642C0768-2631-BB0B-0838-144ABDB3DB68}"/>
                </a:ext>
              </a:extLst>
            </p:cNvPr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>
                <a:latin typeface="Times New Roman" pitchFamily="18" charset="0"/>
              </a:endParaRPr>
            </a:p>
          </p:txBody>
        </p:sp>
      </p:grpSp>
      <p:sp>
        <p:nvSpPr>
          <p:cNvPr id="1027" name="Rectangle 8">
            <a:extLst>
              <a:ext uri="{FF2B5EF4-FFF2-40B4-BE49-F238E27FC236}">
                <a16:creationId xmlns:a16="http://schemas.microsoft.com/office/drawing/2014/main" id="{D8F01A0A-DE86-FB55-0DD4-BB6949DF4A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26985" name="Rectangle 9">
            <a:extLst>
              <a:ext uri="{FF2B5EF4-FFF2-40B4-BE49-F238E27FC236}">
                <a16:creationId xmlns:a16="http://schemas.microsoft.com/office/drawing/2014/main" id="{21A637DE-EDB3-926C-753F-6394DD64DA1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86" name="Rectangle 10">
            <a:extLst>
              <a:ext uri="{FF2B5EF4-FFF2-40B4-BE49-F238E27FC236}">
                <a16:creationId xmlns:a16="http://schemas.microsoft.com/office/drawing/2014/main" id="{5BE5502D-F000-AE21-12F6-65AD7FD3154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87" name="Rectangle 11">
            <a:extLst>
              <a:ext uri="{FF2B5EF4-FFF2-40B4-BE49-F238E27FC236}">
                <a16:creationId xmlns:a16="http://schemas.microsoft.com/office/drawing/2014/main" id="{17171BCD-4AD1-96E7-B1AD-6C434AE40BD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DC53A081-5F1B-4FF3-B5B8-93EBE88441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Rectangle 12">
            <a:extLst>
              <a:ext uri="{FF2B5EF4-FFF2-40B4-BE49-F238E27FC236}">
                <a16:creationId xmlns:a16="http://schemas.microsoft.com/office/drawing/2014/main" id="{1FB716C1-1949-8DFB-ADB2-7B4E7D6D4F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F1256E2-BD23-633C-BBE6-6B246D28AC8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FFS, LFS, and RAID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4895A25-DB43-32A1-C815-CC9BC44A666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Andy Wang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COP 5611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Advanced Operating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9E19D625-7CFA-049D-2C85-3B48A7AD10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b="1"/>
              <a:t>The Log-Structured File System</a:t>
            </a: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F4BB1453-211F-A4FB-DDFB-A302BA945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Large caches can catch almost all reads</a:t>
            </a:r>
          </a:p>
          <a:p>
            <a:pPr eaLnBrk="1" hangingPunct="1"/>
            <a:r>
              <a:rPr lang="en-US" altLang="en-US"/>
              <a:t>But most writes have to go to disk</a:t>
            </a:r>
          </a:p>
          <a:p>
            <a:pPr eaLnBrk="1" hangingPunct="1"/>
            <a:r>
              <a:rPr lang="en-US" altLang="en-US"/>
              <a:t>So, FS performance can be limited by writes (especially servers)</a:t>
            </a:r>
          </a:p>
          <a:p>
            <a:pPr eaLnBrk="1" hangingPunct="1"/>
            <a:r>
              <a:rPr lang="en-US" altLang="en-US"/>
              <a:t>So, produce an FS that writes quickly</a:t>
            </a:r>
          </a:p>
          <a:p>
            <a:pPr eaLnBrk="1" hangingPunct="1"/>
            <a:r>
              <a:rPr lang="en-US" altLang="en-US"/>
              <a:t>Like an append-only log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54A3E8A-4F8C-2956-762F-FF19734216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Basic LFS Architecture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AF60B7AA-3F2A-3A93-F046-E0A014FC9D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Buffer writes, send them sequentially to disk</a:t>
            </a:r>
          </a:p>
          <a:p>
            <a:pPr lvl="1" eaLnBrk="1" hangingPunct="1"/>
            <a:r>
              <a:rPr lang="en-US" altLang="en-US"/>
              <a:t>Data blocks</a:t>
            </a:r>
          </a:p>
          <a:p>
            <a:pPr lvl="1" eaLnBrk="1" hangingPunct="1"/>
            <a:r>
              <a:rPr lang="en-US" altLang="en-US"/>
              <a:t>Attributes</a:t>
            </a:r>
          </a:p>
          <a:p>
            <a:pPr lvl="1" eaLnBrk="1" hangingPunct="1"/>
            <a:r>
              <a:rPr lang="en-US" altLang="en-US"/>
              <a:t>Directories</a:t>
            </a:r>
          </a:p>
          <a:p>
            <a:pPr lvl="1" eaLnBrk="1" hangingPunct="1"/>
            <a:r>
              <a:rPr lang="en-US" altLang="en-US"/>
              <a:t>And almost everything else</a:t>
            </a:r>
          </a:p>
          <a:p>
            <a:pPr eaLnBrk="1" hangingPunct="1"/>
            <a:r>
              <a:rPr lang="en-US" altLang="en-US"/>
              <a:t>Converts small sync writes to large async writes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5E9C2505-3D2A-ECF4-592B-86CC271595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A Simple Log Disk Structure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834FA45-DCC1-C9FD-05CE-164CEB21D1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C2AEEA7-CE0A-D0A0-BA3D-F2D67577F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2673350"/>
            <a:ext cx="7912100" cy="2120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FE63D0FC-0F29-EA32-2E00-DBBBE361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94B5B6BB-5353-B746-0E6B-BAEB1EF40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65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BA52E920-4C12-060E-E4F0-D60294F03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71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560" name="Rectangle 8">
            <a:extLst>
              <a:ext uri="{FF2B5EF4-FFF2-40B4-BE49-F238E27FC236}">
                <a16:creationId xmlns:a16="http://schemas.microsoft.com/office/drawing/2014/main" id="{33B4FA09-931A-78E5-538B-90E719C2F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561" name="Rectangle 9">
            <a:extLst>
              <a:ext uri="{FF2B5EF4-FFF2-40B4-BE49-F238E27FC236}">
                <a16:creationId xmlns:a16="http://schemas.microsoft.com/office/drawing/2014/main" id="{66504A79-EB93-7328-BB8C-B46FAF1E3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562" name="Rectangle 10">
            <a:extLst>
              <a:ext uri="{FF2B5EF4-FFF2-40B4-BE49-F238E27FC236}">
                <a16:creationId xmlns:a16="http://schemas.microsoft.com/office/drawing/2014/main" id="{6CCB4788-2629-4C48-8582-4B8F8B9AF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89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563" name="Rectangle 11">
            <a:extLst>
              <a:ext uri="{FF2B5EF4-FFF2-40B4-BE49-F238E27FC236}">
                <a16:creationId xmlns:a16="http://schemas.microsoft.com/office/drawing/2014/main" id="{98E1A647-6B70-4B39-0F56-912B1E9BB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95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8E0DEAB1-5321-AD0D-D407-C3560C0AF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67335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637" name="Rectangle 13">
            <a:extLst>
              <a:ext uri="{FF2B5EF4-FFF2-40B4-BE49-F238E27FC236}">
                <a16:creationId xmlns:a16="http://schemas.microsoft.com/office/drawing/2014/main" id="{902FAB66-041C-7199-8ED1-306516A34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2714625"/>
            <a:ext cx="12319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 b="1">
              <a:solidFill>
                <a:srgbClr val="FFFF99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6638" name="Rectangle 14">
            <a:extLst>
              <a:ext uri="{FF2B5EF4-FFF2-40B4-BE49-F238E27FC236}">
                <a16:creationId xmlns:a16="http://schemas.microsoft.com/office/drawing/2014/main" id="{695DD8BE-43B3-6A59-B340-196E36F38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513" y="271462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Z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6639" name="Rectangle 15">
            <a:extLst>
              <a:ext uri="{FF2B5EF4-FFF2-40B4-BE49-F238E27FC236}">
                <a16:creationId xmlns:a16="http://schemas.microsoft.com/office/drawing/2014/main" id="{F5179738-A0C6-5C3C-7E7B-60BB79986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271462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M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202</a:t>
            </a:r>
          </a:p>
        </p:txBody>
      </p:sp>
      <p:sp>
        <p:nvSpPr>
          <p:cNvPr id="26640" name="Rectangle 16">
            <a:extLst>
              <a:ext uri="{FF2B5EF4-FFF2-40B4-BE49-F238E27FC236}">
                <a16:creationId xmlns:a16="http://schemas.microsoft.com/office/drawing/2014/main" id="{F9D39D2C-BE35-186F-AEEC-13B5D4E77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2714625"/>
            <a:ext cx="12319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 b="1">
              <a:solidFill>
                <a:srgbClr val="FFFF99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6641" name="Rectangle 17">
            <a:extLst>
              <a:ext uri="{FF2B5EF4-FFF2-40B4-BE49-F238E27FC236}">
                <a16:creationId xmlns:a16="http://schemas.microsoft.com/office/drawing/2014/main" id="{73661C4C-FC72-CCB4-45B6-4AD1DE88D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5313" y="271462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6642" name="Rectangle 18">
            <a:extLst>
              <a:ext uri="{FF2B5EF4-FFF2-40B4-BE49-F238E27FC236}">
                <a16:creationId xmlns:a16="http://schemas.microsoft.com/office/drawing/2014/main" id="{E9C1D41C-ADB6-07C7-8E6F-96EE843D7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13" y="2714625"/>
            <a:ext cx="12319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 b="1">
              <a:solidFill>
                <a:srgbClr val="FFFF99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FF99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6643" name="Rectangle 19">
            <a:extLst>
              <a:ext uri="{FF2B5EF4-FFF2-40B4-BE49-F238E27FC236}">
                <a16:creationId xmlns:a16="http://schemas.microsoft.com/office/drawing/2014/main" id="{950966D3-786D-3E69-59D7-E6B3C9A45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513" y="271462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26</a:t>
            </a:r>
          </a:p>
        </p:txBody>
      </p:sp>
      <p:sp>
        <p:nvSpPr>
          <p:cNvPr id="26644" name="Rectangle 20">
            <a:extLst>
              <a:ext uri="{FF2B5EF4-FFF2-40B4-BE49-F238E27FC236}">
                <a16:creationId xmlns:a16="http://schemas.microsoft.com/office/drawing/2014/main" id="{2FA551E5-6E78-3FF0-00C0-55901C3D8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7113" y="271462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25</a:t>
            </a:r>
          </a:p>
        </p:txBody>
      </p:sp>
      <p:sp>
        <p:nvSpPr>
          <p:cNvPr id="26645" name="Line 21">
            <a:extLst>
              <a:ext uri="{FF2B5EF4-FFF2-40B4-BE49-F238E27FC236}">
                <a16:creationId xmlns:a16="http://schemas.microsoft.com/office/drawing/2014/main" id="{AA90B481-D48B-C9AC-DD31-3C2341BAEF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0488" y="5486400"/>
            <a:ext cx="59420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6" name="Rectangle 22">
            <a:extLst>
              <a:ext uri="{FF2B5EF4-FFF2-40B4-BE49-F238E27FC236}">
                <a16:creationId xmlns:a16="http://schemas.microsoft.com/office/drawing/2014/main" id="{5F38A78F-A0A3-189A-819B-D9CA524F7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3" y="5243513"/>
            <a:ext cx="17208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Head of Log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F412CD8-49C8-8F90-B35A-A3149DDF1A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Key Issues in Log-Based Architecture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D70741A-2F5D-1906-8A3C-5B5A799F1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600"/>
              <a:t>1.</a:t>
            </a:r>
            <a:r>
              <a:rPr lang="en-US" altLang="en-US"/>
              <a:t>  Retrieving information from the log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	</a:t>
            </a:r>
            <a:r>
              <a:rPr lang="en-US" altLang="en-US" b="1">
                <a:solidFill>
                  <a:schemeClr val="hlink"/>
                </a:solidFill>
              </a:rPr>
              <a:t>No matter how well you cache, sooner 	or later you have to read</a:t>
            </a:r>
            <a:endParaRPr lang="en-US" altLang="en-US">
              <a:solidFill>
                <a:schemeClr val="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2.  Managing free space on the disk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	</a:t>
            </a:r>
            <a:r>
              <a:rPr lang="en-US" altLang="en-US" b="1">
                <a:solidFill>
                  <a:schemeClr val="hlink"/>
                </a:solidFill>
              </a:rPr>
              <a:t>You need contiguous space to write -	in the long run, how do you 			get more?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80F5ADBE-F156-AFA9-3DE7-FD5DCDE00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Finding Data in the Log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EB810F9-BEEB-805C-10C0-1B34EA18B6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30724" name="Rectangle 22">
            <a:extLst>
              <a:ext uri="{FF2B5EF4-FFF2-40B4-BE49-F238E27FC236}">
                <a16:creationId xmlns:a16="http://schemas.microsoft.com/office/drawing/2014/main" id="{21828836-C90C-4336-CDD2-698FC0093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4513" y="4572000"/>
            <a:ext cx="52705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Give me block 25 of file 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Or,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Give me block 1 of file F</a:t>
            </a:r>
          </a:p>
        </p:txBody>
      </p:sp>
      <p:sp>
        <p:nvSpPr>
          <p:cNvPr id="30725" name="Rectangle 23">
            <a:extLst>
              <a:ext uri="{FF2B5EF4-FFF2-40B4-BE49-F238E27FC236}">
                <a16:creationId xmlns:a16="http://schemas.microsoft.com/office/drawing/2014/main" id="{7B773ACC-A01A-C4B9-BAEF-06BA4463D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2057400"/>
            <a:ext cx="7912100" cy="2120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27672" name="Rectangle 24">
            <a:extLst>
              <a:ext uri="{FF2B5EF4-FFF2-40B4-BE49-F238E27FC236}">
                <a16:creationId xmlns:a16="http://schemas.microsoft.com/office/drawing/2014/main" id="{D3378352-DEC6-9CE0-B629-574573B82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673" name="Rectangle 25">
            <a:extLst>
              <a:ext uri="{FF2B5EF4-FFF2-40B4-BE49-F238E27FC236}">
                <a16:creationId xmlns:a16="http://schemas.microsoft.com/office/drawing/2014/main" id="{6D05DA42-893B-13F4-9B70-704482131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65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674" name="Rectangle 26">
            <a:extLst>
              <a:ext uri="{FF2B5EF4-FFF2-40B4-BE49-F238E27FC236}">
                <a16:creationId xmlns:a16="http://schemas.microsoft.com/office/drawing/2014/main" id="{1B720463-E361-4F79-A37E-443FF1F9E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71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675" name="Rectangle 27">
            <a:extLst>
              <a:ext uri="{FF2B5EF4-FFF2-40B4-BE49-F238E27FC236}">
                <a16:creationId xmlns:a16="http://schemas.microsoft.com/office/drawing/2014/main" id="{4F7E9301-32EA-F9A9-2160-8A3E003E4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676" name="Rectangle 28">
            <a:extLst>
              <a:ext uri="{FF2B5EF4-FFF2-40B4-BE49-F238E27FC236}">
                <a16:creationId xmlns:a16="http://schemas.microsoft.com/office/drawing/2014/main" id="{440E4DFA-5CE0-C3B9-C51C-BB428A7A2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677" name="Rectangle 29">
            <a:extLst>
              <a:ext uri="{FF2B5EF4-FFF2-40B4-BE49-F238E27FC236}">
                <a16:creationId xmlns:a16="http://schemas.microsoft.com/office/drawing/2014/main" id="{1C5FC661-C948-6F4A-CB8A-F2298ABC6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89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678" name="Rectangle 30">
            <a:extLst>
              <a:ext uri="{FF2B5EF4-FFF2-40B4-BE49-F238E27FC236}">
                <a16:creationId xmlns:a16="http://schemas.microsoft.com/office/drawing/2014/main" id="{DF799EF1-9EF3-C222-0EBE-7C069789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95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679" name="Rectangle 31">
            <a:extLst>
              <a:ext uri="{FF2B5EF4-FFF2-40B4-BE49-F238E27FC236}">
                <a16:creationId xmlns:a16="http://schemas.microsoft.com/office/drawing/2014/main" id="{582C51EC-81B1-F0C7-324F-39A107AF5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057400"/>
            <a:ext cx="977900" cy="2120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734" name="Rectangle 32">
            <a:extLst>
              <a:ext uri="{FF2B5EF4-FFF2-40B4-BE49-F238E27FC236}">
                <a16:creationId xmlns:a16="http://schemas.microsoft.com/office/drawing/2014/main" id="{61E82FBB-F064-502F-D542-8205ADE82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30735" name="Rectangle 33">
            <a:extLst>
              <a:ext uri="{FF2B5EF4-FFF2-40B4-BE49-F238E27FC236}">
                <a16:creationId xmlns:a16="http://schemas.microsoft.com/office/drawing/2014/main" id="{0A2901BB-F9F1-ECEC-5068-3CC0770DB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5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Z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0736" name="Rectangle 34">
            <a:extLst>
              <a:ext uri="{FF2B5EF4-FFF2-40B4-BE49-F238E27FC236}">
                <a16:creationId xmlns:a16="http://schemas.microsoft.com/office/drawing/2014/main" id="{3F827EC2-2E8C-33EC-9CBD-FD698711D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M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202</a:t>
            </a:r>
          </a:p>
        </p:txBody>
      </p:sp>
      <p:sp>
        <p:nvSpPr>
          <p:cNvPr id="30737" name="Rectangle 35">
            <a:extLst>
              <a:ext uri="{FF2B5EF4-FFF2-40B4-BE49-F238E27FC236}">
                <a16:creationId xmlns:a16="http://schemas.microsoft.com/office/drawing/2014/main" id="{5745C4E0-51EF-E5D7-6C2C-9B5761CB0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738" name="Rectangle 36">
            <a:extLst>
              <a:ext uri="{FF2B5EF4-FFF2-40B4-BE49-F238E27FC236}">
                <a16:creationId xmlns:a16="http://schemas.microsoft.com/office/drawing/2014/main" id="{CDE5A44B-2CA8-CA52-BD95-AAA854BB0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53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0739" name="Rectangle 37">
            <a:extLst>
              <a:ext uri="{FF2B5EF4-FFF2-40B4-BE49-F238E27FC236}">
                <a16:creationId xmlns:a16="http://schemas.microsoft.com/office/drawing/2014/main" id="{F6A3481C-18FD-2A16-9CC4-A0B0B6DE7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30740" name="Rectangle 38">
            <a:extLst>
              <a:ext uri="{FF2B5EF4-FFF2-40B4-BE49-F238E27FC236}">
                <a16:creationId xmlns:a16="http://schemas.microsoft.com/office/drawing/2014/main" id="{A287D448-467E-1E14-88CC-B1174EA79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5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26</a:t>
            </a:r>
          </a:p>
        </p:txBody>
      </p:sp>
      <p:sp>
        <p:nvSpPr>
          <p:cNvPr id="30741" name="Rectangle 39">
            <a:extLst>
              <a:ext uri="{FF2B5EF4-FFF2-40B4-BE49-F238E27FC236}">
                <a16:creationId xmlns:a16="http://schemas.microsoft.com/office/drawing/2014/main" id="{28A92709-AEC7-CB98-8AFE-48E39DA16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7113" y="2098675"/>
            <a:ext cx="1231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File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Block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25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5218BEC4-C75A-E17E-CB0F-BFD522DF8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Retrieving Information From the Log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91359F9-868D-2D97-CC77-BECB7B0081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Must avoid sequential scans of disk to read files</a:t>
            </a:r>
          </a:p>
          <a:p>
            <a:pPr eaLnBrk="1" hangingPunct="1"/>
            <a:r>
              <a:rPr lang="en-US" altLang="en-US"/>
              <a:t>Solution:  store index structures in log</a:t>
            </a:r>
          </a:p>
          <a:p>
            <a:pPr eaLnBrk="1" hangingPunct="1"/>
            <a:r>
              <a:rPr lang="en-US" altLang="en-US"/>
              <a:t>Index is essentially the most recent version of the i_node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45EE403-4AC2-1882-68B4-F5179A15A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Finding Data in the Log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A728CE1-2313-16AD-F076-9EAE7CF4E1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34820" name="Rectangle 14">
            <a:extLst>
              <a:ext uri="{FF2B5EF4-FFF2-40B4-BE49-F238E27FC236}">
                <a16:creationId xmlns:a16="http://schemas.microsoft.com/office/drawing/2014/main" id="{75117046-E3F1-3FA6-73BE-6FF10029D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153025"/>
            <a:ext cx="74183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How do you find all blocks of file Foo?</a:t>
            </a:r>
          </a:p>
        </p:txBody>
      </p:sp>
      <p:grpSp>
        <p:nvGrpSpPr>
          <p:cNvPr id="34821" name="Group 15">
            <a:extLst>
              <a:ext uri="{FF2B5EF4-FFF2-40B4-BE49-F238E27FC236}">
                <a16:creationId xmlns:a16="http://schemas.microsoft.com/office/drawing/2014/main" id="{7F09717F-1A91-DFB8-891A-287A2679039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597025" y="2187575"/>
            <a:ext cx="5108575" cy="2530475"/>
            <a:chOff x="2424113" y="2187575"/>
            <a:chExt cx="5108575" cy="2530475"/>
          </a:xfrm>
        </p:grpSpPr>
        <p:sp>
          <p:nvSpPr>
            <p:cNvPr id="31748" name="Rectangle 4">
              <a:extLst>
                <a:ext uri="{FF2B5EF4-FFF2-40B4-BE49-F238E27FC236}">
                  <a16:creationId xmlns:a16="http://schemas.microsoft.com/office/drawing/2014/main" id="{372A6D2A-6148-4B1C-205E-679480076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750" y="3054350"/>
              <a:ext cx="825500" cy="16637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823" name="Rectangle 5">
              <a:extLst>
                <a:ext uri="{FF2B5EF4-FFF2-40B4-BE49-F238E27FC236}">
                  <a16:creationId xmlns:a16="http://schemas.microsoft.com/office/drawing/2014/main" id="{BE5A7DAF-3E0F-02E3-F4CB-DF7F3DA5D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950" y="3054350"/>
              <a:ext cx="825500" cy="16637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34824" name="Rectangle 6">
              <a:extLst>
                <a:ext uri="{FF2B5EF4-FFF2-40B4-BE49-F238E27FC236}">
                  <a16:creationId xmlns:a16="http://schemas.microsoft.com/office/drawing/2014/main" id="{E3A63F33-609D-782E-DF02-1167F8B5C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1150" y="3054350"/>
              <a:ext cx="825500" cy="16637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34825" name="Rectangle 9">
              <a:extLst>
                <a:ext uri="{FF2B5EF4-FFF2-40B4-BE49-F238E27FC236}">
                  <a16:creationId xmlns:a16="http://schemas.microsoft.com/office/drawing/2014/main" id="{4930FE6A-FDCC-15EA-4A02-D70AE702D4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5750" y="3054350"/>
              <a:ext cx="825500" cy="16637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34826" name="Rectangle 10">
              <a:extLst>
                <a:ext uri="{FF2B5EF4-FFF2-40B4-BE49-F238E27FC236}">
                  <a16:creationId xmlns:a16="http://schemas.microsoft.com/office/drawing/2014/main" id="{77632F78-D883-6718-45A5-084EE4B3C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4113" y="2187575"/>
              <a:ext cx="898525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 1</a:t>
              </a:r>
            </a:p>
          </p:txBody>
        </p:sp>
        <p:sp>
          <p:nvSpPr>
            <p:cNvPr id="34827" name="Rectangle 11">
              <a:extLst>
                <a:ext uri="{FF2B5EF4-FFF2-40B4-BE49-F238E27FC236}">
                  <a16:creationId xmlns:a16="http://schemas.microsoft.com/office/drawing/2014/main" id="{5F0BC879-DB69-0A78-7D10-D41B5286C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713" y="2187575"/>
              <a:ext cx="841375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Block2</a:t>
              </a:r>
            </a:p>
          </p:txBody>
        </p:sp>
        <p:sp>
          <p:nvSpPr>
            <p:cNvPr id="34828" name="Rectangle 12">
              <a:extLst>
                <a:ext uri="{FF2B5EF4-FFF2-40B4-BE49-F238E27FC236}">
                  <a16:creationId xmlns:a16="http://schemas.microsoft.com/office/drawing/2014/main" id="{E1C09723-3D2D-4096-9B19-74B036917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6913" y="2187575"/>
              <a:ext cx="841375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Block3</a:t>
              </a:r>
            </a:p>
          </p:txBody>
        </p:sp>
        <p:sp>
          <p:nvSpPr>
            <p:cNvPr id="34829" name="Rectangle 13">
              <a:extLst>
                <a:ext uri="{FF2B5EF4-FFF2-40B4-BE49-F238E27FC236}">
                  <a16:creationId xmlns:a16="http://schemas.microsoft.com/office/drawing/2014/main" id="{97CA71C1-9A73-517B-64E5-C144EFEEB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1313" y="2187575"/>
              <a:ext cx="841375" cy="91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Block1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(old)</a:t>
              </a:r>
            </a:p>
          </p:txBody>
        </p:sp>
        <p:sp>
          <p:nvSpPr>
            <p:cNvPr id="31759" name="Rectangle 15">
              <a:extLst>
                <a:ext uri="{FF2B5EF4-FFF2-40B4-BE49-F238E27FC236}">
                  <a16:creationId xmlns:a16="http://schemas.microsoft.com/office/drawing/2014/main" id="{E5DAF07A-B874-287D-F0D2-6FAC79CEC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000" y="3048000"/>
              <a:ext cx="825500" cy="16637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60" name="Rectangle 16">
              <a:extLst>
                <a:ext uri="{FF2B5EF4-FFF2-40B4-BE49-F238E27FC236}">
                  <a16:creationId xmlns:a16="http://schemas.microsoft.com/office/drawing/2014/main" id="{46AE349F-C6CF-63C2-23C0-A4E9E259C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3048000"/>
              <a:ext cx="825500" cy="16637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832" name="Rectangle 17" descr="Outlined diamond">
              <a:extLst>
                <a:ext uri="{FF2B5EF4-FFF2-40B4-BE49-F238E27FC236}">
                  <a16:creationId xmlns:a16="http://schemas.microsoft.com/office/drawing/2014/main" id="{5F275A06-C304-AFB2-66B6-EB9E198E5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0" y="3048000"/>
              <a:ext cx="825500" cy="166370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</p:grp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00469FF-0A14-9318-3DCD-805ABAEE2D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Finding Data in the Log with an I_node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6AA76CF-F7B1-FA1F-C9E4-2F852E89E5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grpSp>
        <p:nvGrpSpPr>
          <p:cNvPr id="36868" name="Group 27">
            <a:extLst>
              <a:ext uri="{FF2B5EF4-FFF2-40B4-BE49-F238E27FC236}">
                <a16:creationId xmlns:a16="http://schemas.microsoft.com/office/drawing/2014/main" id="{9F51547E-C0E2-CAE1-54C1-73687E77791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606550" y="2187575"/>
            <a:ext cx="5926138" cy="3152775"/>
            <a:chOff x="1606550" y="2187575"/>
            <a:chExt cx="5926138" cy="3152775"/>
          </a:xfrm>
        </p:grpSpPr>
        <p:sp>
          <p:nvSpPr>
            <p:cNvPr id="36869" name="Rectangle 5">
              <a:extLst>
                <a:ext uri="{FF2B5EF4-FFF2-40B4-BE49-F238E27FC236}">
                  <a16:creationId xmlns:a16="http://schemas.microsoft.com/office/drawing/2014/main" id="{C9D6F8AB-9EB3-BFA2-135C-B5F57EA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950" y="3054350"/>
              <a:ext cx="825500" cy="16637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36870" name="Rectangle 6">
              <a:extLst>
                <a:ext uri="{FF2B5EF4-FFF2-40B4-BE49-F238E27FC236}">
                  <a16:creationId xmlns:a16="http://schemas.microsoft.com/office/drawing/2014/main" id="{58DB161E-2100-6284-60D5-895DA78D2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1150" y="3054350"/>
              <a:ext cx="825500" cy="16637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36871" name="Rectangle 10">
              <a:extLst>
                <a:ext uri="{FF2B5EF4-FFF2-40B4-BE49-F238E27FC236}">
                  <a16:creationId xmlns:a16="http://schemas.microsoft.com/office/drawing/2014/main" id="{E89D52CD-6A86-3FB5-F014-E03A751A3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4113" y="2187575"/>
              <a:ext cx="898525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 1</a:t>
              </a:r>
            </a:p>
          </p:txBody>
        </p:sp>
        <p:sp>
          <p:nvSpPr>
            <p:cNvPr id="36872" name="Rectangle 11">
              <a:extLst>
                <a:ext uri="{FF2B5EF4-FFF2-40B4-BE49-F238E27FC236}">
                  <a16:creationId xmlns:a16="http://schemas.microsoft.com/office/drawing/2014/main" id="{2571A668-4669-97DE-8B1E-A4EABC78C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713" y="2187575"/>
              <a:ext cx="841375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Block2</a:t>
              </a:r>
            </a:p>
          </p:txBody>
        </p:sp>
        <p:sp>
          <p:nvSpPr>
            <p:cNvPr id="36873" name="Rectangle 12">
              <a:extLst>
                <a:ext uri="{FF2B5EF4-FFF2-40B4-BE49-F238E27FC236}">
                  <a16:creationId xmlns:a16="http://schemas.microsoft.com/office/drawing/2014/main" id="{96FEBD28-0351-04D4-BFCC-056DD912E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6913" y="2187575"/>
              <a:ext cx="841375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Block3</a:t>
              </a:r>
            </a:p>
          </p:txBody>
        </p:sp>
        <p:sp>
          <p:nvSpPr>
            <p:cNvPr id="36874" name="Rectangle 13">
              <a:extLst>
                <a:ext uri="{FF2B5EF4-FFF2-40B4-BE49-F238E27FC236}">
                  <a16:creationId xmlns:a16="http://schemas.microsoft.com/office/drawing/2014/main" id="{15DF3706-9E80-74D2-A614-C811DDE34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1313" y="2187575"/>
              <a:ext cx="841375" cy="91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Foo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Block1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(old)</a:t>
              </a:r>
            </a:p>
          </p:txBody>
        </p:sp>
        <p:sp>
          <p:nvSpPr>
            <p:cNvPr id="33806" name="Rectangle 14">
              <a:extLst>
                <a:ext uri="{FF2B5EF4-FFF2-40B4-BE49-F238E27FC236}">
                  <a16:creationId xmlns:a16="http://schemas.microsoft.com/office/drawing/2014/main" id="{2C7FC112-BC0F-69B7-08DB-C995BA7DF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6550" y="3054350"/>
              <a:ext cx="825500" cy="166370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876" name="Line 15">
              <a:extLst>
                <a:ext uri="{FF2B5EF4-FFF2-40B4-BE49-F238E27FC236}">
                  <a16:creationId xmlns:a16="http://schemas.microsoft.com/office/drawing/2014/main" id="{4082FCE5-8A88-D2D9-3D96-9C100AB559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138" y="3581400"/>
              <a:ext cx="8239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7" name="Line 16">
              <a:extLst>
                <a:ext uri="{FF2B5EF4-FFF2-40B4-BE49-F238E27FC236}">
                  <a16:creationId xmlns:a16="http://schemas.microsoft.com/office/drawing/2014/main" id="{58F1F621-8731-9397-D9EA-BD9800D62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138" y="4191000"/>
              <a:ext cx="8239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8" name="Line 17">
              <a:extLst>
                <a:ext uri="{FF2B5EF4-FFF2-40B4-BE49-F238E27FC236}">
                  <a16:creationId xmlns:a16="http://schemas.microsoft.com/office/drawing/2014/main" id="{96934BC2-296C-0AE7-CB7C-420176E3BC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81200" y="2814638"/>
              <a:ext cx="0" cy="544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9" name="Line 18">
              <a:extLst>
                <a:ext uri="{FF2B5EF4-FFF2-40B4-BE49-F238E27FC236}">
                  <a16:creationId xmlns:a16="http://schemas.microsoft.com/office/drawing/2014/main" id="{B5034533-46A0-63C1-89E0-2D4560415E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9138" y="2819400"/>
              <a:ext cx="8239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0" name="Line 19">
              <a:extLst>
                <a:ext uri="{FF2B5EF4-FFF2-40B4-BE49-F238E27FC236}">
                  <a16:creationId xmlns:a16="http://schemas.microsoft.com/office/drawing/2014/main" id="{24557A75-28A6-4CAE-7CE5-458129C06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400" y="2827338"/>
              <a:ext cx="0" cy="2143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6881" name="Group 20">
              <a:extLst>
                <a:ext uri="{FF2B5EF4-FFF2-40B4-BE49-F238E27FC236}">
                  <a16:creationId xmlns:a16="http://schemas.microsoft.com/office/drawing/2014/main" id="{9564B4F8-7C1D-9283-2EE6-411A3B162E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8800" y="4579938"/>
              <a:ext cx="4343400" cy="760412"/>
              <a:chOff x="1152" y="2885"/>
              <a:chExt cx="2736" cy="479"/>
            </a:xfrm>
          </p:grpSpPr>
          <p:sp>
            <p:nvSpPr>
              <p:cNvPr id="36890" name="Line 21">
                <a:extLst>
                  <a:ext uri="{FF2B5EF4-FFF2-40B4-BE49-F238E27FC236}">
                    <a16:creationId xmlns:a16="http://schemas.microsoft.com/office/drawing/2014/main" id="{7B2268DF-D0D6-C226-B116-88469354A2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2885"/>
                <a:ext cx="0" cy="4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1" name="Line 22">
                <a:extLst>
                  <a:ext uri="{FF2B5EF4-FFF2-40B4-BE49-F238E27FC236}">
                    <a16:creationId xmlns:a16="http://schemas.microsoft.com/office/drawing/2014/main" id="{8D71F92E-C41F-E18C-6288-5D03A256D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7" y="3360"/>
                <a:ext cx="272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2" name="Line 23">
                <a:extLst>
                  <a:ext uri="{FF2B5EF4-FFF2-40B4-BE49-F238E27FC236}">
                    <a16:creationId xmlns:a16="http://schemas.microsoft.com/office/drawing/2014/main" id="{58CF0058-B4C4-D9D4-AE2F-C651978D57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88" y="2973"/>
                <a:ext cx="0" cy="39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6882" name="Group 24">
              <a:extLst>
                <a:ext uri="{FF2B5EF4-FFF2-40B4-BE49-F238E27FC236}">
                  <a16:creationId xmlns:a16="http://schemas.microsoft.com/office/drawing/2014/main" id="{6B84EF52-B784-C500-FF34-430F9063B0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3600" y="4122738"/>
              <a:ext cx="3276600" cy="1141412"/>
              <a:chOff x="1344" y="2597"/>
              <a:chExt cx="2064" cy="719"/>
            </a:xfrm>
          </p:grpSpPr>
          <p:sp>
            <p:nvSpPr>
              <p:cNvPr id="36887" name="Line 25">
                <a:extLst>
                  <a:ext uri="{FF2B5EF4-FFF2-40B4-BE49-F238E27FC236}">
                    <a16:creationId xmlns:a16="http://schemas.microsoft.com/office/drawing/2014/main" id="{FDEDCC5A-D88D-07EE-9291-311839D80D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44" y="2597"/>
                <a:ext cx="0" cy="71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8" name="Line 26">
                <a:extLst>
                  <a:ext uri="{FF2B5EF4-FFF2-40B4-BE49-F238E27FC236}">
                    <a16:creationId xmlns:a16="http://schemas.microsoft.com/office/drawing/2014/main" id="{3893C139-1EF4-21D2-9A34-254EF8AB17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49" y="3312"/>
                <a:ext cx="205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9" name="Line 27">
                <a:extLst>
                  <a:ext uri="{FF2B5EF4-FFF2-40B4-BE49-F238E27FC236}">
                    <a16:creationId xmlns:a16="http://schemas.microsoft.com/office/drawing/2014/main" id="{D5E147C6-1E36-F691-7843-3C80D4D281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8" y="2989"/>
                <a:ext cx="0" cy="3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820" name="Rectangle 28">
              <a:extLst>
                <a:ext uri="{FF2B5EF4-FFF2-40B4-BE49-F238E27FC236}">
                  <a16:creationId xmlns:a16="http://schemas.microsoft.com/office/drawing/2014/main" id="{547EC678-82CB-D4AC-8855-0954B3B56B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750" y="3054350"/>
              <a:ext cx="825500" cy="16637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1" name="Rectangle 29">
              <a:extLst>
                <a:ext uri="{FF2B5EF4-FFF2-40B4-BE49-F238E27FC236}">
                  <a16:creationId xmlns:a16="http://schemas.microsoft.com/office/drawing/2014/main" id="{9F31687D-AF6D-2698-2052-7EC1A58D8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000" y="3048000"/>
              <a:ext cx="825500" cy="16637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2" name="Rectangle 30">
              <a:extLst>
                <a:ext uri="{FF2B5EF4-FFF2-40B4-BE49-F238E27FC236}">
                  <a16:creationId xmlns:a16="http://schemas.microsoft.com/office/drawing/2014/main" id="{A3CAB449-B3CC-861B-3D03-ECE795E2D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3048000"/>
              <a:ext cx="825500" cy="16637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886" name="Rectangle 31" descr="Outlined diamond">
              <a:extLst>
                <a:ext uri="{FF2B5EF4-FFF2-40B4-BE49-F238E27FC236}">
                  <a16:creationId xmlns:a16="http://schemas.microsoft.com/office/drawing/2014/main" id="{4ADD692C-485E-6D94-E2CE-5C34F833F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0" y="3048000"/>
              <a:ext cx="825500" cy="16637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</p:grp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4885A31-1556-4DA1-2250-3383D1A1B4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How Do You Find a File’s I_node?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513FC401-BC52-D0B7-8C60-0BD4406C67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You could search sequentially</a:t>
            </a:r>
          </a:p>
          <a:p>
            <a:pPr eaLnBrk="1" hangingPunct="1"/>
            <a:r>
              <a:rPr lang="en-US" altLang="en-US"/>
              <a:t>LFS optimizes by writing </a:t>
            </a:r>
            <a:r>
              <a:rPr lang="en-US" altLang="en-US" i="1"/>
              <a:t>i_node maps </a:t>
            </a:r>
            <a:r>
              <a:rPr lang="en-US" altLang="en-US"/>
              <a:t>to the log</a:t>
            </a:r>
          </a:p>
          <a:p>
            <a:pPr eaLnBrk="1" hangingPunct="1"/>
            <a:r>
              <a:rPr lang="en-US" altLang="en-US"/>
              <a:t>The i_node map points to the most recent version of each i_node</a:t>
            </a:r>
          </a:p>
          <a:p>
            <a:pPr eaLnBrk="1" hangingPunct="1"/>
            <a:r>
              <a:rPr lang="en-US" altLang="en-US"/>
              <a:t>A file system’s i_nodes cover multiple blocks of i_node map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3C480A5-3F5B-9360-9E78-9C08A05DC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How Do You Find the Inode?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A551B2F4-1BDE-D253-B497-BCB1C7F31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grpSp>
        <p:nvGrpSpPr>
          <p:cNvPr id="40964" name="Group 31">
            <a:extLst>
              <a:ext uri="{FF2B5EF4-FFF2-40B4-BE49-F238E27FC236}">
                <a16:creationId xmlns:a16="http://schemas.microsoft.com/office/drawing/2014/main" id="{5AB0CC3D-ECAC-6618-9056-149E66C9379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128713" y="2509838"/>
            <a:ext cx="6637337" cy="3219450"/>
            <a:chOff x="1128713" y="2509838"/>
            <a:chExt cx="6637337" cy="3219450"/>
          </a:xfrm>
        </p:grpSpPr>
        <p:sp>
          <p:nvSpPr>
            <p:cNvPr id="37892" name="Rectangle 4">
              <a:extLst>
                <a:ext uri="{FF2B5EF4-FFF2-40B4-BE49-F238E27FC236}">
                  <a16:creationId xmlns:a16="http://schemas.microsoft.com/office/drawing/2014/main" id="{2D14C208-6DCD-32C0-FAAA-DD4BE1248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2750" y="3206750"/>
              <a:ext cx="368300" cy="97790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966" name="Rectangle 5">
              <a:extLst>
                <a:ext uri="{FF2B5EF4-FFF2-40B4-BE49-F238E27FC236}">
                  <a16:creationId xmlns:a16="http://schemas.microsoft.com/office/drawing/2014/main" id="{37AB3D49-6F8B-4898-E5FC-42A1006F2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67" name="Rectangle 6">
              <a:extLst>
                <a:ext uri="{FF2B5EF4-FFF2-40B4-BE49-F238E27FC236}">
                  <a16:creationId xmlns:a16="http://schemas.microsoft.com/office/drawing/2014/main" id="{2E2B3841-D50A-9E75-541D-4191C2973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68" name="Rectangle 7">
              <a:extLst>
                <a:ext uri="{FF2B5EF4-FFF2-40B4-BE49-F238E27FC236}">
                  <a16:creationId xmlns:a16="http://schemas.microsoft.com/office/drawing/2014/main" id="{6B1933CE-6E1C-468F-5338-F574DBE92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5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69" name="Rectangle 8">
              <a:extLst>
                <a:ext uri="{FF2B5EF4-FFF2-40B4-BE49-F238E27FC236}">
                  <a16:creationId xmlns:a16="http://schemas.microsoft.com/office/drawing/2014/main" id="{A7499139-F83D-97F0-DC19-F0A8FC6D0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6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70" name="Rectangle 9">
              <a:extLst>
                <a:ext uri="{FF2B5EF4-FFF2-40B4-BE49-F238E27FC236}">
                  <a16:creationId xmlns:a16="http://schemas.microsoft.com/office/drawing/2014/main" id="{7E0094A8-3B78-C3B5-285C-5D5196575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7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71" name="Rectangle 10">
              <a:extLst>
                <a:ext uri="{FF2B5EF4-FFF2-40B4-BE49-F238E27FC236}">
                  <a16:creationId xmlns:a16="http://schemas.microsoft.com/office/drawing/2014/main" id="{D35C13D7-70E3-7E2D-9E6E-7E0FD9E23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72" name="Rectangle 11">
              <a:extLst>
                <a:ext uri="{FF2B5EF4-FFF2-40B4-BE49-F238E27FC236}">
                  <a16:creationId xmlns:a16="http://schemas.microsoft.com/office/drawing/2014/main" id="{9EE30608-B855-3EA9-3878-87085A435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9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73" name="Rectangle 12">
              <a:extLst>
                <a:ext uri="{FF2B5EF4-FFF2-40B4-BE49-F238E27FC236}">
                  <a16:creationId xmlns:a16="http://schemas.microsoft.com/office/drawing/2014/main" id="{7560E5FF-1977-95CC-A6F1-832A1FB7B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0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37901" name="Rectangle 13">
              <a:extLst>
                <a:ext uri="{FF2B5EF4-FFF2-40B4-BE49-F238E27FC236}">
                  <a16:creationId xmlns:a16="http://schemas.microsoft.com/office/drawing/2014/main" id="{DBD8FE35-778C-2239-FB99-D5C8A6654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1750" y="3206750"/>
              <a:ext cx="368300" cy="97790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2" name="Rectangle 14">
              <a:extLst>
                <a:ext uri="{FF2B5EF4-FFF2-40B4-BE49-F238E27FC236}">
                  <a16:creationId xmlns:a16="http://schemas.microsoft.com/office/drawing/2014/main" id="{4EEE190F-A6A1-B2EB-F6CE-BDDCD7346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3206750"/>
              <a:ext cx="368300" cy="9779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976" name="Rectangle 15">
              <a:extLst>
                <a:ext uri="{FF2B5EF4-FFF2-40B4-BE49-F238E27FC236}">
                  <a16:creationId xmlns:a16="http://schemas.microsoft.com/office/drawing/2014/main" id="{85A5663C-09B2-76AE-FF9E-39585DCA4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3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77" name="Rectangle 16">
              <a:extLst>
                <a:ext uri="{FF2B5EF4-FFF2-40B4-BE49-F238E27FC236}">
                  <a16:creationId xmlns:a16="http://schemas.microsoft.com/office/drawing/2014/main" id="{56FFC355-8182-D364-DA5C-B323ECE9F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0" y="32067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37905" name="Rectangle 17">
              <a:extLst>
                <a:ext uri="{FF2B5EF4-FFF2-40B4-BE49-F238E27FC236}">
                  <a16:creationId xmlns:a16="http://schemas.microsoft.com/office/drawing/2014/main" id="{880D138D-A330-DEC6-C3D9-E853EA9CD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5750" y="3206750"/>
              <a:ext cx="368300" cy="9779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6" name="Rectangle 18">
              <a:extLst>
                <a:ext uri="{FF2B5EF4-FFF2-40B4-BE49-F238E27FC236}">
                  <a16:creationId xmlns:a16="http://schemas.microsoft.com/office/drawing/2014/main" id="{415BD458-E405-8066-FA63-5DBF0C0EC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6750" y="3206750"/>
              <a:ext cx="368300" cy="977900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980" name="Rectangle 19" descr="Outlined diamond">
              <a:extLst>
                <a:ext uri="{FF2B5EF4-FFF2-40B4-BE49-F238E27FC236}">
                  <a16:creationId xmlns:a16="http://schemas.microsoft.com/office/drawing/2014/main" id="{C4878D98-9922-7019-BA59-0C42BE3FA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7750" y="3206750"/>
              <a:ext cx="368300" cy="9779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0981" name="Line 20">
              <a:extLst>
                <a:ext uri="{FF2B5EF4-FFF2-40B4-BE49-F238E27FC236}">
                  <a16:creationId xmlns:a16="http://schemas.microsoft.com/office/drawing/2014/main" id="{E7A40F7C-878C-AF98-DD01-B968352D4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3338" y="35052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2" name="Line 21">
              <a:extLst>
                <a:ext uri="{FF2B5EF4-FFF2-40B4-BE49-F238E27FC236}">
                  <a16:creationId xmlns:a16="http://schemas.microsoft.com/office/drawing/2014/main" id="{8E9314D9-9C0D-B94B-95D8-4B15B2C357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3338" y="38862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3" name="Line 22">
              <a:extLst>
                <a:ext uri="{FF2B5EF4-FFF2-40B4-BE49-F238E27FC236}">
                  <a16:creationId xmlns:a16="http://schemas.microsoft.com/office/drawing/2014/main" id="{EF6A0139-0414-D622-D5F7-0CD05F383E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33528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4" name="Line 23">
              <a:extLst>
                <a:ext uri="{FF2B5EF4-FFF2-40B4-BE49-F238E27FC236}">
                  <a16:creationId xmlns:a16="http://schemas.microsoft.com/office/drawing/2014/main" id="{EC36B9C6-48BF-B382-A2CF-BF92259169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35814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5" name="Line 24">
              <a:extLst>
                <a:ext uri="{FF2B5EF4-FFF2-40B4-BE49-F238E27FC236}">
                  <a16:creationId xmlns:a16="http://schemas.microsoft.com/office/drawing/2014/main" id="{B740696C-6AB7-2BC5-C132-817CD30681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38100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6" name="Line 25">
              <a:extLst>
                <a:ext uri="{FF2B5EF4-FFF2-40B4-BE49-F238E27FC236}">
                  <a16:creationId xmlns:a16="http://schemas.microsoft.com/office/drawing/2014/main" id="{41B7FBA2-FEC6-FBB8-2025-36E6635E2F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40386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7" name="Line 26">
              <a:extLst>
                <a:ext uri="{FF2B5EF4-FFF2-40B4-BE49-F238E27FC236}">
                  <a16:creationId xmlns:a16="http://schemas.microsoft.com/office/drawing/2014/main" id="{ACCDD28D-27A3-9CB9-B084-3CDB1C3118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66838" y="3429000"/>
              <a:ext cx="544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8" name="Line 27">
              <a:extLst>
                <a:ext uri="{FF2B5EF4-FFF2-40B4-BE49-F238E27FC236}">
                  <a16:creationId xmlns:a16="http://schemas.microsoft.com/office/drawing/2014/main" id="{CCBA1A3D-62D3-2D95-5404-CB33EB01AE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71600" y="2509838"/>
              <a:ext cx="0" cy="925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9" name="Line 28">
              <a:extLst>
                <a:ext uri="{FF2B5EF4-FFF2-40B4-BE49-F238E27FC236}">
                  <a16:creationId xmlns:a16="http://schemas.microsoft.com/office/drawing/2014/main" id="{118558FA-4622-36AF-0919-1F72F17197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9538" y="2514600"/>
              <a:ext cx="39481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0" name="Line 29">
              <a:extLst>
                <a:ext uri="{FF2B5EF4-FFF2-40B4-BE49-F238E27FC236}">
                  <a16:creationId xmlns:a16="http://schemas.microsoft.com/office/drawing/2014/main" id="{8A068EF2-8720-D99B-D1D1-7DD921FBD6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4000" y="2522538"/>
              <a:ext cx="0" cy="671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1" name="Line 30">
              <a:extLst>
                <a:ext uri="{FF2B5EF4-FFF2-40B4-BE49-F238E27FC236}">
                  <a16:creationId xmlns:a16="http://schemas.microsoft.com/office/drawing/2014/main" id="{06AA4B3F-505A-6350-EDD6-67B191D77A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19238" y="4198938"/>
              <a:ext cx="315912" cy="9763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2" name="Rectangle 31">
              <a:extLst>
                <a:ext uri="{FF2B5EF4-FFF2-40B4-BE49-F238E27FC236}">
                  <a16:creationId xmlns:a16="http://schemas.microsoft.com/office/drawing/2014/main" id="{1F60FB57-2FC3-76E2-3BE2-4C5DA8DCB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8713" y="5153025"/>
              <a:ext cx="2686050" cy="576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The Inode Map</a:t>
              </a:r>
            </a:p>
          </p:txBody>
        </p:sp>
      </p:grp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FA406D0-223D-DB86-4745-514D57864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UNIX Fast File System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A9565F0-B001-B48B-E31D-A7D0927A25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Designed to improve performance of UNIX file I/O</a:t>
            </a:r>
          </a:p>
          <a:p>
            <a:pPr eaLnBrk="1" hangingPunct="1"/>
            <a:r>
              <a:rPr lang="en-US" altLang="en-US"/>
              <a:t>Two major areas of performance improvement</a:t>
            </a:r>
          </a:p>
          <a:p>
            <a:pPr lvl="1" eaLnBrk="1" hangingPunct="1"/>
            <a:r>
              <a:rPr lang="en-US" altLang="en-US"/>
              <a:t>Bigger block sizes</a:t>
            </a:r>
          </a:p>
          <a:p>
            <a:pPr lvl="1" eaLnBrk="1" hangingPunct="1"/>
            <a:r>
              <a:rPr lang="en-US" altLang="en-US"/>
              <a:t>Better on-disk layout for files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E1B80B1-AAD7-61AE-4674-33A2265AEB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How Do You Find Inode Maps?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B9D02F5-0974-F195-ABF8-9FE06B328A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Use a fixed region on disk that always points to the most recent i_node map blocks</a:t>
            </a:r>
          </a:p>
          <a:p>
            <a:pPr eaLnBrk="1" hangingPunct="1"/>
            <a:r>
              <a:rPr lang="en-US" altLang="en-US"/>
              <a:t>But cache i_node maps in main memory</a:t>
            </a:r>
          </a:p>
          <a:p>
            <a:pPr eaLnBrk="1" hangingPunct="1"/>
            <a:r>
              <a:rPr lang="en-US" altLang="en-US"/>
              <a:t>Small enough that few disk accesses required to find i_node maps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2865F47D-4173-0B28-1CDA-E433B481DB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Finding I_node Maps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34D5D1E-2DDC-AFFF-2342-DD2F0A8C4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grpSp>
        <p:nvGrpSpPr>
          <p:cNvPr id="45060" name="Group 41">
            <a:extLst>
              <a:ext uri="{FF2B5EF4-FFF2-40B4-BE49-F238E27FC236}">
                <a16:creationId xmlns:a16="http://schemas.microsoft.com/office/drawing/2014/main" id="{AEE38D64-E335-7046-EB12-074F3C54170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128713" y="2139950"/>
            <a:ext cx="7270750" cy="4198938"/>
            <a:chOff x="1128713" y="2139950"/>
            <a:chExt cx="7270750" cy="4198938"/>
          </a:xfrm>
        </p:grpSpPr>
        <p:sp>
          <p:nvSpPr>
            <p:cNvPr id="41988" name="Rectangle 4">
              <a:extLst>
                <a:ext uri="{FF2B5EF4-FFF2-40B4-BE49-F238E27FC236}">
                  <a16:creationId xmlns:a16="http://schemas.microsoft.com/office/drawing/2014/main" id="{BDB9D297-BDD7-E1E1-2F74-E00DCAABC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2751" y="3816350"/>
              <a:ext cx="368300" cy="97790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062" name="Rectangle 5">
              <a:extLst>
                <a:ext uri="{FF2B5EF4-FFF2-40B4-BE49-F238E27FC236}">
                  <a16:creationId xmlns:a16="http://schemas.microsoft.com/office/drawing/2014/main" id="{80549748-84A3-023B-66F0-1B8996B5C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63" name="Rectangle 6">
              <a:extLst>
                <a:ext uri="{FF2B5EF4-FFF2-40B4-BE49-F238E27FC236}">
                  <a16:creationId xmlns:a16="http://schemas.microsoft.com/office/drawing/2014/main" id="{A7A05B50-C765-F070-1A95-29F3E3CF1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64" name="Rectangle 7">
              <a:extLst>
                <a:ext uri="{FF2B5EF4-FFF2-40B4-BE49-F238E27FC236}">
                  <a16:creationId xmlns:a16="http://schemas.microsoft.com/office/drawing/2014/main" id="{E5C6BFB2-EA9D-7CEF-F0F7-456A73027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5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1992" name="Rectangle 8">
              <a:extLst>
                <a:ext uri="{FF2B5EF4-FFF2-40B4-BE49-F238E27FC236}">
                  <a16:creationId xmlns:a16="http://schemas.microsoft.com/office/drawing/2014/main" id="{13A7B436-B38B-A1EB-31CA-A8A4FCAB3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6751" y="3816350"/>
              <a:ext cx="368300" cy="97790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066" name="Rectangle 9">
              <a:extLst>
                <a:ext uri="{FF2B5EF4-FFF2-40B4-BE49-F238E27FC236}">
                  <a16:creationId xmlns:a16="http://schemas.microsoft.com/office/drawing/2014/main" id="{691EC39F-22C4-EEC4-F85C-FD446273C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7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67" name="Rectangle 10">
              <a:extLst>
                <a:ext uri="{FF2B5EF4-FFF2-40B4-BE49-F238E27FC236}">
                  <a16:creationId xmlns:a16="http://schemas.microsoft.com/office/drawing/2014/main" id="{91F2C9FB-307A-E445-BE5A-737614E55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68" name="Rectangle 11">
              <a:extLst>
                <a:ext uri="{FF2B5EF4-FFF2-40B4-BE49-F238E27FC236}">
                  <a16:creationId xmlns:a16="http://schemas.microsoft.com/office/drawing/2014/main" id="{8D525D14-329D-F160-181A-3CEB594D8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9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69" name="Rectangle 12">
              <a:extLst>
                <a:ext uri="{FF2B5EF4-FFF2-40B4-BE49-F238E27FC236}">
                  <a16:creationId xmlns:a16="http://schemas.microsoft.com/office/drawing/2014/main" id="{D8DA8312-9067-9921-E69E-6D7A6B72F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0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0" name="Rectangle 13">
              <a:extLst>
                <a:ext uri="{FF2B5EF4-FFF2-40B4-BE49-F238E27FC236}">
                  <a16:creationId xmlns:a16="http://schemas.microsoft.com/office/drawing/2014/main" id="{89ED1CDD-DB33-7092-8737-4D1A5A1BF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1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1" name="Rectangle 14">
              <a:extLst>
                <a:ext uri="{FF2B5EF4-FFF2-40B4-BE49-F238E27FC236}">
                  <a16:creationId xmlns:a16="http://schemas.microsoft.com/office/drawing/2014/main" id="{74C902AD-3D29-C683-59E5-B19986CC0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2" name="Rectangle 15" descr="Outlined diamond">
              <a:extLst>
                <a:ext uri="{FF2B5EF4-FFF2-40B4-BE49-F238E27FC236}">
                  <a16:creationId xmlns:a16="http://schemas.microsoft.com/office/drawing/2014/main" id="{A27A5461-0341-EA83-42D6-ED44ED07B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3750" y="3816350"/>
              <a:ext cx="368300" cy="977900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3" name="Rectangle 16">
              <a:extLst>
                <a:ext uri="{FF2B5EF4-FFF2-40B4-BE49-F238E27FC236}">
                  <a16:creationId xmlns:a16="http://schemas.microsoft.com/office/drawing/2014/main" id="{CAFA515F-6CE5-947E-E84D-33C9FF1D9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4" name="Rectangle 17">
              <a:extLst>
                <a:ext uri="{FF2B5EF4-FFF2-40B4-BE49-F238E27FC236}">
                  <a16:creationId xmlns:a16="http://schemas.microsoft.com/office/drawing/2014/main" id="{B208139C-75AA-A3CE-8420-B7E9B2738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5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5" name="Rectangle 18">
              <a:extLst>
                <a:ext uri="{FF2B5EF4-FFF2-40B4-BE49-F238E27FC236}">
                  <a16:creationId xmlns:a16="http://schemas.microsoft.com/office/drawing/2014/main" id="{94E1B107-CF2F-1AA4-B565-F29EDC14D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6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6" name="Rectangle 19">
              <a:extLst>
                <a:ext uri="{FF2B5EF4-FFF2-40B4-BE49-F238E27FC236}">
                  <a16:creationId xmlns:a16="http://schemas.microsoft.com/office/drawing/2014/main" id="{0901D072-6011-C0EC-A3B3-E5507F907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7750" y="3816350"/>
              <a:ext cx="368300" cy="9779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77" name="Line 20">
              <a:extLst>
                <a:ext uri="{FF2B5EF4-FFF2-40B4-BE49-F238E27FC236}">
                  <a16:creationId xmlns:a16="http://schemas.microsoft.com/office/drawing/2014/main" id="{A9E6CF05-6B5C-3F1E-6A67-75D9A510C3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39624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8" name="Line 21">
              <a:extLst>
                <a:ext uri="{FF2B5EF4-FFF2-40B4-BE49-F238E27FC236}">
                  <a16:creationId xmlns:a16="http://schemas.microsoft.com/office/drawing/2014/main" id="{80C724E5-1B52-BC75-EBB7-3C5ACE36D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41910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9" name="Line 22">
              <a:extLst>
                <a:ext uri="{FF2B5EF4-FFF2-40B4-BE49-F238E27FC236}">
                  <a16:creationId xmlns:a16="http://schemas.microsoft.com/office/drawing/2014/main" id="{42726F60-78A1-E793-FA9A-FF059B3FA4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44196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0" name="Line 23">
              <a:extLst>
                <a:ext uri="{FF2B5EF4-FFF2-40B4-BE49-F238E27FC236}">
                  <a16:creationId xmlns:a16="http://schemas.microsoft.com/office/drawing/2014/main" id="{6F17C0F7-765E-81A6-6392-90F8ABE8A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4338" y="46482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1" name="Line 24">
              <a:extLst>
                <a:ext uri="{FF2B5EF4-FFF2-40B4-BE49-F238E27FC236}">
                  <a16:creationId xmlns:a16="http://schemas.microsoft.com/office/drawing/2014/main" id="{CD4499FD-22F2-3721-B513-FC8A819D08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5150" y="4808538"/>
              <a:ext cx="69850" cy="9064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2" name="Rectangle 25">
              <a:extLst>
                <a:ext uri="{FF2B5EF4-FFF2-40B4-BE49-F238E27FC236}">
                  <a16:creationId xmlns:a16="http://schemas.microsoft.com/office/drawing/2014/main" id="{A9D02083-D737-8E40-A224-05429F412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8713" y="5762625"/>
              <a:ext cx="3117850" cy="576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New i_node maps</a:t>
              </a:r>
            </a:p>
          </p:txBody>
        </p:sp>
        <p:sp>
          <p:nvSpPr>
            <p:cNvPr id="45083" name="Line 26">
              <a:extLst>
                <a:ext uri="{FF2B5EF4-FFF2-40B4-BE49-F238E27FC236}">
                  <a16:creationId xmlns:a16="http://schemas.microsoft.com/office/drawing/2014/main" id="{3D7A0D16-3310-5D02-A9B3-6C97AB9DD7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338" y="39624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4" name="Line 27">
              <a:extLst>
                <a:ext uri="{FF2B5EF4-FFF2-40B4-BE49-F238E27FC236}">
                  <a16:creationId xmlns:a16="http://schemas.microsoft.com/office/drawing/2014/main" id="{7A304ED2-D742-676F-7792-5D762C9D5A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338" y="41910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5" name="Line 28">
              <a:extLst>
                <a:ext uri="{FF2B5EF4-FFF2-40B4-BE49-F238E27FC236}">
                  <a16:creationId xmlns:a16="http://schemas.microsoft.com/office/drawing/2014/main" id="{BD61AF03-EA02-4F0A-5DEF-8D60714B58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338" y="44196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6" name="Line 29">
              <a:extLst>
                <a:ext uri="{FF2B5EF4-FFF2-40B4-BE49-F238E27FC236}">
                  <a16:creationId xmlns:a16="http://schemas.microsoft.com/office/drawing/2014/main" id="{F6ACD857-4268-00BF-EF5E-4F30D06126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338" y="46482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7" name="Line 30">
              <a:extLst>
                <a:ext uri="{FF2B5EF4-FFF2-40B4-BE49-F238E27FC236}">
                  <a16:creationId xmlns:a16="http://schemas.microsoft.com/office/drawing/2014/main" id="{26E25940-A53E-53D6-557E-F3849EC381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5338" y="39624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8" name="Line 31">
              <a:extLst>
                <a:ext uri="{FF2B5EF4-FFF2-40B4-BE49-F238E27FC236}">
                  <a16:creationId xmlns:a16="http://schemas.microsoft.com/office/drawing/2014/main" id="{B7771223-040A-2126-2FDE-B0BBED071F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5338" y="41910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9" name="Line 32">
              <a:extLst>
                <a:ext uri="{FF2B5EF4-FFF2-40B4-BE49-F238E27FC236}">
                  <a16:creationId xmlns:a16="http://schemas.microsoft.com/office/drawing/2014/main" id="{7E96E2D8-0173-A782-E833-FD9631200B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5338" y="44196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0" name="Line 33">
              <a:extLst>
                <a:ext uri="{FF2B5EF4-FFF2-40B4-BE49-F238E27FC236}">
                  <a16:creationId xmlns:a16="http://schemas.microsoft.com/office/drawing/2014/main" id="{2B0C93A9-2D57-8334-8F90-46746482F6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5338" y="4648200"/>
              <a:ext cx="366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1" name="Line 34">
              <a:extLst>
                <a:ext uri="{FF2B5EF4-FFF2-40B4-BE49-F238E27FC236}">
                  <a16:creationId xmlns:a16="http://schemas.microsoft.com/office/drawing/2014/main" id="{7698EF4C-1DAA-5149-AD55-DC2E8B410D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57400" y="4876800"/>
              <a:ext cx="1295400" cy="99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2" name="Rectangle 35">
              <a:extLst>
                <a:ext uri="{FF2B5EF4-FFF2-40B4-BE49-F238E27FC236}">
                  <a16:creationId xmlns:a16="http://schemas.microsoft.com/office/drawing/2014/main" id="{5001CFAD-3D64-C496-C884-158618C53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3550" y="2139950"/>
              <a:ext cx="1054100" cy="10541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1800"/>
            </a:p>
          </p:txBody>
        </p:sp>
        <p:sp>
          <p:nvSpPr>
            <p:cNvPr id="45093" name="Line 36">
              <a:extLst>
                <a:ext uri="{FF2B5EF4-FFF2-40B4-BE49-F238E27FC236}">
                  <a16:creationId xmlns:a16="http://schemas.microsoft.com/office/drawing/2014/main" id="{D9297743-640E-4525-3ADC-97D9FB4F80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7200" y="2438400"/>
              <a:ext cx="1066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4" name="Line 37">
              <a:extLst>
                <a:ext uri="{FF2B5EF4-FFF2-40B4-BE49-F238E27FC236}">
                  <a16:creationId xmlns:a16="http://schemas.microsoft.com/office/drawing/2014/main" id="{9D4C1962-B823-2BD0-E53A-84F9F50A1B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7200" y="2819400"/>
              <a:ext cx="1066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5" name="Line 38">
              <a:extLst>
                <a:ext uri="{FF2B5EF4-FFF2-40B4-BE49-F238E27FC236}">
                  <a16:creationId xmlns:a16="http://schemas.microsoft.com/office/drawing/2014/main" id="{FCD438A9-AEBF-7B09-554E-B9EE785D44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5000" y="2286000"/>
              <a:ext cx="2895600" cy="1524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6" name="Line 39">
              <a:extLst>
                <a:ext uri="{FF2B5EF4-FFF2-40B4-BE49-F238E27FC236}">
                  <a16:creationId xmlns:a16="http://schemas.microsoft.com/office/drawing/2014/main" id="{EFE5167F-92EE-3BC8-260B-F91F08F0F4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29000" y="2743200"/>
              <a:ext cx="1447800" cy="1066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7" name="Rectangle 40">
              <a:extLst>
                <a:ext uri="{FF2B5EF4-FFF2-40B4-BE49-F238E27FC236}">
                  <a16:creationId xmlns:a16="http://schemas.microsoft.com/office/drawing/2014/main" id="{CA4F6C9A-B71C-C831-4EA3-CAFE94C3F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1113" y="5762625"/>
              <a:ext cx="3308350" cy="576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>
                  <a:latin typeface="Times New Roman" panose="02020603050405020304" pitchFamily="18" charset="0"/>
                </a:rPr>
                <a:t>An old i_node map</a:t>
              </a:r>
            </a:p>
          </p:txBody>
        </p:sp>
        <p:sp>
          <p:nvSpPr>
            <p:cNvPr id="45098" name="Line 41">
              <a:extLst>
                <a:ext uri="{FF2B5EF4-FFF2-40B4-BE49-F238E27FC236}">
                  <a16:creationId xmlns:a16="http://schemas.microsoft.com/office/drawing/2014/main" id="{B809CB69-6D93-74A6-831A-840D120C4C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800600"/>
              <a:ext cx="838200" cy="1066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6DB6DD10-D66B-F24D-6D9B-12ABA0FCBB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Reclaiming Space in the Log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D2D099C-AEC5-9654-9B95-87CB47925C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Eventually, the log reaches the end of the disk partition</a:t>
            </a:r>
          </a:p>
          <a:p>
            <a:pPr eaLnBrk="1" hangingPunct="1"/>
            <a:r>
              <a:rPr lang="en-US" altLang="en-US"/>
              <a:t>So LFS must reuse disk space like superseded data blocks</a:t>
            </a:r>
          </a:p>
          <a:p>
            <a:pPr eaLnBrk="1" hangingPunct="1"/>
            <a:r>
              <a:rPr lang="en-US" altLang="en-US"/>
              <a:t>Space can be reclaimed in background or when needed</a:t>
            </a:r>
          </a:p>
          <a:p>
            <a:pPr eaLnBrk="1" hangingPunct="1"/>
            <a:r>
              <a:rPr lang="en-US" altLang="en-US"/>
              <a:t>Goal is to maintain large free extents on disk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7EFAEFEE-514E-685E-572C-76A47D5465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of Need for Reuse</a:t>
            </a:r>
          </a:p>
        </p:txBody>
      </p:sp>
      <p:sp>
        <p:nvSpPr>
          <p:cNvPr id="129028" name="Rectangle 4">
            <a:extLst>
              <a:ext uri="{FF2B5EF4-FFF2-40B4-BE49-F238E27FC236}">
                <a16:creationId xmlns:a16="http://schemas.microsoft.com/office/drawing/2014/main" id="{94909EBC-BC39-8FE1-54B5-66EF915CF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29" name="Rectangle 5">
            <a:extLst>
              <a:ext uri="{FF2B5EF4-FFF2-40B4-BE49-F238E27FC236}">
                <a16:creationId xmlns:a16="http://schemas.microsoft.com/office/drawing/2014/main" id="{4618A3BD-96B3-D830-AE5A-F6681AF72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30" name="Rectangle 6">
            <a:extLst>
              <a:ext uri="{FF2B5EF4-FFF2-40B4-BE49-F238E27FC236}">
                <a16:creationId xmlns:a16="http://schemas.microsoft.com/office/drawing/2014/main" id="{E5672295-54F2-9232-43D0-87734507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158" name="Rectangle 7">
            <a:extLst>
              <a:ext uri="{FF2B5EF4-FFF2-40B4-BE49-F238E27FC236}">
                <a16:creationId xmlns:a16="http://schemas.microsoft.com/office/drawing/2014/main" id="{69725E14-F8D4-2C26-6AD5-3DCEA0E64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9032" name="Rectangle 8">
            <a:extLst>
              <a:ext uri="{FF2B5EF4-FFF2-40B4-BE49-F238E27FC236}">
                <a16:creationId xmlns:a16="http://schemas.microsoft.com/office/drawing/2014/main" id="{F17B7325-1ACA-D71B-677C-DB118F083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33" name="Rectangle 9">
            <a:extLst>
              <a:ext uri="{FF2B5EF4-FFF2-40B4-BE49-F238E27FC236}">
                <a16:creationId xmlns:a16="http://schemas.microsoft.com/office/drawing/2014/main" id="{50404F51-9382-14AF-B800-3CD3082F4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161" name="Rectangle 10">
            <a:extLst>
              <a:ext uri="{FF2B5EF4-FFF2-40B4-BE49-F238E27FC236}">
                <a16:creationId xmlns:a16="http://schemas.microsoft.com/office/drawing/2014/main" id="{63AF741E-B7BF-3E0B-2252-229A9F282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49162" name="Rectangle 11">
            <a:extLst>
              <a:ext uri="{FF2B5EF4-FFF2-40B4-BE49-F238E27FC236}">
                <a16:creationId xmlns:a16="http://schemas.microsoft.com/office/drawing/2014/main" id="{77983B05-75F4-6D5E-1B42-422BD841A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9036" name="Rectangle 12">
            <a:extLst>
              <a:ext uri="{FF2B5EF4-FFF2-40B4-BE49-F238E27FC236}">
                <a16:creationId xmlns:a16="http://schemas.microsoft.com/office/drawing/2014/main" id="{79257773-6268-0BF9-A3C9-A6EB6E2DB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164" name="Rectangle 13">
            <a:extLst>
              <a:ext uri="{FF2B5EF4-FFF2-40B4-BE49-F238E27FC236}">
                <a16:creationId xmlns:a16="http://schemas.microsoft.com/office/drawing/2014/main" id="{65651613-F3F8-7B34-285F-2214DF027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9038" name="Rectangle 14">
            <a:extLst>
              <a:ext uri="{FF2B5EF4-FFF2-40B4-BE49-F238E27FC236}">
                <a16:creationId xmlns:a16="http://schemas.microsoft.com/office/drawing/2014/main" id="{18E9EDFF-72B8-4CD1-0FC1-A22F6E60B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166" name="Rectangle 15" descr="Outlined diamond">
            <a:extLst>
              <a:ext uri="{FF2B5EF4-FFF2-40B4-BE49-F238E27FC236}">
                <a16:creationId xmlns:a16="http://schemas.microsoft.com/office/drawing/2014/main" id="{EF9AF5B2-B25A-5636-0DCF-EAE6B5956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9040" name="Rectangle 16">
            <a:extLst>
              <a:ext uri="{FF2B5EF4-FFF2-40B4-BE49-F238E27FC236}">
                <a16:creationId xmlns:a16="http://schemas.microsoft.com/office/drawing/2014/main" id="{73831F59-6521-6DDA-0ACF-D850B3316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41" name="Rectangle 17">
            <a:extLst>
              <a:ext uri="{FF2B5EF4-FFF2-40B4-BE49-F238E27FC236}">
                <a16:creationId xmlns:a16="http://schemas.microsoft.com/office/drawing/2014/main" id="{F944A1B3-92C8-0E63-296D-DDA967053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42" name="Rectangle 18">
            <a:extLst>
              <a:ext uri="{FF2B5EF4-FFF2-40B4-BE49-F238E27FC236}">
                <a16:creationId xmlns:a16="http://schemas.microsoft.com/office/drawing/2014/main" id="{DCE41DA0-BA28-FBA9-5BEB-5AD413C32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43" name="Rectangle 19">
            <a:extLst>
              <a:ext uri="{FF2B5EF4-FFF2-40B4-BE49-F238E27FC236}">
                <a16:creationId xmlns:a16="http://schemas.microsoft.com/office/drawing/2014/main" id="{B4A0B552-9198-4DB1-9589-4C1D6F937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56" name="Rectangle 32">
            <a:extLst>
              <a:ext uri="{FF2B5EF4-FFF2-40B4-BE49-F238E27FC236}">
                <a16:creationId xmlns:a16="http://schemas.microsoft.com/office/drawing/2014/main" id="{DB4D6799-4A80-9846-F673-199C168BE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57" name="Rectangle 33">
            <a:extLst>
              <a:ext uri="{FF2B5EF4-FFF2-40B4-BE49-F238E27FC236}">
                <a16:creationId xmlns:a16="http://schemas.microsoft.com/office/drawing/2014/main" id="{07F4C823-D75F-2969-0F20-C3C26DE98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58" name="Rectangle 34">
            <a:extLst>
              <a:ext uri="{FF2B5EF4-FFF2-40B4-BE49-F238E27FC236}">
                <a16:creationId xmlns:a16="http://schemas.microsoft.com/office/drawing/2014/main" id="{C57D6D47-B4FD-9091-A39C-8DADC3959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9059" name="Rectangle 35">
            <a:extLst>
              <a:ext uri="{FF2B5EF4-FFF2-40B4-BE49-F238E27FC236}">
                <a16:creationId xmlns:a16="http://schemas.microsoft.com/office/drawing/2014/main" id="{70D00188-BA90-1FC0-F17E-C9C0C3622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1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175" name="Line 36">
            <a:extLst>
              <a:ext uri="{FF2B5EF4-FFF2-40B4-BE49-F238E27FC236}">
                <a16:creationId xmlns:a16="http://schemas.microsoft.com/office/drawing/2014/main" id="{C1256FB8-4E96-4009-573C-C8FEF603030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2895600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6" name="Text Box 37">
            <a:extLst>
              <a:ext uri="{FF2B5EF4-FFF2-40B4-BE49-F238E27FC236}">
                <a16:creationId xmlns:a16="http://schemas.microsoft.com/office/drawing/2014/main" id="{51A99582-CCBC-E1CF-3731-E0A9F7280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438400"/>
            <a:ext cx="1352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Head of log</a:t>
            </a:r>
          </a:p>
        </p:txBody>
      </p:sp>
      <p:sp>
        <p:nvSpPr>
          <p:cNvPr id="49177" name="Line 38">
            <a:extLst>
              <a:ext uri="{FF2B5EF4-FFF2-40B4-BE49-F238E27FC236}">
                <a16:creationId xmlns:a16="http://schemas.microsoft.com/office/drawing/2014/main" id="{32B1C742-BC96-CC4D-F0E3-B2B1BF4AE2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4800600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8" name="Line 39">
            <a:extLst>
              <a:ext uri="{FF2B5EF4-FFF2-40B4-BE49-F238E27FC236}">
                <a16:creationId xmlns:a16="http://schemas.microsoft.com/office/drawing/2014/main" id="{6D4AD2F0-6E66-931E-E179-5557969BBD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57912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9" name="Text Box 40">
            <a:extLst>
              <a:ext uri="{FF2B5EF4-FFF2-40B4-BE49-F238E27FC236}">
                <a16:creationId xmlns:a16="http://schemas.microsoft.com/office/drawing/2014/main" id="{9006AE87-8C9E-64A3-CC0E-DF4596677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53088"/>
            <a:ext cx="247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New data to be logged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49EDDE0D-664E-2386-43CD-1F0B27E7AC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Major Alternatives for Reusing Log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4EDA20CB-26D5-D4F2-ABC0-911AC81DC2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Threading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+ Fast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- Fragmentation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- Slower reads</a:t>
            </a:r>
          </a:p>
        </p:txBody>
      </p:sp>
      <p:sp>
        <p:nvSpPr>
          <p:cNvPr id="130052" name="Rectangle 4">
            <a:extLst>
              <a:ext uri="{FF2B5EF4-FFF2-40B4-BE49-F238E27FC236}">
                <a16:creationId xmlns:a16="http://schemas.microsoft.com/office/drawing/2014/main" id="{FE3552C2-BAB8-163E-FEC2-B2D620926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53" name="Rectangle 5">
            <a:extLst>
              <a:ext uri="{FF2B5EF4-FFF2-40B4-BE49-F238E27FC236}">
                <a16:creationId xmlns:a16="http://schemas.microsoft.com/office/drawing/2014/main" id="{F99C4C02-14EF-9B17-3CF3-7D7D945B6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54" name="Rectangle 6">
            <a:extLst>
              <a:ext uri="{FF2B5EF4-FFF2-40B4-BE49-F238E27FC236}">
                <a16:creationId xmlns:a16="http://schemas.microsoft.com/office/drawing/2014/main" id="{23847030-41DD-1AA6-9B72-25598552B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55" name="Rectangle 7">
            <a:extLst>
              <a:ext uri="{FF2B5EF4-FFF2-40B4-BE49-F238E27FC236}">
                <a16:creationId xmlns:a16="http://schemas.microsoft.com/office/drawing/2014/main" id="{E88A23CF-E43A-813D-F16F-EAF118CA5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56" name="Rectangle 8">
            <a:extLst>
              <a:ext uri="{FF2B5EF4-FFF2-40B4-BE49-F238E27FC236}">
                <a16:creationId xmlns:a16="http://schemas.microsoft.com/office/drawing/2014/main" id="{FE9768FB-9AC4-3057-DBFD-434B5BEB2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57" name="Rectangle 9">
            <a:extLst>
              <a:ext uri="{FF2B5EF4-FFF2-40B4-BE49-F238E27FC236}">
                <a16:creationId xmlns:a16="http://schemas.microsoft.com/office/drawing/2014/main" id="{E37A48A0-26E3-EEA7-99ED-FE8BECCF2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58" name="Rectangle 10">
            <a:extLst>
              <a:ext uri="{FF2B5EF4-FFF2-40B4-BE49-F238E27FC236}">
                <a16:creationId xmlns:a16="http://schemas.microsoft.com/office/drawing/2014/main" id="{031D3E9E-910F-4ACD-7CE3-6C9635F20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59" name="Rectangle 11">
            <a:extLst>
              <a:ext uri="{FF2B5EF4-FFF2-40B4-BE49-F238E27FC236}">
                <a16:creationId xmlns:a16="http://schemas.microsoft.com/office/drawing/2014/main" id="{4C363EC5-874E-376E-0065-71C78AC30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60" name="Rectangle 12">
            <a:extLst>
              <a:ext uri="{FF2B5EF4-FFF2-40B4-BE49-F238E27FC236}">
                <a16:creationId xmlns:a16="http://schemas.microsoft.com/office/drawing/2014/main" id="{67D676CE-1677-B9EC-C334-1473E3C15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61" name="Rectangle 13">
            <a:extLst>
              <a:ext uri="{FF2B5EF4-FFF2-40B4-BE49-F238E27FC236}">
                <a16:creationId xmlns:a16="http://schemas.microsoft.com/office/drawing/2014/main" id="{1C4F3FBB-D46C-9E48-EDD4-ADDC6EB2D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62" name="Rectangle 14">
            <a:extLst>
              <a:ext uri="{FF2B5EF4-FFF2-40B4-BE49-F238E27FC236}">
                <a16:creationId xmlns:a16="http://schemas.microsoft.com/office/drawing/2014/main" id="{1C6025A1-466F-B5A3-7C2E-33DA33D67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215" name="Rectangle 15" descr="Outlined diamond">
            <a:extLst>
              <a:ext uri="{FF2B5EF4-FFF2-40B4-BE49-F238E27FC236}">
                <a16:creationId xmlns:a16="http://schemas.microsoft.com/office/drawing/2014/main" id="{BC8FCDE4-15AE-5965-9479-D5B8F78AD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30064" name="Rectangle 16">
            <a:extLst>
              <a:ext uri="{FF2B5EF4-FFF2-40B4-BE49-F238E27FC236}">
                <a16:creationId xmlns:a16="http://schemas.microsoft.com/office/drawing/2014/main" id="{E686F57C-6513-9021-935E-BCA83490A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65" name="Rectangle 17">
            <a:extLst>
              <a:ext uri="{FF2B5EF4-FFF2-40B4-BE49-F238E27FC236}">
                <a16:creationId xmlns:a16="http://schemas.microsoft.com/office/drawing/2014/main" id="{0B63140F-7493-76B4-D70E-3A252CF21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66" name="Rectangle 18">
            <a:extLst>
              <a:ext uri="{FF2B5EF4-FFF2-40B4-BE49-F238E27FC236}">
                <a16:creationId xmlns:a16="http://schemas.microsoft.com/office/drawing/2014/main" id="{5A09E9F6-0EE8-5FE2-4C1B-B89EA135C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0067" name="Rectangle 19">
            <a:extLst>
              <a:ext uri="{FF2B5EF4-FFF2-40B4-BE49-F238E27FC236}">
                <a16:creationId xmlns:a16="http://schemas.microsoft.com/office/drawing/2014/main" id="{7CF9D4B4-E7E7-A059-CB7E-70C17C362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220" name="Line 24">
            <a:extLst>
              <a:ext uri="{FF2B5EF4-FFF2-40B4-BE49-F238E27FC236}">
                <a16:creationId xmlns:a16="http://schemas.microsoft.com/office/drawing/2014/main" id="{16311477-A229-D80E-5689-7D4769935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2895600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1" name="Text Box 25">
            <a:extLst>
              <a:ext uri="{FF2B5EF4-FFF2-40B4-BE49-F238E27FC236}">
                <a16:creationId xmlns:a16="http://schemas.microsoft.com/office/drawing/2014/main" id="{3877A160-FB96-0CC5-CDAD-53AC00324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438400"/>
            <a:ext cx="1352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Head of log</a:t>
            </a:r>
          </a:p>
        </p:txBody>
      </p:sp>
      <p:sp>
        <p:nvSpPr>
          <p:cNvPr id="51222" name="Text Box 28">
            <a:extLst>
              <a:ext uri="{FF2B5EF4-FFF2-40B4-BE49-F238E27FC236}">
                <a16:creationId xmlns:a16="http://schemas.microsoft.com/office/drawing/2014/main" id="{407F024C-F035-8579-9F79-CA60595FF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53088"/>
            <a:ext cx="247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New data to be logged</a:t>
            </a:r>
          </a:p>
        </p:txBody>
      </p:sp>
      <p:sp>
        <p:nvSpPr>
          <p:cNvPr id="51223" name="Freeform 29">
            <a:extLst>
              <a:ext uri="{FF2B5EF4-FFF2-40B4-BE49-F238E27FC236}">
                <a16:creationId xmlns:a16="http://schemas.microsoft.com/office/drawing/2014/main" id="{02D7233D-7789-F758-6D63-AFC55D77CA6D}"/>
              </a:ext>
            </a:extLst>
          </p:cNvPr>
          <p:cNvSpPr>
            <a:spLocks/>
          </p:cNvSpPr>
          <p:nvPr/>
        </p:nvSpPr>
        <p:spPr bwMode="auto">
          <a:xfrm>
            <a:off x="1295400" y="4800600"/>
            <a:ext cx="1676400" cy="457200"/>
          </a:xfrm>
          <a:custGeom>
            <a:avLst/>
            <a:gdLst>
              <a:gd name="T0" fmla="*/ 0 w 1056"/>
              <a:gd name="T1" fmla="*/ 2147483646 h 288"/>
              <a:gd name="T2" fmla="*/ 2147483646 w 1056"/>
              <a:gd name="T3" fmla="*/ 2147483646 h 288"/>
              <a:gd name="T4" fmla="*/ 2147483646 w 1056"/>
              <a:gd name="T5" fmla="*/ 0 h 288"/>
              <a:gd name="T6" fmla="*/ 0 60000 65536"/>
              <a:gd name="T7" fmla="*/ 0 60000 65536"/>
              <a:gd name="T8" fmla="*/ 0 60000 65536"/>
              <a:gd name="T9" fmla="*/ 0 w 1056"/>
              <a:gd name="T10" fmla="*/ 0 h 288"/>
              <a:gd name="T11" fmla="*/ 1056 w 1056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6" h="288">
                <a:moveTo>
                  <a:pt x="0" y="288"/>
                </a:moveTo>
                <a:cubicBezTo>
                  <a:pt x="272" y="288"/>
                  <a:pt x="544" y="288"/>
                  <a:pt x="720" y="240"/>
                </a:cubicBezTo>
                <a:cubicBezTo>
                  <a:pt x="896" y="192"/>
                  <a:pt x="1000" y="40"/>
                  <a:pt x="1056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4" name="Freeform 31">
            <a:extLst>
              <a:ext uri="{FF2B5EF4-FFF2-40B4-BE49-F238E27FC236}">
                <a16:creationId xmlns:a16="http://schemas.microsoft.com/office/drawing/2014/main" id="{E530AD2C-797A-D674-D674-7A44C3D82C0D}"/>
              </a:ext>
            </a:extLst>
          </p:cNvPr>
          <p:cNvSpPr>
            <a:spLocks/>
          </p:cNvSpPr>
          <p:nvPr/>
        </p:nvSpPr>
        <p:spPr bwMode="auto">
          <a:xfrm>
            <a:off x="4114800" y="4800600"/>
            <a:ext cx="457200" cy="457200"/>
          </a:xfrm>
          <a:custGeom>
            <a:avLst/>
            <a:gdLst>
              <a:gd name="T0" fmla="*/ 0 w 288"/>
              <a:gd name="T1" fmla="*/ 0 h 288"/>
              <a:gd name="T2" fmla="*/ 2147483646 w 288"/>
              <a:gd name="T3" fmla="*/ 2147483646 h 288"/>
              <a:gd name="T4" fmla="*/ 2147483646 w 288"/>
              <a:gd name="T5" fmla="*/ 0 h 288"/>
              <a:gd name="T6" fmla="*/ 0 60000 65536"/>
              <a:gd name="T7" fmla="*/ 0 60000 65536"/>
              <a:gd name="T8" fmla="*/ 0 60000 65536"/>
              <a:gd name="T9" fmla="*/ 0 w 288"/>
              <a:gd name="T10" fmla="*/ 0 h 288"/>
              <a:gd name="T11" fmla="*/ 288 w 288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288">
                <a:moveTo>
                  <a:pt x="0" y="0"/>
                </a:moveTo>
                <a:cubicBezTo>
                  <a:pt x="48" y="144"/>
                  <a:pt x="96" y="288"/>
                  <a:pt x="144" y="288"/>
                </a:cubicBezTo>
                <a:cubicBezTo>
                  <a:pt x="192" y="288"/>
                  <a:pt x="240" y="144"/>
                  <a:pt x="288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5" name="Freeform 32">
            <a:extLst>
              <a:ext uri="{FF2B5EF4-FFF2-40B4-BE49-F238E27FC236}">
                <a16:creationId xmlns:a16="http://schemas.microsoft.com/office/drawing/2014/main" id="{81B85E69-965E-E7A9-6CEE-7AB4F04CE7AF}"/>
              </a:ext>
            </a:extLst>
          </p:cNvPr>
          <p:cNvSpPr>
            <a:spLocks/>
          </p:cNvSpPr>
          <p:nvPr/>
        </p:nvSpPr>
        <p:spPr bwMode="auto">
          <a:xfrm>
            <a:off x="4572000" y="4800600"/>
            <a:ext cx="685800" cy="457200"/>
          </a:xfrm>
          <a:custGeom>
            <a:avLst/>
            <a:gdLst>
              <a:gd name="T0" fmla="*/ 0 w 432"/>
              <a:gd name="T1" fmla="*/ 0 h 288"/>
              <a:gd name="T2" fmla="*/ 2147483646 w 432"/>
              <a:gd name="T3" fmla="*/ 2147483646 h 288"/>
              <a:gd name="T4" fmla="*/ 2147483646 w 432"/>
              <a:gd name="T5" fmla="*/ 0 h 288"/>
              <a:gd name="T6" fmla="*/ 0 60000 65536"/>
              <a:gd name="T7" fmla="*/ 0 60000 65536"/>
              <a:gd name="T8" fmla="*/ 0 60000 65536"/>
              <a:gd name="T9" fmla="*/ 0 w 432"/>
              <a:gd name="T10" fmla="*/ 0 h 288"/>
              <a:gd name="T11" fmla="*/ 432 w 43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288">
                <a:moveTo>
                  <a:pt x="0" y="0"/>
                </a:moveTo>
                <a:cubicBezTo>
                  <a:pt x="84" y="144"/>
                  <a:pt x="168" y="288"/>
                  <a:pt x="240" y="288"/>
                </a:cubicBezTo>
                <a:cubicBezTo>
                  <a:pt x="312" y="288"/>
                  <a:pt x="372" y="144"/>
                  <a:pt x="432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6" name="Freeform 33">
            <a:extLst>
              <a:ext uri="{FF2B5EF4-FFF2-40B4-BE49-F238E27FC236}">
                <a16:creationId xmlns:a16="http://schemas.microsoft.com/office/drawing/2014/main" id="{9718DE0D-9E64-96F3-9DB7-06199D15620C}"/>
              </a:ext>
            </a:extLst>
          </p:cNvPr>
          <p:cNvSpPr>
            <a:spLocks/>
          </p:cNvSpPr>
          <p:nvPr/>
        </p:nvSpPr>
        <p:spPr bwMode="auto">
          <a:xfrm>
            <a:off x="2971800" y="4800600"/>
            <a:ext cx="1143000" cy="457200"/>
          </a:xfrm>
          <a:custGeom>
            <a:avLst/>
            <a:gdLst>
              <a:gd name="T0" fmla="*/ 0 w 720"/>
              <a:gd name="T1" fmla="*/ 0 h 288"/>
              <a:gd name="T2" fmla="*/ 2147483646 w 720"/>
              <a:gd name="T3" fmla="*/ 2147483646 h 288"/>
              <a:gd name="T4" fmla="*/ 2147483646 w 720"/>
              <a:gd name="T5" fmla="*/ 0 h 288"/>
              <a:gd name="T6" fmla="*/ 0 60000 65536"/>
              <a:gd name="T7" fmla="*/ 0 60000 65536"/>
              <a:gd name="T8" fmla="*/ 0 60000 65536"/>
              <a:gd name="T9" fmla="*/ 0 w 720"/>
              <a:gd name="T10" fmla="*/ 0 h 288"/>
              <a:gd name="T11" fmla="*/ 720 w 720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0" h="288">
                <a:moveTo>
                  <a:pt x="0" y="0"/>
                </a:moveTo>
                <a:cubicBezTo>
                  <a:pt x="132" y="144"/>
                  <a:pt x="264" y="288"/>
                  <a:pt x="384" y="288"/>
                </a:cubicBezTo>
                <a:cubicBezTo>
                  <a:pt x="504" y="288"/>
                  <a:pt x="612" y="144"/>
                  <a:pt x="72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2B04DC97-A039-BB60-F88E-9894699E77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Major Alternatives for Reusing Log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7D211D4-0933-0DB9-1AD3-8D62EBF49E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Copying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+Simple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+Avoids fragmentation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-Expensive</a:t>
            </a:r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545E28B3-ACEC-A9B4-CB58-D83615327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9DD200C6-5322-2649-14CF-04A2F8920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3254" name="Rectangle 6">
            <a:extLst>
              <a:ext uri="{FF2B5EF4-FFF2-40B4-BE49-F238E27FC236}">
                <a16:creationId xmlns:a16="http://schemas.microsoft.com/office/drawing/2014/main" id="{85753DF6-948D-9020-D84A-6D1C7BEBB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3255" name="Rectangle 7">
            <a:extLst>
              <a:ext uri="{FF2B5EF4-FFF2-40B4-BE49-F238E27FC236}">
                <a16:creationId xmlns:a16="http://schemas.microsoft.com/office/drawing/2014/main" id="{FCD91FF0-4289-5A51-4906-30E5DCD77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3256" name="Rectangle 8">
            <a:extLst>
              <a:ext uri="{FF2B5EF4-FFF2-40B4-BE49-F238E27FC236}">
                <a16:creationId xmlns:a16="http://schemas.microsoft.com/office/drawing/2014/main" id="{D734D88E-F013-C4AE-423E-A8CD227A8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31081" name="Rectangle 9">
            <a:extLst>
              <a:ext uri="{FF2B5EF4-FFF2-40B4-BE49-F238E27FC236}">
                <a16:creationId xmlns:a16="http://schemas.microsoft.com/office/drawing/2014/main" id="{2756F1CC-C43C-6B78-8D2F-976943D95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2" name="Rectangle 10">
            <a:extLst>
              <a:ext uri="{FF2B5EF4-FFF2-40B4-BE49-F238E27FC236}">
                <a16:creationId xmlns:a16="http://schemas.microsoft.com/office/drawing/2014/main" id="{F133B5A1-8D95-2C6B-FA3C-AFFDBDF9B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3" name="Rectangle 11">
            <a:extLst>
              <a:ext uri="{FF2B5EF4-FFF2-40B4-BE49-F238E27FC236}">
                <a16:creationId xmlns:a16="http://schemas.microsoft.com/office/drawing/2014/main" id="{034326D6-48A7-3849-A455-EF287F643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4" name="Rectangle 12">
            <a:extLst>
              <a:ext uri="{FF2B5EF4-FFF2-40B4-BE49-F238E27FC236}">
                <a16:creationId xmlns:a16="http://schemas.microsoft.com/office/drawing/2014/main" id="{D182F043-31C1-79F3-EDC0-038943D23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5" name="Rectangle 13">
            <a:extLst>
              <a:ext uri="{FF2B5EF4-FFF2-40B4-BE49-F238E27FC236}">
                <a16:creationId xmlns:a16="http://schemas.microsoft.com/office/drawing/2014/main" id="{FDCBB17F-718D-F8B6-1FEE-C1DE9C61A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6" name="Rectangle 14">
            <a:extLst>
              <a:ext uri="{FF2B5EF4-FFF2-40B4-BE49-F238E27FC236}">
                <a16:creationId xmlns:a16="http://schemas.microsoft.com/office/drawing/2014/main" id="{E4616569-DB91-50F8-42E2-354128B66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7" name="Rectangle 15">
            <a:extLst>
              <a:ext uri="{FF2B5EF4-FFF2-40B4-BE49-F238E27FC236}">
                <a16:creationId xmlns:a16="http://schemas.microsoft.com/office/drawing/2014/main" id="{C2D04FFE-DEFF-0FCA-E76E-3462BAA0C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8" name="Rectangle 16">
            <a:extLst>
              <a:ext uri="{FF2B5EF4-FFF2-40B4-BE49-F238E27FC236}">
                <a16:creationId xmlns:a16="http://schemas.microsoft.com/office/drawing/2014/main" id="{9C700621-2331-DC1E-92B7-33397A9C6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89" name="Rectangle 17">
            <a:extLst>
              <a:ext uri="{FF2B5EF4-FFF2-40B4-BE49-F238E27FC236}">
                <a16:creationId xmlns:a16="http://schemas.microsoft.com/office/drawing/2014/main" id="{B446AE2E-D668-C1B3-2D57-243B3584D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90" name="Rectangle 18">
            <a:extLst>
              <a:ext uri="{FF2B5EF4-FFF2-40B4-BE49-F238E27FC236}">
                <a16:creationId xmlns:a16="http://schemas.microsoft.com/office/drawing/2014/main" id="{2E43BF7E-1DCE-71A3-C654-DC830D85E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91" name="Rectangle 19">
            <a:extLst>
              <a:ext uri="{FF2B5EF4-FFF2-40B4-BE49-F238E27FC236}">
                <a16:creationId xmlns:a16="http://schemas.microsoft.com/office/drawing/2014/main" id="{DC7F2E9B-D15A-8A81-540D-05A51964C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92" name="Rectangle 20">
            <a:extLst>
              <a:ext uri="{FF2B5EF4-FFF2-40B4-BE49-F238E27FC236}">
                <a16:creationId xmlns:a16="http://schemas.microsoft.com/office/drawing/2014/main" id="{15DDA408-2B1A-EA3D-1648-DA607BA9E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93" name="Rectangle 21">
            <a:extLst>
              <a:ext uri="{FF2B5EF4-FFF2-40B4-BE49-F238E27FC236}">
                <a16:creationId xmlns:a16="http://schemas.microsoft.com/office/drawing/2014/main" id="{073A625C-ED66-D6C6-D8F2-20CDCBDD1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94" name="Rectangle 22">
            <a:extLst>
              <a:ext uri="{FF2B5EF4-FFF2-40B4-BE49-F238E27FC236}">
                <a16:creationId xmlns:a16="http://schemas.microsoft.com/office/drawing/2014/main" id="{D12B166F-CABE-8773-DB75-88B41E127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95" name="Rectangle 23">
            <a:extLst>
              <a:ext uri="{FF2B5EF4-FFF2-40B4-BE49-F238E27FC236}">
                <a16:creationId xmlns:a16="http://schemas.microsoft.com/office/drawing/2014/main" id="{A81DCAB8-36AC-EE63-20A3-867FC1C32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1300" y="534670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3272" name="Line 26">
            <a:extLst>
              <a:ext uri="{FF2B5EF4-FFF2-40B4-BE49-F238E27FC236}">
                <a16:creationId xmlns:a16="http://schemas.microsoft.com/office/drawing/2014/main" id="{56366DB3-A2AC-F8D9-071D-27ED95D51D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4800600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3" name="Line 27">
            <a:extLst>
              <a:ext uri="{FF2B5EF4-FFF2-40B4-BE49-F238E27FC236}">
                <a16:creationId xmlns:a16="http://schemas.microsoft.com/office/drawing/2014/main" id="{DDD7ECA7-28C8-77D0-60C9-A68B8404CE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57912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4" name="Text Box 28">
            <a:extLst>
              <a:ext uri="{FF2B5EF4-FFF2-40B4-BE49-F238E27FC236}">
                <a16:creationId xmlns:a16="http://schemas.microsoft.com/office/drawing/2014/main" id="{DDC8ADD5-0411-921F-31A0-F85C37E02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53088"/>
            <a:ext cx="247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New data to be logged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367690C-A65E-2B7A-0BB6-F5D5880C4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LFS Space Reclamation Strategy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7011497D-6798-9667-13FC-80C0A372B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Combination of copying and threading</a:t>
            </a:r>
          </a:p>
          <a:p>
            <a:pPr eaLnBrk="1" hangingPunct="1"/>
            <a:r>
              <a:rPr lang="en-US" altLang="en-US"/>
              <a:t>Copy to free large fixed-size </a:t>
            </a:r>
            <a:r>
              <a:rPr lang="en-US" altLang="en-US" i="1"/>
              <a:t>segments</a:t>
            </a:r>
            <a:endParaRPr lang="en-US" altLang="en-US"/>
          </a:p>
          <a:p>
            <a:pPr eaLnBrk="1" hangingPunct="1"/>
            <a:r>
              <a:rPr lang="en-US" altLang="en-US"/>
              <a:t>Thread free segments together</a:t>
            </a:r>
          </a:p>
          <a:p>
            <a:pPr eaLnBrk="1" hangingPunct="1"/>
            <a:r>
              <a:rPr lang="en-US" altLang="en-US"/>
              <a:t>Try to collect long-lived data permanently into segments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F01F411A-468D-F846-9A5D-D7ECD112F9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Threaded, Segmented Log</a:t>
            </a:r>
          </a:p>
        </p:txBody>
      </p:sp>
      <p:sp>
        <p:nvSpPr>
          <p:cNvPr id="132100" name="Rectangle 4">
            <a:extLst>
              <a:ext uri="{FF2B5EF4-FFF2-40B4-BE49-F238E27FC236}">
                <a16:creationId xmlns:a16="http://schemas.microsoft.com/office/drawing/2014/main" id="{5487EEAB-6B2B-65B5-D2DD-A6A2FD242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2101" name="Rectangle 5">
            <a:extLst>
              <a:ext uri="{FF2B5EF4-FFF2-40B4-BE49-F238E27FC236}">
                <a16:creationId xmlns:a16="http://schemas.microsoft.com/office/drawing/2014/main" id="{B379B3F4-4338-36A9-C248-A8B6ABB6F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2102" name="Rectangle 6">
            <a:extLst>
              <a:ext uri="{FF2B5EF4-FFF2-40B4-BE49-F238E27FC236}">
                <a16:creationId xmlns:a16="http://schemas.microsoft.com/office/drawing/2014/main" id="{53217918-953E-8354-35E8-8E209D1A9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50" name="Rectangle 7">
            <a:extLst>
              <a:ext uri="{FF2B5EF4-FFF2-40B4-BE49-F238E27FC236}">
                <a16:creationId xmlns:a16="http://schemas.microsoft.com/office/drawing/2014/main" id="{42B511ED-52B3-E80B-6032-9D9530FE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32104" name="Rectangle 8">
            <a:extLst>
              <a:ext uri="{FF2B5EF4-FFF2-40B4-BE49-F238E27FC236}">
                <a16:creationId xmlns:a16="http://schemas.microsoft.com/office/drawing/2014/main" id="{0C685029-7EBA-1898-65F2-257FC349A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2105" name="Rectangle 9">
            <a:extLst>
              <a:ext uri="{FF2B5EF4-FFF2-40B4-BE49-F238E27FC236}">
                <a16:creationId xmlns:a16="http://schemas.microsoft.com/office/drawing/2014/main" id="{A6A31A13-03C7-959C-F591-8F77A0A97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53" name="Rectangle 10">
            <a:extLst>
              <a:ext uri="{FF2B5EF4-FFF2-40B4-BE49-F238E27FC236}">
                <a16:creationId xmlns:a16="http://schemas.microsoft.com/office/drawing/2014/main" id="{28940C0F-8320-D922-B8EB-CEBFD8017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7354" name="Rectangle 11">
            <a:extLst>
              <a:ext uri="{FF2B5EF4-FFF2-40B4-BE49-F238E27FC236}">
                <a16:creationId xmlns:a16="http://schemas.microsoft.com/office/drawing/2014/main" id="{44D5AEDC-0188-AF54-30EB-8BA20D46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32108" name="Rectangle 12">
            <a:extLst>
              <a:ext uri="{FF2B5EF4-FFF2-40B4-BE49-F238E27FC236}">
                <a16:creationId xmlns:a16="http://schemas.microsoft.com/office/drawing/2014/main" id="{8D569275-7C2C-A1B2-DF43-18ACC5C39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56" name="Rectangle 13">
            <a:extLst>
              <a:ext uri="{FF2B5EF4-FFF2-40B4-BE49-F238E27FC236}">
                <a16:creationId xmlns:a16="http://schemas.microsoft.com/office/drawing/2014/main" id="{B8C74E20-B7E8-002A-EFC7-0F874EAF4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32110" name="Rectangle 14">
            <a:extLst>
              <a:ext uri="{FF2B5EF4-FFF2-40B4-BE49-F238E27FC236}">
                <a16:creationId xmlns:a16="http://schemas.microsoft.com/office/drawing/2014/main" id="{919DBBDE-137F-7977-C939-5B42EAEAE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58" name="Rectangle 15" descr="Outlined diamond">
            <a:extLst>
              <a:ext uri="{FF2B5EF4-FFF2-40B4-BE49-F238E27FC236}">
                <a16:creationId xmlns:a16="http://schemas.microsoft.com/office/drawing/2014/main" id="{D1E6A2B7-D85D-F70F-A9E0-3866159D1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750" y="3816350"/>
            <a:ext cx="3683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32112" name="Rectangle 16">
            <a:extLst>
              <a:ext uri="{FF2B5EF4-FFF2-40B4-BE49-F238E27FC236}">
                <a16:creationId xmlns:a16="http://schemas.microsoft.com/office/drawing/2014/main" id="{22B9C346-FB55-8313-B4BA-5B47D2D2D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2113" name="Rectangle 17">
            <a:extLst>
              <a:ext uri="{FF2B5EF4-FFF2-40B4-BE49-F238E27FC236}">
                <a16:creationId xmlns:a16="http://schemas.microsoft.com/office/drawing/2014/main" id="{E667C961-8B78-C192-4BF6-280A786F2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2114" name="Rectangle 18">
            <a:extLst>
              <a:ext uri="{FF2B5EF4-FFF2-40B4-BE49-F238E27FC236}">
                <a16:creationId xmlns:a16="http://schemas.microsoft.com/office/drawing/2014/main" id="{09539C6E-6C8D-F71B-BC62-32F6D234D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2115" name="Rectangle 19">
            <a:extLst>
              <a:ext uri="{FF2B5EF4-FFF2-40B4-BE49-F238E27FC236}">
                <a16:creationId xmlns:a16="http://schemas.microsoft.com/office/drawing/2014/main" id="{73512377-EA46-14C6-44C2-650EF9C4A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0" y="3816350"/>
            <a:ext cx="368300" cy="977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63" name="Line 20">
            <a:extLst>
              <a:ext uri="{FF2B5EF4-FFF2-40B4-BE49-F238E27FC236}">
                <a16:creationId xmlns:a16="http://schemas.microsoft.com/office/drawing/2014/main" id="{615F5434-E449-284C-4B21-5D8DDD64BF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2895600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4" name="Text Box 21">
            <a:extLst>
              <a:ext uri="{FF2B5EF4-FFF2-40B4-BE49-F238E27FC236}">
                <a16:creationId xmlns:a16="http://schemas.microsoft.com/office/drawing/2014/main" id="{EEA893D8-F8C5-FFFA-EE98-E5D105FEB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438400"/>
            <a:ext cx="1352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/>
              <a:t>Head of log</a:t>
            </a:r>
          </a:p>
        </p:txBody>
      </p:sp>
      <p:sp>
        <p:nvSpPr>
          <p:cNvPr id="57365" name="Rectangle 22">
            <a:extLst>
              <a:ext uri="{FF2B5EF4-FFF2-40B4-BE49-F238E27FC236}">
                <a16:creationId xmlns:a16="http://schemas.microsoft.com/office/drawing/2014/main" id="{99BA2F28-D736-7D05-3784-DB9B233CA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810000"/>
            <a:ext cx="6096000" cy="990600"/>
          </a:xfrm>
          <a:prstGeom prst="rect">
            <a:avLst/>
          </a:prstGeom>
          <a:noFill/>
          <a:ln w="5715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7366" name="Line 23">
            <a:extLst>
              <a:ext uri="{FF2B5EF4-FFF2-40B4-BE49-F238E27FC236}">
                <a16:creationId xmlns:a16="http://schemas.microsoft.com/office/drawing/2014/main" id="{8D5CACAE-B951-0F82-F7FE-3658AB51E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3810000"/>
            <a:ext cx="0" cy="990600"/>
          </a:xfrm>
          <a:prstGeom prst="line">
            <a:avLst/>
          </a:prstGeom>
          <a:noFill/>
          <a:ln w="571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7" name="Line 24">
            <a:extLst>
              <a:ext uri="{FF2B5EF4-FFF2-40B4-BE49-F238E27FC236}">
                <a16:creationId xmlns:a16="http://schemas.microsoft.com/office/drawing/2014/main" id="{0A9CC973-B14C-D1D5-FE2E-87A9A45E2A8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3810000"/>
            <a:ext cx="0" cy="990600"/>
          </a:xfrm>
          <a:prstGeom prst="line">
            <a:avLst/>
          </a:prstGeom>
          <a:noFill/>
          <a:ln w="571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8" name="Line 25">
            <a:extLst>
              <a:ext uri="{FF2B5EF4-FFF2-40B4-BE49-F238E27FC236}">
                <a16:creationId xmlns:a16="http://schemas.microsoft.com/office/drawing/2014/main" id="{658A8FA1-3797-759D-BA69-8DB8F9EA9CCB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3810000"/>
            <a:ext cx="0" cy="990600"/>
          </a:xfrm>
          <a:prstGeom prst="line">
            <a:avLst/>
          </a:prstGeom>
          <a:noFill/>
          <a:ln w="57150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9" name="Freeform 26">
            <a:extLst>
              <a:ext uri="{FF2B5EF4-FFF2-40B4-BE49-F238E27FC236}">
                <a16:creationId xmlns:a16="http://schemas.microsoft.com/office/drawing/2014/main" id="{D22B1419-DFFD-A0DC-49D1-BB3E8E9C53EC}"/>
              </a:ext>
            </a:extLst>
          </p:cNvPr>
          <p:cNvSpPr>
            <a:spLocks/>
          </p:cNvSpPr>
          <p:nvPr/>
        </p:nvSpPr>
        <p:spPr bwMode="auto">
          <a:xfrm>
            <a:off x="2971800" y="4800600"/>
            <a:ext cx="3505200" cy="762000"/>
          </a:xfrm>
          <a:custGeom>
            <a:avLst/>
            <a:gdLst>
              <a:gd name="T0" fmla="*/ 0 w 2208"/>
              <a:gd name="T1" fmla="*/ 0 h 480"/>
              <a:gd name="T2" fmla="*/ 2147483646 w 2208"/>
              <a:gd name="T3" fmla="*/ 2147483646 h 480"/>
              <a:gd name="T4" fmla="*/ 2147483646 w 2208"/>
              <a:gd name="T5" fmla="*/ 0 h 480"/>
              <a:gd name="T6" fmla="*/ 0 60000 65536"/>
              <a:gd name="T7" fmla="*/ 0 60000 65536"/>
              <a:gd name="T8" fmla="*/ 0 60000 65536"/>
              <a:gd name="T9" fmla="*/ 0 w 2208"/>
              <a:gd name="T10" fmla="*/ 0 h 480"/>
              <a:gd name="T11" fmla="*/ 2208 w 220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8" h="480">
                <a:moveTo>
                  <a:pt x="0" y="0"/>
                </a:moveTo>
                <a:cubicBezTo>
                  <a:pt x="416" y="240"/>
                  <a:pt x="832" y="480"/>
                  <a:pt x="1200" y="480"/>
                </a:cubicBezTo>
                <a:cubicBezTo>
                  <a:pt x="1568" y="480"/>
                  <a:pt x="1888" y="240"/>
                  <a:pt x="2208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70" name="Freeform 27">
            <a:extLst>
              <a:ext uri="{FF2B5EF4-FFF2-40B4-BE49-F238E27FC236}">
                <a16:creationId xmlns:a16="http://schemas.microsoft.com/office/drawing/2014/main" id="{7EF8B19B-3550-6F59-BB99-021E0175C67D}"/>
              </a:ext>
            </a:extLst>
          </p:cNvPr>
          <p:cNvSpPr>
            <a:spLocks/>
          </p:cNvSpPr>
          <p:nvPr/>
        </p:nvSpPr>
        <p:spPr bwMode="auto">
          <a:xfrm>
            <a:off x="3352800" y="2743200"/>
            <a:ext cx="4267200" cy="1066800"/>
          </a:xfrm>
          <a:custGeom>
            <a:avLst/>
            <a:gdLst>
              <a:gd name="T0" fmla="*/ 2147483646 w 2688"/>
              <a:gd name="T1" fmla="*/ 2147483646 h 672"/>
              <a:gd name="T2" fmla="*/ 2147483646 w 2688"/>
              <a:gd name="T3" fmla="*/ 0 h 672"/>
              <a:gd name="T4" fmla="*/ 0 w 2688"/>
              <a:gd name="T5" fmla="*/ 2147483646 h 672"/>
              <a:gd name="T6" fmla="*/ 0 60000 65536"/>
              <a:gd name="T7" fmla="*/ 0 60000 65536"/>
              <a:gd name="T8" fmla="*/ 0 60000 65536"/>
              <a:gd name="T9" fmla="*/ 0 w 2688"/>
              <a:gd name="T10" fmla="*/ 0 h 672"/>
              <a:gd name="T11" fmla="*/ 2688 w 2688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88" h="672">
                <a:moveTo>
                  <a:pt x="2688" y="672"/>
                </a:moveTo>
                <a:cubicBezTo>
                  <a:pt x="2240" y="336"/>
                  <a:pt x="1792" y="0"/>
                  <a:pt x="1344" y="0"/>
                </a:cubicBezTo>
                <a:cubicBezTo>
                  <a:pt x="896" y="0"/>
                  <a:pt x="448" y="336"/>
                  <a:pt x="0" y="672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71" name="Freeform 28">
            <a:extLst>
              <a:ext uri="{FF2B5EF4-FFF2-40B4-BE49-F238E27FC236}">
                <a16:creationId xmlns:a16="http://schemas.microsoft.com/office/drawing/2014/main" id="{E0D624B6-D2A7-6337-04E4-265BE8D0759D}"/>
              </a:ext>
            </a:extLst>
          </p:cNvPr>
          <p:cNvSpPr>
            <a:spLocks/>
          </p:cNvSpPr>
          <p:nvPr/>
        </p:nvSpPr>
        <p:spPr bwMode="auto">
          <a:xfrm>
            <a:off x="4495800" y="3581400"/>
            <a:ext cx="457200" cy="228600"/>
          </a:xfrm>
          <a:custGeom>
            <a:avLst/>
            <a:gdLst>
              <a:gd name="T0" fmla="*/ 0 w 288"/>
              <a:gd name="T1" fmla="*/ 2147483646 h 144"/>
              <a:gd name="T2" fmla="*/ 2147483646 w 288"/>
              <a:gd name="T3" fmla="*/ 0 h 144"/>
              <a:gd name="T4" fmla="*/ 2147483646 w 288"/>
              <a:gd name="T5" fmla="*/ 2147483646 h 144"/>
              <a:gd name="T6" fmla="*/ 0 60000 65536"/>
              <a:gd name="T7" fmla="*/ 0 60000 65536"/>
              <a:gd name="T8" fmla="*/ 0 60000 65536"/>
              <a:gd name="T9" fmla="*/ 0 w 288"/>
              <a:gd name="T10" fmla="*/ 0 h 144"/>
              <a:gd name="T11" fmla="*/ 288 w 28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144">
                <a:moveTo>
                  <a:pt x="0" y="144"/>
                </a:moveTo>
                <a:cubicBezTo>
                  <a:pt x="48" y="72"/>
                  <a:pt x="96" y="0"/>
                  <a:pt x="144" y="0"/>
                </a:cubicBezTo>
                <a:cubicBezTo>
                  <a:pt x="192" y="0"/>
                  <a:pt x="240" y="72"/>
                  <a:pt x="288" y="14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F862B55B-E6E1-D50C-DC69-BDE9B88555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Cleaning a Segment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66E47B4A-88A3-6999-56EC-EF9B995019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1.  Read several segments into memory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2.  Identify the live blocks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3.  Write live data back (hopefully) into a smaller number of segments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1826C71D-1FF5-F432-2E37-182F21F56E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Identifying Live Blocks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DD4D84B9-F56B-A331-D488-8E05911323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Hard to track down live blocks of all files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Instead, each segment maintains a segment summary block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Identifying what is in each block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Crosscheck blocks with owning i_node’s block pointers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Written at end of log write, for low overhead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FDF8944-FCB5-0F8A-5AD4-55992D82ED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Block Size Improvement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2186880-7274-B50B-2B61-CCE67EC02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4x block size quadrupled amount of data gotten per disk fetch</a:t>
            </a:r>
          </a:p>
          <a:p>
            <a:pPr eaLnBrk="1" hangingPunct="1"/>
            <a:r>
              <a:rPr lang="en-US" altLang="en-US"/>
              <a:t>But could lead to fragmentation problems</a:t>
            </a:r>
          </a:p>
          <a:p>
            <a:pPr eaLnBrk="1" hangingPunct="1"/>
            <a:r>
              <a:rPr lang="en-US" altLang="en-US"/>
              <a:t>So, fragments introduced</a:t>
            </a:r>
          </a:p>
          <a:p>
            <a:pPr lvl="1" eaLnBrk="1" hangingPunct="1"/>
            <a:r>
              <a:rPr lang="en-US" altLang="en-US"/>
              <a:t>Small files stored in fragments</a:t>
            </a:r>
          </a:p>
          <a:p>
            <a:pPr lvl="1" eaLnBrk="1" hangingPunct="1"/>
            <a:r>
              <a:rPr lang="en-US" altLang="en-US"/>
              <a:t>Fragments addressable </a:t>
            </a:r>
          </a:p>
          <a:p>
            <a:pPr lvl="2" eaLnBrk="1" hangingPunct="1"/>
            <a:r>
              <a:rPr lang="en-US" altLang="en-US"/>
              <a:t>But not independently fetchable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69CBC3E8-5914-B144-6240-F4F5B44E8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Segment Cleaning Policies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269A9796-C7F6-ECCA-5913-CE272816D7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are some important questions?</a:t>
            </a:r>
          </a:p>
          <a:p>
            <a:pPr lvl="1" eaLnBrk="1" hangingPunct="1"/>
            <a:r>
              <a:rPr lang="en-US" altLang="en-US"/>
              <a:t>When do you clean segments?</a:t>
            </a:r>
          </a:p>
          <a:p>
            <a:pPr lvl="1" eaLnBrk="1" hangingPunct="1"/>
            <a:r>
              <a:rPr lang="en-US" altLang="en-US"/>
              <a:t>How many segments to clean?</a:t>
            </a:r>
          </a:p>
          <a:p>
            <a:pPr lvl="1" eaLnBrk="1" hangingPunct="1"/>
            <a:r>
              <a:rPr lang="en-US" altLang="en-US"/>
              <a:t>Which segments to clean?</a:t>
            </a:r>
          </a:p>
          <a:p>
            <a:pPr lvl="1" eaLnBrk="1" hangingPunct="1"/>
            <a:r>
              <a:rPr lang="en-US" altLang="en-US"/>
              <a:t>How to group blocks in their new segments?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3474FCAB-CF3E-E87E-F68A-200330019F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When to Clean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0ED51855-F0B0-F7BD-8962-91F820854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Periodically</a:t>
            </a:r>
          </a:p>
          <a:p>
            <a:pPr eaLnBrk="1" hangingPunct="1"/>
            <a:r>
              <a:rPr lang="en-US" altLang="en-US"/>
              <a:t>Continuously</a:t>
            </a:r>
          </a:p>
          <a:p>
            <a:pPr eaLnBrk="1" hangingPunct="1"/>
            <a:r>
              <a:rPr lang="en-US" altLang="en-US"/>
              <a:t>During off-hours (issues?)</a:t>
            </a:r>
          </a:p>
          <a:p>
            <a:pPr eaLnBrk="1" hangingPunct="1"/>
            <a:r>
              <a:rPr lang="en-US" altLang="en-US"/>
              <a:t>When storage is nearly full</a:t>
            </a:r>
          </a:p>
          <a:p>
            <a:pPr eaLnBrk="1" hangingPunct="1"/>
            <a:r>
              <a:rPr lang="en-US" altLang="en-US"/>
              <a:t>On-demand</a:t>
            </a:r>
          </a:p>
          <a:p>
            <a:pPr eaLnBrk="1" hangingPunct="1"/>
            <a:r>
              <a:rPr lang="en-US" altLang="en-US"/>
              <a:t>LFS uses a threshold system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B8E26F5A-2A55-3A1F-4D6A-E3380A74F3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Many Segments to Clean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0964A409-03AF-A103-C307-BE14814B82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more cleaned at once, the better the reorganization of the storage</a:t>
            </a:r>
          </a:p>
          <a:p>
            <a:pPr lvl="1" eaLnBrk="1" hangingPunct="1"/>
            <a:r>
              <a:rPr lang="en-US" altLang="en-US"/>
              <a:t>But the higher the cost of cleaning</a:t>
            </a:r>
          </a:p>
          <a:p>
            <a:pPr eaLnBrk="1" hangingPunct="1"/>
            <a:r>
              <a:rPr lang="en-US" altLang="en-US"/>
              <a:t>LFS cleans a few tens at a time</a:t>
            </a:r>
          </a:p>
          <a:p>
            <a:pPr lvl="1" eaLnBrk="1" hangingPunct="1"/>
            <a:r>
              <a:rPr lang="en-US" altLang="en-US"/>
              <a:t>Till storage drops below threshold value</a:t>
            </a:r>
          </a:p>
          <a:p>
            <a:pPr eaLnBrk="1" hangingPunct="1"/>
            <a:r>
              <a:rPr lang="en-US" altLang="en-US"/>
              <a:t>Empirically, LFS not very sensitive to this factor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DDB9DC99-8FA6-AD66-559D-F046111E48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Which Segments to Clean?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EB19C6BC-ECFB-CFAD-7CBD-EF1B6741E8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Cleaning segments with lots of dead data gives great benefit</a:t>
            </a:r>
          </a:p>
          <a:p>
            <a:pPr eaLnBrk="1" hangingPunct="1"/>
            <a:r>
              <a:rPr lang="en-US" altLang="en-US"/>
              <a:t>Some segments are hot, some segments are cold</a:t>
            </a:r>
          </a:p>
          <a:p>
            <a:pPr eaLnBrk="1" hangingPunct="1"/>
            <a:r>
              <a:rPr lang="en-US" altLang="en-US"/>
              <a:t>But “cold” free space is more valuable than “hot” free space</a:t>
            </a:r>
          </a:p>
          <a:p>
            <a:pPr eaLnBrk="1" hangingPunct="1"/>
            <a:r>
              <a:rPr lang="en-US" altLang="en-US"/>
              <a:t>Since cold blocks tend to stay cold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5CBDC677-D34E-43C3-3EBC-37319AAEB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Cost-Benefit Analysis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DA575037-A05A-AA1C-4EF4-C1818777B6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 = utilization</a:t>
            </a:r>
          </a:p>
          <a:p>
            <a:pPr eaLnBrk="1" hangingPunct="1"/>
            <a:r>
              <a:rPr lang="en-US" altLang="en-US"/>
              <a:t>A = age</a:t>
            </a:r>
          </a:p>
          <a:p>
            <a:pPr eaLnBrk="1" hangingPunct="1"/>
            <a:r>
              <a:rPr lang="en-US" altLang="en-US"/>
              <a:t>Benefit to cost = u*A/(u + 1)</a:t>
            </a:r>
          </a:p>
          <a:p>
            <a:pPr eaLnBrk="1" hangingPunct="1"/>
            <a:r>
              <a:rPr lang="en-US" altLang="en-US"/>
              <a:t>Clean cold segments with some space, hot segments with a lot of space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4A329D4B-B007-723C-20D2-EFC9D1C9BD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to Put Where?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FE7102A6-5AAD-286E-FE37-3DCD379855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Given a set of live blocks and some cleaned segments, which goes where?</a:t>
            </a:r>
          </a:p>
          <a:p>
            <a:pPr lvl="1" eaLnBrk="1" hangingPunct="1"/>
            <a:r>
              <a:rPr lang="en-US" altLang="en-US"/>
              <a:t>Order blocks by age</a:t>
            </a:r>
          </a:p>
          <a:p>
            <a:pPr lvl="1" eaLnBrk="1" hangingPunct="1"/>
            <a:r>
              <a:rPr lang="en-US" altLang="en-US"/>
              <a:t>Write them to segments oldest first</a:t>
            </a:r>
          </a:p>
          <a:p>
            <a:pPr eaLnBrk="1" hangingPunct="1"/>
            <a:r>
              <a:rPr lang="en-US" altLang="en-US"/>
              <a:t>Goal is very cold, highly utilized segments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76D687FA-6D91-C941-DEDE-AF93F9D59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Goal of LFS Cleaning</a:t>
            </a:r>
          </a:p>
        </p:txBody>
      </p:sp>
      <p:grpSp>
        <p:nvGrpSpPr>
          <p:cNvPr id="75779" name="Group 13">
            <a:extLst>
              <a:ext uri="{FF2B5EF4-FFF2-40B4-BE49-F238E27FC236}">
                <a16:creationId xmlns:a16="http://schemas.microsoft.com/office/drawing/2014/main" id="{346A1BEE-F251-0ECE-A1B1-713F2025C079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435225"/>
            <a:ext cx="4373563" cy="3338513"/>
            <a:chOff x="1104" y="1488"/>
            <a:chExt cx="3488" cy="2103"/>
          </a:xfrm>
        </p:grpSpPr>
        <p:sp>
          <p:nvSpPr>
            <p:cNvPr id="75789" name="Line 4">
              <a:extLst>
                <a:ext uri="{FF2B5EF4-FFF2-40B4-BE49-F238E27FC236}">
                  <a16:creationId xmlns:a16="http://schemas.microsoft.com/office/drawing/2014/main" id="{E37F2DCF-D2BD-A5D3-B766-873A10BC27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1810"/>
              <a:ext cx="0" cy="15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0" name="Line 5">
              <a:extLst>
                <a:ext uri="{FF2B5EF4-FFF2-40B4-BE49-F238E27FC236}">
                  <a16:creationId xmlns:a16="http://schemas.microsoft.com/office/drawing/2014/main" id="{E75D5756-2F75-1145-81DC-F423673D28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312"/>
              <a:ext cx="2256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1" name="Line 6">
              <a:extLst>
                <a:ext uri="{FF2B5EF4-FFF2-40B4-BE49-F238E27FC236}">
                  <a16:creationId xmlns:a16="http://schemas.microsoft.com/office/drawing/2014/main" id="{634C3D71-5BF0-13B8-CAFD-9E429790E2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80" y="1810"/>
              <a:ext cx="0" cy="15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2" name="Text Box 7">
              <a:extLst>
                <a:ext uri="{FF2B5EF4-FFF2-40B4-BE49-F238E27FC236}">
                  <a16:creationId xmlns:a16="http://schemas.microsoft.com/office/drawing/2014/main" id="{32C6655C-E7DF-76A6-FC60-BBE79A69C6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5" y="3360"/>
              <a:ext cx="8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/>
                <a:t>100% full</a:t>
              </a:r>
            </a:p>
          </p:txBody>
        </p:sp>
        <p:sp>
          <p:nvSpPr>
            <p:cNvPr id="75793" name="Text Box 8">
              <a:extLst>
                <a:ext uri="{FF2B5EF4-FFF2-40B4-BE49-F238E27FC236}">
                  <a16:creationId xmlns:a16="http://schemas.microsoft.com/office/drawing/2014/main" id="{8E0D2DBC-3A80-D8A1-3D93-09F1DE3C10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4" y="3360"/>
              <a:ext cx="64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/>
                <a:t>empty</a:t>
              </a:r>
            </a:p>
          </p:txBody>
        </p:sp>
        <p:sp>
          <p:nvSpPr>
            <p:cNvPr id="75794" name="Text Box 9">
              <a:extLst>
                <a:ext uri="{FF2B5EF4-FFF2-40B4-BE49-F238E27FC236}">
                  <a16:creationId xmlns:a16="http://schemas.microsoft.com/office/drawing/2014/main" id="{BD78C677-D869-3000-F630-67BA63F1DC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488"/>
              <a:ext cx="18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/>
                <a:t>number of segments</a:t>
              </a:r>
            </a:p>
          </p:txBody>
        </p:sp>
        <p:sp>
          <p:nvSpPr>
            <p:cNvPr id="75795" name="Freeform 10">
              <a:extLst>
                <a:ext uri="{FF2B5EF4-FFF2-40B4-BE49-F238E27FC236}">
                  <a16:creationId xmlns:a16="http://schemas.microsoft.com/office/drawing/2014/main" id="{95EEFA4E-D99A-6925-C447-E4151024C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1824"/>
              <a:ext cx="936" cy="1440"/>
            </a:xfrm>
            <a:custGeom>
              <a:avLst/>
              <a:gdLst>
                <a:gd name="T0" fmla="*/ 2177 w 344"/>
                <a:gd name="T1" fmla="*/ 0 h 1440"/>
                <a:gd name="T2" fmla="*/ 15931 w 344"/>
                <a:gd name="T3" fmla="*/ 1200 h 1440"/>
                <a:gd name="T4" fmla="*/ 97075 w 344"/>
                <a:gd name="T5" fmla="*/ 1440 h 1440"/>
                <a:gd name="T6" fmla="*/ 0 60000 65536"/>
                <a:gd name="T7" fmla="*/ 0 60000 65536"/>
                <a:gd name="T8" fmla="*/ 0 60000 65536"/>
                <a:gd name="T9" fmla="*/ 0 w 344"/>
                <a:gd name="T10" fmla="*/ 0 h 1440"/>
                <a:gd name="T11" fmla="*/ 344 w 344"/>
                <a:gd name="T12" fmla="*/ 1440 h 1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4" h="1440">
                  <a:moveTo>
                    <a:pt x="8" y="0"/>
                  </a:moveTo>
                  <a:cubicBezTo>
                    <a:pt x="4" y="480"/>
                    <a:pt x="0" y="960"/>
                    <a:pt x="56" y="1200"/>
                  </a:cubicBezTo>
                  <a:cubicBezTo>
                    <a:pt x="112" y="1440"/>
                    <a:pt x="272" y="1400"/>
                    <a:pt x="344" y="144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6" name="Freeform 11">
              <a:extLst>
                <a:ext uri="{FF2B5EF4-FFF2-40B4-BE49-F238E27FC236}">
                  <a16:creationId xmlns:a16="http://schemas.microsoft.com/office/drawing/2014/main" id="{639D641D-FDB3-6B7D-7B01-C9595AB6291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120" y="1810"/>
              <a:ext cx="960" cy="1454"/>
            </a:xfrm>
            <a:custGeom>
              <a:avLst/>
              <a:gdLst>
                <a:gd name="T0" fmla="*/ 2344 w 344"/>
                <a:gd name="T1" fmla="*/ 0 h 1440"/>
                <a:gd name="T2" fmla="*/ 17188 w 344"/>
                <a:gd name="T3" fmla="*/ 1236 h 1440"/>
                <a:gd name="T4" fmla="*/ 104732 w 344"/>
                <a:gd name="T5" fmla="*/ 1482 h 1440"/>
                <a:gd name="T6" fmla="*/ 0 60000 65536"/>
                <a:gd name="T7" fmla="*/ 0 60000 65536"/>
                <a:gd name="T8" fmla="*/ 0 60000 65536"/>
                <a:gd name="T9" fmla="*/ 0 w 344"/>
                <a:gd name="T10" fmla="*/ 0 h 1440"/>
                <a:gd name="T11" fmla="*/ 344 w 344"/>
                <a:gd name="T12" fmla="*/ 1440 h 1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4" h="1440">
                  <a:moveTo>
                    <a:pt x="8" y="0"/>
                  </a:moveTo>
                  <a:cubicBezTo>
                    <a:pt x="4" y="480"/>
                    <a:pt x="0" y="960"/>
                    <a:pt x="56" y="1200"/>
                  </a:cubicBezTo>
                  <a:cubicBezTo>
                    <a:pt x="112" y="1440"/>
                    <a:pt x="272" y="1400"/>
                    <a:pt x="344" y="144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7" name="Line 12">
              <a:extLst>
                <a:ext uri="{FF2B5EF4-FFF2-40B4-BE49-F238E27FC236}">
                  <a16:creationId xmlns:a16="http://schemas.microsoft.com/office/drawing/2014/main" id="{D81F911E-B113-7B3E-B47D-21F4D3D4DD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60" y="3255"/>
              <a:ext cx="384" cy="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5780" name="Group 25">
            <a:extLst>
              <a:ext uri="{FF2B5EF4-FFF2-40B4-BE49-F238E27FC236}">
                <a16:creationId xmlns:a16="http://schemas.microsoft.com/office/drawing/2014/main" id="{230F1B9A-457C-8FC3-2DD9-8151DF06B8F2}"/>
              </a:ext>
            </a:extLst>
          </p:cNvPr>
          <p:cNvGrpSpPr>
            <a:grpSpLocks/>
          </p:cNvGrpSpPr>
          <p:nvPr/>
        </p:nvGrpSpPr>
        <p:grpSpPr bwMode="auto">
          <a:xfrm>
            <a:off x="350838" y="2438400"/>
            <a:ext cx="4373562" cy="3338513"/>
            <a:chOff x="221" y="1536"/>
            <a:chExt cx="2755" cy="2103"/>
          </a:xfrm>
        </p:grpSpPr>
        <p:sp>
          <p:nvSpPr>
            <p:cNvPr id="75782" name="Line 15">
              <a:extLst>
                <a:ext uri="{FF2B5EF4-FFF2-40B4-BE49-F238E27FC236}">
                  <a16:creationId xmlns:a16="http://schemas.microsoft.com/office/drawing/2014/main" id="{343DE559-CC07-7E3C-C545-4646B46A6E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0" y="1824"/>
              <a:ext cx="0" cy="15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3" name="Line 16">
              <a:extLst>
                <a:ext uri="{FF2B5EF4-FFF2-40B4-BE49-F238E27FC236}">
                  <a16:creationId xmlns:a16="http://schemas.microsoft.com/office/drawing/2014/main" id="{398D091F-D797-B9A1-4525-002FD3827B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0" y="3360"/>
              <a:ext cx="1782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4" name="Line 17">
              <a:extLst>
                <a:ext uri="{FF2B5EF4-FFF2-40B4-BE49-F238E27FC236}">
                  <a16:creationId xmlns:a16="http://schemas.microsoft.com/office/drawing/2014/main" id="{2945D44C-C456-7B3E-5411-779F92748B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2" y="1872"/>
              <a:ext cx="0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5" name="Text Box 18">
              <a:extLst>
                <a:ext uri="{FF2B5EF4-FFF2-40B4-BE49-F238E27FC236}">
                  <a16:creationId xmlns:a16="http://schemas.microsoft.com/office/drawing/2014/main" id="{C4C5CFC8-2682-8267-F55B-7181F95FC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8" y="3408"/>
              <a:ext cx="7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/>
                <a:t>100% full</a:t>
              </a:r>
            </a:p>
          </p:txBody>
        </p:sp>
        <p:sp>
          <p:nvSpPr>
            <p:cNvPr id="75786" name="Text Box 19">
              <a:extLst>
                <a:ext uri="{FF2B5EF4-FFF2-40B4-BE49-F238E27FC236}">
                  <a16:creationId xmlns:a16="http://schemas.microsoft.com/office/drawing/2014/main" id="{06B44D1C-C49A-C352-C783-6F48FB9407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" y="3408"/>
              <a:ext cx="5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/>
                <a:t>empty</a:t>
              </a:r>
            </a:p>
          </p:txBody>
        </p:sp>
        <p:sp>
          <p:nvSpPr>
            <p:cNvPr id="75787" name="Text Box 20">
              <a:extLst>
                <a:ext uri="{FF2B5EF4-FFF2-40B4-BE49-F238E27FC236}">
                  <a16:creationId xmlns:a16="http://schemas.microsoft.com/office/drawing/2014/main" id="{6E065FF6-57FA-9EDD-A738-C709718CAC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" y="1536"/>
              <a:ext cx="14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¡"/>
                <a:defRPr sz="2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800"/>
                <a:t>number of segments</a:t>
              </a:r>
            </a:p>
          </p:txBody>
        </p:sp>
        <p:sp>
          <p:nvSpPr>
            <p:cNvPr id="75788" name="Line 23">
              <a:extLst>
                <a:ext uri="{FF2B5EF4-FFF2-40B4-BE49-F238E27FC236}">
                  <a16:creationId xmlns:a16="http://schemas.microsoft.com/office/drawing/2014/main" id="{2E1114CB-DE02-4903-7746-364CCFC19C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928"/>
              <a:ext cx="17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781" name="AutoShape 24">
            <a:extLst>
              <a:ext uri="{FF2B5EF4-FFF2-40B4-BE49-F238E27FC236}">
                <a16:creationId xmlns:a16="http://schemas.microsoft.com/office/drawing/2014/main" id="{14E139C3-A282-F4D9-3D0A-CB23833B4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191000"/>
            <a:ext cx="762000" cy="4572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8D5B9C8A-62B5-2723-AAD9-5DCB00EB06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Performance of LFS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4D02E062-B102-1D8B-1237-1C200A8341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On modified Andrew benchmark, 20% faster than FFS</a:t>
            </a:r>
          </a:p>
          <a:p>
            <a:pPr eaLnBrk="1" hangingPunct="1"/>
            <a:r>
              <a:rPr lang="en-US" altLang="en-US"/>
              <a:t>LFS can create and delete 8 times as many files per second as FFS</a:t>
            </a:r>
          </a:p>
          <a:p>
            <a:pPr eaLnBrk="1" hangingPunct="1"/>
            <a:r>
              <a:rPr lang="en-US" altLang="en-US"/>
              <a:t>LFS can read 1 ½ times as many small files</a:t>
            </a:r>
          </a:p>
          <a:p>
            <a:pPr eaLnBrk="1" hangingPunct="1"/>
            <a:r>
              <a:rPr lang="en-US" altLang="en-US"/>
              <a:t>LFS slower than FFS at sequential reads of randomly written files</a:t>
            </a:r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6D2C8572-A82C-B1E0-1EA9-56B81CE79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Logical Locality vs. Temporal Locality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EAECB3C1-CB0E-E7C4-5662-DFDD419F1D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i="1" u="sng"/>
              <a:t>Logical locality</a:t>
            </a:r>
            <a:r>
              <a:rPr lang="en-US" altLang="en-US"/>
              <a:t> (spatial locality):  Normal file systems keep a file’s data blocks close together</a:t>
            </a:r>
          </a:p>
          <a:p>
            <a:pPr eaLnBrk="1" hangingPunct="1"/>
            <a:r>
              <a:rPr lang="en-US" altLang="en-US" i="1" u="sng"/>
              <a:t>Temporal locality</a:t>
            </a:r>
            <a:r>
              <a:rPr lang="en-US" altLang="en-US"/>
              <a:t>:  LFS keeps data written at the same time close together</a:t>
            </a:r>
          </a:p>
          <a:p>
            <a:pPr eaLnBrk="1" hangingPunct="1"/>
            <a:r>
              <a:rPr lang="en-US" altLang="en-US"/>
              <a:t>When temporal locality = logical locality</a:t>
            </a:r>
          </a:p>
          <a:p>
            <a:pPr lvl="1" eaLnBrk="1" hangingPunct="1"/>
            <a:r>
              <a:rPr lang="en-US" altLang="en-US"/>
              <a:t>Systems perform the same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E0BA737D-51BD-6E74-9856-827363F1A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Major Innovations of LFS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F13B7775-7533-B561-4861-81348CB499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Abstraction:  everything is a log</a:t>
            </a:r>
          </a:p>
          <a:p>
            <a:pPr eaLnBrk="1" hangingPunct="1"/>
            <a:r>
              <a:rPr lang="en-US" altLang="en-US"/>
              <a:t>Temporal locality </a:t>
            </a:r>
          </a:p>
          <a:p>
            <a:pPr eaLnBrk="1" hangingPunct="1"/>
            <a:r>
              <a:rPr lang="en-US" altLang="en-US"/>
              <a:t>Use of caching to shape disk access patterns  </a:t>
            </a:r>
          </a:p>
          <a:p>
            <a:pPr lvl="1" eaLnBrk="1" hangingPunct="1"/>
            <a:r>
              <a:rPr lang="en-US" altLang="en-US"/>
              <a:t>Cache most reads</a:t>
            </a:r>
          </a:p>
          <a:p>
            <a:pPr lvl="1" eaLnBrk="1" hangingPunct="1"/>
            <a:r>
              <a:rPr lang="en-US" altLang="en-US"/>
              <a:t>Optimized writes</a:t>
            </a:r>
          </a:p>
          <a:p>
            <a:pPr eaLnBrk="1" hangingPunct="1"/>
            <a:r>
              <a:rPr lang="en-US" altLang="en-US"/>
              <a:t>Separating full and empty segments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A0544C3-7819-6332-840A-8632B081BE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Layout Improvements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5521C3A-A596-1B68-E3F9-0027C5DBF1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Aimed toward avoiding disk seeks</a:t>
            </a:r>
          </a:p>
          <a:p>
            <a:pPr eaLnBrk="1" hangingPunct="1"/>
            <a:r>
              <a:rPr lang="en-US" altLang="en-US"/>
              <a:t>Bad if finding related files takes many seeks</a:t>
            </a:r>
          </a:p>
          <a:p>
            <a:pPr eaLnBrk="1" hangingPunct="1"/>
            <a:r>
              <a:rPr lang="en-US" altLang="en-US"/>
              <a:t>Very bad if find all the blocks of a single file requires seeks</a:t>
            </a:r>
          </a:p>
          <a:p>
            <a:pPr eaLnBrk="1" hangingPunct="1"/>
            <a:r>
              <a:rPr lang="en-US" altLang="en-US" i="1" u="sng"/>
              <a:t>Spatial locality</a:t>
            </a:r>
            <a:r>
              <a:rPr lang="en-US" altLang="en-US"/>
              <a:t>:  keep related things close together on disk</a:t>
            </a:r>
          </a:p>
          <a:p>
            <a:pPr lvl="1" eaLnBrk="1" hangingPunct="1"/>
            <a:r>
              <a:rPr lang="en-US" altLang="en-US"/>
              <a:t>Or keep unrelated things far apart…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11A6C994-A7F9-6F2C-7DD2-821B11220A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Where Did LFS Look For Performance Improvements?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746B38C1-5E3B-927F-F5FC-C8D612DE1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en-US"/>
              <a:t>Minimized disk access</a:t>
            </a:r>
          </a:p>
          <a:p>
            <a:pPr lvl="1" eaLnBrk="1" hangingPunct="1"/>
            <a:r>
              <a:rPr lang="en-US" altLang="en-US"/>
              <a:t>Only write when segments filled up</a:t>
            </a:r>
          </a:p>
          <a:p>
            <a:pPr eaLnBrk="1" hangingPunct="1"/>
            <a:r>
              <a:rPr lang="en-US" altLang="en-US"/>
              <a:t>Increased size of data transfers</a:t>
            </a:r>
          </a:p>
          <a:p>
            <a:pPr lvl="1" eaLnBrk="1" hangingPunct="1"/>
            <a:r>
              <a:rPr lang="en-US" altLang="en-US"/>
              <a:t>Write whole segments at a time</a:t>
            </a:r>
          </a:p>
          <a:p>
            <a:pPr eaLnBrk="1" hangingPunct="1"/>
            <a:r>
              <a:rPr lang="en-US" altLang="en-US"/>
              <a:t>Improving locality</a:t>
            </a:r>
          </a:p>
          <a:p>
            <a:pPr lvl="1" eaLnBrk="1" hangingPunct="1"/>
            <a:r>
              <a:rPr lang="en-US" altLang="en-US"/>
              <a:t>Assuming </a:t>
            </a:r>
            <a:r>
              <a:rPr lang="en-US" altLang="en-US" i="1" u="sng"/>
              <a:t>temporal locality</a:t>
            </a:r>
            <a:r>
              <a:rPr lang="en-US" altLang="en-US"/>
              <a:t>, a file’s blocks are all adjacent on disk</a:t>
            </a:r>
          </a:p>
          <a:p>
            <a:pPr lvl="1" eaLnBrk="1" hangingPunct="1"/>
            <a:r>
              <a:rPr lang="en-US" altLang="en-US"/>
              <a:t>And temporally related files are nearby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A961FD25-DF2E-9D45-E915-BF5E04DE33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b="1"/>
              <a:t>Parallel Disk Access and RAID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29A8874-1835-8101-E2E1-CA3166284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One disk can only deliver data at its maximum rate</a:t>
            </a:r>
          </a:p>
          <a:p>
            <a:pPr eaLnBrk="1" hangingPunct="1"/>
            <a:r>
              <a:rPr lang="en-US" altLang="en-US"/>
              <a:t>So, to get more data faster, get it from multiple disks simultaneously</a:t>
            </a:r>
          </a:p>
          <a:p>
            <a:pPr eaLnBrk="1" hangingPunct="1"/>
            <a:r>
              <a:rPr lang="en-US" altLang="en-US"/>
              <a:t>Saving on rotational latency and seek time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93773122-1177-1844-2A71-AB987F717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Utilizing Disk Access Parallelism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8B16EB64-02D4-A6F2-9676-D3BF90CFF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Some parallelism available just from having several disks</a:t>
            </a:r>
          </a:p>
          <a:p>
            <a:pPr eaLnBrk="1" hangingPunct="1"/>
            <a:r>
              <a:rPr lang="en-US" altLang="en-US"/>
              <a:t>But not much</a:t>
            </a:r>
          </a:p>
          <a:p>
            <a:pPr eaLnBrk="1" hangingPunct="1"/>
            <a:r>
              <a:rPr lang="en-US" altLang="en-US"/>
              <a:t>Instead of satisfying each access from one disk, use multiple disks for each access</a:t>
            </a:r>
          </a:p>
          <a:p>
            <a:pPr eaLnBrk="1" hangingPunct="1"/>
            <a:r>
              <a:rPr lang="en-US" altLang="en-US"/>
              <a:t>Store part of each data block on several disks</a:t>
            </a:r>
          </a:p>
        </p:txBody>
      </p:sp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09AF6060-25F1-E198-9668-5C55001A4C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Disk Parallelism Example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C6A52308-CC8B-F3A4-2510-A917560DE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sp>
        <p:nvSpPr>
          <p:cNvPr id="90116" name="Rectangle 4">
            <a:extLst>
              <a:ext uri="{FF2B5EF4-FFF2-40B4-BE49-F238E27FC236}">
                <a16:creationId xmlns:a16="http://schemas.microsoft.com/office/drawing/2014/main" id="{E1B3E2EF-3EE2-0C11-2228-DAFA09BEC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3359150"/>
            <a:ext cx="4864100" cy="1358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90117" name="Rectangle 29">
            <a:extLst>
              <a:ext uri="{FF2B5EF4-FFF2-40B4-BE49-F238E27FC236}">
                <a16:creationId xmlns:a16="http://schemas.microsoft.com/office/drawing/2014/main" id="{F8E035FB-AB5B-6320-C248-2C3CB2046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open(foo)</a:t>
            </a:r>
          </a:p>
        </p:txBody>
      </p:sp>
      <p:sp>
        <p:nvSpPr>
          <p:cNvPr id="90118" name="Rectangle 30">
            <a:extLst>
              <a:ext uri="{FF2B5EF4-FFF2-40B4-BE49-F238E27FC236}">
                <a16:creationId xmlns:a16="http://schemas.microsoft.com/office/drawing/2014/main" id="{B25560AB-62D6-B47F-DAB4-F69A7435A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read(bar)</a:t>
            </a:r>
          </a:p>
        </p:txBody>
      </p:sp>
      <p:sp>
        <p:nvSpPr>
          <p:cNvPr id="90119" name="Rectangle 31">
            <a:extLst>
              <a:ext uri="{FF2B5EF4-FFF2-40B4-BE49-F238E27FC236}">
                <a16:creationId xmlns:a16="http://schemas.microsoft.com/office/drawing/2014/main" id="{7C713D98-B391-7F72-FF6C-34731FFD0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043113"/>
            <a:ext cx="200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write(zoo)</a:t>
            </a:r>
          </a:p>
        </p:txBody>
      </p:sp>
      <p:sp>
        <p:nvSpPr>
          <p:cNvPr id="90120" name="Line 32">
            <a:extLst>
              <a:ext uri="{FF2B5EF4-FFF2-40B4-BE49-F238E27FC236}">
                <a16:creationId xmlns:a16="http://schemas.microsoft.com/office/drawing/2014/main" id="{60205930-EE48-F168-878E-CF7633530F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338" y="2522538"/>
            <a:ext cx="976312" cy="120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1" name="Line 33">
            <a:extLst>
              <a:ext uri="{FF2B5EF4-FFF2-40B4-BE49-F238E27FC236}">
                <a16:creationId xmlns:a16="http://schemas.microsoft.com/office/drawing/2014/main" id="{6974C84B-2E3C-9ED7-F4DF-BFA2B96FF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2446338"/>
            <a:ext cx="61912" cy="12049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2" name="Line 34">
            <a:extLst>
              <a:ext uri="{FF2B5EF4-FFF2-40B4-BE49-F238E27FC236}">
                <a16:creationId xmlns:a16="http://schemas.microsoft.com/office/drawing/2014/main" id="{0FC2C0E8-4590-6CC3-C91B-D2E8093784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2638" y="2446338"/>
            <a:ext cx="4683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3" name="Line 35">
            <a:extLst>
              <a:ext uri="{FF2B5EF4-FFF2-40B4-BE49-F238E27FC236}">
                <a16:creationId xmlns:a16="http://schemas.microsoft.com/office/drawing/2014/main" id="{00EC77A1-4F4F-4617-BDA9-9BDB480526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3638" y="3741738"/>
            <a:ext cx="2397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4" name="Line 36">
            <a:extLst>
              <a:ext uri="{FF2B5EF4-FFF2-40B4-BE49-F238E27FC236}">
                <a16:creationId xmlns:a16="http://schemas.microsoft.com/office/drawing/2014/main" id="{6164EF01-F5C1-D2CC-F066-B2F9428497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10525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5" name="Line 37">
            <a:extLst>
              <a:ext uri="{FF2B5EF4-FFF2-40B4-BE49-F238E27FC236}">
                <a16:creationId xmlns:a16="http://schemas.microsoft.com/office/drawing/2014/main" id="{7CA2F60C-C295-08DE-39F2-AFBE3197675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2119312" cy="1509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6" name="Rectangle 38">
            <a:extLst>
              <a:ext uri="{FF2B5EF4-FFF2-40B4-BE49-F238E27FC236}">
                <a16:creationId xmlns:a16="http://schemas.microsoft.com/office/drawing/2014/main" id="{3A1AD89A-5AFA-B428-BFBC-12E233D88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3400425"/>
            <a:ext cx="13779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90127" name="Line 39">
            <a:extLst>
              <a:ext uri="{FF2B5EF4-FFF2-40B4-BE49-F238E27FC236}">
                <a16:creationId xmlns:a16="http://schemas.microsoft.com/office/drawing/2014/main" id="{FFDE56BB-79FF-956B-306E-3766EF939C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3414712" cy="1509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8" name="Line 40">
            <a:extLst>
              <a:ext uri="{FF2B5EF4-FFF2-40B4-BE49-F238E27FC236}">
                <a16:creationId xmlns:a16="http://schemas.microsoft.com/office/drawing/2014/main" id="{36561BFF-0827-80C0-9B58-426167481B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9838" y="3665538"/>
            <a:ext cx="1611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9" name="Line 41">
            <a:extLst>
              <a:ext uri="{FF2B5EF4-FFF2-40B4-BE49-F238E27FC236}">
                <a16:creationId xmlns:a16="http://schemas.microsoft.com/office/drawing/2014/main" id="{EBC29268-A154-3F37-1F9D-0F5053E465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05238" y="3665538"/>
            <a:ext cx="3159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0" name="Line 42">
            <a:extLst>
              <a:ext uri="{FF2B5EF4-FFF2-40B4-BE49-F238E27FC236}">
                <a16:creationId xmlns:a16="http://schemas.microsoft.com/office/drawing/2014/main" id="{9911CF98-6AF4-4739-F7EB-959812D39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8239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1" name="Line 43">
            <a:extLst>
              <a:ext uri="{FF2B5EF4-FFF2-40B4-BE49-F238E27FC236}">
                <a16:creationId xmlns:a16="http://schemas.microsoft.com/office/drawing/2014/main" id="{0CCB806D-AF07-F3A7-974D-08B28D87C0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2119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2" name="Line 44">
            <a:extLst>
              <a:ext uri="{FF2B5EF4-FFF2-40B4-BE49-F238E27FC236}">
                <a16:creationId xmlns:a16="http://schemas.microsoft.com/office/drawing/2014/main" id="{F2E57A59-288B-8D5F-C08F-87E964163F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38438" y="3817938"/>
            <a:ext cx="3135312" cy="14335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3" name="Line 45">
            <a:extLst>
              <a:ext uri="{FF2B5EF4-FFF2-40B4-BE49-F238E27FC236}">
                <a16:creationId xmlns:a16="http://schemas.microsoft.com/office/drawing/2014/main" id="{C3E89125-327B-3BE0-DA6B-1468A2F32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57638" y="3817938"/>
            <a:ext cx="19161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4" name="Line 46">
            <a:extLst>
              <a:ext uri="{FF2B5EF4-FFF2-40B4-BE49-F238E27FC236}">
                <a16:creationId xmlns:a16="http://schemas.microsoft.com/office/drawing/2014/main" id="{DE03679A-3461-4090-1AAE-63DBFA9848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0638" y="3817938"/>
            <a:ext cx="7731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5" name="Line 47">
            <a:extLst>
              <a:ext uri="{FF2B5EF4-FFF2-40B4-BE49-F238E27FC236}">
                <a16:creationId xmlns:a16="http://schemas.microsoft.com/office/drawing/2014/main" id="{42B772E7-10E0-9760-435B-37365ADABA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5338" y="3817938"/>
            <a:ext cx="5191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6" name="AutoShape 48">
            <a:extLst>
              <a:ext uri="{FF2B5EF4-FFF2-40B4-BE49-F238E27FC236}">
                <a16:creationId xmlns:a16="http://schemas.microsoft.com/office/drawing/2014/main" id="{4C5CF656-B4B4-D383-6E42-D04CE43BF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90137" name="AutoShape 49">
            <a:extLst>
              <a:ext uri="{FF2B5EF4-FFF2-40B4-BE49-F238E27FC236}">
                <a16:creationId xmlns:a16="http://schemas.microsoft.com/office/drawing/2014/main" id="{D2A9C2FC-64D6-9415-C128-7B81C6A63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90138" name="AutoShape 50">
            <a:extLst>
              <a:ext uri="{FF2B5EF4-FFF2-40B4-BE49-F238E27FC236}">
                <a16:creationId xmlns:a16="http://schemas.microsoft.com/office/drawing/2014/main" id="{5EAEDBAC-8EF4-0698-73AC-DC2A8977D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90139" name="AutoShape 51">
            <a:extLst>
              <a:ext uri="{FF2B5EF4-FFF2-40B4-BE49-F238E27FC236}">
                <a16:creationId xmlns:a16="http://schemas.microsoft.com/office/drawing/2014/main" id="{D34BB15D-09F4-C718-D09A-63826D4DC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2E75EEE1-4B1A-3C1E-B99B-52763E9E9C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Data Striping</a:t>
            </a: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5957D8BA-A584-A96C-FF26-592D980D5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Transparently distributing data over disks</a:t>
            </a:r>
          </a:p>
          <a:p>
            <a:pPr eaLnBrk="1" hangingPunct="1"/>
            <a:r>
              <a:rPr lang="en-US" altLang="en-US"/>
              <a:t>Benefits –</a:t>
            </a:r>
          </a:p>
          <a:p>
            <a:pPr lvl="1" eaLnBrk="1" hangingPunct="1"/>
            <a:r>
              <a:rPr lang="en-US" altLang="en-US"/>
              <a:t>Increases disk parallelism</a:t>
            </a:r>
          </a:p>
          <a:p>
            <a:pPr lvl="1" eaLnBrk="1" hangingPunct="1"/>
            <a:r>
              <a:rPr lang="en-US" altLang="en-US"/>
              <a:t>Faster response for big requests</a:t>
            </a:r>
          </a:p>
          <a:p>
            <a:pPr eaLnBrk="1" hangingPunct="1"/>
            <a:r>
              <a:rPr lang="en-US" altLang="en-US"/>
              <a:t>Major parameters </a:t>
            </a:r>
          </a:p>
          <a:p>
            <a:pPr lvl="1" eaLnBrk="1" hangingPunct="1"/>
            <a:r>
              <a:rPr lang="en-US" altLang="en-US"/>
              <a:t>Number of disks </a:t>
            </a:r>
          </a:p>
          <a:p>
            <a:pPr lvl="1" eaLnBrk="1" hangingPunct="1"/>
            <a:r>
              <a:rPr lang="en-US" altLang="en-US"/>
              <a:t>Size of data interleaf</a:t>
            </a:r>
          </a:p>
        </p:txBody>
      </p:sp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8019A59D-A655-5008-98DA-3C84976DD8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Fine vs. Coarse grained Data Interleaving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225CAC42-E183-C603-F59A-680E075585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 Fine grained data interleaving</a:t>
            </a:r>
          </a:p>
          <a:p>
            <a:pPr lvl="1" eaLnBrk="1" hangingPunct="1">
              <a:buFontTx/>
              <a:buChar char="+"/>
            </a:pPr>
            <a:r>
              <a:rPr lang="en-US" altLang="en-US"/>
              <a:t>High data rate for all requests</a:t>
            </a:r>
          </a:p>
          <a:p>
            <a:pPr lvl="1" eaLnBrk="1" hangingPunct="1"/>
            <a:r>
              <a:rPr lang="en-US" altLang="en-US"/>
              <a:t>But only one request per disk array</a:t>
            </a:r>
          </a:p>
          <a:p>
            <a:pPr lvl="1" eaLnBrk="1" hangingPunct="1"/>
            <a:r>
              <a:rPr lang="en-US" altLang="en-US"/>
              <a:t>Lots of time spent positioning</a:t>
            </a:r>
          </a:p>
          <a:p>
            <a:pPr eaLnBrk="1" hangingPunct="1"/>
            <a:r>
              <a:rPr lang="en-US" altLang="en-US" sz="3600"/>
              <a:t> </a:t>
            </a:r>
            <a:r>
              <a:rPr lang="en-US" altLang="en-US"/>
              <a:t>Coarse grained data interleaving</a:t>
            </a:r>
          </a:p>
          <a:p>
            <a:pPr lvl="1" eaLnBrk="1" hangingPunct="1">
              <a:buFontTx/>
              <a:buChar char="+"/>
            </a:pPr>
            <a:r>
              <a:rPr lang="en-US" altLang="en-US"/>
              <a:t>Large requests access many disks</a:t>
            </a:r>
          </a:p>
          <a:p>
            <a:pPr lvl="1" eaLnBrk="1" hangingPunct="1">
              <a:buFontTx/>
              <a:buChar char="+"/>
            </a:pPr>
            <a:r>
              <a:rPr lang="en-US" altLang="en-US"/>
              <a:t>Many small requests handled at once</a:t>
            </a:r>
          </a:p>
          <a:p>
            <a:pPr lvl="1" eaLnBrk="1" hangingPunct="1">
              <a:lnSpc>
                <a:spcPct val="75000"/>
              </a:lnSpc>
            </a:pPr>
            <a:r>
              <a:rPr lang="en-US" altLang="en-US"/>
              <a:t>Small I/O requests access few disks</a:t>
            </a:r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16B0BCCF-5E89-D694-A941-3EE5B10802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Reliability of Disk Arrays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4E00391A-96AD-42B8-9B44-443F118DA6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Without disk arrays, failure of one disk among N loses 1/Nth of the data</a:t>
            </a:r>
          </a:p>
          <a:p>
            <a:pPr eaLnBrk="1" hangingPunct="1"/>
            <a:r>
              <a:rPr lang="en-US" altLang="en-US"/>
              <a:t>With disk arrays (fine grained across all N disks), failure of one disk loses all data</a:t>
            </a:r>
          </a:p>
          <a:p>
            <a:pPr eaLnBrk="1" hangingPunct="1"/>
            <a:r>
              <a:rPr lang="en-US" altLang="en-US"/>
              <a:t>N disks 1/Nth as reliable as one disk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6280E11A-49C4-1405-DFC6-9B33CB224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Adding Reliability to Disk Arrays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A68D0674-A335-3D51-1E21-EC35765D4B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Buy more reliable disks</a:t>
            </a:r>
          </a:p>
          <a:p>
            <a:pPr eaLnBrk="1" hangingPunct="1"/>
            <a:r>
              <a:rPr lang="en-US" altLang="en-US"/>
              <a:t>Build redundancy into the disk array</a:t>
            </a:r>
          </a:p>
          <a:p>
            <a:pPr lvl="1" eaLnBrk="1" hangingPunct="1"/>
            <a:r>
              <a:rPr lang="en-US" altLang="en-US"/>
              <a:t>Multiple levels of disk array redundancy possible</a:t>
            </a:r>
          </a:p>
          <a:p>
            <a:pPr lvl="1" eaLnBrk="1" hangingPunct="1"/>
            <a:r>
              <a:rPr lang="en-US" altLang="en-US"/>
              <a:t>Most organizations can prevent any data loss from single disk failure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CE9882EA-1085-4816-7513-C27C7279D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Basic Reliability Mechanisms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32FA1FDB-0ABF-53C8-44B3-394BC1AE95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Duplicate data</a:t>
            </a:r>
          </a:p>
          <a:p>
            <a:pPr eaLnBrk="1" hangingPunct="1"/>
            <a:r>
              <a:rPr lang="en-US" altLang="en-US"/>
              <a:t>Parity for error detection</a:t>
            </a:r>
          </a:p>
          <a:p>
            <a:pPr eaLnBrk="1" hangingPunct="1"/>
            <a:r>
              <a:rPr lang="en-US" altLang="en-US"/>
              <a:t>Error Correcting Code for detection and correction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C3587B02-E2B6-CC6F-CF22-BEDA2BDF78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Parity Methods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A7AAC785-69E9-B18F-27BF-5B02E25E4A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use parity to detect multiple errors</a:t>
            </a:r>
          </a:p>
          <a:p>
            <a:pPr lvl="1" eaLnBrk="1" hangingPunct="1"/>
            <a:r>
              <a:rPr lang="en-US" altLang="en-US"/>
              <a:t>But typically used to detect single error</a:t>
            </a:r>
          </a:p>
          <a:p>
            <a:pPr eaLnBrk="1" hangingPunct="1"/>
            <a:r>
              <a:rPr lang="en-US" altLang="en-US"/>
              <a:t>If hardware errors are self-identifying, parity can also correct errors</a:t>
            </a:r>
          </a:p>
          <a:p>
            <a:pPr eaLnBrk="1" hangingPunct="1"/>
            <a:r>
              <a:rPr lang="en-US" altLang="en-US"/>
              <a:t>When data is written, parity must be written, too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5C35FFE-ACC2-B416-4477-AEAA61A790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Cylinder Groups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2505CF9-C575-D016-858C-C4D9CFCB8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cylinder group:  a set of consecutive disk cylinders in the FFS</a:t>
            </a:r>
          </a:p>
          <a:p>
            <a:pPr eaLnBrk="1" hangingPunct="1"/>
            <a:r>
              <a:rPr lang="en-US" altLang="en-US"/>
              <a:t>Files in the same directory stored in the same cylinder group</a:t>
            </a:r>
          </a:p>
          <a:p>
            <a:pPr eaLnBrk="1" hangingPunct="1"/>
            <a:r>
              <a:rPr lang="en-US" altLang="en-US"/>
              <a:t>Within a cylinder group, tries to keep things contiguous</a:t>
            </a:r>
          </a:p>
          <a:p>
            <a:pPr eaLnBrk="1" hangingPunct="1"/>
            <a:r>
              <a:rPr lang="en-US" altLang="en-US"/>
              <a:t>But must not let a cylinder group fill up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4FBE116F-C9A0-146A-0976-49ABC8051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Error-Correcting Code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0BBCE2CF-7D61-B9EA-77E7-D91FF515D8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Based on Hamming codes, mostly</a:t>
            </a:r>
          </a:p>
          <a:p>
            <a:pPr eaLnBrk="1" hangingPunct="1"/>
            <a:r>
              <a:rPr lang="en-US" altLang="en-US"/>
              <a:t>Not only detect error, but identify which bit is wrong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4615CC65-F106-F19E-DB17-779A0B5B4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RAID Architectures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862FC580-D40E-2D33-A5E1-DC57347E2E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b="1"/>
              <a:t>R</a:t>
            </a:r>
            <a:r>
              <a:rPr lang="en-US" altLang="en-US"/>
              <a:t>edundant </a:t>
            </a:r>
            <a:r>
              <a:rPr lang="en-US" altLang="en-US" b="1"/>
              <a:t>A</a:t>
            </a:r>
            <a:r>
              <a:rPr lang="en-US" altLang="en-US"/>
              <a:t>rrays of </a:t>
            </a:r>
            <a:r>
              <a:rPr lang="en-US" altLang="en-US" b="1"/>
              <a:t>I</a:t>
            </a:r>
            <a:r>
              <a:rPr lang="en-US" altLang="en-US"/>
              <a:t>ndependent </a:t>
            </a:r>
            <a:r>
              <a:rPr lang="en-US" altLang="en-US" b="1"/>
              <a:t>D</a:t>
            </a:r>
            <a:r>
              <a:rPr lang="en-US" altLang="en-US"/>
              <a:t>isks</a:t>
            </a:r>
          </a:p>
          <a:p>
            <a:pPr eaLnBrk="1" hangingPunct="1"/>
            <a:r>
              <a:rPr lang="en-US" altLang="en-US"/>
              <a:t>Basic architectures for organizing disks into arrays</a:t>
            </a:r>
          </a:p>
          <a:p>
            <a:pPr eaLnBrk="1" hangingPunct="1"/>
            <a:r>
              <a:rPr lang="en-US" altLang="en-US"/>
              <a:t>Assuming independent control of each disk</a:t>
            </a:r>
          </a:p>
          <a:p>
            <a:pPr eaLnBrk="1" hangingPunct="1"/>
            <a:r>
              <a:rPr lang="en-US" altLang="en-US"/>
              <a:t>Standard classification scheme divides architectures into levels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3600"/>
          </a:p>
        </p:txBody>
      </p:sp>
    </p:spTree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5D79CF56-A4FE-5092-5EEC-F9D8F6C3F5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Non-Redundant Disk Arrays </a:t>
            </a:r>
            <a:br>
              <a:rPr lang="en-US" altLang="en-US" sz="3400"/>
            </a:br>
            <a:r>
              <a:rPr lang="en-US" altLang="en-US" sz="3400"/>
              <a:t>(RAID Level 0)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3A58EACF-A629-801E-7FF4-A0EA4057A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No redundancy at all</a:t>
            </a:r>
          </a:p>
          <a:p>
            <a:pPr eaLnBrk="1" hangingPunct="1"/>
            <a:r>
              <a:rPr lang="en-US" altLang="en-US"/>
              <a:t>So, what we just talked about</a:t>
            </a:r>
          </a:p>
          <a:p>
            <a:pPr eaLnBrk="1" hangingPunct="1"/>
            <a:r>
              <a:rPr lang="en-US" altLang="en-US"/>
              <a:t>Any failure causes data loss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425596A8-7918-872F-DF32-9598966537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3400"/>
              <a:t>Non-Redundant Disk Array Diagram (RAID Level 0)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AB72E375-9501-9774-EA02-CCFF933C7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sp>
        <p:nvSpPr>
          <p:cNvPr id="110596" name="Rectangle 4">
            <a:extLst>
              <a:ext uri="{FF2B5EF4-FFF2-40B4-BE49-F238E27FC236}">
                <a16:creationId xmlns:a16="http://schemas.microsoft.com/office/drawing/2014/main" id="{A9AD941B-F00A-F04C-192D-19788D5A8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3359150"/>
            <a:ext cx="4864100" cy="1358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CC0CA4B7-1375-F539-8493-E6C0A3313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open(foo)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71C95634-A7BA-D6E1-4D49-B6C24EA0D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read(bar)</a:t>
            </a:r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4BA9DAC6-96DC-FA8F-4607-83E6E5C46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043113"/>
            <a:ext cx="200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write(zoo)</a:t>
            </a:r>
          </a:p>
        </p:txBody>
      </p:sp>
      <p:sp>
        <p:nvSpPr>
          <p:cNvPr id="110600" name="Line 8">
            <a:extLst>
              <a:ext uri="{FF2B5EF4-FFF2-40B4-BE49-F238E27FC236}">
                <a16:creationId xmlns:a16="http://schemas.microsoft.com/office/drawing/2014/main" id="{A2B6F336-E319-E0A5-350F-9044BC2CA1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338" y="2522538"/>
            <a:ext cx="976312" cy="120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1" name="Line 9">
            <a:extLst>
              <a:ext uri="{FF2B5EF4-FFF2-40B4-BE49-F238E27FC236}">
                <a16:creationId xmlns:a16="http://schemas.microsoft.com/office/drawing/2014/main" id="{EDAC56EE-80B6-2E99-E609-60D6CDB98B9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2446338"/>
            <a:ext cx="61912" cy="12049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2" name="Line 10">
            <a:extLst>
              <a:ext uri="{FF2B5EF4-FFF2-40B4-BE49-F238E27FC236}">
                <a16:creationId xmlns:a16="http://schemas.microsoft.com/office/drawing/2014/main" id="{5513BA9D-AF0C-BE6E-E0F8-E3A66286A3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2638" y="2446338"/>
            <a:ext cx="4683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3" name="Line 11">
            <a:extLst>
              <a:ext uri="{FF2B5EF4-FFF2-40B4-BE49-F238E27FC236}">
                <a16:creationId xmlns:a16="http://schemas.microsoft.com/office/drawing/2014/main" id="{823F443B-0BE1-9583-0503-9AF62A31E5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3638" y="3741738"/>
            <a:ext cx="2397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4" name="Line 12">
            <a:extLst>
              <a:ext uri="{FF2B5EF4-FFF2-40B4-BE49-F238E27FC236}">
                <a16:creationId xmlns:a16="http://schemas.microsoft.com/office/drawing/2014/main" id="{F9D51EEC-3A5C-AE1C-C494-0D10042C74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10525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5" name="Line 13">
            <a:extLst>
              <a:ext uri="{FF2B5EF4-FFF2-40B4-BE49-F238E27FC236}">
                <a16:creationId xmlns:a16="http://schemas.microsoft.com/office/drawing/2014/main" id="{732FBD31-4F16-9B3F-1B4C-6C37EFBF6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2119312" cy="1509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6" name="Rectangle 14">
            <a:extLst>
              <a:ext uri="{FF2B5EF4-FFF2-40B4-BE49-F238E27FC236}">
                <a16:creationId xmlns:a16="http://schemas.microsoft.com/office/drawing/2014/main" id="{810F2131-C4BB-33A5-185A-1E3D58A1E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3400425"/>
            <a:ext cx="13779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110607" name="Line 15">
            <a:extLst>
              <a:ext uri="{FF2B5EF4-FFF2-40B4-BE49-F238E27FC236}">
                <a16:creationId xmlns:a16="http://schemas.microsoft.com/office/drawing/2014/main" id="{C9547AA6-5CDA-3DCC-D9CE-143B7B17D6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3414712" cy="1509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8" name="Line 16">
            <a:extLst>
              <a:ext uri="{FF2B5EF4-FFF2-40B4-BE49-F238E27FC236}">
                <a16:creationId xmlns:a16="http://schemas.microsoft.com/office/drawing/2014/main" id="{C0C1DA4B-FAF0-6DFB-C98B-B3A25E9BEC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9838" y="3665538"/>
            <a:ext cx="1611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9" name="Line 17">
            <a:extLst>
              <a:ext uri="{FF2B5EF4-FFF2-40B4-BE49-F238E27FC236}">
                <a16:creationId xmlns:a16="http://schemas.microsoft.com/office/drawing/2014/main" id="{207BAE21-E970-A8C3-1B57-5A9A0AA57E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05238" y="3665538"/>
            <a:ext cx="3159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0" name="Line 18">
            <a:extLst>
              <a:ext uri="{FF2B5EF4-FFF2-40B4-BE49-F238E27FC236}">
                <a16:creationId xmlns:a16="http://schemas.microsoft.com/office/drawing/2014/main" id="{D04936D8-6E3B-0AB3-DBC6-33F08B6CACF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8239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1" name="Line 19">
            <a:extLst>
              <a:ext uri="{FF2B5EF4-FFF2-40B4-BE49-F238E27FC236}">
                <a16:creationId xmlns:a16="http://schemas.microsoft.com/office/drawing/2014/main" id="{E0F2709A-E0EE-9A15-14C5-E4A076D26F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2119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2" name="Line 20">
            <a:extLst>
              <a:ext uri="{FF2B5EF4-FFF2-40B4-BE49-F238E27FC236}">
                <a16:creationId xmlns:a16="http://schemas.microsoft.com/office/drawing/2014/main" id="{F3689905-E62D-FA6F-53A2-FCAD977B74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38438" y="3817938"/>
            <a:ext cx="3135312" cy="14335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3" name="Line 21">
            <a:extLst>
              <a:ext uri="{FF2B5EF4-FFF2-40B4-BE49-F238E27FC236}">
                <a16:creationId xmlns:a16="http://schemas.microsoft.com/office/drawing/2014/main" id="{B4CA2BA0-EB09-DE3D-EA94-7E0508F8CB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57638" y="3817938"/>
            <a:ext cx="19161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4" name="Line 22">
            <a:extLst>
              <a:ext uri="{FF2B5EF4-FFF2-40B4-BE49-F238E27FC236}">
                <a16:creationId xmlns:a16="http://schemas.microsoft.com/office/drawing/2014/main" id="{E818A9FC-57FD-9867-A425-0D2179E7A3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0638" y="3817938"/>
            <a:ext cx="7731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5" name="Line 23">
            <a:extLst>
              <a:ext uri="{FF2B5EF4-FFF2-40B4-BE49-F238E27FC236}">
                <a16:creationId xmlns:a16="http://schemas.microsoft.com/office/drawing/2014/main" id="{C56DA731-64E9-854E-6F0C-27B4043C6D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5338" y="3817938"/>
            <a:ext cx="5191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6" name="AutoShape 24">
            <a:extLst>
              <a:ext uri="{FF2B5EF4-FFF2-40B4-BE49-F238E27FC236}">
                <a16:creationId xmlns:a16="http://schemas.microsoft.com/office/drawing/2014/main" id="{CCA9B4D9-67D1-C201-64E8-826BFBAED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0617" name="AutoShape 25">
            <a:extLst>
              <a:ext uri="{FF2B5EF4-FFF2-40B4-BE49-F238E27FC236}">
                <a16:creationId xmlns:a16="http://schemas.microsoft.com/office/drawing/2014/main" id="{840FFA0D-089E-F059-147B-7A494F39E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0618" name="AutoShape 26">
            <a:extLst>
              <a:ext uri="{FF2B5EF4-FFF2-40B4-BE49-F238E27FC236}">
                <a16:creationId xmlns:a16="http://schemas.microsoft.com/office/drawing/2014/main" id="{A6346F0D-2183-87CC-0E41-B817A58E7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0619" name="AutoShape 27">
            <a:extLst>
              <a:ext uri="{FF2B5EF4-FFF2-40B4-BE49-F238E27FC236}">
                <a16:creationId xmlns:a16="http://schemas.microsoft.com/office/drawing/2014/main" id="{FE3F5586-2FFD-457C-5775-87B01F86A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BB2CDD31-CAB2-6104-FCDF-0DA80F675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Mirrored Disks (RAID Level 1)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6FA017C7-F791-C093-F92A-321BA89B5D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Each disk has second disk that mirrors its contents</a:t>
            </a:r>
          </a:p>
          <a:p>
            <a:pPr lvl="1" eaLnBrk="1" hangingPunct="1"/>
            <a:r>
              <a:rPr lang="en-US" altLang="en-US"/>
              <a:t>Writes go to both disks</a:t>
            </a:r>
          </a:p>
          <a:p>
            <a:pPr lvl="1" eaLnBrk="1" hangingPunct="1"/>
            <a:r>
              <a:rPr lang="en-US" altLang="en-US"/>
              <a:t>No data striping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Reliability is doubled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Read access faster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Write access slower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Expensive and inefficient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C7DB02E3-CFB9-576E-65FA-6907528718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Mirrored Disk Diagram (RAID Level 1)</a:t>
            </a:r>
          </a:p>
        </p:txBody>
      </p:sp>
      <p:sp>
        <p:nvSpPr>
          <p:cNvPr id="114691" name="Rectangle 4">
            <a:extLst>
              <a:ext uri="{FF2B5EF4-FFF2-40B4-BE49-F238E27FC236}">
                <a16:creationId xmlns:a16="http://schemas.microsoft.com/office/drawing/2014/main" id="{1910952A-3BFE-6678-EBD7-3D1C833C6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3359150"/>
            <a:ext cx="4864100" cy="1358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692" name="Rectangle 5">
            <a:extLst>
              <a:ext uri="{FF2B5EF4-FFF2-40B4-BE49-F238E27FC236}">
                <a16:creationId xmlns:a16="http://schemas.microsoft.com/office/drawing/2014/main" id="{3C56D68C-65D5-479F-3FF3-68E4F5B09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open(foo)</a:t>
            </a:r>
          </a:p>
        </p:txBody>
      </p:sp>
      <p:sp>
        <p:nvSpPr>
          <p:cNvPr id="114693" name="Rectangle 6">
            <a:extLst>
              <a:ext uri="{FF2B5EF4-FFF2-40B4-BE49-F238E27FC236}">
                <a16:creationId xmlns:a16="http://schemas.microsoft.com/office/drawing/2014/main" id="{527C7931-6A23-9AF8-602F-54BE8160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read(bar)</a:t>
            </a:r>
          </a:p>
        </p:txBody>
      </p:sp>
      <p:sp>
        <p:nvSpPr>
          <p:cNvPr id="114694" name="Rectangle 7">
            <a:extLst>
              <a:ext uri="{FF2B5EF4-FFF2-40B4-BE49-F238E27FC236}">
                <a16:creationId xmlns:a16="http://schemas.microsoft.com/office/drawing/2014/main" id="{2B136FF4-8B0D-E8E8-C214-0836F3117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043113"/>
            <a:ext cx="200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write(zoo)</a:t>
            </a:r>
          </a:p>
        </p:txBody>
      </p:sp>
      <p:sp>
        <p:nvSpPr>
          <p:cNvPr id="114695" name="Line 8">
            <a:extLst>
              <a:ext uri="{FF2B5EF4-FFF2-40B4-BE49-F238E27FC236}">
                <a16:creationId xmlns:a16="http://schemas.microsoft.com/office/drawing/2014/main" id="{DDAD0E15-4041-72FE-7886-ACC302D41B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338" y="2522538"/>
            <a:ext cx="976312" cy="120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6" name="Line 9">
            <a:extLst>
              <a:ext uri="{FF2B5EF4-FFF2-40B4-BE49-F238E27FC236}">
                <a16:creationId xmlns:a16="http://schemas.microsoft.com/office/drawing/2014/main" id="{F5A497DE-7DC6-785B-3CA1-9423B186B3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2446338"/>
            <a:ext cx="61912" cy="12049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7" name="Line 10">
            <a:extLst>
              <a:ext uri="{FF2B5EF4-FFF2-40B4-BE49-F238E27FC236}">
                <a16:creationId xmlns:a16="http://schemas.microsoft.com/office/drawing/2014/main" id="{10EBF3A2-E5B9-9574-57A1-6E2E8B2230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2638" y="2446338"/>
            <a:ext cx="4683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8" name="Line 11">
            <a:extLst>
              <a:ext uri="{FF2B5EF4-FFF2-40B4-BE49-F238E27FC236}">
                <a16:creationId xmlns:a16="http://schemas.microsoft.com/office/drawing/2014/main" id="{7EAB2D33-A012-7962-2BF6-09C5ACDAB4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2000" y="3741738"/>
            <a:ext cx="1911350" cy="14398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9" name="Line 12">
            <a:extLst>
              <a:ext uri="{FF2B5EF4-FFF2-40B4-BE49-F238E27FC236}">
                <a16:creationId xmlns:a16="http://schemas.microsoft.com/office/drawing/2014/main" id="{FFA756DB-D341-BF00-A980-0A1D0AC735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8800" y="3741738"/>
            <a:ext cx="846138" cy="1363662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0" name="Rectangle 14">
            <a:extLst>
              <a:ext uri="{FF2B5EF4-FFF2-40B4-BE49-F238E27FC236}">
                <a16:creationId xmlns:a16="http://schemas.microsoft.com/office/drawing/2014/main" id="{EA152045-04F7-DA1A-ABCE-300619FAA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3400425"/>
            <a:ext cx="13779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114701" name="Line 18">
            <a:extLst>
              <a:ext uri="{FF2B5EF4-FFF2-40B4-BE49-F238E27FC236}">
                <a16:creationId xmlns:a16="http://schemas.microsoft.com/office/drawing/2014/main" id="{3AFE9BBD-9A8D-842C-FE37-23931DB87A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8239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2" name="Line 19">
            <a:extLst>
              <a:ext uri="{FF2B5EF4-FFF2-40B4-BE49-F238E27FC236}">
                <a16:creationId xmlns:a16="http://schemas.microsoft.com/office/drawing/2014/main" id="{C5AAB177-C1EF-3BC2-0114-83951DAF99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2119312" cy="1509712"/>
          </a:xfrm>
          <a:prstGeom prst="line">
            <a:avLst/>
          </a:prstGeom>
          <a:noFill/>
          <a:ln w="28575">
            <a:solidFill>
              <a:srgbClr val="66FF66"/>
            </a:solidFill>
            <a:prstDash val="dash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3" name="Line 22">
            <a:extLst>
              <a:ext uri="{FF2B5EF4-FFF2-40B4-BE49-F238E27FC236}">
                <a16:creationId xmlns:a16="http://schemas.microsoft.com/office/drawing/2014/main" id="{20A95712-1EB5-288E-D2A0-16AEEB1AB4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3750" y="3817938"/>
            <a:ext cx="2508250" cy="1287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4" name="Line 23">
            <a:extLst>
              <a:ext uri="{FF2B5EF4-FFF2-40B4-BE49-F238E27FC236}">
                <a16:creationId xmlns:a16="http://schemas.microsoft.com/office/drawing/2014/main" id="{8257765C-0F8C-2286-9ED8-AC64108151F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5338" y="3817938"/>
            <a:ext cx="1439862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5" name="AutoShape 24">
            <a:extLst>
              <a:ext uri="{FF2B5EF4-FFF2-40B4-BE49-F238E27FC236}">
                <a16:creationId xmlns:a16="http://schemas.microsoft.com/office/drawing/2014/main" id="{80B47C96-B6FF-7BBD-64FE-6DA899ADC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706" name="AutoShape 25">
            <a:extLst>
              <a:ext uri="{FF2B5EF4-FFF2-40B4-BE49-F238E27FC236}">
                <a16:creationId xmlns:a16="http://schemas.microsoft.com/office/drawing/2014/main" id="{678FB4A0-F244-1FCF-189B-0D52DD576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393B"/>
              </a:gs>
              <a:gs pos="50000">
                <a:srgbClr val="FF7C80"/>
              </a:gs>
              <a:gs pos="100000">
                <a:srgbClr val="76393B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707" name="AutoShape 26">
            <a:extLst>
              <a:ext uri="{FF2B5EF4-FFF2-40B4-BE49-F238E27FC236}">
                <a16:creationId xmlns:a16="http://schemas.microsoft.com/office/drawing/2014/main" id="{32EED176-BDFD-0C02-C459-701C63954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708" name="AutoShape 27">
            <a:extLst>
              <a:ext uri="{FF2B5EF4-FFF2-40B4-BE49-F238E27FC236}">
                <a16:creationId xmlns:a16="http://schemas.microsoft.com/office/drawing/2014/main" id="{39282CD2-6B6C-E1D9-D73B-EF34EE67E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393B"/>
              </a:gs>
              <a:gs pos="50000">
                <a:srgbClr val="FF7C80"/>
              </a:gs>
              <a:gs pos="100000">
                <a:srgbClr val="76393B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709" name="AutoShape 29">
            <a:extLst>
              <a:ext uri="{FF2B5EF4-FFF2-40B4-BE49-F238E27FC236}">
                <a16:creationId xmlns:a16="http://schemas.microsoft.com/office/drawing/2014/main" id="{232AE50E-C650-05D1-3A06-8031E2F3B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710" name="AutoShape 30">
            <a:extLst>
              <a:ext uri="{FF2B5EF4-FFF2-40B4-BE49-F238E27FC236}">
                <a16:creationId xmlns:a16="http://schemas.microsoft.com/office/drawing/2014/main" id="{65C70A17-A71D-AD4A-E9BB-182DA0925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393B"/>
              </a:gs>
              <a:gs pos="50000">
                <a:srgbClr val="FF7C80"/>
              </a:gs>
              <a:gs pos="100000">
                <a:srgbClr val="76393B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711" name="AutoShape 31">
            <a:extLst>
              <a:ext uri="{FF2B5EF4-FFF2-40B4-BE49-F238E27FC236}">
                <a16:creationId xmlns:a16="http://schemas.microsoft.com/office/drawing/2014/main" id="{ADA20614-8D1A-E810-0592-AA5CE86BB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14712" name="AutoShape 32">
            <a:extLst>
              <a:ext uri="{FF2B5EF4-FFF2-40B4-BE49-F238E27FC236}">
                <a16:creationId xmlns:a16="http://schemas.microsoft.com/office/drawing/2014/main" id="{075AEF5B-CF05-9BB7-B3D7-95295999C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393B"/>
              </a:gs>
              <a:gs pos="50000">
                <a:srgbClr val="FF7C80"/>
              </a:gs>
              <a:gs pos="100000">
                <a:srgbClr val="76393B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0550F044-417C-8737-8EC1-66180C25C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Memory-Style ECC (RAID Level 2)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F74692C8-17CE-B6AB-E0AD-6835752C18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Some disks in array are used to hold ECC</a:t>
            </a:r>
          </a:p>
          <a:p>
            <a:pPr eaLnBrk="1" hangingPunct="1"/>
            <a:r>
              <a:rPr lang="en-US" altLang="en-US"/>
              <a:t>E.g., 4 data disks require 3 ECC disks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More efficient than mirroring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Can correct, not just detect, errors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Still fairly inefficient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>
            <a:extLst>
              <a:ext uri="{FF2B5EF4-FFF2-40B4-BE49-F238E27FC236}">
                <a16:creationId xmlns:a16="http://schemas.microsoft.com/office/drawing/2014/main" id="{F45FF4B9-F54E-D4DF-E3CB-0B25644AD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Error Correcting Code Example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87A598E-7B9E-7BA2-0060-119A298B055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</a:t>
                      </a:r>
                      <a:r>
                        <a:rPr lang="en-US" baseline="0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Row</a:t>
                      </a:r>
                      <a:r>
                        <a:rPr lang="en-US" baseline="0" dirty="0"/>
                        <a:t> Parity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Column parity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>
            <a:extLst>
              <a:ext uri="{FF2B5EF4-FFF2-40B4-BE49-F238E27FC236}">
                <a16:creationId xmlns:a16="http://schemas.microsoft.com/office/drawing/2014/main" id="{8763C1D9-B737-8BC5-DAEE-1F2097581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Error Correcting Code Example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0E72BD1-0BD9-965F-9B9D-207B5CAE40A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</a:t>
                      </a:r>
                      <a:r>
                        <a:rPr lang="en-US" baseline="0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Row</a:t>
                      </a:r>
                      <a:r>
                        <a:rPr lang="en-US" baseline="0" dirty="0"/>
                        <a:t> Parity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Column parity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35E5BD1A-CA1D-AFA6-8471-5165ABD836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Memory-Style ECC Diagram </a:t>
            </a:r>
            <a:br>
              <a:rPr lang="en-US" altLang="en-US" sz="3400"/>
            </a:br>
            <a:r>
              <a:rPr lang="en-US" altLang="en-US" sz="3400"/>
              <a:t>(RAID Level 2)</a:t>
            </a:r>
          </a:p>
        </p:txBody>
      </p:sp>
      <p:sp>
        <p:nvSpPr>
          <p:cNvPr id="120835" name="Rectangle 4">
            <a:extLst>
              <a:ext uri="{FF2B5EF4-FFF2-40B4-BE49-F238E27FC236}">
                <a16:creationId xmlns:a16="http://schemas.microsoft.com/office/drawing/2014/main" id="{A3B92544-B895-DDDC-25B3-788CB7BA1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3359150"/>
            <a:ext cx="4864100" cy="1358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0836" name="Rectangle 5">
            <a:extLst>
              <a:ext uri="{FF2B5EF4-FFF2-40B4-BE49-F238E27FC236}">
                <a16:creationId xmlns:a16="http://schemas.microsoft.com/office/drawing/2014/main" id="{F4D857A5-F442-CD73-E30A-F9390CABE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open(foo)</a:t>
            </a:r>
          </a:p>
        </p:txBody>
      </p:sp>
      <p:sp>
        <p:nvSpPr>
          <p:cNvPr id="120837" name="Rectangle 6">
            <a:extLst>
              <a:ext uri="{FF2B5EF4-FFF2-40B4-BE49-F238E27FC236}">
                <a16:creationId xmlns:a16="http://schemas.microsoft.com/office/drawing/2014/main" id="{11F9B6EF-97AD-33E7-81CE-320BD61D8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read(bar)</a:t>
            </a:r>
          </a:p>
        </p:txBody>
      </p:sp>
      <p:sp>
        <p:nvSpPr>
          <p:cNvPr id="120838" name="Rectangle 7">
            <a:extLst>
              <a:ext uri="{FF2B5EF4-FFF2-40B4-BE49-F238E27FC236}">
                <a16:creationId xmlns:a16="http://schemas.microsoft.com/office/drawing/2014/main" id="{BA6131B6-E4D9-72BB-FA6C-08CCAF014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043113"/>
            <a:ext cx="200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write(zoo)</a:t>
            </a:r>
          </a:p>
        </p:txBody>
      </p:sp>
      <p:sp>
        <p:nvSpPr>
          <p:cNvPr id="120839" name="Line 8">
            <a:extLst>
              <a:ext uri="{FF2B5EF4-FFF2-40B4-BE49-F238E27FC236}">
                <a16:creationId xmlns:a16="http://schemas.microsoft.com/office/drawing/2014/main" id="{AEC81304-E8CD-20CC-804C-506E9A2ACB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338" y="2522538"/>
            <a:ext cx="976312" cy="120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0" name="Line 9">
            <a:extLst>
              <a:ext uri="{FF2B5EF4-FFF2-40B4-BE49-F238E27FC236}">
                <a16:creationId xmlns:a16="http://schemas.microsoft.com/office/drawing/2014/main" id="{85FEBD90-F317-41CE-42C5-77580F20883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2446338"/>
            <a:ext cx="61912" cy="12049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1" name="Line 10">
            <a:extLst>
              <a:ext uri="{FF2B5EF4-FFF2-40B4-BE49-F238E27FC236}">
                <a16:creationId xmlns:a16="http://schemas.microsoft.com/office/drawing/2014/main" id="{0A411D20-331B-7E5D-214E-C08B115C4B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2638" y="2446338"/>
            <a:ext cx="4683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2" name="Line 11">
            <a:extLst>
              <a:ext uri="{FF2B5EF4-FFF2-40B4-BE49-F238E27FC236}">
                <a16:creationId xmlns:a16="http://schemas.microsoft.com/office/drawing/2014/main" id="{AC8A85EF-6B9F-3475-6FAA-D002B5528C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3638" y="3741738"/>
            <a:ext cx="2397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3" name="Line 12">
            <a:extLst>
              <a:ext uri="{FF2B5EF4-FFF2-40B4-BE49-F238E27FC236}">
                <a16:creationId xmlns:a16="http://schemas.microsoft.com/office/drawing/2014/main" id="{CA6280DB-2D7F-7F0F-43C4-3B194A97A3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677862" cy="1363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4" name="Line 13">
            <a:extLst>
              <a:ext uri="{FF2B5EF4-FFF2-40B4-BE49-F238E27FC236}">
                <a16:creationId xmlns:a16="http://schemas.microsoft.com/office/drawing/2014/main" id="{12308D45-8F94-9877-CED6-04E936B4A8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1668462" cy="1363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5" name="Rectangle 14">
            <a:extLst>
              <a:ext uri="{FF2B5EF4-FFF2-40B4-BE49-F238E27FC236}">
                <a16:creationId xmlns:a16="http://schemas.microsoft.com/office/drawing/2014/main" id="{DEC78D04-B4DF-140C-1963-314A5B1FF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3400425"/>
            <a:ext cx="13779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120846" name="Line 15">
            <a:extLst>
              <a:ext uri="{FF2B5EF4-FFF2-40B4-BE49-F238E27FC236}">
                <a16:creationId xmlns:a16="http://schemas.microsoft.com/office/drawing/2014/main" id="{3CA99547-73D2-E80F-ACA8-FEB67755A4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19200" y="3741738"/>
            <a:ext cx="1455738" cy="1363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7" name="Line 16">
            <a:extLst>
              <a:ext uri="{FF2B5EF4-FFF2-40B4-BE49-F238E27FC236}">
                <a16:creationId xmlns:a16="http://schemas.microsoft.com/office/drawing/2014/main" id="{A24E7FBA-3E3A-BAD7-64C6-F20E39AF07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9838" y="3665538"/>
            <a:ext cx="1611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8" name="Line 17">
            <a:extLst>
              <a:ext uri="{FF2B5EF4-FFF2-40B4-BE49-F238E27FC236}">
                <a16:creationId xmlns:a16="http://schemas.microsoft.com/office/drawing/2014/main" id="{5E07AB71-E6FE-49E3-1857-3D02E43F9A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665538"/>
            <a:ext cx="615950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49" name="Line 18">
            <a:extLst>
              <a:ext uri="{FF2B5EF4-FFF2-40B4-BE49-F238E27FC236}">
                <a16:creationId xmlns:a16="http://schemas.microsoft.com/office/drawing/2014/main" id="{4AF59131-C99F-A31A-8C63-67A0B2D50D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373062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50" name="Line 19">
            <a:extLst>
              <a:ext uri="{FF2B5EF4-FFF2-40B4-BE49-F238E27FC236}">
                <a16:creationId xmlns:a16="http://schemas.microsoft.com/office/drawing/2014/main" id="{86091EA6-23D4-B94B-DCCF-FCF8818A89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47800" y="3665538"/>
            <a:ext cx="2674938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51" name="Line 20">
            <a:extLst>
              <a:ext uri="{FF2B5EF4-FFF2-40B4-BE49-F238E27FC236}">
                <a16:creationId xmlns:a16="http://schemas.microsoft.com/office/drawing/2014/main" id="{4870A84C-DE1D-93C6-A02B-1BCD037777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810000"/>
            <a:ext cx="3200400" cy="135731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52" name="Line 21">
            <a:extLst>
              <a:ext uri="{FF2B5EF4-FFF2-40B4-BE49-F238E27FC236}">
                <a16:creationId xmlns:a16="http://schemas.microsoft.com/office/drawing/2014/main" id="{58E489C4-321A-3F13-791E-E4275C8FFE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3817938"/>
            <a:ext cx="22161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53" name="Line 22">
            <a:extLst>
              <a:ext uri="{FF2B5EF4-FFF2-40B4-BE49-F238E27FC236}">
                <a16:creationId xmlns:a16="http://schemas.microsoft.com/office/drawing/2014/main" id="{86D5C2BF-3AA0-4B04-E1B7-E2557358D9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817938"/>
            <a:ext cx="12255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54" name="Line 23">
            <a:extLst>
              <a:ext uri="{FF2B5EF4-FFF2-40B4-BE49-F238E27FC236}">
                <a16:creationId xmlns:a16="http://schemas.microsoft.com/office/drawing/2014/main" id="{987CE43E-D7B0-52EE-D8C9-BE9474D0BD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817938"/>
            <a:ext cx="160338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55" name="AutoShape 28">
            <a:extLst>
              <a:ext uri="{FF2B5EF4-FFF2-40B4-BE49-F238E27FC236}">
                <a16:creationId xmlns:a16="http://schemas.microsoft.com/office/drawing/2014/main" id="{5827BADB-176C-F5A3-8B01-2757D2E0E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0856" name="AutoShape 29">
            <a:extLst>
              <a:ext uri="{FF2B5EF4-FFF2-40B4-BE49-F238E27FC236}">
                <a16:creationId xmlns:a16="http://schemas.microsoft.com/office/drawing/2014/main" id="{18D80590-4223-5A14-445B-5B8B338FE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0857" name="AutoShape 30">
            <a:extLst>
              <a:ext uri="{FF2B5EF4-FFF2-40B4-BE49-F238E27FC236}">
                <a16:creationId xmlns:a16="http://schemas.microsoft.com/office/drawing/2014/main" id="{9F294175-6218-E316-1DBB-E718866CD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0858" name="AutoShape 31">
            <a:extLst>
              <a:ext uri="{FF2B5EF4-FFF2-40B4-BE49-F238E27FC236}">
                <a16:creationId xmlns:a16="http://schemas.microsoft.com/office/drawing/2014/main" id="{3ADD6B6A-16C9-FDD3-18AF-6A9343910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55680" name="AutoShape 32">
            <a:extLst>
              <a:ext uri="{FF2B5EF4-FFF2-40B4-BE49-F238E27FC236}">
                <a16:creationId xmlns:a16="http://schemas.microsoft.com/office/drawing/2014/main" id="{42109A79-DEC1-14B3-EDCA-7E5F10F39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5682" name="AutoShape 34">
            <a:extLst>
              <a:ext uri="{FF2B5EF4-FFF2-40B4-BE49-F238E27FC236}">
                <a16:creationId xmlns:a16="http://schemas.microsoft.com/office/drawing/2014/main" id="{A72A8CDF-B57C-CCAB-F6F2-86A00512B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5683" name="AutoShape 35">
            <a:extLst>
              <a:ext uri="{FF2B5EF4-FFF2-40B4-BE49-F238E27FC236}">
                <a16:creationId xmlns:a16="http://schemas.microsoft.com/office/drawing/2014/main" id="{609BA5AB-19B8-D18F-AE2F-3EEE46062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0862" name="Line 36">
            <a:extLst>
              <a:ext uri="{FF2B5EF4-FFF2-40B4-BE49-F238E27FC236}">
                <a16:creationId xmlns:a16="http://schemas.microsoft.com/office/drawing/2014/main" id="{67CFBE74-5A3D-0C85-1514-54922DDE2E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24000" y="3810000"/>
            <a:ext cx="4343400" cy="1371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63" name="Line 37">
            <a:extLst>
              <a:ext uri="{FF2B5EF4-FFF2-40B4-BE49-F238E27FC236}">
                <a16:creationId xmlns:a16="http://schemas.microsoft.com/office/drawing/2014/main" id="{5307AD00-5E9D-9CB9-61F2-F20261E2B5E5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810000"/>
            <a:ext cx="914400" cy="1295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864" name="Line 38">
            <a:extLst>
              <a:ext uri="{FF2B5EF4-FFF2-40B4-BE49-F238E27FC236}">
                <a16:creationId xmlns:a16="http://schemas.microsoft.com/office/drawing/2014/main" id="{C332A9EC-EA81-5ECD-E7FE-D28B416B14AD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810000"/>
            <a:ext cx="1905000" cy="1295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6DCD7B0-5ED2-4E72-EFB2-3C2892935D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Locations for New Directories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46C7897-CAD2-5425-3CB7-A1A5A14C12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Put new directory in relatively empty cylinder group</a:t>
            </a:r>
          </a:p>
          <a:p>
            <a:pPr eaLnBrk="1" hangingPunct="1"/>
            <a:r>
              <a:rPr lang="en-US" altLang="en-US"/>
              <a:t>What is “empty”?</a:t>
            </a:r>
          </a:p>
          <a:p>
            <a:pPr lvl="1" eaLnBrk="1" hangingPunct="1"/>
            <a:r>
              <a:rPr lang="en-US" altLang="en-US"/>
              <a:t>Many free i_nodes</a:t>
            </a:r>
          </a:p>
          <a:p>
            <a:pPr lvl="1" eaLnBrk="1" hangingPunct="1"/>
            <a:r>
              <a:rPr lang="en-US" altLang="en-US"/>
              <a:t>Few directories already there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0639C415-3878-C641-73CC-F9F397CD9A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Bit-Interleaved Parity (RAID Level 3)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C9ACBE23-8691-BF0A-3558-EF3C3E5EC6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Each disk stores one bit of each data block</a:t>
            </a:r>
          </a:p>
          <a:p>
            <a:pPr eaLnBrk="1" hangingPunct="1"/>
            <a:r>
              <a:rPr lang="en-US" altLang="en-US"/>
              <a:t>One disk in array stores parity for other disks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More efficient that Levels 1 and 2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Parity disk doesn’t add bandwidth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D274F103-582E-C496-7C61-BEFF3E4586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Bit-Interleaved RAID Diagram (Level 3)</a:t>
            </a:r>
          </a:p>
        </p:txBody>
      </p:sp>
      <p:sp>
        <p:nvSpPr>
          <p:cNvPr id="124931" name="Rectangle 4">
            <a:extLst>
              <a:ext uri="{FF2B5EF4-FFF2-40B4-BE49-F238E27FC236}">
                <a16:creationId xmlns:a16="http://schemas.microsoft.com/office/drawing/2014/main" id="{D04079A6-344C-A0C3-164E-7CE90E0F4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3359150"/>
            <a:ext cx="4864100" cy="1358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4932" name="Rectangle 5">
            <a:extLst>
              <a:ext uri="{FF2B5EF4-FFF2-40B4-BE49-F238E27FC236}">
                <a16:creationId xmlns:a16="http://schemas.microsoft.com/office/drawing/2014/main" id="{86911FB7-D0B4-4619-639F-3895ECB40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open(foo)</a:t>
            </a:r>
          </a:p>
        </p:txBody>
      </p:sp>
      <p:sp>
        <p:nvSpPr>
          <p:cNvPr id="124933" name="Rectangle 6">
            <a:extLst>
              <a:ext uri="{FF2B5EF4-FFF2-40B4-BE49-F238E27FC236}">
                <a16:creationId xmlns:a16="http://schemas.microsoft.com/office/drawing/2014/main" id="{ACB24D50-DEEA-A32A-1594-0E9ABAF7A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read(bar)</a:t>
            </a:r>
          </a:p>
        </p:txBody>
      </p:sp>
      <p:sp>
        <p:nvSpPr>
          <p:cNvPr id="124934" name="Rectangle 7">
            <a:extLst>
              <a:ext uri="{FF2B5EF4-FFF2-40B4-BE49-F238E27FC236}">
                <a16:creationId xmlns:a16="http://schemas.microsoft.com/office/drawing/2014/main" id="{21EE403F-D2B1-4710-98CD-959E06D80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043113"/>
            <a:ext cx="200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write(zoo)</a:t>
            </a:r>
          </a:p>
        </p:txBody>
      </p:sp>
      <p:sp>
        <p:nvSpPr>
          <p:cNvPr id="124935" name="Line 8">
            <a:extLst>
              <a:ext uri="{FF2B5EF4-FFF2-40B4-BE49-F238E27FC236}">
                <a16:creationId xmlns:a16="http://schemas.microsoft.com/office/drawing/2014/main" id="{08BB4491-FBB6-0F66-542C-5BCC405106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338" y="2522538"/>
            <a:ext cx="976312" cy="120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36" name="Line 9">
            <a:extLst>
              <a:ext uri="{FF2B5EF4-FFF2-40B4-BE49-F238E27FC236}">
                <a16:creationId xmlns:a16="http://schemas.microsoft.com/office/drawing/2014/main" id="{C301330A-7A84-E1D8-D434-195A0F1F6C6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2446338"/>
            <a:ext cx="61912" cy="12049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37" name="Line 10">
            <a:extLst>
              <a:ext uri="{FF2B5EF4-FFF2-40B4-BE49-F238E27FC236}">
                <a16:creationId xmlns:a16="http://schemas.microsoft.com/office/drawing/2014/main" id="{5C48A60D-6E9E-E366-A551-E1A2BAB79E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2638" y="2446338"/>
            <a:ext cx="4683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38" name="Line 11">
            <a:extLst>
              <a:ext uri="{FF2B5EF4-FFF2-40B4-BE49-F238E27FC236}">
                <a16:creationId xmlns:a16="http://schemas.microsoft.com/office/drawing/2014/main" id="{7B44E5DF-252E-DBC1-9B39-A6A06F2FDC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3638" y="3741738"/>
            <a:ext cx="2397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39" name="Line 12">
            <a:extLst>
              <a:ext uri="{FF2B5EF4-FFF2-40B4-BE49-F238E27FC236}">
                <a16:creationId xmlns:a16="http://schemas.microsoft.com/office/drawing/2014/main" id="{2762A2BC-38FE-9AB1-81DC-BDB01FBAE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677862" cy="1363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0" name="Line 13">
            <a:extLst>
              <a:ext uri="{FF2B5EF4-FFF2-40B4-BE49-F238E27FC236}">
                <a16:creationId xmlns:a16="http://schemas.microsoft.com/office/drawing/2014/main" id="{E7B9129D-BF80-6B50-4B72-56E63D056A8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1668462" cy="1363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1" name="Rectangle 14">
            <a:extLst>
              <a:ext uri="{FF2B5EF4-FFF2-40B4-BE49-F238E27FC236}">
                <a16:creationId xmlns:a16="http://schemas.microsoft.com/office/drawing/2014/main" id="{B24A9A5D-88FC-3C44-2998-BB9573A3C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3400425"/>
            <a:ext cx="13779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124942" name="Line 15">
            <a:extLst>
              <a:ext uri="{FF2B5EF4-FFF2-40B4-BE49-F238E27FC236}">
                <a16:creationId xmlns:a16="http://schemas.microsoft.com/office/drawing/2014/main" id="{6E2BF9A2-DF57-B572-2853-FEDAD7BBA23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4938" y="3741738"/>
            <a:ext cx="2735262" cy="1363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3" name="Line 16">
            <a:extLst>
              <a:ext uri="{FF2B5EF4-FFF2-40B4-BE49-F238E27FC236}">
                <a16:creationId xmlns:a16="http://schemas.microsoft.com/office/drawing/2014/main" id="{A88FCBB7-E088-6EBD-9370-3FB3CF5F62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9838" y="3665538"/>
            <a:ext cx="1611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4" name="Line 17">
            <a:extLst>
              <a:ext uri="{FF2B5EF4-FFF2-40B4-BE49-F238E27FC236}">
                <a16:creationId xmlns:a16="http://schemas.microsoft.com/office/drawing/2014/main" id="{C6EDDF3A-4E6A-B98A-074B-0FA1CFB962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665538"/>
            <a:ext cx="615950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5" name="Line 18">
            <a:extLst>
              <a:ext uri="{FF2B5EF4-FFF2-40B4-BE49-F238E27FC236}">
                <a16:creationId xmlns:a16="http://schemas.microsoft.com/office/drawing/2014/main" id="{E0CD7892-F918-6133-E46D-506FFCBD15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373062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6" name="Line 19">
            <a:extLst>
              <a:ext uri="{FF2B5EF4-FFF2-40B4-BE49-F238E27FC236}">
                <a16:creationId xmlns:a16="http://schemas.microsoft.com/office/drawing/2014/main" id="{6863B1AF-D321-39EA-6E6A-907F47D33B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1439862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7" name="Line 20">
            <a:extLst>
              <a:ext uri="{FF2B5EF4-FFF2-40B4-BE49-F238E27FC236}">
                <a16:creationId xmlns:a16="http://schemas.microsoft.com/office/drawing/2014/main" id="{4D7682EF-602A-C2F0-BB6A-72DE10F6B4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810000"/>
            <a:ext cx="3200400" cy="135731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8" name="Line 21">
            <a:extLst>
              <a:ext uri="{FF2B5EF4-FFF2-40B4-BE49-F238E27FC236}">
                <a16:creationId xmlns:a16="http://schemas.microsoft.com/office/drawing/2014/main" id="{8D96F114-3754-65C6-5772-2E44D5C217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3817938"/>
            <a:ext cx="22161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49" name="Line 22">
            <a:extLst>
              <a:ext uri="{FF2B5EF4-FFF2-40B4-BE49-F238E27FC236}">
                <a16:creationId xmlns:a16="http://schemas.microsoft.com/office/drawing/2014/main" id="{8CBF99AA-0A35-A0B8-A53B-66CF4DAD43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817938"/>
            <a:ext cx="12255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50" name="Line 23">
            <a:extLst>
              <a:ext uri="{FF2B5EF4-FFF2-40B4-BE49-F238E27FC236}">
                <a16:creationId xmlns:a16="http://schemas.microsoft.com/office/drawing/2014/main" id="{00204A90-C742-BB3B-613B-BC92037BF5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817938"/>
            <a:ext cx="160338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51" name="AutoShape 25">
            <a:extLst>
              <a:ext uri="{FF2B5EF4-FFF2-40B4-BE49-F238E27FC236}">
                <a16:creationId xmlns:a16="http://schemas.microsoft.com/office/drawing/2014/main" id="{8124FD23-7493-4D8C-509C-26DF8A47E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4952" name="AutoShape 26">
            <a:extLst>
              <a:ext uri="{FF2B5EF4-FFF2-40B4-BE49-F238E27FC236}">
                <a16:creationId xmlns:a16="http://schemas.microsoft.com/office/drawing/2014/main" id="{44FEB02A-237B-4C82-9719-50411F44E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4953" name="AutoShape 27">
            <a:extLst>
              <a:ext uri="{FF2B5EF4-FFF2-40B4-BE49-F238E27FC236}">
                <a16:creationId xmlns:a16="http://schemas.microsoft.com/office/drawing/2014/main" id="{4373EA61-D0EF-F595-9779-8488344A1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24954" name="AutoShape 28">
            <a:extLst>
              <a:ext uri="{FF2B5EF4-FFF2-40B4-BE49-F238E27FC236}">
                <a16:creationId xmlns:a16="http://schemas.microsoft.com/office/drawing/2014/main" id="{A8B128CD-4F31-88F1-E351-6179C8430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57726" name="AutoShape 30">
            <a:extLst>
              <a:ext uri="{FF2B5EF4-FFF2-40B4-BE49-F238E27FC236}">
                <a16:creationId xmlns:a16="http://schemas.microsoft.com/office/drawing/2014/main" id="{D491E7CA-F73A-D305-3635-B314BAF2D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4956" name="Line 32">
            <a:extLst>
              <a:ext uri="{FF2B5EF4-FFF2-40B4-BE49-F238E27FC236}">
                <a16:creationId xmlns:a16="http://schemas.microsoft.com/office/drawing/2014/main" id="{8C07280A-4FBC-DF26-CB0C-9D9D17ED8E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810000"/>
            <a:ext cx="914400" cy="1295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C4B07A08-EA18-CC98-B913-C763A5716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Parity Method</a:t>
            </a:r>
          </a:p>
        </p:txBody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721F5578-90B3-1087-A0EB-2F87C0FF6C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1:  </a:t>
            </a:r>
            <a:r>
              <a:rPr lang="en-US" altLang="en-US">
                <a:solidFill>
                  <a:srgbClr val="FF0000"/>
                </a:solidFill>
              </a:rPr>
              <a:t>1001</a:t>
            </a:r>
          </a:p>
          <a:p>
            <a:pPr eaLnBrk="1" hangingPunct="1"/>
            <a:r>
              <a:rPr lang="en-US" altLang="en-US"/>
              <a:t>Disk 2:  </a:t>
            </a:r>
            <a:r>
              <a:rPr lang="en-US" altLang="en-US">
                <a:solidFill>
                  <a:srgbClr val="33CC33"/>
                </a:solidFill>
              </a:rPr>
              <a:t>0101</a:t>
            </a:r>
          </a:p>
          <a:p>
            <a:pPr eaLnBrk="1" hangingPunct="1"/>
            <a:r>
              <a:rPr lang="en-US" altLang="en-US"/>
              <a:t>Disk 3:  </a:t>
            </a:r>
            <a:r>
              <a:rPr lang="en-US" altLang="en-US">
                <a:solidFill>
                  <a:srgbClr val="6600FF"/>
                </a:solidFill>
              </a:rPr>
              <a:t>1000</a:t>
            </a:r>
          </a:p>
          <a:p>
            <a:pPr eaLnBrk="1" hangingPunct="1"/>
            <a:r>
              <a:rPr lang="en-US" altLang="en-US"/>
              <a:t>Parity:   0100 = </a:t>
            </a:r>
            <a:r>
              <a:rPr lang="en-US" altLang="en-US">
                <a:solidFill>
                  <a:srgbClr val="FF0000"/>
                </a:solidFill>
              </a:rPr>
              <a:t>1001</a:t>
            </a:r>
            <a:r>
              <a:rPr lang="en-US" altLang="en-US"/>
              <a:t> xor </a:t>
            </a:r>
            <a:r>
              <a:rPr lang="en-US" altLang="en-US">
                <a:solidFill>
                  <a:srgbClr val="33CC33"/>
                </a:solidFill>
              </a:rPr>
              <a:t>0101</a:t>
            </a:r>
            <a:r>
              <a:rPr lang="en-US" altLang="en-US"/>
              <a:t> xor </a:t>
            </a:r>
            <a:r>
              <a:rPr lang="en-US" altLang="en-US">
                <a:solidFill>
                  <a:srgbClr val="6600FF"/>
                </a:solidFill>
              </a:rPr>
              <a:t>1000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To recover disk 2</a:t>
            </a:r>
          </a:p>
          <a:p>
            <a:pPr lvl="1" eaLnBrk="1" hangingPunct="1"/>
            <a:r>
              <a:rPr lang="en-US" altLang="en-US"/>
              <a:t>Disk 2:  </a:t>
            </a:r>
            <a:r>
              <a:rPr lang="en-US" altLang="en-US">
                <a:solidFill>
                  <a:srgbClr val="33CC33"/>
                </a:solidFill>
              </a:rPr>
              <a:t>0101</a:t>
            </a:r>
            <a:r>
              <a:rPr lang="en-US" altLang="en-US"/>
              <a:t> = </a:t>
            </a:r>
            <a:r>
              <a:rPr lang="en-US" altLang="en-US">
                <a:solidFill>
                  <a:srgbClr val="FF0000"/>
                </a:solidFill>
              </a:rPr>
              <a:t>1001</a:t>
            </a:r>
            <a:r>
              <a:rPr lang="en-US" altLang="en-US"/>
              <a:t> xor </a:t>
            </a:r>
            <a:r>
              <a:rPr lang="en-US" altLang="en-US">
                <a:solidFill>
                  <a:srgbClr val="6600FF"/>
                </a:solidFill>
              </a:rPr>
              <a:t>1000</a:t>
            </a:r>
            <a:r>
              <a:rPr lang="en-US" altLang="en-US"/>
              <a:t> xor 0100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0A9DB7F0-F96D-1825-D5CE-2738FF56F1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Block-Interleaved Parity (RAID Level 4)</a:t>
            </a:r>
          </a:p>
        </p:txBody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FCA7376A-63FD-D96B-5F52-DF8CC15B0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Like bit-interleaved, but data is interleaved in blocks of arbitrary size</a:t>
            </a:r>
          </a:p>
          <a:p>
            <a:pPr lvl="1" eaLnBrk="1" hangingPunct="1"/>
            <a:r>
              <a:rPr lang="en-US" altLang="en-US"/>
              <a:t>Size is called </a:t>
            </a:r>
            <a:r>
              <a:rPr lang="en-US" altLang="en-US" i="1"/>
              <a:t>striping</a:t>
            </a:r>
            <a:r>
              <a:rPr lang="en-US" altLang="en-US"/>
              <a:t> unit</a:t>
            </a:r>
          </a:p>
          <a:p>
            <a:pPr lvl="1" eaLnBrk="1" hangingPunct="1"/>
            <a:r>
              <a:rPr lang="en-US" altLang="en-US"/>
              <a:t>Small read requests use 1 disk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More efficient data access than level 3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Satisfies many small requests at once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(Parity used for recovering failed disk)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Parity disk can be a bottleneck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Small writes require 4 I/Os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76FA6566-5839-79A5-84E9-9F83A65FF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400"/>
              <a:t>Block-Interleaved Parity Diagram </a:t>
            </a:r>
            <a:br>
              <a:rPr lang="en-US" altLang="en-US" sz="3400"/>
            </a:br>
            <a:r>
              <a:rPr lang="en-US" altLang="en-US" sz="3400"/>
              <a:t>(RAID Level 4)</a:t>
            </a:r>
          </a:p>
        </p:txBody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9E440252-BA7D-B847-02C0-7B02D4898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3359150"/>
            <a:ext cx="4864100" cy="1358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1076" name="Rectangle 4">
            <a:extLst>
              <a:ext uri="{FF2B5EF4-FFF2-40B4-BE49-F238E27FC236}">
                <a16:creationId xmlns:a16="http://schemas.microsoft.com/office/drawing/2014/main" id="{0DEDFD2F-8C95-70B7-B6A6-FDAA8A09B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open(foo)</a:t>
            </a:r>
          </a:p>
        </p:txBody>
      </p:sp>
      <p:sp>
        <p:nvSpPr>
          <p:cNvPr id="131077" name="Rectangle 5">
            <a:extLst>
              <a:ext uri="{FF2B5EF4-FFF2-40B4-BE49-F238E27FC236}">
                <a16:creationId xmlns:a16="http://schemas.microsoft.com/office/drawing/2014/main" id="{BE25B191-D3A0-4CA4-915F-7CB362571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read(bar)</a:t>
            </a:r>
          </a:p>
        </p:txBody>
      </p:sp>
      <p:sp>
        <p:nvSpPr>
          <p:cNvPr id="131078" name="Rectangle 6">
            <a:extLst>
              <a:ext uri="{FF2B5EF4-FFF2-40B4-BE49-F238E27FC236}">
                <a16:creationId xmlns:a16="http://schemas.microsoft.com/office/drawing/2014/main" id="{A0F33749-2A3F-22E2-4DC2-41569F2D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043113"/>
            <a:ext cx="200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write(zoo)</a:t>
            </a:r>
          </a:p>
        </p:txBody>
      </p:sp>
      <p:sp>
        <p:nvSpPr>
          <p:cNvPr id="131079" name="Line 7">
            <a:extLst>
              <a:ext uri="{FF2B5EF4-FFF2-40B4-BE49-F238E27FC236}">
                <a16:creationId xmlns:a16="http://schemas.microsoft.com/office/drawing/2014/main" id="{B84415F5-798F-97B6-6F46-05DFCA39B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338" y="2522538"/>
            <a:ext cx="976312" cy="120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0" name="Line 8">
            <a:extLst>
              <a:ext uri="{FF2B5EF4-FFF2-40B4-BE49-F238E27FC236}">
                <a16:creationId xmlns:a16="http://schemas.microsoft.com/office/drawing/2014/main" id="{7817D35D-C027-12D8-435B-ADFAD04557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2446338"/>
            <a:ext cx="61912" cy="12049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1" name="Line 9">
            <a:extLst>
              <a:ext uri="{FF2B5EF4-FFF2-40B4-BE49-F238E27FC236}">
                <a16:creationId xmlns:a16="http://schemas.microsoft.com/office/drawing/2014/main" id="{ABB14FFE-8B40-3FA5-C78D-4A7075E2D4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2638" y="2446338"/>
            <a:ext cx="4683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2" name="Line 10">
            <a:extLst>
              <a:ext uri="{FF2B5EF4-FFF2-40B4-BE49-F238E27FC236}">
                <a16:creationId xmlns:a16="http://schemas.microsoft.com/office/drawing/2014/main" id="{9582F4E6-B956-D39D-6444-C93670438A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3638" y="3741738"/>
            <a:ext cx="2397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3" name="Rectangle 11">
            <a:extLst>
              <a:ext uri="{FF2B5EF4-FFF2-40B4-BE49-F238E27FC236}">
                <a16:creationId xmlns:a16="http://schemas.microsoft.com/office/drawing/2014/main" id="{15840B8A-EF7B-8DBA-0E2E-909E19EBC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3400425"/>
            <a:ext cx="13779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131084" name="Line 12">
            <a:extLst>
              <a:ext uri="{FF2B5EF4-FFF2-40B4-BE49-F238E27FC236}">
                <a16:creationId xmlns:a16="http://schemas.microsoft.com/office/drawing/2014/main" id="{A2975876-DFF9-8111-00AD-0FA211BA29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9838" y="3665538"/>
            <a:ext cx="1611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5" name="Line 13">
            <a:extLst>
              <a:ext uri="{FF2B5EF4-FFF2-40B4-BE49-F238E27FC236}">
                <a16:creationId xmlns:a16="http://schemas.microsoft.com/office/drawing/2014/main" id="{861DC2A1-962D-35D9-3BD0-0572BDBD62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665538"/>
            <a:ext cx="615950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6" name="Line 14">
            <a:extLst>
              <a:ext uri="{FF2B5EF4-FFF2-40B4-BE49-F238E27FC236}">
                <a16:creationId xmlns:a16="http://schemas.microsoft.com/office/drawing/2014/main" id="{FEDE0B6F-930A-720B-921D-9BA123138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373062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7" name="Line 15">
            <a:extLst>
              <a:ext uri="{FF2B5EF4-FFF2-40B4-BE49-F238E27FC236}">
                <a16:creationId xmlns:a16="http://schemas.microsoft.com/office/drawing/2014/main" id="{10BE88ED-0B0F-23A3-2911-246BE2CEEF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1439862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8" name="Line 16">
            <a:extLst>
              <a:ext uri="{FF2B5EF4-FFF2-40B4-BE49-F238E27FC236}">
                <a16:creationId xmlns:a16="http://schemas.microsoft.com/office/drawing/2014/main" id="{D6910EDB-8856-ACF9-BDE5-7AD5FECE8C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810000"/>
            <a:ext cx="3200400" cy="135731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9" name="Line 17">
            <a:extLst>
              <a:ext uri="{FF2B5EF4-FFF2-40B4-BE49-F238E27FC236}">
                <a16:creationId xmlns:a16="http://schemas.microsoft.com/office/drawing/2014/main" id="{1B199C9A-EDCC-8B81-7F68-62E67FFA76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3817938"/>
            <a:ext cx="22161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0" name="Line 18">
            <a:extLst>
              <a:ext uri="{FF2B5EF4-FFF2-40B4-BE49-F238E27FC236}">
                <a16:creationId xmlns:a16="http://schemas.microsoft.com/office/drawing/2014/main" id="{E319392B-60CA-46EC-8923-35E2FD8AC7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817938"/>
            <a:ext cx="12255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1" name="Line 19">
            <a:extLst>
              <a:ext uri="{FF2B5EF4-FFF2-40B4-BE49-F238E27FC236}">
                <a16:creationId xmlns:a16="http://schemas.microsoft.com/office/drawing/2014/main" id="{5F4C045F-79E8-2BFA-5FE8-0F7F0ED5F5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817938"/>
            <a:ext cx="160338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2" name="AutoShape 20">
            <a:extLst>
              <a:ext uri="{FF2B5EF4-FFF2-40B4-BE49-F238E27FC236}">
                <a16:creationId xmlns:a16="http://schemas.microsoft.com/office/drawing/2014/main" id="{C5B328B2-FD88-DB6D-E0BC-38C7B4FC9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1093" name="AutoShape 21">
            <a:extLst>
              <a:ext uri="{FF2B5EF4-FFF2-40B4-BE49-F238E27FC236}">
                <a16:creationId xmlns:a16="http://schemas.microsoft.com/office/drawing/2014/main" id="{0F1B78FD-D0A1-046C-0D0A-EF96D6CDC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1094" name="AutoShape 22">
            <a:extLst>
              <a:ext uri="{FF2B5EF4-FFF2-40B4-BE49-F238E27FC236}">
                <a16:creationId xmlns:a16="http://schemas.microsoft.com/office/drawing/2014/main" id="{29A93A4E-A54B-D64D-6781-2CFF2A87D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1095" name="AutoShape 23">
            <a:extLst>
              <a:ext uri="{FF2B5EF4-FFF2-40B4-BE49-F238E27FC236}">
                <a16:creationId xmlns:a16="http://schemas.microsoft.com/office/drawing/2014/main" id="{FF18180A-A47C-3C03-E0ED-4160D5FB3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36888" name="AutoShape 24">
            <a:extLst>
              <a:ext uri="{FF2B5EF4-FFF2-40B4-BE49-F238E27FC236}">
                <a16:creationId xmlns:a16="http://schemas.microsoft.com/office/drawing/2014/main" id="{A5DF6986-D5BD-FF48-B438-991C6A4D4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181600"/>
            <a:ext cx="685800" cy="914400"/>
          </a:xfrm>
          <a:prstGeom prst="can">
            <a:avLst>
              <a:gd name="adj" fmla="val 33333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1097" name="Line 25">
            <a:extLst>
              <a:ext uri="{FF2B5EF4-FFF2-40B4-BE49-F238E27FC236}">
                <a16:creationId xmlns:a16="http://schemas.microsoft.com/office/drawing/2014/main" id="{0BC3FCBA-1EC4-94DC-4116-C4429DA8CF16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810000"/>
            <a:ext cx="914400" cy="1295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8" name="Line 10">
            <a:extLst>
              <a:ext uri="{FF2B5EF4-FFF2-40B4-BE49-F238E27FC236}">
                <a16:creationId xmlns:a16="http://schemas.microsoft.com/office/drawing/2014/main" id="{F1294909-FBBD-88CB-C407-3336C85974A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3350" y="3752850"/>
            <a:ext cx="762000" cy="1352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9" name="Line 10">
            <a:extLst>
              <a:ext uri="{FF2B5EF4-FFF2-40B4-BE49-F238E27FC236}">
                <a16:creationId xmlns:a16="http://schemas.microsoft.com/office/drawing/2014/main" id="{F4A968C3-BA3F-E642-B364-7A5D6F626C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8113" y="3741738"/>
            <a:ext cx="1900237" cy="13700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100" name="Line 10">
            <a:extLst>
              <a:ext uri="{FF2B5EF4-FFF2-40B4-BE49-F238E27FC236}">
                <a16:creationId xmlns:a16="http://schemas.microsoft.com/office/drawing/2014/main" id="{171807A7-D8B1-5366-9A21-B5BDB4F2ECD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9700" y="3752850"/>
            <a:ext cx="2951163" cy="13668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>
            <a:extLst>
              <a:ext uri="{FF2B5EF4-FFF2-40B4-BE49-F238E27FC236}">
                <a16:creationId xmlns:a16="http://schemas.microsoft.com/office/drawing/2014/main" id="{75B33934-9608-8E28-CE67-78C224772C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 update just one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CBFB8-818C-BFEE-701F-1273B8F7F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Do we need to read in the entire stripe?</a:t>
            </a:r>
          </a:p>
          <a:p>
            <a:pPr lvl="1">
              <a:defRPr/>
            </a:pPr>
            <a:r>
              <a:rPr lang="en-US" dirty="0"/>
              <a:t>parity = block1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u="sng" dirty="0"/>
              <a:t>block2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u="sng" dirty="0"/>
              <a:t>block3…</a:t>
            </a:r>
          </a:p>
          <a:p>
            <a:pPr lvl="1">
              <a:defRPr/>
            </a:pPr>
            <a:r>
              <a:rPr lang="en-US" dirty="0"/>
              <a:t>parity’ = block1’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u="sng" dirty="0"/>
              <a:t>block2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u="sng" dirty="0"/>
              <a:t>block3…</a:t>
            </a:r>
          </a:p>
          <a:p>
            <a:pPr>
              <a:defRPr/>
            </a:pPr>
            <a:r>
              <a:rPr lang="en-US" u="sng" dirty="0" err="1"/>
              <a:t>Xor</a:t>
            </a:r>
            <a:r>
              <a:rPr lang="en-US" u="sng" dirty="0"/>
              <a:t> two equations</a:t>
            </a:r>
          </a:p>
          <a:p>
            <a:pPr lvl="1">
              <a:defRPr/>
            </a:pPr>
            <a:r>
              <a:rPr lang="en-US" dirty="0"/>
              <a:t>anything </a:t>
            </a:r>
            <a:r>
              <a:rPr lang="en-US" dirty="0">
                <a:sym typeface="Symbol" panose="05050102010706020507" pitchFamily="18" charset="2"/>
              </a:rPr>
              <a:t> anything = 0 (even)</a:t>
            </a:r>
          </a:p>
          <a:p>
            <a:pPr lvl="1">
              <a:defRPr/>
            </a:pPr>
            <a:r>
              <a:rPr lang="en-US" dirty="0"/>
              <a:t>anything </a:t>
            </a:r>
            <a:r>
              <a:rPr lang="en-US" dirty="0">
                <a:sym typeface="Symbol" panose="05050102010706020507" pitchFamily="18" charset="2"/>
              </a:rPr>
              <a:t> 0 = anything</a:t>
            </a:r>
            <a:endParaRPr lang="en-US" dirty="0"/>
          </a:p>
          <a:p>
            <a:pPr lvl="1">
              <a:defRPr/>
            </a:pPr>
            <a:r>
              <a:rPr lang="en-US" dirty="0"/>
              <a:t>parity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dirty="0"/>
              <a:t>parity’ </a:t>
            </a:r>
          </a:p>
          <a:p>
            <a:pPr marL="914400" lvl="2" indent="0">
              <a:buFont typeface="Wingdings" panose="05000000000000000000" pitchFamily="2" charset="2"/>
              <a:buNone/>
              <a:defRPr/>
            </a:pPr>
            <a:r>
              <a:rPr lang="en-US" dirty="0"/>
              <a:t>= block1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dirty="0"/>
              <a:t>block1’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dirty="0"/>
              <a:t>block2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dirty="0"/>
              <a:t>block2 … </a:t>
            </a:r>
          </a:p>
          <a:p>
            <a:pPr>
              <a:defRPr/>
            </a:pPr>
            <a:r>
              <a:rPr lang="en-US" dirty="0" err="1"/>
              <a:t>Xor</a:t>
            </a:r>
            <a:r>
              <a:rPr lang="en-US" dirty="0"/>
              <a:t> both sides with parity</a:t>
            </a:r>
          </a:p>
          <a:p>
            <a:pPr lvl="1">
              <a:defRPr/>
            </a:pPr>
            <a:r>
              <a:rPr lang="en-US" dirty="0"/>
              <a:t>parity’ = block1’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dirty="0"/>
              <a:t>block1 </a:t>
            </a:r>
            <a:r>
              <a:rPr lang="en-US" dirty="0">
                <a:sym typeface="Symbol" panose="05050102010706020507" pitchFamily="18" charset="2"/>
              </a:rPr>
              <a:t> </a:t>
            </a:r>
            <a:r>
              <a:rPr lang="en-US" dirty="0"/>
              <a:t>parity</a:t>
            </a:r>
          </a:p>
          <a:p>
            <a:pPr marL="457200" lvl="1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 marL="457200" lvl="1" indent="0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cxnSp>
        <p:nvCxnSpPr>
          <p:cNvPr id="133124" name="Straight Arrow Connector 3">
            <a:extLst>
              <a:ext uri="{FF2B5EF4-FFF2-40B4-BE49-F238E27FC236}">
                <a16:creationId xmlns:a16="http://schemas.microsoft.com/office/drawing/2014/main" id="{EFDCE89D-D1EF-CAFC-EEBC-456A655F3B0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038600" y="5181600"/>
            <a:ext cx="1981200" cy="457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125" name="TextBox 4">
            <a:extLst>
              <a:ext uri="{FF2B5EF4-FFF2-40B4-BE49-F238E27FC236}">
                <a16:creationId xmlns:a16="http://schemas.microsoft.com/office/drawing/2014/main" id="{0E9C3C6A-FCE7-F253-8309-95C7E0CB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4905375"/>
            <a:ext cx="331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>
                <a:latin typeface="Verdana" panose="020B0604030504040204" pitchFamily="34" charset="0"/>
              </a:rPr>
              <a:t>0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F68A6D7E-4E3D-BADB-9531-93BDDFEE0B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3400"/>
              <a:t>Block-Interleaved Distributed-Parity (RAID Level 5)</a:t>
            </a: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BEDCAD27-2904-6AE1-784C-AAC51E84A0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Spread the parity out over all disks</a:t>
            </a:r>
          </a:p>
          <a:p>
            <a:pPr eaLnBrk="1" hangingPunct="1">
              <a:buFontTx/>
              <a:buChar char="+"/>
            </a:pPr>
            <a:r>
              <a:rPr lang="en-US" altLang="en-US"/>
              <a:t>No parity disk bottleneck</a:t>
            </a:r>
          </a:p>
          <a:p>
            <a:pPr eaLnBrk="1" hangingPunct="1">
              <a:buFontTx/>
              <a:buChar char="+"/>
            </a:pPr>
            <a:r>
              <a:rPr lang="en-US" altLang="en-US"/>
              <a:t>All disks contribute read bandwidth</a:t>
            </a:r>
          </a:p>
          <a:p>
            <a:pPr eaLnBrk="1" hangingPunct="1">
              <a:buFontTx/>
              <a:buChar char="–"/>
            </a:pPr>
            <a:r>
              <a:rPr lang="en-US" altLang="en-US"/>
              <a:t>Requires 4 I/Os for small writes</a:t>
            </a:r>
          </a:p>
        </p:txBody>
      </p:sp>
    </p:spTree>
  </p:cSld>
  <p:clrMapOvr>
    <a:masterClrMapping/>
  </p:clrMapOvr>
  <p:transition spd="slow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>
            <a:extLst>
              <a:ext uri="{FF2B5EF4-FFF2-40B4-BE49-F238E27FC236}">
                <a16:creationId xmlns:a16="http://schemas.microsoft.com/office/drawing/2014/main" id="{8D249492-2D35-EA9C-D0F8-D21B6E92B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7912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195" name="AutoShape 3">
            <a:extLst>
              <a:ext uri="{FF2B5EF4-FFF2-40B4-BE49-F238E27FC236}">
                <a16:creationId xmlns:a16="http://schemas.microsoft.com/office/drawing/2014/main" id="{F8A66A6A-58A0-FC37-A5D0-51530A85E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6388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196" name="AutoShape 4">
            <a:extLst>
              <a:ext uri="{FF2B5EF4-FFF2-40B4-BE49-F238E27FC236}">
                <a16:creationId xmlns:a16="http://schemas.microsoft.com/office/drawing/2014/main" id="{62DB3EEC-1E6D-EABB-3C22-683DA6629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4864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197" name="AutoShape 5">
            <a:extLst>
              <a:ext uri="{FF2B5EF4-FFF2-40B4-BE49-F238E27FC236}">
                <a16:creationId xmlns:a16="http://schemas.microsoft.com/office/drawing/2014/main" id="{78EA2FE7-39AE-9F82-3594-3E1BD846C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3340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39942" name="AutoShape 6">
            <a:extLst>
              <a:ext uri="{FF2B5EF4-FFF2-40B4-BE49-F238E27FC236}">
                <a16:creationId xmlns:a16="http://schemas.microsoft.com/office/drawing/2014/main" id="{28F3162F-F150-CFF9-E6A8-259583A07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1816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6199" name="AutoShape 7">
            <a:extLst>
              <a:ext uri="{FF2B5EF4-FFF2-40B4-BE49-F238E27FC236}">
                <a16:creationId xmlns:a16="http://schemas.microsoft.com/office/drawing/2014/main" id="{EA256BAD-6B46-994E-7C2B-1B51D98ED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7912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00" name="AutoShape 8">
            <a:extLst>
              <a:ext uri="{FF2B5EF4-FFF2-40B4-BE49-F238E27FC236}">
                <a16:creationId xmlns:a16="http://schemas.microsoft.com/office/drawing/2014/main" id="{0483F8C9-B632-48A1-5229-1E55C6284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6388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01" name="AutoShape 9">
            <a:extLst>
              <a:ext uri="{FF2B5EF4-FFF2-40B4-BE49-F238E27FC236}">
                <a16:creationId xmlns:a16="http://schemas.microsoft.com/office/drawing/2014/main" id="{607CB561-05C8-0FEA-7878-CD06A05FC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4864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39946" name="AutoShape 10">
            <a:extLst>
              <a:ext uri="{FF2B5EF4-FFF2-40B4-BE49-F238E27FC236}">
                <a16:creationId xmlns:a16="http://schemas.microsoft.com/office/drawing/2014/main" id="{B66129CD-CA69-667F-38F6-DDCE56344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3340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6203" name="AutoShape 11">
            <a:extLst>
              <a:ext uri="{FF2B5EF4-FFF2-40B4-BE49-F238E27FC236}">
                <a16:creationId xmlns:a16="http://schemas.microsoft.com/office/drawing/2014/main" id="{AB780CF8-CEDA-1B38-AD56-8C65519AE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1816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04" name="AutoShape 12">
            <a:extLst>
              <a:ext uri="{FF2B5EF4-FFF2-40B4-BE49-F238E27FC236}">
                <a16:creationId xmlns:a16="http://schemas.microsoft.com/office/drawing/2014/main" id="{90DD6012-641A-46D3-1E63-36E4A2FFD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7912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05" name="AutoShape 13">
            <a:extLst>
              <a:ext uri="{FF2B5EF4-FFF2-40B4-BE49-F238E27FC236}">
                <a16:creationId xmlns:a16="http://schemas.microsoft.com/office/drawing/2014/main" id="{D51A7BBC-7A3C-1047-30CC-02AFEFCF2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6388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39950" name="AutoShape 14">
            <a:extLst>
              <a:ext uri="{FF2B5EF4-FFF2-40B4-BE49-F238E27FC236}">
                <a16:creationId xmlns:a16="http://schemas.microsoft.com/office/drawing/2014/main" id="{6D105CE2-1E71-0C83-B08E-6C775B773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4864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6207" name="AutoShape 15">
            <a:extLst>
              <a:ext uri="{FF2B5EF4-FFF2-40B4-BE49-F238E27FC236}">
                <a16:creationId xmlns:a16="http://schemas.microsoft.com/office/drawing/2014/main" id="{5518BAF6-A8BD-6CB2-5637-104D339A1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3340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08" name="AutoShape 16">
            <a:extLst>
              <a:ext uri="{FF2B5EF4-FFF2-40B4-BE49-F238E27FC236}">
                <a16:creationId xmlns:a16="http://schemas.microsoft.com/office/drawing/2014/main" id="{8D3D4B77-A394-1C18-F7ED-955518C31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1816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09" name="AutoShape 17">
            <a:extLst>
              <a:ext uri="{FF2B5EF4-FFF2-40B4-BE49-F238E27FC236}">
                <a16:creationId xmlns:a16="http://schemas.microsoft.com/office/drawing/2014/main" id="{3A42AEB2-B84E-6EE7-109E-9F9D852F4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7912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39954" name="AutoShape 18">
            <a:extLst>
              <a:ext uri="{FF2B5EF4-FFF2-40B4-BE49-F238E27FC236}">
                <a16:creationId xmlns:a16="http://schemas.microsoft.com/office/drawing/2014/main" id="{4F8B8EFE-F67C-6EFB-DD3D-666FD1750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6388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6211" name="AutoShape 19">
            <a:extLst>
              <a:ext uri="{FF2B5EF4-FFF2-40B4-BE49-F238E27FC236}">
                <a16:creationId xmlns:a16="http://schemas.microsoft.com/office/drawing/2014/main" id="{F38BA08B-C678-369C-8A7C-64FDE4B5E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4864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12" name="AutoShape 20">
            <a:extLst>
              <a:ext uri="{FF2B5EF4-FFF2-40B4-BE49-F238E27FC236}">
                <a16:creationId xmlns:a16="http://schemas.microsoft.com/office/drawing/2014/main" id="{D454B421-BBD3-0929-E77B-81967395C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3340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13" name="AutoShape 21">
            <a:extLst>
              <a:ext uri="{FF2B5EF4-FFF2-40B4-BE49-F238E27FC236}">
                <a16:creationId xmlns:a16="http://schemas.microsoft.com/office/drawing/2014/main" id="{E7BFC742-F2F0-61B4-8908-DA579E577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1816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14" name="Rectangle 22">
            <a:extLst>
              <a:ext uri="{FF2B5EF4-FFF2-40B4-BE49-F238E27FC236}">
                <a16:creationId xmlns:a16="http://schemas.microsoft.com/office/drawing/2014/main" id="{144CE683-CF51-69C5-5436-C65F52F484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3400"/>
              <a:t>Block-Interleaved Distributed-Parity Diagram (RAID Level 5)</a:t>
            </a:r>
          </a:p>
        </p:txBody>
      </p:sp>
      <p:sp>
        <p:nvSpPr>
          <p:cNvPr id="136215" name="Rectangle 23">
            <a:extLst>
              <a:ext uri="{FF2B5EF4-FFF2-40B4-BE49-F238E27FC236}">
                <a16:creationId xmlns:a16="http://schemas.microsoft.com/office/drawing/2014/main" id="{4CAC5435-EC2E-F9E2-9E21-902C51E7B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3359150"/>
            <a:ext cx="4864100" cy="1358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16" name="Rectangle 24">
            <a:extLst>
              <a:ext uri="{FF2B5EF4-FFF2-40B4-BE49-F238E27FC236}">
                <a16:creationId xmlns:a16="http://schemas.microsoft.com/office/drawing/2014/main" id="{E620FFE7-9E47-EF0D-63F6-9F4F91472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open(foo)</a:t>
            </a:r>
          </a:p>
        </p:txBody>
      </p:sp>
      <p:sp>
        <p:nvSpPr>
          <p:cNvPr id="136217" name="Rectangle 25">
            <a:extLst>
              <a:ext uri="{FF2B5EF4-FFF2-40B4-BE49-F238E27FC236}">
                <a16:creationId xmlns:a16="http://schemas.microsoft.com/office/drawing/2014/main" id="{19F1B95D-8AA7-70B8-DC36-CCBE11A10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2043113"/>
            <a:ext cx="1824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read(bar)</a:t>
            </a:r>
          </a:p>
        </p:txBody>
      </p:sp>
      <p:sp>
        <p:nvSpPr>
          <p:cNvPr id="136218" name="Rectangle 26">
            <a:extLst>
              <a:ext uri="{FF2B5EF4-FFF2-40B4-BE49-F238E27FC236}">
                <a16:creationId xmlns:a16="http://schemas.microsoft.com/office/drawing/2014/main" id="{7DB9B8A4-DA5D-761F-70E3-8449021F4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043113"/>
            <a:ext cx="20066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Courier" charset="0"/>
              </a:rPr>
              <a:t>write(zoo)</a:t>
            </a:r>
          </a:p>
        </p:txBody>
      </p:sp>
      <p:sp>
        <p:nvSpPr>
          <p:cNvPr id="136219" name="Line 27">
            <a:extLst>
              <a:ext uri="{FF2B5EF4-FFF2-40B4-BE49-F238E27FC236}">
                <a16:creationId xmlns:a16="http://schemas.microsoft.com/office/drawing/2014/main" id="{DCB5F9B8-FFB9-F656-6B74-E2DF06D776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4338" y="2522538"/>
            <a:ext cx="976312" cy="120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0" name="Line 28">
            <a:extLst>
              <a:ext uri="{FF2B5EF4-FFF2-40B4-BE49-F238E27FC236}">
                <a16:creationId xmlns:a16="http://schemas.microsoft.com/office/drawing/2014/main" id="{6F47A3BB-E14B-7564-B661-41C10DF078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6538" y="2446338"/>
            <a:ext cx="61912" cy="12049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1" name="Line 29">
            <a:extLst>
              <a:ext uri="{FF2B5EF4-FFF2-40B4-BE49-F238E27FC236}">
                <a16:creationId xmlns:a16="http://schemas.microsoft.com/office/drawing/2014/main" id="{980AD832-EA3A-07B0-76E9-41C2ACFD73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2638" y="2446338"/>
            <a:ext cx="468312" cy="13573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2" name="Line 30">
            <a:extLst>
              <a:ext uri="{FF2B5EF4-FFF2-40B4-BE49-F238E27FC236}">
                <a16:creationId xmlns:a16="http://schemas.microsoft.com/office/drawing/2014/main" id="{297E760D-0D30-BE1E-834A-57A8A7D785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3638" y="3741738"/>
            <a:ext cx="239712" cy="1433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3" name="Rectangle 31">
            <a:extLst>
              <a:ext uri="{FF2B5EF4-FFF2-40B4-BE49-F238E27FC236}">
                <a16:creationId xmlns:a16="http://schemas.microsoft.com/office/drawing/2014/main" id="{569F26F3-D4C4-820B-2AA5-D519B509D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5" y="3400425"/>
            <a:ext cx="13779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136224" name="Line 32">
            <a:extLst>
              <a:ext uri="{FF2B5EF4-FFF2-40B4-BE49-F238E27FC236}">
                <a16:creationId xmlns:a16="http://schemas.microsoft.com/office/drawing/2014/main" id="{AE5C1737-B56F-1EA9-0F31-FF4C32B6C5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9838" y="3665538"/>
            <a:ext cx="1611312" cy="150971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5" name="Line 33">
            <a:extLst>
              <a:ext uri="{FF2B5EF4-FFF2-40B4-BE49-F238E27FC236}">
                <a16:creationId xmlns:a16="http://schemas.microsoft.com/office/drawing/2014/main" id="{A4CE5387-C06F-615E-A1FA-99A865AE74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665538"/>
            <a:ext cx="615950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6" name="Line 34">
            <a:extLst>
              <a:ext uri="{FF2B5EF4-FFF2-40B4-BE49-F238E27FC236}">
                <a16:creationId xmlns:a16="http://schemas.microsoft.com/office/drawing/2014/main" id="{5A6F5F28-8B80-F0AF-291E-4370BD5D7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373062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7" name="Line 35">
            <a:extLst>
              <a:ext uri="{FF2B5EF4-FFF2-40B4-BE49-F238E27FC236}">
                <a16:creationId xmlns:a16="http://schemas.microsoft.com/office/drawing/2014/main" id="{D705A070-5827-AC20-8D29-80BCBA697F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3665538"/>
            <a:ext cx="1439862" cy="1439862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8" name="Line 36">
            <a:extLst>
              <a:ext uri="{FF2B5EF4-FFF2-40B4-BE49-F238E27FC236}">
                <a16:creationId xmlns:a16="http://schemas.microsoft.com/office/drawing/2014/main" id="{4577551C-A6A4-30DA-3203-7AEC6A6B06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810000"/>
            <a:ext cx="3200400" cy="135731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29" name="Line 37">
            <a:extLst>
              <a:ext uri="{FF2B5EF4-FFF2-40B4-BE49-F238E27FC236}">
                <a16:creationId xmlns:a16="http://schemas.microsoft.com/office/drawing/2014/main" id="{85738DBF-E7ED-FDB3-5A03-9B7B2EFD29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3817938"/>
            <a:ext cx="22161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30" name="Line 38">
            <a:extLst>
              <a:ext uri="{FF2B5EF4-FFF2-40B4-BE49-F238E27FC236}">
                <a16:creationId xmlns:a16="http://schemas.microsoft.com/office/drawing/2014/main" id="{9C7B5A89-4D87-FCEA-1FE1-398993D3BB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817938"/>
            <a:ext cx="1225550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31" name="Line 39">
            <a:extLst>
              <a:ext uri="{FF2B5EF4-FFF2-40B4-BE49-F238E27FC236}">
                <a16:creationId xmlns:a16="http://schemas.microsoft.com/office/drawing/2014/main" id="{C1240734-3BC5-3AAD-2B31-F1ECE2ECA3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817938"/>
            <a:ext cx="160338" cy="1287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32" name="Line 40">
            <a:extLst>
              <a:ext uri="{FF2B5EF4-FFF2-40B4-BE49-F238E27FC236}">
                <a16:creationId xmlns:a16="http://schemas.microsoft.com/office/drawing/2014/main" id="{EC6F78DD-BD0A-9D18-A8A1-5ECC874ED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810000"/>
            <a:ext cx="914400" cy="1295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33" name="Line 41">
            <a:extLst>
              <a:ext uri="{FF2B5EF4-FFF2-40B4-BE49-F238E27FC236}">
                <a16:creationId xmlns:a16="http://schemas.microsoft.com/office/drawing/2014/main" id="{442CEDB1-4783-AD6D-27B2-F25951AB1D5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657600"/>
            <a:ext cx="2514600" cy="1447800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8" name="AutoShape 42">
            <a:extLst>
              <a:ext uri="{FF2B5EF4-FFF2-40B4-BE49-F238E27FC236}">
                <a16:creationId xmlns:a16="http://schemas.microsoft.com/office/drawing/2014/main" id="{65D6714A-02D2-58E8-84E1-42C1C959F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7912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6235" name="AutoShape 43">
            <a:extLst>
              <a:ext uri="{FF2B5EF4-FFF2-40B4-BE49-F238E27FC236}">
                <a16:creationId xmlns:a16="http://schemas.microsoft.com/office/drawing/2014/main" id="{57CBA06C-54AE-0303-1360-B186612EA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6388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36" name="AutoShape 44">
            <a:extLst>
              <a:ext uri="{FF2B5EF4-FFF2-40B4-BE49-F238E27FC236}">
                <a16:creationId xmlns:a16="http://schemas.microsoft.com/office/drawing/2014/main" id="{6DE2280C-A899-FB4F-E803-E169FD932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4864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37" name="AutoShape 45">
            <a:extLst>
              <a:ext uri="{FF2B5EF4-FFF2-40B4-BE49-F238E27FC236}">
                <a16:creationId xmlns:a16="http://schemas.microsoft.com/office/drawing/2014/main" id="{9BCBEF39-1599-31B9-C7BA-74F9863AF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38" name="AutoShape 46">
            <a:extLst>
              <a:ext uri="{FF2B5EF4-FFF2-40B4-BE49-F238E27FC236}">
                <a16:creationId xmlns:a16="http://schemas.microsoft.com/office/drawing/2014/main" id="{1EC55C71-6C71-7396-6237-FE4DB8833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181600"/>
            <a:ext cx="685800" cy="381000"/>
          </a:xfrm>
          <a:prstGeom prst="can">
            <a:avLst>
              <a:gd name="adj" fmla="val 50000"/>
            </a:avLst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Verdana" panose="020B0604030504040204" pitchFamily="34" charset="0"/>
            </a:endParaRPr>
          </a:p>
        </p:txBody>
      </p:sp>
      <p:sp>
        <p:nvSpPr>
          <p:cNvPr id="136239" name="Line 30">
            <a:extLst>
              <a:ext uri="{FF2B5EF4-FFF2-40B4-BE49-F238E27FC236}">
                <a16:creationId xmlns:a16="http://schemas.microsoft.com/office/drawing/2014/main" id="{891570A1-BA13-9A26-6636-330E40859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3350" y="3733800"/>
            <a:ext cx="762000" cy="1371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40" name="Line 30">
            <a:extLst>
              <a:ext uri="{FF2B5EF4-FFF2-40B4-BE49-F238E27FC236}">
                <a16:creationId xmlns:a16="http://schemas.microsoft.com/office/drawing/2014/main" id="{090E9798-5DAB-61AA-C858-0B6246523D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5413" y="3733800"/>
            <a:ext cx="1677987" cy="1377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41" name="Line 30">
            <a:extLst>
              <a:ext uri="{FF2B5EF4-FFF2-40B4-BE49-F238E27FC236}">
                <a16:creationId xmlns:a16="http://schemas.microsoft.com/office/drawing/2014/main" id="{5E925C0C-88A9-0B94-228B-FA8520D8883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9700" y="3733800"/>
            <a:ext cx="2955925" cy="1377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42" name="Line 30">
            <a:extLst>
              <a:ext uri="{FF2B5EF4-FFF2-40B4-BE49-F238E27FC236}">
                <a16:creationId xmlns:a16="http://schemas.microsoft.com/office/drawing/2014/main" id="{304EB644-4C6F-E595-295A-C13019225AC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9700" y="3727450"/>
            <a:ext cx="3949700" cy="13922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>
            <a:extLst>
              <a:ext uri="{FF2B5EF4-FFF2-40B4-BE49-F238E27FC236}">
                <a16:creationId xmlns:a16="http://schemas.microsoft.com/office/drawing/2014/main" id="{0C73EA5A-316B-99A4-1941-B1F93A380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RAID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A690D-863B-A817-E1CB-02DF73D4B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Use horizontal and diagonal parities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dirty="0"/>
              <a:t>+ Can protect against double failures</a:t>
            </a:r>
          </a:p>
          <a:p>
            <a:pPr>
              <a:buFontTx/>
              <a:buChar char="-"/>
              <a:defRPr/>
            </a:pPr>
            <a:r>
              <a:rPr lang="en-US" dirty="0"/>
              <a:t>Additional overhead to compute and update additional parities</a:t>
            </a:r>
          </a:p>
          <a:p>
            <a:pPr>
              <a:buFontTx/>
              <a:buChar char="-"/>
              <a:defRPr/>
            </a:pPr>
            <a:r>
              <a:rPr lang="en-US" dirty="0"/>
              <a:t>A silent bit flip in one block can propagate </a:t>
            </a:r>
          </a:p>
          <a:p>
            <a:pPr>
              <a:buFontTx/>
              <a:buChar char="-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>
            <a:extLst>
              <a:ext uri="{FF2B5EF4-FFF2-40B4-BE49-F238E27FC236}">
                <a16:creationId xmlns:a16="http://schemas.microsoft.com/office/drawing/2014/main" id="{2FCEDD41-E804-33BA-3F91-D6672C5915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Other RAID Configurations</a:t>
            </a:r>
          </a:p>
        </p:txBody>
      </p:sp>
      <p:sp>
        <p:nvSpPr>
          <p:cNvPr id="139267" name="Content Placeholder 2">
            <a:extLst>
              <a:ext uri="{FF2B5EF4-FFF2-40B4-BE49-F238E27FC236}">
                <a16:creationId xmlns:a16="http://schemas.microsoft.com/office/drawing/2014/main" id="{92649711-4BED-41BD-050F-95CCAA2ABD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RAID 10 (RAID 1+0)</a:t>
            </a:r>
          </a:p>
          <a:p>
            <a:pPr lvl="1" eaLnBrk="1" hangingPunct="1"/>
            <a:r>
              <a:rPr lang="en-US" altLang="en-US"/>
              <a:t>Data striped across mirrored pairs</a:t>
            </a:r>
          </a:p>
          <a:p>
            <a:pPr eaLnBrk="1" hangingPunct="1"/>
            <a:r>
              <a:rPr lang="en-US" altLang="en-US"/>
              <a:t>RAID 01 (RAID 0+1)</a:t>
            </a:r>
          </a:p>
          <a:p>
            <a:pPr lvl="1" eaLnBrk="1" hangingPunct="1"/>
            <a:r>
              <a:rPr lang="en-US" altLang="en-US"/>
              <a:t>Mirroring two RAID 0 arrays </a:t>
            </a:r>
          </a:p>
          <a:p>
            <a:pPr eaLnBrk="1" hangingPunct="1"/>
            <a:r>
              <a:rPr lang="en-US" altLang="en-US"/>
              <a:t>RAID 15, RAID 51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A037DA5-DC4A-2E93-B1FB-49D73C292A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Importance of Free Space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DABC545-1CB4-D60C-84B3-12C813140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FFS must not run too close to capacity</a:t>
            </a:r>
          </a:p>
          <a:p>
            <a:pPr eaLnBrk="1" hangingPunct="1"/>
            <a:r>
              <a:rPr lang="en-US" altLang="en-US"/>
              <a:t>No room for new files</a:t>
            </a:r>
          </a:p>
          <a:p>
            <a:pPr eaLnBrk="1" hangingPunct="1"/>
            <a:r>
              <a:rPr lang="en-US" altLang="en-US"/>
              <a:t>Layout policies ineffective when too few free blocks</a:t>
            </a:r>
          </a:p>
          <a:p>
            <a:pPr eaLnBrk="1" hangingPunct="1"/>
            <a:r>
              <a:rPr lang="en-US" altLang="en-US"/>
              <a:t>Typically, FFS needs 10% of the total blocks free to perform well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63AA2D92-4847-C7CB-330C-3FCAEDD517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Where Did RAID Look For Performance Improvements?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D8D3D194-B106-0278-2EA9-CC6A1DF753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en-US"/>
              <a:t>Parallel use of disks</a:t>
            </a:r>
          </a:p>
          <a:p>
            <a:pPr lvl="1" eaLnBrk="1" hangingPunct="1"/>
            <a:r>
              <a:rPr lang="en-US" altLang="en-US"/>
              <a:t>Improve overall delivered bandwidth by getting data from multiple disks</a:t>
            </a:r>
          </a:p>
          <a:p>
            <a:pPr eaLnBrk="1" hangingPunct="1"/>
            <a:r>
              <a:rPr lang="en-US" altLang="en-US"/>
              <a:t>Biggest problem is small write performance</a:t>
            </a:r>
          </a:p>
          <a:p>
            <a:pPr eaLnBrk="1" hangingPunct="1"/>
            <a:r>
              <a:rPr lang="en-US" altLang="en-US"/>
              <a:t>But we know how to deal with small writes . . 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BF179A3-B737-75FC-5A08-E3B2FF0F26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Performance of FFS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0EB52F-5C36-C2EC-6D0A-896C8D7FA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4x to 15x the bandwidth of old UNIX file system</a:t>
            </a:r>
          </a:p>
          <a:p>
            <a:pPr eaLnBrk="1" hangingPunct="1"/>
            <a:r>
              <a:rPr lang="en-US" altLang="en-US"/>
              <a:t>Depending on size of disk blocks</a:t>
            </a:r>
          </a:p>
          <a:p>
            <a:pPr eaLnBrk="1" hangingPunct="1"/>
            <a:r>
              <a:rPr lang="en-US" altLang="en-US"/>
              <a:t>Performance on original file system</a:t>
            </a:r>
          </a:p>
          <a:p>
            <a:pPr lvl="1" eaLnBrk="1" hangingPunct="1"/>
            <a:r>
              <a:rPr lang="en-US" altLang="en-US"/>
              <a:t>Limited by CPU speed</a:t>
            </a:r>
          </a:p>
          <a:p>
            <a:pPr lvl="1" eaLnBrk="1" hangingPunct="1"/>
            <a:r>
              <a:rPr lang="en-US" altLang="en-US"/>
              <a:t>Due to memory-to-memory buffer copies</a:t>
            </a:r>
          </a:p>
          <a:p>
            <a:pPr lvl="1" eaLnBrk="1" hangingPunct="1"/>
            <a:r>
              <a:rPr lang="en-US" altLang="en-US"/>
              <a:t>No longer relevant to modern HW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3D4B0FD-D7A2-3189-398E-0A1E5A0910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FFS Not the Ultimate Solution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1876F87-050D-6735-ACEB-A35C0089B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Based on technology of the early 80s</a:t>
            </a:r>
          </a:p>
          <a:p>
            <a:pPr eaLnBrk="1" hangingPunct="1"/>
            <a:r>
              <a:rPr lang="en-US" altLang="en-US"/>
              <a:t>And file usage patterns of those times</a:t>
            </a:r>
          </a:p>
          <a:p>
            <a:pPr eaLnBrk="1" hangingPunct="1"/>
            <a:r>
              <a:rPr lang="en-US" altLang="en-US"/>
              <a:t>In modern systems, FFS achieves only ~5% of raw disk bandwidth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644</TotalTime>
  <Words>2440</Words>
  <Application>Microsoft Office PowerPoint</Application>
  <PresentationFormat>On-screen Show (4:3)</PresentationFormat>
  <Paragraphs>578</Paragraphs>
  <Slides>70</Slides>
  <Notes>66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7" baseType="lpstr">
      <vt:lpstr>Arial</vt:lpstr>
      <vt:lpstr>Wingdings</vt:lpstr>
      <vt:lpstr>Times New Roman</vt:lpstr>
      <vt:lpstr>Courier</vt:lpstr>
      <vt:lpstr>Verdana</vt:lpstr>
      <vt:lpstr>Symbol</vt:lpstr>
      <vt:lpstr>Watermark</vt:lpstr>
      <vt:lpstr>FFS, LFS, and RAID</vt:lpstr>
      <vt:lpstr>UNIX Fast File System</vt:lpstr>
      <vt:lpstr>Block Size Improvement</vt:lpstr>
      <vt:lpstr>Disk Layout Improvements</vt:lpstr>
      <vt:lpstr>Cylinder Groups</vt:lpstr>
      <vt:lpstr>Locations for New Directories</vt:lpstr>
      <vt:lpstr>The Importance of Free Space</vt:lpstr>
      <vt:lpstr>Performance of FFS</vt:lpstr>
      <vt:lpstr>FFS Not the Ultimate Solution</vt:lpstr>
      <vt:lpstr>The Log-Structured File System</vt:lpstr>
      <vt:lpstr>Basic LFS Architecture</vt:lpstr>
      <vt:lpstr>A Simple Log Disk Structure</vt:lpstr>
      <vt:lpstr>Key Issues in Log-Based Architecture</vt:lpstr>
      <vt:lpstr>Finding Data in the Log</vt:lpstr>
      <vt:lpstr>Retrieving Information From the Log</vt:lpstr>
      <vt:lpstr>Finding Data in the Log</vt:lpstr>
      <vt:lpstr>Finding Data in the Log with an I_node</vt:lpstr>
      <vt:lpstr>How Do You Find a File’s I_node?</vt:lpstr>
      <vt:lpstr>How Do You Find the Inode?</vt:lpstr>
      <vt:lpstr>How Do You Find Inode Maps?</vt:lpstr>
      <vt:lpstr>Finding I_node Maps</vt:lpstr>
      <vt:lpstr>Reclaiming Space in the Log</vt:lpstr>
      <vt:lpstr>Example of Need for Reuse</vt:lpstr>
      <vt:lpstr>Major Alternatives for Reusing Log</vt:lpstr>
      <vt:lpstr>Major Alternatives for Reusing Log</vt:lpstr>
      <vt:lpstr>LFS Space Reclamation Strategy</vt:lpstr>
      <vt:lpstr>A Threaded, Segmented Log</vt:lpstr>
      <vt:lpstr>Cleaning a Segment</vt:lpstr>
      <vt:lpstr>Identifying Live Blocks</vt:lpstr>
      <vt:lpstr>Segment Cleaning Policies</vt:lpstr>
      <vt:lpstr>When to Clean</vt:lpstr>
      <vt:lpstr>How Many Segments to Clean</vt:lpstr>
      <vt:lpstr>Which Segments to Clean?</vt:lpstr>
      <vt:lpstr>Cost-Benefit Analysis</vt:lpstr>
      <vt:lpstr>What to Put Where?</vt:lpstr>
      <vt:lpstr>Goal of LFS Cleaning</vt:lpstr>
      <vt:lpstr>Performance of LFS</vt:lpstr>
      <vt:lpstr>Logical Locality vs. Temporal Locality</vt:lpstr>
      <vt:lpstr>Major Innovations of LFS</vt:lpstr>
      <vt:lpstr>Where Did LFS Look For Performance Improvements?</vt:lpstr>
      <vt:lpstr>Parallel Disk Access and RAID</vt:lpstr>
      <vt:lpstr>Utilizing Disk Access Parallelism</vt:lpstr>
      <vt:lpstr>Disk Parallelism Example</vt:lpstr>
      <vt:lpstr>Data Striping</vt:lpstr>
      <vt:lpstr>Fine vs. Coarse grained Data Interleaving</vt:lpstr>
      <vt:lpstr>Reliability of Disk Arrays</vt:lpstr>
      <vt:lpstr>Adding Reliability to Disk Arrays</vt:lpstr>
      <vt:lpstr>Basic Reliability Mechanisms</vt:lpstr>
      <vt:lpstr>Parity Methods</vt:lpstr>
      <vt:lpstr>Error-Correcting Code</vt:lpstr>
      <vt:lpstr>RAID Architectures</vt:lpstr>
      <vt:lpstr>Non-Redundant Disk Arrays  (RAID Level 0)</vt:lpstr>
      <vt:lpstr>Non-Redundant Disk Array Diagram (RAID Level 0)</vt:lpstr>
      <vt:lpstr>Mirrored Disks (RAID Level 1)</vt:lpstr>
      <vt:lpstr>Mirrored Disk Diagram (RAID Level 1)</vt:lpstr>
      <vt:lpstr>Memory-Style ECC (RAID Level 2)</vt:lpstr>
      <vt:lpstr>Error Correcting Code Example</vt:lpstr>
      <vt:lpstr>Error Correcting Code Example</vt:lpstr>
      <vt:lpstr>Memory-Style ECC Diagram  (RAID Level 2)</vt:lpstr>
      <vt:lpstr>Bit-Interleaved Parity (RAID Level 3)</vt:lpstr>
      <vt:lpstr>Bit-Interleaved RAID Diagram (Level 3)</vt:lpstr>
      <vt:lpstr>Parity Method</vt:lpstr>
      <vt:lpstr>Block-Interleaved Parity (RAID Level 4)</vt:lpstr>
      <vt:lpstr>Block-Interleaved Parity Diagram  (RAID Level 4)</vt:lpstr>
      <vt:lpstr>To update just one block</vt:lpstr>
      <vt:lpstr>Block-Interleaved Distributed-Parity (RAID Level 5)</vt:lpstr>
      <vt:lpstr>Block-Interleaved Distributed-Parity Diagram (RAID Level 5)</vt:lpstr>
      <vt:lpstr>RAID 6</vt:lpstr>
      <vt:lpstr>Other RAID Configurations</vt:lpstr>
      <vt:lpstr>Where Did RAID Look For Performance Improvements?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An-I Wang</cp:lastModifiedBy>
  <cp:revision>108</cp:revision>
  <dcterms:created xsi:type="dcterms:W3CDTF">1601-01-01T00:00:00Z</dcterms:created>
  <dcterms:modified xsi:type="dcterms:W3CDTF">2026-08-26T13:32:07Z</dcterms:modified>
</cp:coreProperties>
</file>