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5"/>
  </p:notesMasterIdLst>
  <p:sldIdLst>
    <p:sldId id="256" r:id="rId2"/>
    <p:sldId id="281" r:id="rId3"/>
    <p:sldId id="282" r:id="rId4"/>
    <p:sldId id="285" r:id="rId5"/>
    <p:sldId id="287" r:id="rId6"/>
    <p:sldId id="289" r:id="rId7"/>
    <p:sldId id="290" r:id="rId8"/>
    <p:sldId id="292" r:id="rId9"/>
    <p:sldId id="283" r:id="rId10"/>
    <p:sldId id="286" r:id="rId11"/>
    <p:sldId id="261" r:id="rId12"/>
    <p:sldId id="258" r:id="rId13"/>
    <p:sldId id="280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1522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444ADF03-B893-385C-8B8E-EEC83B6DFB2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B3872BC0-7E50-9AFA-1099-5913C348B92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CC466A00-104F-85EF-4040-A17FB2F1861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7" name="Rectangle 5">
            <a:extLst>
              <a:ext uri="{FF2B5EF4-FFF2-40B4-BE49-F238E27FC236}">
                <a16:creationId xmlns:a16="http://schemas.microsoft.com/office/drawing/2014/main" id="{B4E9F20C-255E-8F77-8CE9-35C37B3FB7E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8918" name="Rectangle 6">
            <a:extLst>
              <a:ext uri="{FF2B5EF4-FFF2-40B4-BE49-F238E27FC236}">
                <a16:creationId xmlns:a16="http://schemas.microsoft.com/office/drawing/2014/main" id="{2DE0C240-E36D-693D-AD04-821D21C2C07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9" name="Rectangle 7">
            <a:extLst>
              <a:ext uri="{FF2B5EF4-FFF2-40B4-BE49-F238E27FC236}">
                <a16:creationId xmlns:a16="http://schemas.microsoft.com/office/drawing/2014/main" id="{9E099756-0908-A615-931C-9EC1F3FF93A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019B9546-7D04-4951-832A-6491255BB0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685F6316-1011-8472-7720-5AADAC46EC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87F3599-AD42-406A-A9F6-CD78C92EF57F}" type="slidenum">
              <a:rPr lang="en-US" altLang="en-US" smtClean="0">
                <a:latin typeface="Times New Roman" panose="02020603050405020304" pitchFamily="18" charset="0"/>
              </a:rPr>
              <a:pPr/>
              <a:t>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1C70C0D1-BB31-8EC6-4710-E0FBA5D734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2C495977-9B70-8E4B-7E1F-651F77B545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95464E1B-87C7-A685-129C-A2FF45ABDB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6BD891E-62B0-423F-B879-3F19696D0FFA}" type="slidenum">
              <a:rPr lang="en-US" altLang="en-US" smtClean="0">
                <a:latin typeface="Times New Roman" panose="02020603050405020304" pitchFamily="18" charset="0"/>
              </a:rPr>
              <a:pPr/>
              <a:t>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3C5DC5BA-E763-D4E4-2DCE-CD464AD0C2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B7F528AD-EAD4-CD17-7B39-E697670310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C9F7A-395A-8D36-0320-3F061A95B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8EE4F501-3011-EED8-4DB0-6D0158836B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6BD891E-62B0-423F-B879-3F19696D0FFA}" type="slidenum">
              <a:rPr lang="en-US" altLang="en-US" smtClean="0">
                <a:latin typeface="Times New Roman" panose="02020603050405020304" pitchFamily="18" charset="0"/>
              </a:rPr>
              <a:pPr/>
              <a:t>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68430425-3EFA-0CC3-4178-2CD159E379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BE5BFD6B-C1D8-3EEE-4DC5-7D5AAE8416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87844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5E74E290-EAEB-3CDC-DE46-9D762EA0A80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CCD04B2E-0137-A59C-E36F-92355DCEB9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1FA6C4EB-5D4B-F5D1-4442-5DC7C19571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AFDB13F-3B4D-4859-A3D8-9CDC3420C13C}" type="slidenum">
              <a:rPr lang="en-US" altLang="en-US" smtClean="0">
                <a:latin typeface="Times New Roman" panose="02020603050405020304" pitchFamily="18" charset="0"/>
              </a:rPr>
              <a:pPr/>
              <a:t>10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715D0DB7-4340-6771-2C08-F200CB44E5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F38B159-C6CA-475E-8D39-DA595EC31C46}" type="slidenum">
              <a:rPr lang="en-US" altLang="en-US" smtClean="0">
                <a:latin typeface="Times New Roman" panose="02020603050405020304" pitchFamily="18" charset="0"/>
              </a:rPr>
              <a:pPr/>
              <a:t>11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1DD7B939-44EA-33BE-38F9-96A399D766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D4BFF6D6-5190-9458-8380-BB1DD38D72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0FBC429C-14AA-B30F-3E0B-32FAC50EB2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FF0DA7B-45EA-41C1-A7AE-76605C349E27}" type="slidenum">
              <a:rPr lang="en-US" altLang="en-US" smtClean="0">
                <a:latin typeface="Times New Roman" panose="02020603050405020304" pitchFamily="18" charset="0"/>
              </a:rPr>
              <a:pPr/>
              <a:t>12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1837A1D6-3FE9-D829-849E-9C0DF6A476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1AEE90F0-3201-A183-2292-6AAA5E8759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20C46443-0189-3C3C-CBC9-4387BF930E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C3E73A9-55BA-4516-811C-5114E61A8B24}" type="slidenum">
              <a:rPr lang="en-US" altLang="en-US" smtClean="0">
                <a:latin typeface="Times New Roman" panose="02020603050405020304" pitchFamily="18" charset="0"/>
              </a:rPr>
              <a:pPr/>
              <a:t>13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D1B596C3-4F91-54A2-C5A7-F5239779B4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B71FF9C3-E388-7AB7-442C-17818F2C1C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>
            <a:extLst>
              <a:ext uri="{FF2B5EF4-FFF2-40B4-BE49-F238E27FC236}">
                <a16:creationId xmlns:a16="http://schemas.microsoft.com/office/drawing/2014/main" id="{A4F64439-0362-3ACB-D337-A3B29120837E}"/>
              </a:ext>
            </a:extLst>
          </p:cNvPr>
          <p:cNvGrpSpPr>
            <a:grpSpLocks/>
          </p:cNvGrpSpPr>
          <p:nvPr/>
        </p:nvGrpSpPr>
        <p:grpSpPr bwMode="auto">
          <a:xfrm>
            <a:off x="0" y="914400"/>
            <a:ext cx="8686800" cy="2514600"/>
            <a:chOff x="0" y="576"/>
            <a:chExt cx="5472" cy="1584"/>
          </a:xfrm>
        </p:grpSpPr>
        <p:sp>
          <p:nvSpPr>
            <p:cNvPr id="3" name="Oval 7">
              <a:extLst>
                <a:ext uri="{FF2B5EF4-FFF2-40B4-BE49-F238E27FC236}">
                  <a16:creationId xmlns:a16="http://schemas.microsoft.com/office/drawing/2014/main" id="{58B0B015-7CF1-B076-E49A-E9A552453A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576"/>
              <a:ext cx="1584" cy="1584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endParaRPr lang="es-ES" altLang="en-US"/>
            </a:p>
          </p:txBody>
        </p:sp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6747EEA3-75F1-FBFA-F1B6-D597F76F435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0" y="1056"/>
              <a:ext cx="2976" cy="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endParaRPr lang="es-ES" altLang="en-US" sz="2400">
                <a:latin typeface="Times New Roman" pitchFamily="18" charset="0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1B043923-1AD9-C748-ACE7-D7F2B13415C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496" y="1056"/>
              <a:ext cx="2976" cy="720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endParaRPr lang="es-ES" altLang="en-US" sz="2400">
                <a:latin typeface="Times New Roman" pitchFamily="18" charset="0"/>
              </a:endParaRPr>
            </a:p>
          </p:txBody>
        </p:sp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75321E43-7DB0-CC35-BBF5-F956E27995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960"/>
              <a:ext cx="144" cy="913"/>
            </a:xfrm>
            <a:custGeom>
              <a:avLst/>
              <a:gdLst>
                <a:gd name="T0" fmla="*/ 0 w 1000"/>
                <a:gd name="T1" fmla="*/ 94 h 1000"/>
                <a:gd name="T2" fmla="*/ 0 w 1000"/>
                <a:gd name="T3" fmla="*/ 94 h 1000"/>
                <a:gd name="T4" fmla="*/ 0 w 1000"/>
                <a:gd name="T5" fmla="*/ 0 h 1000"/>
                <a:gd name="T6" fmla="*/ 0 w 1000"/>
                <a:gd name="T7" fmla="*/ 0 h 10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00" h="1000">
                  <a:moveTo>
                    <a:pt x="1000" y="1000"/>
                  </a:moveTo>
                  <a:lnTo>
                    <a:pt x="0" y="1000"/>
                  </a:lnTo>
                  <a:lnTo>
                    <a:pt x="0" y="0"/>
                  </a:lnTo>
                  <a:lnTo>
                    <a:pt x="1000" y="0"/>
                  </a:lnTo>
                </a:path>
              </a:pathLst>
            </a:custGeom>
            <a:noFill/>
            <a:ln w="76200" cmpd="sng">
              <a:solidFill>
                <a:schemeClr val="tx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11">
              <a:extLst>
                <a:ext uri="{FF2B5EF4-FFF2-40B4-BE49-F238E27FC236}">
                  <a16:creationId xmlns:a16="http://schemas.microsoft.com/office/drawing/2014/main" id="{D8629D01-6EC0-6130-8268-27A7AB73B5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4" y="762"/>
              <a:ext cx="165" cy="864"/>
            </a:xfrm>
            <a:custGeom>
              <a:avLst/>
              <a:gdLst>
                <a:gd name="T0" fmla="*/ 0 w 1000"/>
                <a:gd name="T1" fmla="*/ 0 h 1000"/>
                <a:gd name="T2" fmla="*/ 0 w 1000"/>
                <a:gd name="T3" fmla="*/ 0 h 1000"/>
                <a:gd name="T4" fmla="*/ 0 w 1000"/>
                <a:gd name="T5" fmla="*/ 22 h 1000"/>
                <a:gd name="T6" fmla="*/ 0 w 1000"/>
                <a:gd name="T7" fmla="*/ 22 h 10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00" h="1000">
                  <a:moveTo>
                    <a:pt x="0" y="0"/>
                  </a:moveTo>
                  <a:lnTo>
                    <a:pt x="1000" y="0"/>
                  </a:lnTo>
                  <a:lnTo>
                    <a:pt x="1000" y="1000"/>
                  </a:lnTo>
                  <a:lnTo>
                    <a:pt x="0" y="1000"/>
                  </a:lnTo>
                </a:path>
              </a:pathLst>
            </a:custGeom>
            <a:noFill/>
            <a:ln w="76200" cap="flat" cmpd="sng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7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3581400"/>
            <a:ext cx="5638800" cy="19050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18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838200" y="1443038"/>
            <a:ext cx="7086600" cy="16002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CA32CF71-0342-DCCD-54F5-62798BEA12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A01EE685-5088-AB8D-238A-35C7C86CBA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FC233305-2874-0B2B-8C94-45B578FE84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EEE0DC-A58C-440D-B106-25AD75DB23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1595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3C7EC8B-9BA5-F119-8EC3-5D275E9865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53D6800F-6D5E-CB82-F4FD-CCF5A6F3E7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4D6F6B27-FAB4-470D-F69D-2FBD957F1B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E53A1D-3CB1-4CB9-9B14-2D47ADF691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3009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1313" y="96838"/>
            <a:ext cx="1919287" cy="59991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31863" y="96838"/>
            <a:ext cx="5607050" cy="59991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67223C6-3E15-FE87-DD9D-89EF9C284D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5E8A78D2-0D00-0CB1-292D-9976FB0774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BA51D387-DDF4-115C-09F8-008B95A457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DBCB7B-D583-426C-9F1F-3967A81CDF5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7540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4DF1BCD-1B00-2046-FF24-76C3E88485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6FC43051-945A-B29A-0ED2-CE5A66CC28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CC70795D-9247-2B28-5293-359454ED31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70A67-88C2-4EC7-AB05-12EDD0E666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8410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910AE27-C122-2ADD-51FE-A1E51FCC3E3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43A59E0F-27E2-A39D-56CF-385E9602F5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AFF1F469-E078-2679-00F8-A0F6C5831D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8A8972-920F-4AAC-8AC8-7E0B32DBF5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6066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9325" y="1981200"/>
            <a:ext cx="3754438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6163" y="1981200"/>
            <a:ext cx="375443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0C9FDE6-4080-D41B-508A-F0AFFC3C36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2DCBBB57-DF04-CA27-4866-D8151F03FE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31A40ABC-F464-2D3B-3473-75F5265BE0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3B3CF-25AA-43D1-8DE2-B10BE76A01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9606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BDEF10-DB4E-2F81-E450-1BFE116A8B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170CB1-6BB3-08B1-8A96-063C6B10D4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6CDE38-17B3-C1E0-ADD6-89E98DC1CE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95CA7-61C4-41BC-8455-9FC0BECDA7C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8857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5EC1625F-39F2-8998-3644-4B0B4E65F4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8B61BDE4-627E-900A-7417-A19D9DB44D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575CD328-084E-D6C0-E314-9E96100FE2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17087-CBE7-4D35-9F1E-E038CB0601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5630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3AFBEF5B-CEE0-8C21-6CFD-9EFA02CB71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6B09A08E-D4FB-0E2F-1B39-83BF0CD42B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626B8F4D-51BF-B83A-0475-02C2FCBBBB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B31A65-CFAB-4DA4-8680-6C35A944E7E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016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62B6AF0-AEB6-BCAE-DAA8-0D87CEC78C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3A979ABD-1C62-DD91-2C99-884D8FA97F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DD2FFEED-C34B-0746-3914-9D492A9E50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D3061-53B1-4EFE-B7AC-5DCC28FD6F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128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0198F22-46CE-F6FF-C619-560A360390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5D660105-0502-53A6-65E7-DA985F9EFED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B990C8C6-EA92-67CF-9239-E64E53D1E7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9DA86D-C7EF-4A39-B42F-1B05F38F600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8098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0D927FC-075A-D49E-B431-8B73D1CE00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77950"/>
            <a:ext cx="2133600" cy="10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es-ES" altLang="en-US" sz="2400">
              <a:latin typeface="Times New Roman" pitchFamily="18" charset="0"/>
            </a:endParaRP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2817C8B-90D5-874C-7423-3C9044F591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1377950"/>
            <a:ext cx="7239000" cy="1016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es-ES" altLang="en-US" sz="2400">
              <a:latin typeface="Times New Roman" pitchFamily="18" charset="0"/>
            </a:endParaRP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F615CFB-FB5A-E216-E5EB-18680A08C4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31863" y="96838"/>
            <a:ext cx="7158037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8FE4FC2-E1B3-09F8-05A6-C83BD5CCA9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49325" y="1981200"/>
            <a:ext cx="7661275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5D23E642-9C26-639C-EA99-BC59229F9B7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4615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41D32177-5150-8E2A-B091-CC3E9EF855E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2" name="Rectangle 8">
            <a:extLst>
              <a:ext uri="{FF2B5EF4-FFF2-40B4-BE49-F238E27FC236}">
                <a16:creationId xmlns:a16="http://schemas.microsoft.com/office/drawing/2014/main" id="{C32F61A5-4D10-31FB-86FD-E24EED92898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5092FBEE-AFC8-4C6B-9959-93AC15B110E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3" name="Freeform 9">
            <a:extLst>
              <a:ext uri="{FF2B5EF4-FFF2-40B4-BE49-F238E27FC236}">
                <a16:creationId xmlns:a16="http://schemas.microsoft.com/office/drawing/2014/main" id="{BBD71980-B07F-8213-E9C7-355C654236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561975"/>
            <a:ext cx="152400" cy="1066800"/>
          </a:xfrm>
          <a:custGeom>
            <a:avLst/>
            <a:gdLst>
              <a:gd name="T0" fmla="*/ 2147483646 w 1000"/>
              <a:gd name="T1" fmla="*/ 2147483646 h 1000"/>
              <a:gd name="T2" fmla="*/ 0 w 1000"/>
              <a:gd name="T3" fmla="*/ 2147483646 h 1000"/>
              <a:gd name="T4" fmla="*/ 0 w 1000"/>
              <a:gd name="T5" fmla="*/ 0 h 1000"/>
              <a:gd name="T6" fmla="*/ 2147483646 w 1000"/>
              <a:gd name="T7" fmla="*/ 0 h 10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00" h="1000">
                <a:moveTo>
                  <a:pt x="1000" y="1000"/>
                </a:moveTo>
                <a:lnTo>
                  <a:pt x="0" y="1000"/>
                </a:ln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76200" cmpd="sng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4" name="Freeform 10">
            <a:extLst>
              <a:ext uri="{FF2B5EF4-FFF2-40B4-BE49-F238E27FC236}">
                <a16:creationId xmlns:a16="http://schemas.microsoft.com/office/drawing/2014/main" id="{E504E775-5635-9E00-35B3-44CC72B4F7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62938" y="269875"/>
            <a:ext cx="152400" cy="1073150"/>
          </a:xfrm>
          <a:custGeom>
            <a:avLst/>
            <a:gdLst>
              <a:gd name="T0" fmla="*/ 0 w 1000"/>
              <a:gd name="T1" fmla="*/ 0 h 1000"/>
              <a:gd name="T2" fmla="*/ 2147483646 w 1000"/>
              <a:gd name="T3" fmla="*/ 0 h 1000"/>
              <a:gd name="T4" fmla="*/ 2147483646 w 1000"/>
              <a:gd name="T5" fmla="*/ 2147483646 h 1000"/>
              <a:gd name="T6" fmla="*/ 0 w 1000"/>
              <a:gd name="T7" fmla="*/ 2147483646 h 10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00" h="1000">
                <a:moveTo>
                  <a:pt x="0" y="0"/>
                </a:moveTo>
                <a:lnTo>
                  <a:pt x="1000" y="0"/>
                </a:lnTo>
                <a:lnTo>
                  <a:pt x="1000" y="1000"/>
                </a:lnTo>
                <a:lnTo>
                  <a:pt x="0" y="100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447675" indent="-44767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889000" indent="-439738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¡"/>
        <a:defRPr sz="2800">
          <a:solidFill>
            <a:schemeClr val="tx1"/>
          </a:solidFill>
          <a:latin typeface="+mn-lt"/>
        </a:defRPr>
      </a:lvl2pPr>
      <a:lvl3pPr marL="1293813" indent="-4032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81163" indent="-38576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anose="05000000000000000000" pitchFamily="2" charset="2"/>
        <a:buChar char="¡"/>
        <a:defRPr sz="2000">
          <a:solidFill>
            <a:schemeClr val="tx1"/>
          </a:solidFill>
          <a:latin typeface="+mn-lt"/>
        </a:defRPr>
      </a:lvl4pPr>
      <a:lvl5pPr marL="2070100" indent="-3873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273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845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417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989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511277BE-429A-2B46-34F1-CCC3DE1D61D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Course Introduction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7E845800-76CD-5961-7A64-D59994F488B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Andy Wang</a:t>
            </a:r>
          </a:p>
          <a:p>
            <a:pPr eaLnBrk="1" hangingPunct="1"/>
            <a:r>
              <a:rPr lang="en-US" altLang="en-US"/>
              <a:t>COP 5611</a:t>
            </a:r>
          </a:p>
          <a:p>
            <a:pPr eaLnBrk="1" hangingPunct="1"/>
            <a:r>
              <a:rPr lang="en-US" altLang="en-US"/>
              <a:t>Advanced Operating Systems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4CDD6794-AE4C-7470-75EB-49BE9E80F6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Deeper Storage Hierarchy</a:t>
            </a:r>
          </a:p>
        </p:txBody>
      </p:sp>
      <p:pic>
        <p:nvPicPr>
          <p:cNvPr id="16387" name="Picture 2" descr="What is Persistent Memory?">
            <a:extLst>
              <a:ext uri="{FF2B5EF4-FFF2-40B4-BE49-F238E27FC236}">
                <a16:creationId xmlns:a16="http://schemas.microsoft.com/office/drawing/2014/main" id="{E3EEF4C0-9AEC-8ED6-012D-14798AEC2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206500"/>
            <a:ext cx="7477125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8A6FD0ED-61B0-3485-84F3-B6CCBBC301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Changing Roles of the OS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90F75E65-6C0F-16E9-01C5-6F5E27B7D7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What OS does depend on available hardware and software</a:t>
            </a:r>
          </a:p>
          <a:p>
            <a:pPr eaLnBrk="1" hangingPunct="1"/>
            <a:r>
              <a:rPr lang="en-US" altLang="en-US" dirty="0"/>
              <a:t>And on changing uses of machines</a:t>
            </a:r>
          </a:p>
          <a:p>
            <a:pPr eaLnBrk="1" hangingPunct="1"/>
            <a:r>
              <a:rPr lang="en-US" altLang="en-US" dirty="0"/>
              <a:t>And on changing expectations of users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2C33D36C-62B0-2EF4-4FF3-5206C2468F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Course Emphasis 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136ECE3F-BE32-0C55-C52D-2BC992EE96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Advanced background</a:t>
            </a:r>
          </a:p>
          <a:p>
            <a:pPr eaLnBrk="1" hangingPunct="1"/>
            <a:r>
              <a:rPr lang="en-US" altLang="en-US"/>
              <a:t>Major concepts and design principles</a:t>
            </a:r>
          </a:p>
          <a:p>
            <a:pPr eaLnBrk="1" hangingPunct="1"/>
            <a:r>
              <a:rPr lang="en-US" altLang="en-US"/>
              <a:t>Well-known systems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DBC7C783-1D7E-F164-FD64-C22CFA1F4E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Homework 1 </a:t>
            </a:r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3DB3A76C-BACB-C125-A152-232DFEDDF0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Submit online (counts as one critique)</a:t>
            </a:r>
          </a:p>
          <a:p>
            <a:pPr lvl="1" eaLnBrk="1" hangingPunct="1"/>
            <a:r>
              <a:rPr lang="en-US" altLang="en-US"/>
              <a:t>A recent photo</a:t>
            </a:r>
          </a:p>
          <a:p>
            <a:pPr lvl="1" eaLnBrk="1" hangingPunct="1"/>
            <a:r>
              <a:rPr lang="en-US" altLang="en-US"/>
              <a:t>Two words with the same starting letters as your first and last name </a:t>
            </a:r>
          </a:p>
          <a:p>
            <a:pPr lvl="2" eaLnBrk="1" hangingPunct="1"/>
            <a:r>
              <a:rPr lang="en-US" altLang="en-US"/>
              <a:t>Artistic wizard for Andy Wang</a:t>
            </a:r>
          </a:p>
          <a:p>
            <a:pPr lvl="2" eaLnBrk="1" hangingPunct="1"/>
            <a:r>
              <a:rPr lang="en-US" altLang="en-US"/>
              <a:t>An image of these two words</a:t>
            </a:r>
          </a:p>
          <a:p>
            <a:pPr lvl="1" eaLnBrk="1" hangingPunct="1"/>
            <a:r>
              <a:rPr lang="en-US" altLang="en-US"/>
              <a:t>Your favorite quote</a:t>
            </a:r>
          </a:p>
          <a:p>
            <a:pPr eaLnBrk="1" hangingPunct="1"/>
            <a:r>
              <a:rPr lang="en-US" altLang="en-US"/>
              <a:t>Email me your project team info + team name + team leader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CC1D46DA-0CA4-4A68-EA90-56943D95D4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 Few Words on “Design”</a:t>
            </a:r>
          </a:p>
        </p:txBody>
      </p:sp>
      <p:pic>
        <p:nvPicPr>
          <p:cNvPr id="6147" name="Picture 1">
            <a:extLst>
              <a:ext uri="{FF2B5EF4-FFF2-40B4-BE49-F238E27FC236}">
                <a16:creationId xmlns:a16="http://schemas.microsoft.com/office/drawing/2014/main" id="{5603FA6C-6790-CCF0-1EC6-5591D6ED25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88" y="1905000"/>
            <a:ext cx="7110412" cy="474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02B86F87-D1A7-B5B9-B083-BA026AC023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 Few Words on “Design”</a:t>
            </a:r>
          </a:p>
        </p:txBody>
      </p:sp>
      <p:sp>
        <p:nvSpPr>
          <p:cNvPr id="7171" name="Content Placeholder 2">
            <a:extLst>
              <a:ext uri="{FF2B5EF4-FFF2-40B4-BE49-F238E27FC236}">
                <a16:creationId xmlns:a16="http://schemas.microsoft.com/office/drawing/2014/main" id="{0DF1D952-42F6-8D04-4861-A838238B9AD7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altLang="en-US"/>
              <a:t>Bugatti</a:t>
            </a:r>
          </a:p>
          <a:p>
            <a:pPr lvl="1"/>
            <a:r>
              <a:rPr lang="en-US" altLang="en-US"/>
              <a:t>1,500 horsepower</a:t>
            </a:r>
          </a:p>
          <a:p>
            <a:pPr lvl="2"/>
            <a:r>
              <a:rPr lang="en-US" altLang="en-US"/>
              <a:t>1 hp = lifting 550 lb up for 1 ft per sec</a:t>
            </a:r>
          </a:p>
          <a:p>
            <a:pPr lvl="1"/>
            <a:r>
              <a:rPr lang="en-US" altLang="en-US"/>
              <a:t>273 MPH</a:t>
            </a:r>
          </a:p>
          <a:p>
            <a:pPr lvl="2"/>
            <a:r>
              <a:rPr lang="en-US" altLang="en-US"/>
              <a:t>400 ft / s</a:t>
            </a:r>
          </a:p>
          <a:p>
            <a:pPr lvl="2"/>
            <a:r>
              <a:rPr lang="en-US" altLang="en-US"/>
              <a:t>Bullet speed 500 – 4000 ft/s </a:t>
            </a:r>
          </a:p>
          <a:p>
            <a:pPr lvl="1"/>
            <a:r>
              <a:rPr lang="en-US" altLang="en-US"/>
              <a:t>4 turbos</a:t>
            </a:r>
          </a:p>
          <a:p>
            <a:pPr lvl="1"/>
            <a:r>
              <a:rPr lang="en-US" altLang="en-US"/>
              <a:t>10 radiators</a:t>
            </a:r>
          </a:p>
          <a:p>
            <a:pPr lvl="1"/>
            <a:r>
              <a:rPr lang="en-US" altLang="en-US"/>
              <a:t>Ceramic brakes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5FE8961-6600-F058-220C-0D431835635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1">
              <a:defRPr/>
            </a:pPr>
            <a:r>
              <a:rPr lang="en-US" dirty="0"/>
              <a:t>Fuel tank with only enough capacity to last for 12 minutes</a:t>
            </a:r>
          </a:p>
          <a:p>
            <a:pPr lvl="2">
              <a:defRPr/>
            </a:pPr>
            <a:r>
              <a:rPr lang="en-US" dirty="0"/>
              <a:t>Or tires will melt</a:t>
            </a:r>
          </a:p>
          <a:p>
            <a:pPr marL="852488" lvl="2" indent="-447675">
              <a:defRPr/>
            </a:pPr>
            <a:endParaRPr lang="en-US" dirty="0"/>
          </a:p>
          <a:p>
            <a:pPr marL="447675" lvl="1" indent="-447675">
              <a:buFont typeface="Wingdings" panose="05000000000000000000" pitchFamily="2" charset="2"/>
              <a:buNone/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pic>
        <p:nvPicPr>
          <p:cNvPr id="7173" name="Picture 5">
            <a:extLst>
              <a:ext uri="{FF2B5EF4-FFF2-40B4-BE49-F238E27FC236}">
                <a16:creationId xmlns:a16="http://schemas.microsoft.com/office/drawing/2014/main" id="{DB3D86F4-AA50-7A7E-553B-5FBE020E14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06825"/>
            <a:ext cx="4572000" cy="305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4EBAE249-FEBA-65D0-8024-487FD6D5BB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 Few Words on “Design”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89F165CA-A934-850D-2AA4-C237EB3196BC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altLang="en-US"/>
              <a:t>A unique perspective of the world</a:t>
            </a:r>
          </a:p>
        </p:txBody>
      </p:sp>
      <p:pic>
        <p:nvPicPr>
          <p:cNvPr id="8196" name="Content Placeholder 6">
            <a:extLst>
              <a:ext uri="{FF2B5EF4-FFF2-40B4-BE49-F238E27FC236}">
                <a16:creationId xmlns:a16="http://schemas.microsoft.com/office/drawing/2014/main" id="{16763F38-F3FD-82A0-1173-11C4A47839A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1863" y="3438525"/>
            <a:ext cx="3754437" cy="3128963"/>
          </a:xfrm>
        </p:spPr>
      </p:pic>
      <p:pic>
        <p:nvPicPr>
          <p:cNvPr id="8197" name="Picture 7">
            <a:extLst>
              <a:ext uri="{FF2B5EF4-FFF2-40B4-BE49-F238E27FC236}">
                <a16:creationId xmlns:a16="http://schemas.microsoft.com/office/drawing/2014/main" id="{40330D38-B33C-17FD-A812-C27F5DC3F0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225" y="2819400"/>
            <a:ext cx="4106863" cy="308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B6C43048-383D-7B0D-528F-32CE712B0E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     Design Approaches</a:t>
            </a:r>
          </a:p>
        </p:txBody>
      </p:sp>
      <p:sp>
        <p:nvSpPr>
          <p:cNvPr id="9219" name="Text Placeholder 2">
            <a:extLst>
              <a:ext uri="{FF2B5EF4-FFF2-40B4-BE49-F238E27FC236}">
                <a16:creationId xmlns:a16="http://schemas.microsoft.com/office/drawing/2014/main" id="{B5791F78-1D7B-6BF1-DE8B-65808F1EE0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Bottom-up</a:t>
            </a:r>
          </a:p>
        </p:txBody>
      </p:sp>
      <p:sp>
        <p:nvSpPr>
          <p:cNvPr id="9220" name="Content Placeholder 3">
            <a:extLst>
              <a:ext uri="{FF2B5EF4-FFF2-40B4-BE49-F238E27FC236}">
                <a16:creationId xmlns:a16="http://schemas.microsoft.com/office/drawing/2014/main" id="{31D95A12-ADC6-13DB-C83C-B0757D72428C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r>
              <a:rPr lang="en-US" altLang="en-US"/>
              <a:t>Elegance of system</a:t>
            </a:r>
          </a:p>
          <a:p>
            <a:r>
              <a:rPr lang="en-US" altLang="en-US"/>
              <a:t>OSes/file systems</a:t>
            </a:r>
          </a:p>
          <a:p>
            <a:pPr lvl="1"/>
            <a:r>
              <a:rPr lang="en-US" altLang="en-US"/>
              <a:t>Provide a single unifying interface to programmers</a:t>
            </a:r>
          </a:p>
          <a:p>
            <a:pPr lvl="2"/>
            <a:r>
              <a:rPr lang="en-US" altLang="en-US"/>
              <a:t>Open/close/read/write to processes, memory, files, devices</a:t>
            </a:r>
          </a:p>
          <a:p>
            <a:pPr lvl="1"/>
            <a:r>
              <a:rPr lang="en-US" altLang="en-US"/>
              <a:t>Ease programmers’ access to hardware</a:t>
            </a:r>
          </a:p>
          <a:p>
            <a:pPr lvl="1">
              <a:buFontTx/>
              <a:buChar char="-"/>
            </a:pPr>
            <a:r>
              <a:rPr lang="en-US" altLang="en-US"/>
              <a:t>Hard to decide the level of abstraction</a:t>
            </a:r>
          </a:p>
          <a:p>
            <a:pPr lvl="2">
              <a:buFontTx/>
              <a:buChar char="-"/>
            </a:pPr>
            <a:r>
              <a:rPr lang="en-US" altLang="en-US"/>
              <a:t>VM makes it hard to predict performance</a:t>
            </a:r>
          </a:p>
        </p:txBody>
      </p:sp>
      <p:sp>
        <p:nvSpPr>
          <p:cNvPr id="9221" name="Text Placeholder 4">
            <a:extLst>
              <a:ext uri="{FF2B5EF4-FFF2-40B4-BE49-F238E27FC236}">
                <a16:creationId xmlns:a16="http://schemas.microsoft.com/office/drawing/2014/main" id="{4A445BD2-00F1-C258-061B-AAD6A1B3D43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altLang="en-US"/>
              <a:t>Top-down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A62467-FD6E-D73E-4D23-A47E0B7E208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 Elegance of semantics</a:t>
            </a:r>
          </a:p>
          <a:p>
            <a:pPr lvl="1">
              <a:defRPr/>
            </a:pPr>
            <a:r>
              <a:rPr lang="en-US" dirty="0"/>
              <a:t>Databases</a:t>
            </a:r>
          </a:p>
          <a:p>
            <a:pPr lvl="2">
              <a:defRPr/>
            </a:pPr>
            <a:r>
              <a:rPr lang="en-US" dirty="0"/>
              <a:t>Insulate programmers from the system with well-defined semantics of data and queries</a:t>
            </a:r>
          </a:p>
          <a:p>
            <a:pPr marL="890588" lvl="2" indent="0">
              <a:buFont typeface="Wingdings" panose="05000000000000000000" pitchFamily="2" charset="2"/>
              <a:buNone/>
              <a:defRPr/>
            </a:pPr>
            <a:r>
              <a:rPr lang="en-US" dirty="0"/>
              <a:t>- Hard to leverage new technology without extensive changes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1F8192C7-0164-528D-8B77-5FB74C9627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     Location of Complexities</a:t>
            </a:r>
          </a:p>
        </p:txBody>
      </p:sp>
      <p:sp>
        <p:nvSpPr>
          <p:cNvPr id="10243" name="Text Placeholder 2">
            <a:extLst>
              <a:ext uri="{FF2B5EF4-FFF2-40B4-BE49-F238E27FC236}">
                <a16:creationId xmlns:a16="http://schemas.microsoft.com/office/drawing/2014/main" id="{25ECA3B6-019E-3EDE-A145-A3A038A634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Infrastructure (layering)</a:t>
            </a:r>
          </a:p>
        </p:txBody>
      </p:sp>
      <p:sp>
        <p:nvSpPr>
          <p:cNvPr id="10244" name="Content Placeholder 3">
            <a:extLst>
              <a:ext uri="{FF2B5EF4-FFF2-40B4-BE49-F238E27FC236}">
                <a16:creationId xmlns:a16="http://schemas.microsoft.com/office/drawing/2014/main" id="{45640C03-EE8E-BF17-30C6-897DF2165FB2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r>
              <a:rPr lang="en-US" altLang="en-US"/>
              <a:t>Better modularity</a:t>
            </a:r>
          </a:p>
          <a:p>
            <a:r>
              <a:rPr lang="en-US" altLang="en-US"/>
              <a:t>Each layer evolves independently</a:t>
            </a:r>
          </a:p>
          <a:p>
            <a:r>
              <a:rPr lang="en-US" altLang="en-US"/>
              <a:t>Example:  file transfer</a:t>
            </a:r>
          </a:p>
          <a:p>
            <a:pPr lvl="1"/>
            <a:r>
              <a:rPr lang="en-US" altLang="en-US"/>
              <a:t>Network packet checksum</a:t>
            </a:r>
          </a:p>
          <a:p>
            <a:pPr lvl="1"/>
            <a:r>
              <a:rPr lang="en-US" altLang="en-US"/>
              <a:t>Message level checksum</a:t>
            </a:r>
          </a:p>
          <a:p>
            <a:pPr lvl="2"/>
            <a:r>
              <a:rPr lang="en-US" altLang="en-US"/>
              <a:t>TCP retransmission </a:t>
            </a:r>
          </a:p>
          <a:p>
            <a:pPr lvl="1"/>
            <a:r>
              <a:rPr lang="en-US" altLang="en-US"/>
              <a:t>File system checksum</a:t>
            </a:r>
          </a:p>
          <a:p>
            <a:pPr lvl="1"/>
            <a:r>
              <a:rPr lang="en-US" altLang="en-US"/>
              <a:t>Application-level checksum</a:t>
            </a:r>
          </a:p>
          <a:p>
            <a:pPr lvl="1"/>
            <a:endParaRPr lang="en-US" altLang="en-US"/>
          </a:p>
          <a:p>
            <a:endParaRPr lang="en-US" altLang="en-US"/>
          </a:p>
        </p:txBody>
      </p:sp>
      <p:sp>
        <p:nvSpPr>
          <p:cNvPr id="10245" name="Text Placeholder 4">
            <a:extLst>
              <a:ext uri="{FF2B5EF4-FFF2-40B4-BE49-F238E27FC236}">
                <a16:creationId xmlns:a16="http://schemas.microsoft.com/office/drawing/2014/main" id="{18F131C9-2D30-993B-10EC-0BB17C61A8F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altLang="en-US"/>
              <a:t>Endpoints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D04F64-D588-AEB9-408B-3D6DDD99B67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Based on the end-to-end argument</a:t>
            </a:r>
          </a:p>
          <a:p>
            <a:pPr lvl="1">
              <a:defRPr/>
            </a:pPr>
            <a:r>
              <a:rPr lang="en-US" dirty="0"/>
              <a:t>If the endpoints still need to check, why </a:t>
            </a:r>
            <a:r>
              <a:rPr lang="en-US"/>
              <a:t>the redundancy?</a:t>
            </a:r>
            <a:endParaRPr lang="en-US" dirty="0"/>
          </a:p>
          <a:p>
            <a:pPr marL="449262" lvl="1" indent="0">
              <a:buFont typeface="Wingdings" panose="05000000000000000000" pitchFamily="2" charset="2"/>
              <a:buNone/>
              <a:defRPr/>
            </a:pPr>
            <a:r>
              <a:rPr lang="en-US" dirty="0"/>
              <a:t>- If errors are frequent, the success rate of retransmitting a large file is low</a:t>
            </a:r>
          </a:p>
          <a:p>
            <a:pPr lvl="1">
              <a:defRPr/>
            </a:pPr>
            <a:r>
              <a:rPr lang="en-US" dirty="0"/>
              <a:t>Makes more sense to encrypt end-to-end without decrypting in the middle</a:t>
            </a:r>
          </a:p>
          <a:p>
            <a:pPr>
              <a:defRPr/>
            </a:pPr>
            <a:r>
              <a:rPr lang="en-US" dirty="0"/>
              <a:t>Redundancies in apps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49E2ECBD-713E-611D-D39A-7C927B06BC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History of OS:  Change!</a:t>
            </a:r>
          </a:p>
        </p:txBody>
      </p:sp>
      <p:graphicFrame>
        <p:nvGraphicFramePr>
          <p:cNvPr id="14417" name="Group 81">
            <a:extLst>
              <a:ext uri="{FF2B5EF4-FFF2-40B4-BE49-F238E27FC236}">
                <a16:creationId xmlns:a16="http://schemas.microsoft.com/office/drawing/2014/main" id="{40688EEF-B903-BC4E-0E01-E76930FAEF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4654036"/>
              </p:ext>
            </p:extLst>
          </p:nvPr>
        </p:nvGraphicFramePr>
        <p:xfrm>
          <a:off x="419100" y="2438400"/>
          <a:ext cx="8305800" cy="3507126"/>
        </p:xfrm>
        <a:graphic>
          <a:graphicData uri="http://schemas.openxmlformats.org/drawingml/2006/table">
            <a:tbl>
              <a:tblPr/>
              <a:tblGrid>
                <a:gridCol w="106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2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2021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2026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3" marB="4569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Factor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3" marB="4569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18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Speed 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CPU 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 GHz, 128 cores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5.7 GHz 256 </a:t>
                      </a:r>
                      <a:r>
                        <a:rPr kumimoji="0" lang="es-E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cores</a:t>
                      </a: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</a:p>
                  </a:txBody>
                  <a:tcPr marT="45693" marB="4569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2.3x</a:t>
                      </a:r>
                      <a:endParaRPr kumimoji="0" lang="es-ES" sz="20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3" marB="4569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09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GPU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312 TFLOPS, NVIDIA A100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 </a:t>
                      </a:r>
                      <a:r>
                        <a:rPr kumimoji="0" lang="es-E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PFLOPs</a:t>
                      </a: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NVIDIA Blackwell</a:t>
                      </a:r>
                    </a:p>
                  </a:txBody>
                  <a:tcPr marT="45693" marB="4569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58x</a:t>
                      </a:r>
                    </a:p>
                  </a:txBody>
                  <a:tcPr marT="45693" marB="4569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28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TPU</a:t>
                      </a: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275 TFLOPS</a:t>
                      </a: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1.8 TOPS</a:t>
                      </a:r>
                    </a:p>
                  </a:txBody>
                  <a:tcPr marT="45693" marB="4569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6.7x</a:t>
                      </a:r>
                    </a:p>
                  </a:txBody>
                  <a:tcPr marT="45693" marB="4569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2373265"/>
                  </a:ext>
                </a:extLst>
              </a:tr>
              <a:tr h="3790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NPC</a:t>
                      </a: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 TOPS</a:t>
                      </a: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TOPS</a:t>
                      </a:r>
                    </a:p>
                  </a:txBody>
                  <a:tcPr marT="45693" marB="4569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6.7x</a:t>
                      </a:r>
                    </a:p>
                  </a:txBody>
                  <a:tcPr marT="45693" marB="4569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6228736"/>
                  </a:ext>
                </a:extLst>
              </a:tr>
              <a:tr h="2886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Memory</a:t>
                      </a: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 TB/s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 TB/s</a:t>
                      </a:r>
                    </a:p>
                  </a:txBody>
                  <a:tcPr marT="45693" marB="4569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4.0x</a:t>
                      </a:r>
                    </a:p>
                  </a:txBody>
                  <a:tcPr marT="45693" marB="4569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Storage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 GB/s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28 GB/s</a:t>
                      </a:r>
                    </a:p>
                  </a:txBody>
                  <a:tcPr marT="45693" marB="4569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4.0x</a:t>
                      </a:r>
                      <a:endParaRPr kumimoji="0" lang="es-ES" sz="20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3" marB="4569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18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Network</a:t>
                      </a: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400 Gb/s</a:t>
                      </a: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1.8 </a:t>
                      </a:r>
                      <a:r>
                        <a:rPr kumimoji="0" lang="es-E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TGb</a:t>
                      </a: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/s</a:t>
                      </a:r>
                    </a:p>
                  </a:txBody>
                  <a:tcPr marT="45693" marB="4569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4.5x</a:t>
                      </a:r>
                    </a:p>
                  </a:txBody>
                  <a:tcPr marT="45693" marB="4569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4951B-62ED-DE8D-2398-9A4A88D80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DB0B9254-FB12-35B6-5D1B-A08CF847D3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History of OS:  Change!</a:t>
            </a:r>
          </a:p>
        </p:txBody>
      </p:sp>
      <p:graphicFrame>
        <p:nvGraphicFramePr>
          <p:cNvPr id="14417" name="Group 81">
            <a:extLst>
              <a:ext uri="{FF2B5EF4-FFF2-40B4-BE49-F238E27FC236}">
                <a16:creationId xmlns:a16="http://schemas.microsoft.com/office/drawing/2014/main" id="{DCA3FBC4-92BC-0706-BA56-1AAA9350AE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138568"/>
              </p:ext>
            </p:extLst>
          </p:nvPr>
        </p:nvGraphicFramePr>
        <p:xfrm>
          <a:off x="419100" y="2438400"/>
          <a:ext cx="8305800" cy="3521363"/>
        </p:xfrm>
        <a:graphic>
          <a:graphicData uri="http://schemas.openxmlformats.org/drawingml/2006/table">
            <a:tbl>
              <a:tblPr/>
              <a:tblGrid>
                <a:gridCol w="1181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7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2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2021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2026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3" marB="4569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Factor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3" marB="4569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1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Capacity</a:t>
                      </a: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Memory</a:t>
                      </a: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128 GB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512 GB</a:t>
                      </a:r>
                    </a:p>
                  </a:txBody>
                  <a:tcPr marT="45693" marB="4569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4.0x</a:t>
                      </a:r>
                    </a:p>
                  </a:txBody>
                  <a:tcPr marT="45693" marB="4569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5565247"/>
                  </a:ext>
                </a:extLst>
              </a:tr>
              <a:tr h="3961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Storage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15 TB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123 TB</a:t>
                      </a:r>
                    </a:p>
                  </a:txBody>
                  <a:tcPr marT="45693" marB="4569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8.2x</a:t>
                      </a:r>
                      <a:endParaRPr kumimoji="0" lang="es-ES" sz="20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3" marB="4569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7830994"/>
                  </a:ext>
                </a:extLst>
              </a:tr>
              <a:tr h="39618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Cost 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CPU 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$7.9K ($123/core)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$14K ($70/</a:t>
                      </a:r>
                      <a:r>
                        <a:rPr kumimoji="0" lang="es-E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core</a:t>
                      </a: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marT="45693" marB="4569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1.8x</a:t>
                      </a:r>
                      <a:endParaRPr kumimoji="0" lang="es-ES" sz="20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3" marB="4569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4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GPU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$15K ($1.7)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$45K ($2.4)</a:t>
                      </a:r>
                    </a:p>
                  </a:txBody>
                  <a:tcPr marT="45693" marB="4569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3.0x</a:t>
                      </a:r>
                    </a:p>
                  </a:txBody>
                  <a:tcPr marT="45693" marB="4569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6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Memory</a:t>
                      </a: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$5/GB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$12/GB</a:t>
                      </a: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3" marB="4569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2.4x</a:t>
                      </a:r>
                    </a:p>
                  </a:txBody>
                  <a:tcPr marT="45693" marB="4569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Storage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$130/TB/s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$450/TB/s</a:t>
                      </a:r>
                    </a:p>
                  </a:txBody>
                  <a:tcPr marT="45693" marB="4569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3.5x</a:t>
                      </a:r>
                      <a:endParaRPr kumimoji="0" lang="es-ES" sz="20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3" marB="4569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18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Network switch</a:t>
                      </a: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$3K</a:t>
                      </a: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$40K</a:t>
                      </a:r>
                    </a:p>
                  </a:txBody>
                  <a:tcPr marT="45693" marB="4569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13x</a:t>
                      </a:r>
                    </a:p>
                  </a:txBody>
                  <a:tcPr marT="45693" marB="4569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0535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461BD589-CCB5-CD1E-B0CE-4853A5DF50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Multicore Trend</a:t>
            </a:r>
          </a:p>
        </p:txBody>
      </p:sp>
      <p:pic>
        <p:nvPicPr>
          <p:cNvPr id="15363" name="Picture 1">
            <a:extLst>
              <a:ext uri="{FF2B5EF4-FFF2-40B4-BE49-F238E27FC236}">
                <a16:creationId xmlns:a16="http://schemas.microsoft.com/office/drawing/2014/main" id="{A1B2D283-F9D4-63B6-6EA3-89EF5327D3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757363"/>
            <a:ext cx="8096250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Axis">
  <a:themeElements>
    <a:clrScheme name="Axis 8">
      <a:dk1>
        <a:srgbClr val="292929"/>
      </a:dk1>
      <a:lt1>
        <a:srgbClr val="FFFFFF"/>
      </a:lt1>
      <a:dk2>
        <a:srgbClr val="000000"/>
      </a:dk2>
      <a:lt2>
        <a:srgbClr val="808080"/>
      </a:lt2>
      <a:accent1>
        <a:srgbClr val="CC9900"/>
      </a:accent1>
      <a:accent2>
        <a:srgbClr val="CCCC99"/>
      </a:accent2>
      <a:accent3>
        <a:srgbClr val="FFFFFF"/>
      </a:accent3>
      <a:accent4>
        <a:srgbClr val="212121"/>
      </a:accent4>
      <a:accent5>
        <a:srgbClr val="E2CAAA"/>
      </a:accent5>
      <a:accent6>
        <a:srgbClr val="B9B98A"/>
      </a:accent6>
      <a:hlink>
        <a:srgbClr val="999933"/>
      </a:hlink>
      <a:folHlink>
        <a:srgbClr val="B2B2B2"/>
      </a:folHlink>
    </a:clrScheme>
    <a:fontScheme name="Axi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xis 1">
        <a:dk1>
          <a:srgbClr val="080808"/>
        </a:dk1>
        <a:lt1>
          <a:srgbClr val="F8F8F8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ADAAAA"/>
        </a:accent3>
        <a:accent4>
          <a:srgbClr val="D4D4D4"/>
        </a:accent4>
        <a:accent5>
          <a:srgbClr val="FFCAAA"/>
        </a:accent5>
        <a:accent6>
          <a:srgbClr val="B92D00"/>
        </a:accent6>
        <a:hlink>
          <a:srgbClr val="CC66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2">
        <a:dk1>
          <a:srgbClr val="333333"/>
        </a:dk1>
        <a:lt1>
          <a:srgbClr val="F8F8F8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666666"/>
        </a:accent2>
        <a:accent3>
          <a:srgbClr val="C0AAAA"/>
        </a:accent3>
        <a:accent4>
          <a:srgbClr val="D4D4D4"/>
        </a:accent4>
        <a:accent5>
          <a:srgbClr val="E2CAAA"/>
        </a:accent5>
        <a:accent6>
          <a:srgbClr val="5C5C5C"/>
        </a:accent6>
        <a:hlink>
          <a:srgbClr val="CC6600"/>
        </a:hlink>
        <a:folHlink>
          <a:srgbClr val="95A58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3">
        <a:dk1>
          <a:srgbClr val="5F5F5F"/>
        </a:dk1>
        <a:lt1>
          <a:srgbClr val="A4BEE0"/>
        </a:lt1>
        <a:dk2>
          <a:srgbClr val="013253"/>
        </a:dk2>
        <a:lt2>
          <a:srgbClr val="FFFFFF"/>
        </a:lt2>
        <a:accent1>
          <a:srgbClr val="588480"/>
        </a:accent1>
        <a:accent2>
          <a:srgbClr val="6600FF"/>
        </a:accent2>
        <a:accent3>
          <a:srgbClr val="AAADB3"/>
        </a:accent3>
        <a:accent4>
          <a:srgbClr val="8BA2BF"/>
        </a:accent4>
        <a:accent5>
          <a:srgbClr val="B4C2C0"/>
        </a:accent5>
        <a:accent6>
          <a:srgbClr val="5C00E7"/>
        </a:accent6>
        <a:hlink>
          <a:srgbClr val="CCCC00"/>
        </a:hlink>
        <a:folHlink>
          <a:srgbClr val="5F5F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4">
        <a:dk1>
          <a:srgbClr val="003300"/>
        </a:dk1>
        <a:lt1>
          <a:srgbClr val="F8F8F8"/>
        </a:lt1>
        <a:dk2>
          <a:srgbClr val="3D4A1C"/>
        </a:dk2>
        <a:lt2>
          <a:srgbClr val="FFFFFF"/>
        </a:lt2>
        <a:accent1>
          <a:srgbClr val="99CC00"/>
        </a:accent1>
        <a:accent2>
          <a:srgbClr val="669900"/>
        </a:accent2>
        <a:accent3>
          <a:srgbClr val="AFB1AB"/>
        </a:accent3>
        <a:accent4>
          <a:srgbClr val="D4D4D4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5">
        <a:dk1>
          <a:srgbClr val="333333"/>
        </a:dk1>
        <a:lt1>
          <a:srgbClr val="F8F8F8"/>
        </a:lt1>
        <a:dk2>
          <a:srgbClr val="005D8C"/>
        </a:dk2>
        <a:lt2>
          <a:srgbClr val="FFFFFF"/>
        </a:lt2>
        <a:accent1>
          <a:srgbClr val="00CC99"/>
        </a:accent1>
        <a:accent2>
          <a:srgbClr val="0099CC"/>
        </a:accent2>
        <a:accent3>
          <a:srgbClr val="AAB6C5"/>
        </a:accent3>
        <a:accent4>
          <a:srgbClr val="D4D4D4"/>
        </a:accent4>
        <a:accent5>
          <a:srgbClr val="AAE2CA"/>
        </a:accent5>
        <a:accent6>
          <a:srgbClr val="008AB9"/>
        </a:accent6>
        <a:hlink>
          <a:srgbClr val="FFCC00"/>
        </a:hlink>
        <a:folHlink>
          <a:srgbClr val="D8D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6">
        <a:dk1>
          <a:srgbClr val="000000"/>
        </a:dk1>
        <a:lt1>
          <a:srgbClr val="ECAE00"/>
        </a:lt1>
        <a:dk2>
          <a:srgbClr val="FFFFFF"/>
        </a:dk2>
        <a:lt2>
          <a:srgbClr val="333333"/>
        </a:lt2>
        <a:accent1>
          <a:srgbClr val="CC6600"/>
        </a:accent1>
        <a:accent2>
          <a:srgbClr val="BA6D10"/>
        </a:accent2>
        <a:accent3>
          <a:srgbClr val="F4D3AA"/>
        </a:accent3>
        <a:accent4>
          <a:srgbClr val="000000"/>
        </a:accent4>
        <a:accent5>
          <a:srgbClr val="E2B8AA"/>
        </a:accent5>
        <a:accent6>
          <a:srgbClr val="A8620D"/>
        </a:accent6>
        <a:hlink>
          <a:srgbClr val="666633"/>
        </a:hlink>
        <a:folHlink>
          <a:srgbClr val="8D996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xis 7">
        <a:dk1>
          <a:srgbClr val="000000"/>
        </a:dk1>
        <a:lt1>
          <a:srgbClr val="FFFFFF"/>
        </a:lt1>
        <a:dk2>
          <a:srgbClr val="372221"/>
        </a:dk2>
        <a:lt2>
          <a:srgbClr val="808080"/>
        </a:lt2>
        <a:accent1>
          <a:srgbClr val="009999"/>
        </a:accent1>
        <a:accent2>
          <a:srgbClr val="9AAC98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8B9B89"/>
        </a:accent6>
        <a:hlink>
          <a:srgbClr val="6666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xis 8">
        <a:dk1>
          <a:srgbClr val="292929"/>
        </a:dk1>
        <a:lt1>
          <a:srgbClr val="FFFFFF"/>
        </a:lt1>
        <a:dk2>
          <a:srgbClr val="000000"/>
        </a:dk2>
        <a:lt2>
          <a:srgbClr val="808080"/>
        </a:lt2>
        <a:accent1>
          <a:srgbClr val="CC9900"/>
        </a:accent1>
        <a:accent2>
          <a:srgbClr val="CCCC99"/>
        </a:accent2>
        <a:accent3>
          <a:srgbClr val="FFFFFF"/>
        </a:accent3>
        <a:accent4>
          <a:srgbClr val="212121"/>
        </a:accent4>
        <a:accent5>
          <a:srgbClr val="E2CAAA"/>
        </a:accent5>
        <a:accent6>
          <a:srgbClr val="B9B98A"/>
        </a:accent6>
        <a:hlink>
          <a:srgbClr val="9999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Axis</Template>
  <TotalTime>1196</TotalTime>
  <Words>503</Words>
  <Application>Microsoft Office PowerPoint</Application>
  <PresentationFormat>On-screen Show (4:3)</PresentationFormat>
  <Paragraphs>142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Times New Roman</vt:lpstr>
      <vt:lpstr>Wingdings</vt:lpstr>
      <vt:lpstr>Axis</vt:lpstr>
      <vt:lpstr>Course Introduction</vt:lpstr>
      <vt:lpstr>A Few Words on “Design”</vt:lpstr>
      <vt:lpstr>A Few Words on “Design”</vt:lpstr>
      <vt:lpstr>A Few Words on “Design”</vt:lpstr>
      <vt:lpstr>     Design Approaches</vt:lpstr>
      <vt:lpstr>     Location of Complexities</vt:lpstr>
      <vt:lpstr>History of OS:  Change!</vt:lpstr>
      <vt:lpstr>History of OS:  Change!</vt:lpstr>
      <vt:lpstr>Multicore Trend</vt:lpstr>
      <vt:lpstr>Deeper Storage Hierarchy</vt:lpstr>
      <vt:lpstr>Changing Roles of the OS</vt:lpstr>
      <vt:lpstr>Course Emphasis </vt:lpstr>
      <vt:lpstr>Homework 1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An-I Wang</cp:lastModifiedBy>
  <cp:revision>163</cp:revision>
  <dcterms:created xsi:type="dcterms:W3CDTF">1601-01-01T00:00:00Z</dcterms:created>
  <dcterms:modified xsi:type="dcterms:W3CDTF">2026-08-23T19:30:13Z</dcterms:modified>
</cp:coreProperties>
</file>