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6" r:id="rId9"/>
    <p:sldId id="292" r:id="rId10"/>
    <p:sldId id="279" r:id="rId11"/>
    <p:sldId id="290" r:id="rId12"/>
    <p:sldId id="278" r:id="rId13"/>
    <p:sldId id="267" r:id="rId14"/>
    <p:sldId id="293" r:id="rId15"/>
    <p:sldId id="268" r:id="rId16"/>
    <p:sldId id="269" r:id="rId17"/>
    <p:sldId id="270" r:id="rId18"/>
    <p:sldId id="289" r:id="rId19"/>
    <p:sldId id="277" r:id="rId20"/>
    <p:sldId id="272" r:id="rId21"/>
    <p:sldId id="273" r:id="rId22"/>
    <p:sldId id="274" r:id="rId23"/>
    <p:sldId id="291" r:id="rId24"/>
    <p:sldId id="275" r:id="rId25"/>
    <p:sldId id="283" r:id="rId26"/>
    <p:sldId id="281" r:id="rId27"/>
    <p:sldId id="284" r:id="rId28"/>
    <p:sldId id="286" r:id="rId29"/>
    <p:sldId id="285" r:id="rId30"/>
    <p:sldId id="28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466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EE394D3-F64B-F6D9-14E9-6862C4A9AE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D12D2F0D-2E1B-0BC6-8136-4BAF3F71AB7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75D598-6FD1-341E-3467-31698B115B2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E42EF722-1E49-0B6E-848C-2DD768D68A3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BBFF1255-EAC5-0C6B-F391-7FF7118C677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2C428B5D-54E0-4C80-921C-12E62DB21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89C4FC8-8F57-43CA-AC5E-86328F2D3C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11500CF-D76C-63FC-D967-D6E092E42A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71D511-96E8-4651-AE2F-3DDCD45D1BE6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DEFFE2-79B5-98A9-93BA-F78D898680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78C38A2-AFB5-2C31-9978-2E60B2ABE9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814BD3C-6DBE-D734-E057-F64A8A7863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E7F898-D409-4D3F-8444-47AD4C4064C0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F692AE36-D3AB-34CC-5D5D-14EE16648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10A7F00C-2E63-C161-8B47-51F3AC273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0EBE793-A407-D8AA-9EF0-AC59297A32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12C1BD-E0AC-4612-B8A3-4331F61F585E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F9ED0D4-F420-9782-3553-A083E4E052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02F7401-69DC-0019-8442-904A29F4A2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3D5C96E-5904-8E19-0895-C8702FDE84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1531CD-8900-471F-9D25-11A15334FD23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EDD05BF-2AF1-EE82-9F9B-ACBCA56F41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D761D907-C7B7-884D-CD66-39399B36FE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FCA06A71-55A3-8C37-5B42-72CEC7FF83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A497F6-331E-4719-B6F3-FCEFA6B59FAF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97B492C-2472-4E18-A37F-452B1595CF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1C184A32-946D-ED00-30A3-312497CDF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D081A8A1-2D80-B0A4-8A0C-1D7353DDD9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ECB402-739D-443B-86AA-F0493AC862C4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BCAD103-BDBF-5B76-1501-4570DD90A2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B7625A1C-28E5-0B2D-D37F-DE82FB0747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13AB4FD7-C225-932D-B58A-182099C93E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C99A58-F83D-4A85-A8C6-22B3F49CBB12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FE366AC-A359-58C2-0747-0B64F3F782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8517D940-D31E-3F4A-F4BC-455B29ADA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5CD4D11B-69A3-2614-758A-B31F99C3F6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C6250F-D61F-4B11-BC1D-10F721A42861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08F64A00-56D6-1466-4863-55DECD7FAF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A74DCE9-5827-6CF7-4F11-26D8C2933C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2A8C7521-D145-A32C-BC92-1DE852D810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C24571-9D41-4C44-904C-D9FCA3EB32E8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7568E8A8-67DA-5353-A05E-CC473832E9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D184B90-8980-1E2C-BD58-FBCE882AE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72E913E-8AFA-A277-0A62-33F4CB4CE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02150D-EDEC-45C1-A5CF-AD2BC8691B19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2FAFFFA5-DBCE-1851-2205-50BA7BC1F4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59A779F-011D-218A-CEB6-6AD3FC566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6C29A38E-AA2A-12A4-E2DA-90E8423645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69B127-9B2D-4553-9BA3-77DEFE0C08CB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839CFFD9-3712-2126-F6D0-FD74DC85B8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E48230DF-5636-4563-1287-2E5B3F619E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ABE7EDF0-3B52-176C-45A6-94A02C2B44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6228A0-784B-4404-8CDC-C0543D6BD7A8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F87A4A4-6461-703D-E967-254DE7D0A4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0FA422A-70BF-D05C-3385-BA5DC6E16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54229880-3AF2-3A22-02E5-2A6E48262F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98B6C3-E1CB-43B6-9005-89EBEACE5A57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FE9C791-7DDF-5AF2-84D3-124DEC0B4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0B3E85DE-0700-D7C1-D2AB-32C35E10F7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CA89C3BC-C84E-4EB6-D0AB-929D463F6C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8A248B-D184-4A55-9508-FCAEE15424D2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A71E5AAF-8955-ADED-450F-0CA3568463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80EA5942-6F40-D9F0-C1FB-9DD9A1BEAD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77D90429-FA1B-9CB4-7BD1-447709F8E8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1B4BD1-8D33-4A28-B7A5-32BF434FEA54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16E2F0A8-B85E-25F3-2159-EB7F703A70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DC7E7519-89C7-78B4-23D8-C8A459BEF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DF73E32C-7FEB-75E6-BBF4-59E579D0A7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4D6676-9AFE-4749-B182-20D2A76B0E61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F9DC3861-91FE-9321-6595-C2787E8CF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B38E32D-0121-28B5-95F2-060853709D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0D998D9-2DB3-4243-FBA5-3F6C1049B0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9014A1-9D20-4906-ABDC-6A428FA27E9B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6D96C36D-28D9-FB92-2CA9-461D54FB75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9088B489-406C-967F-253D-F57CDBA5B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94366BA4-DC46-148E-C6CA-F61B1F96E7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C014FE-4C3F-40A0-B823-A9EE0B27D2CF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B427ACE-9587-065E-6D78-3B9A971CB9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A28E149F-0C70-2ECA-D414-21DAE1BDA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E27D5-5487-C79C-495B-A38552161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3F3DBFA8-C9A1-7C43-C9F6-86171798F5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C014FE-4C3F-40A0-B823-A9EE0B27D2CF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313D5E3B-9D0A-BECC-304E-7C0B0A3819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3932CA26-6155-97CD-401C-22730BB589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2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36FE16F5-E6B6-288C-54CC-00D5C99B8DDC}"/>
              </a:ext>
            </a:extLst>
          </p:cNvPr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3" name="Oval 7">
              <a:extLst>
                <a:ext uri="{FF2B5EF4-FFF2-40B4-BE49-F238E27FC236}">
                  <a16:creationId xmlns:a16="http://schemas.microsoft.com/office/drawing/2014/main" id="{CFCF9806-2A2C-7CA3-CB50-F72241DBF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/>
            </a:p>
          </p:txBody>
        </p:sp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4DB423F9-6251-1D58-C954-3F2C419C955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 sz="2400">
                <a:latin typeface="Times New Roman" pitchFamily="18" charset="0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0E2583D4-2CCB-D6A1-91A5-5DC8F1E4657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s-ES" altLang="en-US" sz="2400">
                <a:latin typeface="Times New Roman" pitchFamily="18" charset="0"/>
              </a:endParaRPr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33D471CF-DAB5-541D-A2D1-16D064159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5 h 1000"/>
                <a:gd name="T2" fmla="*/ 0 w 1000"/>
                <a:gd name="T3" fmla="*/ 5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C8E0ECA8-256D-EDE6-C05D-4EB499AE7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0 w 1000"/>
                <a:gd name="T3" fmla="*/ 0 h 1000"/>
                <a:gd name="T4" fmla="*/ 0 w 1000"/>
                <a:gd name="T5" fmla="*/ 3 h 1000"/>
                <a:gd name="T6" fmla="*/ 0 w 1000"/>
                <a:gd name="T7" fmla="*/ 3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C4AA81D-74E6-0C56-D684-5F395B967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7AA97CFD-2AEC-9D2B-355F-6DFD4AE259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4F90A69-0C6D-F419-9BAF-E326DC2BF2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26273-27F0-4C26-9ED8-55A4A28C92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07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D08B0A-BB12-194F-CD3B-9A8D8CB19B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3FBB743-252A-DC19-94DD-E0F0CEB62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A004535-424E-54A8-16F9-9A19CD0BCE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3321-DE70-43BD-B1BD-8B957FBF2D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18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D2062C8-8166-9762-4A0E-6170A50B08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4F8E679-15C4-9087-CC06-C1FB494338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82E6CB4-83FA-6C2E-4394-4669A8971B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0836E-F12F-4938-9800-C936D12E0C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215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6374A4-1701-6638-806A-AF335BEADB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5E3C529-36AF-582B-6681-D45D97B5BC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C21183D-56CA-E155-8B9F-31DDE794CA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34B17-C1AE-4D6A-AA43-0A4A64CB51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62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C19BEB5-7F42-BC64-7600-358BC8F5E3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858E0C3-CFB0-135C-BB3D-153F50FED8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A3C8901-34A5-1E7A-3D87-0A27F7C784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D60B-2298-4200-AABE-E48B343E34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467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DB72FA4-00F2-F802-6FF7-50C021AA7A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E8F38A-4F80-6DCC-3AC4-D44CC63459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719644B-B5F7-7901-BA6F-8DAE5CFDE8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ABDAE-F8A1-4879-9A78-3BB893AFEA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5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F50581-EC2D-537B-B964-BFB589AD5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8D451C-5F5C-5FC3-7557-330713AFAC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EA8F5-AAFC-C655-FA8F-DDF89E11D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6CA59-CE19-4D3C-B599-1129CC0B19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20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34E1DF9-2C76-4C98-226F-D73864E56A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0382045-19AC-5D45-C486-A7D71E3D2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C0E9A8F-476E-3FD0-0092-AA7C588F5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7E9ED-C3FA-41A5-95D3-EFD634F94B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58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E3B4232-7B61-0E80-B884-CE20EE382C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FA8621EB-7B87-A7F9-7B49-DC3192BAB9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21EAAEB-2FF2-617D-888E-1E2150ECFB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65635-4801-4656-8E3F-1D8A479DC5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03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06C22A-6B21-6DCE-9A7E-5156032638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86D4BE9-8677-50FD-1C62-FD7958B923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87CA7D7-4F15-6B6C-819A-C2B44E2FC6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0A53-D688-4053-B566-156884D3A8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976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F26FC2-891C-8068-07FE-14948CBCA4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631F3B5-17E4-4F86-9961-D4C5BA0B56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BC795E6-3CE4-43A4-DFF7-58BB4918A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788B2-D390-4F6C-A662-99D9137645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77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4DA50DF-CC03-1E9B-1E23-C7CE9FD31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s-ES" altLang="en-US" sz="2400">
              <a:latin typeface="Times New Roman" pitchFamily="18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1BDA19-F5F9-E041-3302-27C3E54F5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s-ES" altLang="en-US" sz="2400">
              <a:latin typeface="Times New Roman" pitchFamily="18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491C4C3-742B-FECC-5987-A3374B458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54FC8F-0598-7025-906F-C5DA4922A4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FB45B01B-2666-CACA-5D7A-273A77B455B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69852E44-F356-9F93-3E0B-BB56F0EAB2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1F10F650-D522-AFE6-6C54-92DD0D3FAE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8A9B8B31-0917-4C85-9B10-1D0CD7999F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FCAB3CD5-3507-B97C-564E-745B332A6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2147483646 w 1000"/>
              <a:gd name="T1" fmla="*/ 2147483646 h 1000"/>
              <a:gd name="T2" fmla="*/ 0 w 1000"/>
              <a:gd name="T3" fmla="*/ 2147483646 h 1000"/>
              <a:gd name="T4" fmla="*/ 0 w 1000"/>
              <a:gd name="T5" fmla="*/ 0 h 1000"/>
              <a:gd name="T6" fmla="*/ 2147483646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>
            <a:extLst>
              <a:ext uri="{FF2B5EF4-FFF2-40B4-BE49-F238E27FC236}">
                <a16:creationId xmlns:a16="http://schemas.microsoft.com/office/drawing/2014/main" id="{53B48BA7-EDCE-CF42-38B9-6A696ED8A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su.zoom.us/j/9347318957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81CD719-7F33-2E6B-B7AD-46FC7CA53B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Information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0AD2DBC-0E4D-BF8B-506C-891A7570F9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Andy Wang</a:t>
            </a:r>
          </a:p>
          <a:p>
            <a:pPr eaLnBrk="1" hangingPunct="1"/>
            <a:r>
              <a:rPr lang="en-US" altLang="en-US"/>
              <a:t>COP 5611</a:t>
            </a:r>
          </a:p>
          <a:p>
            <a:pPr eaLnBrk="1" hangingPunct="1"/>
            <a:r>
              <a:rPr lang="en-US" altLang="en-US"/>
              <a:t>Advanced Operating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710B1E0A-E266-6724-0CB2-6ADA18B0E8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Side Note:  Research Cycle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55E04430-9616-E0FA-4B51-7A8F7707FEE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/>
              <a:t>Have an idea</a:t>
            </a:r>
          </a:p>
          <a:p>
            <a:pPr lvl="1"/>
            <a:r>
              <a:rPr lang="en-US" altLang="en-US"/>
              <a:t>Gather preliminary numbers</a:t>
            </a:r>
          </a:p>
          <a:p>
            <a:pPr lvl="1"/>
            <a:r>
              <a:rPr lang="en-US" altLang="en-US"/>
              <a:t>2 months later</a:t>
            </a:r>
          </a:p>
          <a:p>
            <a:r>
              <a:rPr lang="en-US" altLang="en-US"/>
              <a:t>Submit a grant proposal to NSF</a:t>
            </a:r>
          </a:p>
          <a:p>
            <a:pPr lvl="1"/>
            <a:r>
              <a:rPr lang="en-US" altLang="en-US"/>
              <a:t>6 months later</a:t>
            </a:r>
          </a:p>
          <a:p>
            <a:r>
              <a:rPr lang="en-US" altLang="en-US"/>
              <a:t>Funded</a:t>
            </a:r>
          </a:p>
          <a:p>
            <a:pPr lvl="1"/>
            <a:r>
              <a:rPr lang="en-US" altLang="en-US"/>
              <a:t>3 months later</a:t>
            </a:r>
          </a:p>
          <a:p>
            <a:r>
              <a:rPr lang="en-US" altLang="en-US"/>
              <a:t>Prototype built</a:t>
            </a:r>
          </a:p>
          <a:p>
            <a:endParaRPr lang="en-US" altLang="en-US"/>
          </a:p>
        </p:txBody>
      </p:sp>
      <p:sp>
        <p:nvSpPr>
          <p:cNvPr id="21508" name="Content Placeholder 3">
            <a:extLst>
              <a:ext uri="{FF2B5EF4-FFF2-40B4-BE49-F238E27FC236}">
                <a16:creationId xmlns:a16="http://schemas.microsoft.com/office/drawing/2014/main" id="{B7815404-7B9A-FE7E-809E-F057C650BE9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/>
              <a:t>Submit to WIP</a:t>
            </a:r>
          </a:p>
          <a:p>
            <a:pPr lvl="1"/>
            <a:r>
              <a:rPr lang="en-US" altLang="en-US"/>
              <a:t>6 months later</a:t>
            </a:r>
          </a:p>
          <a:p>
            <a:r>
              <a:rPr lang="en-US" altLang="en-US"/>
              <a:t>Evaluation done</a:t>
            </a:r>
          </a:p>
          <a:p>
            <a:r>
              <a:rPr lang="en-US" altLang="en-US"/>
              <a:t>WIP published</a:t>
            </a:r>
          </a:p>
          <a:p>
            <a:pPr lvl="1"/>
            <a:r>
              <a:rPr lang="en-US" altLang="en-US"/>
              <a:t>3 months later</a:t>
            </a:r>
          </a:p>
          <a:p>
            <a:r>
              <a:rPr lang="en-US" altLang="en-US"/>
              <a:t>Submit to a conference</a:t>
            </a:r>
          </a:p>
          <a:p>
            <a:pPr lvl="1"/>
            <a:r>
              <a:rPr lang="en-US" altLang="en-US"/>
              <a:t>6 months later</a:t>
            </a:r>
          </a:p>
          <a:p>
            <a:r>
              <a:rPr lang="en-US" altLang="en-US"/>
              <a:t>Paper published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3A807594-3316-69E2-A405-B4950600F5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Research</a:t>
            </a:r>
          </a:p>
        </p:txBody>
      </p:sp>
      <p:sp>
        <p:nvSpPr>
          <p:cNvPr id="22531" name="Content Placeholder 4">
            <a:extLst>
              <a:ext uri="{FF2B5EF4-FFF2-40B4-BE49-F238E27FC236}">
                <a16:creationId xmlns:a16="http://schemas.microsoft.com/office/drawing/2014/main" id="{D64586B0-153E-D1CC-B863-967244AE14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Break things</a:t>
            </a:r>
          </a:p>
          <a:p>
            <a:pPr lvl="1"/>
            <a:r>
              <a:rPr lang="en-US" altLang="en-US"/>
              <a:t>Split data paths</a:t>
            </a:r>
          </a:p>
          <a:p>
            <a:r>
              <a:rPr lang="en-US" altLang="en-US"/>
              <a:t>Apply ideas from one area to another</a:t>
            </a:r>
          </a:p>
          <a:p>
            <a:pPr lvl="1"/>
            <a:r>
              <a:rPr lang="en-US" altLang="en-US"/>
              <a:t>Use magnetic field lines to construct multiple network routes</a:t>
            </a:r>
          </a:p>
          <a:p>
            <a:r>
              <a:rPr lang="en-US" altLang="en-US"/>
              <a:t>Improve</a:t>
            </a:r>
          </a:p>
          <a:p>
            <a:r>
              <a:rPr lang="en-US" altLang="en-US"/>
              <a:t>Combine tools</a:t>
            </a:r>
          </a:p>
          <a:p>
            <a:r>
              <a:rPr lang="en-US" altLang="en-US"/>
              <a:t>Observe, measure, and compare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4B4F9A79-CC70-2623-CA49-2841246ED2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Critiques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B165D08-3143-35F8-9FC2-5A8BD60386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One due each week</a:t>
            </a:r>
          </a:p>
          <a:p>
            <a:pPr lvl="1" eaLnBrk="1" hangingPunct="1"/>
            <a:r>
              <a:rPr lang="en-US" altLang="en-US"/>
              <a:t>Turnitin.com via Canvas, for the first 10 weeks</a:t>
            </a:r>
          </a:p>
          <a:p>
            <a:pPr lvl="1" eaLnBrk="1" hangingPunct="1"/>
            <a:r>
              <a:rPr lang="en-US" altLang="en-US"/>
              <a:t>Please include your name, homework number, submission date, paper title, publication venue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558CF86-BC73-01EB-6257-605B6AA9D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Critiques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F128C0F-D23E-46C8-E465-DF5DA7660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Need to contain the following sections</a:t>
            </a:r>
          </a:p>
          <a:p>
            <a:pPr lvl="1" eaLnBrk="1" hangingPunct="1"/>
            <a:r>
              <a:rPr lang="en-US" altLang="en-US"/>
              <a:t>Summary </a:t>
            </a:r>
          </a:p>
          <a:p>
            <a:pPr lvl="2" eaLnBrk="1" hangingPunct="1"/>
            <a:r>
              <a:rPr lang="en-US" altLang="en-US"/>
              <a:t>Problems/existing &amp; new approaches/results</a:t>
            </a:r>
          </a:p>
          <a:p>
            <a:pPr lvl="1" eaLnBrk="1" hangingPunct="1"/>
            <a:r>
              <a:rPr lang="en-US" altLang="en-US"/>
              <a:t>Intriguing aspects of the paper</a:t>
            </a:r>
          </a:p>
          <a:p>
            <a:pPr lvl="2" eaLnBrk="1" hangingPunct="1"/>
            <a:r>
              <a:rPr lang="en-US" altLang="en-US"/>
              <a:t>Observations/trends/assumptions/techniques</a:t>
            </a:r>
          </a:p>
          <a:p>
            <a:pPr lvl="1" eaLnBrk="1" hangingPunct="1"/>
            <a:r>
              <a:rPr lang="en-US" altLang="en-US"/>
              <a:t>How can the research be improved?</a:t>
            </a:r>
          </a:p>
          <a:p>
            <a:pPr lvl="2" eaLnBrk="1" hangingPunct="1"/>
            <a:r>
              <a:rPr lang="en-US" altLang="en-US"/>
              <a:t>Techniques/experiments/handling of corner cases and assumptions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E7149-4663-04FF-B303-E802121F5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Reflection Paragraph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23710-4F79-1D71-4557-A7C9738F6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you learned in class/paper read can be applied to your research/area of interest</a:t>
            </a:r>
          </a:p>
        </p:txBody>
      </p:sp>
    </p:spTree>
    <p:extLst>
      <p:ext uri="{BB962C8B-B14F-4D97-AF65-F5344CB8AC3E}">
        <p14:creationId xmlns:p14="http://schemas.microsoft.com/office/powerpoint/2010/main" val="208426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303997B5-B4C3-20E7-9819-B49FAF1C8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Project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DA40E52-9323-7BD0-6709-50B3B7514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You need to develop a project in teams of two to three people</a:t>
            </a:r>
          </a:p>
          <a:p>
            <a:pPr eaLnBrk="1" hangingPunct="1"/>
            <a:r>
              <a:rPr lang="en-US" altLang="en-US"/>
              <a:t>It should take at least 100 to 120 hours</a:t>
            </a:r>
          </a:p>
          <a:p>
            <a:pPr eaLnBrk="1" hangingPunct="1"/>
            <a:r>
              <a:rPr lang="en-US" altLang="en-US"/>
              <a:t>Goal:</a:t>
            </a:r>
          </a:p>
          <a:p>
            <a:pPr lvl="1" eaLnBrk="1" hangingPunct="1"/>
            <a:r>
              <a:rPr lang="en-US" altLang="en-US"/>
              <a:t>Publishable results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C2256611-F091-3575-81EF-09F897248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Papers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1B40F474-B859-41CE-A361-6E945655E9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Survey papers </a:t>
            </a:r>
          </a:p>
          <a:p>
            <a:pPr eaLnBrk="1" hangingPunct="1"/>
            <a:r>
              <a:rPr lang="en-US" altLang="en-US"/>
              <a:t>Position papers</a:t>
            </a:r>
          </a:p>
          <a:p>
            <a:pPr eaLnBrk="1" hangingPunct="1"/>
            <a:r>
              <a:rPr lang="en-US" altLang="en-US"/>
              <a:t>Simulation papers </a:t>
            </a:r>
          </a:p>
          <a:p>
            <a:pPr eaLnBrk="1" hangingPunct="1"/>
            <a:r>
              <a:rPr lang="en-US" altLang="en-US"/>
              <a:t>Measurement papers</a:t>
            </a:r>
          </a:p>
          <a:p>
            <a:pPr lvl="1" eaLnBrk="1" hangingPunct="1"/>
            <a:r>
              <a:rPr lang="en-US" altLang="en-US"/>
              <a:t>How OS configuration interacts with machine learning workloads </a:t>
            </a:r>
          </a:p>
          <a:p>
            <a:pPr eaLnBrk="1" hangingPunct="1"/>
            <a:r>
              <a:rPr lang="en-US" altLang="en-US"/>
              <a:t>System papers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1E675D7-6236-27E3-A40B-CCAE87F7E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Some Example Projects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F92E9EE-42FF-A061-2A1B-2A83BD2CF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Feasibility study of applying economic models for distributed resource management</a:t>
            </a:r>
          </a:p>
          <a:p>
            <a:pPr eaLnBrk="1" hangingPunct="1"/>
            <a:r>
              <a:rPr lang="en-US" altLang="en-US"/>
              <a:t>Feasibility study of life-long storage of sensory inputs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2445F01E-3617-A3FB-3717-EF940062B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Try New Capabilities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D7F9392E-A1B6-B8E5-F879-8A7B4AC770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Improving a system from 0% to 10% more impressive than</a:t>
            </a:r>
          </a:p>
          <a:p>
            <a:pPr lvl="1"/>
            <a:r>
              <a:rPr lang="en-US" altLang="en-US"/>
              <a:t>Improving a system from 80% to 90%</a:t>
            </a:r>
          </a:p>
          <a:p>
            <a:pPr lvl="1"/>
            <a:r>
              <a:rPr lang="en-US" altLang="en-US"/>
              <a:t>E.g., use a neural network to build a file system</a:t>
            </a:r>
          </a:p>
          <a:p>
            <a:r>
              <a:rPr lang="en-US" altLang="en-US"/>
              <a:t>Can get a good grade for well documented failures (e.g., experimenting with MINIX 3)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59D6466-D04C-B52C-0754-8A504608B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Weekly Project Reports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DCD1370-9B5C-7304-1FF8-FAC91AF9A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After the 5</a:t>
            </a:r>
            <a:r>
              <a:rPr lang="en-US" altLang="en-US" baseline="30000" dirty="0"/>
              <a:t>th</a:t>
            </a:r>
            <a:r>
              <a:rPr lang="en-US" altLang="en-US" dirty="0"/>
              <a:t> week, submit with critiques</a:t>
            </a:r>
          </a:p>
          <a:p>
            <a:pPr eaLnBrk="1" hangingPunct="1"/>
            <a:r>
              <a:rPr lang="en-US" altLang="en-US" dirty="0"/>
              <a:t>Per person</a:t>
            </a:r>
          </a:p>
          <a:p>
            <a:pPr eaLnBrk="1" hangingPunct="1"/>
            <a:r>
              <a:rPr lang="en-US" altLang="en-US" dirty="0"/>
              <a:t>Demonstrate steady progress</a:t>
            </a:r>
          </a:p>
          <a:p>
            <a:pPr lvl="1" eaLnBrk="1" hangingPunct="1"/>
            <a:r>
              <a:rPr lang="en-US" altLang="en-US" dirty="0"/>
              <a:t>Papers read</a:t>
            </a:r>
          </a:p>
          <a:p>
            <a:pPr lvl="1" eaLnBrk="1" hangingPunct="1"/>
            <a:r>
              <a:rPr lang="en-US" altLang="en-US" dirty="0"/>
              <a:t>Obstacles encountered</a:t>
            </a:r>
          </a:p>
          <a:p>
            <a:pPr lvl="1" eaLnBrk="1" hangingPunct="1"/>
            <a:r>
              <a:rPr lang="en-US" altLang="en-US" dirty="0"/>
              <a:t>New ideas</a:t>
            </a:r>
          </a:p>
          <a:p>
            <a:pPr lvl="1" eaLnBrk="1" hangingPunct="1"/>
            <a:r>
              <a:rPr lang="en-US" altLang="en-US" dirty="0"/>
              <a:t>Software pieces built (link to your GitHub)</a:t>
            </a:r>
          </a:p>
          <a:p>
            <a:pPr lvl="1" eaLnBrk="1" hangingPunct="1"/>
            <a:r>
              <a:rPr lang="en-US" altLang="en-US" dirty="0"/>
              <a:t>Experiments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21DB36B-17FF-9A20-BCC6-A14467CFA9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Contact Information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46724E0-DFE5-4554-AB0C-33CAA3A9E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Andy Wang (aawang@fsu.edu)</a:t>
            </a:r>
          </a:p>
          <a:p>
            <a:pPr eaLnBrk="1" hangingPunct="1"/>
            <a:r>
              <a:rPr lang="en-US" altLang="en-US" dirty="0"/>
              <a:t>Office hours:  </a:t>
            </a:r>
          </a:p>
          <a:p>
            <a:pPr lvl="1" eaLnBrk="1" hangingPunct="1"/>
            <a:r>
              <a:rPr lang="en-US" altLang="en-US"/>
              <a:t>TuTh</a:t>
            </a:r>
            <a:r>
              <a:rPr lang="en-US" altLang="en-US" dirty="0"/>
              <a:t> 4-5 pm, after class, also by appointment</a:t>
            </a:r>
          </a:p>
          <a:p>
            <a:pPr eaLnBrk="1" hangingPunct="1"/>
            <a:r>
              <a:rPr lang="en-US" altLang="en-US" dirty="0"/>
              <a:t>Zoom link:  </a:t>
            </a:r>
            <a:r>
              <a:rPr lang="en-US" altLang="en-US" u="sng" dirty="0">
                <a:hlinkClick r:id="rId3"/>
              </a:rPr>
              <a:t>https://fsu.zoom.us/j/93473189572</a:t>
            </a:r>
            <a:endParaRPr lang="en-US" altLang="en-US" u="sng" dirty="0"/>
          </a:p>
          <a:p>
            <a:pPr eaLnBrk="1" hangingPunct="1"/>
            <a:r>
              <a:rPr lang="en-US" altLang="en-US" dirty="0"/>
              <a:t>Class website:  </a:t>
            </a:r>
            <a:r>
              <a:rPr lang="en-US" altLang="en-US" sz="2000" dirty="0"/>
              <a:t>http://www.cs.fsu.edu/~awang/courses/cop5611_f2026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6EC1B1E2-13E9-0ACE-E55C-F7576699FB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Project Proposal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970F3CC-E0D6-A454-A79C-16F9F6C4EF5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Due on the 5</a:t>
            </a:r>
            <a:r>
              <a:rPr lang="en-US" altLang="en-US" baseline="30000"/>
              <a:t>th</a:t>
            </a:r>
            <a:r>
              <a:rPr lang="en-US" altLang="en-US"/>
              <a:t> week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Group presentation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All team members are required to participate</a:t>
            </a:r>
          </a:p>
        </p:txBody>
      </p:sp>
      <p:sp>
        <p:nvSpPr>
          <p:cNvPr id="36868" name="Content Placeholder 1">
            <a:extLst>
              <a:ext uri="{FF2B5EF4-FFF2-40B4-BE49-F238E27FC236}">
                <a16:creationId xmlns:a16="http://schemas.microsoft.com/office/drawing/2014/main" id="{F9101045-AFC0-2D61-C09F-47E77906F81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2-page written proposal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Motivation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The state-of-the-art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Methodology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Evaluation of success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Repeatable workloads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Hardware access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Show stoppers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Plan B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Timeline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F8024D4-BF5B-9B28-B1CC-999903B25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Project Proposal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001AB98-682F-787D-234F-BC5B9D9C8B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Include:</a:t>
            </a:r>
          </a:p>
          <a:p>
            <a:pPr eaLnBrk="1" hangingPunct="1"/>
            <a:r>
              <a:rPr lang="en-US" altLang="en-US"/>
              <a:t>5-10 references</a:t>
            </a:r>
          </a:p>
          <a:p>
            <a:pPr eaLnBrk="1" hangingPunct="1"/>
            <a:r>
              <a:rPr lang="en-US" altLang="en-US"/>
              <a:t>Division of labor amongst teams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0DAFF535-549F-61C7-FF2E-C9E209AE59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Project Presentation	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1A9518CB-EA9D-27D1-C3EA-07091843AC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During the last week of the course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15-page (max) written paper due by the last lecture (double column, single-space, 10-pt font)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Each team member needs to specify the pages written by the team member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Critiques on two other projects, not including yours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D33A5F20-F466-3B06-61A3-586CB70DA2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Project Report</a:t>
            </a:r>
          </a:p>
        </p:txBody>
      </p:sp>
      <p:sp>
        <p:nvSpPr>
          <p:cNvPr id="43011" name="Content Placeholder 3">
            <a:extLst>
              <a:ext uri="{FF2B5EF4-FFF2-40B4-BE49-F238E27FC236}">
                <a16:creationId xmlns:a16="http://schemas.microsoft.com/office/drawing/2014/main" id="{E5CB244B-CC8C-A840-B0B9-87CD87453E1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/>
              <a:t>Motivation</a:t>
            </a:r>
          </a:p>
          <a:p>
            <a:r>
              <a:rPr lang="en-US" altLang="en-US"/>
              <a:t>Current approach</a:t>
            </a:r>
          </a:p>
          <a:p>
            <a:r>
              <a:rPr lang="en-US" altLang="en-US"/>
              <a:t>Design</a:t>
            </a:r>
          </a:p>
          <a:p>
            <a:r>
              <a:rPr lang="en-US" altLang="en-US"/>
              <a:t>Implementation</a:t>
            </a:r>
          </a:p>
          <a:p>
            <a:r>
              <a:rPr lang="en-US" altLang="en-US"/>
              <a:t>Evaluation</a:t>
            </a:r>
          </a:p>
          <a:p>
            <a:pPr lvl="1"/>
            <a:r>
              <a:rPr lang="en-US" altLang="en-US"/>
              <a:t>System settings configuration</a:t>
            </a:r>
          </a:p>
          <a:p>
            <a:pPr lvl="1"/>
            <a:r>
              <a:rPr lang="en-US" altLang="en-US"/>
              <a:t>Experiments</a:t>
            </a:r>
          </a:p>
        </p:txBody>
      </p:sp>
      <p:sp>
        <p:nvSpPr>
          <p:cNvPr id="43012" name="Content Placeholder 4">
            <a:extLst>
              <a:ext uri="{FF2B5EF4-FFF2-40B4-BE49-F238E27FC236}">
                <a16:creationId xmlns:a16="http://schemas.microsoft.com/office/drawing/2014/main" id="{9D153BDE-78B2-99A7-CA58-791C0F0BBA2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altLang="en-US"/>
              <a:t>Baseline system</a:t>
            </a:r>
          </a:p>
          <a:p>
            <a:pPr lvl="1"/>
            <a:r>
              <a:rPr lang="en-US" altLang="en-US"/>
              <a:t>Metrics</a:t>
            </a:r>
          </a:p>
          <a:p>
            <a:pPr lvl="1"/>
            <a:r>
              <a:rPr lang="en-US" altLang="en-US"/>
              <a:t>Representative Workloads</a:t>
            </a:r>
          </a:p>
          <a:p>
            <a:pPr lvl="1"/>
            <a:r>
              <a:rPr lang="en-US" altLang="en-US"/>
              <a:t>Results with figures</a:t>
            </a:r>
          </a:p>
          <a:p>
            <a:r>
              <a:rPr lang="en-US" altLang="en-US"/>
              <a:t>Lessons learned</a:t>
            </a:r>
          </a:p>
          <a:p>
            <a:r>
              <a:rPr lang="en-US" altLang="en-US"/>
              <a:t>Conclusion</a:t>
            </a:r>
          </a:p>
          <a:p>
            <a:pPr lvl="1"/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01EC07E-C423-EC5D-5299-8B70F156B6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9F5DC13-E2DF-D83B-8933-82C5CDA38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In-class and closed-book, unless specified otherwise</a:t>
            </a:r>
          </a:p>
          <a:p>
            <a:pPr eaLnBrk="1" hangingPunct="1"/>
            <a:r>
              <a:rPr lang="en-US" altLang="en-US"/>
              <a:t>Essays and short answers</a:t>
            </a:r>
          </a:p>
          <a:p>
            <a:pPr eaLnBrk="1" hangingPunct="1"/>
            <a:r>
              <a:rPr lang="en-US" altLang="en-US"/>
              <a:t>Open research questions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EC64A13D-5C5D-711D-E41F-35843FC2B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Entrance Exam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B19D89D8-C29E-7318-F1E9-59FD391A89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Make sure that you have the necessary background</a:t>
            </a:r>
          </a:p>
          <a:p>
            <a:r>
              <a:rPr lang="en-US" altLang="en-US"/>
              <a:t>Too late to drop the class after exam 1</a:t>
            </a:r>
          </a:p>
          <a:p>
            <a:pPr lvl="1"/>
            <a:r>
              <a:rPr lang="en-US" altLang="en-US"/>
              <a:t>You need to pay extra to make up the dropped credit hours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D6C89F1B-3BC7-C5BF-3601-64464F01E8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Overall Expectations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266382F7-B22F-303E-BEC3-F8CFA1E33E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Not like an undergraduate course</a:t>
            </a:r>
          </a:p>
          <a:p>
            <a:r>
              <a:rPr lang="en-US" altLang="en-US"/>
              <a:t>Need to take your own initiative</a:t>
            </a:r>
          </a:p>
          <a:p>
            <a:r>
              <a:rPr lang="en-US" altLang="en-US"/>
              <a:t>Lots of time spent on reading, writing, and working on your project</a:t>
            </a:r>
          </a:p>
          <a:p>
            <a:r>
              <a:rPr lang="en-US" altLang="en-US"/>
              <a:t>Need to limit your course load</a:t>
            </a:r>
          </a:p>
          <a:p>
            <a:pPr lvl="1"/>
            <a:r>
              <a:rPr lang="en-US" altLang="en-US"/>
              <a:t>Find out about taking research hours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003763EE-F251-AD08-9E5A-9D2E53FA7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Plagiarism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8DF05102-39F3-2174-128B-CE54B1C76B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Please don’t plagiarize; that means</a:t>
            </a:r>
          </a:p>
          <a:p>
            <a:pPr lvl="1" eaLnBrk="1" hangingPunct="1"/>
            <a:r>
              <a:rPr lang="en-US" altLang="en-US"/>
              <a:t>No cutting and pasting</a:t>
            </a:r>
          </a:p>
          <a:p>
            <a:pPr lvl="1" eaLnBrk="1" hangingPunct="1"/>
            <a:r>
              <a:rPr lang="en-US" altLang="en-US"/>
              <a:t>No Wiki references, no ChatGPTs</a:t>
            </a:r>
          </a:p>
          <a:p>
            <a:pPr lvl="1" eaLnBrk="1" hangingPunct="1"/>
            <a:r>
              <a:rPr lang="en-US" altLang="en-US"/>
              <a:t>No paraphrasing, moving prepositional phrases around, replacing verbs, etc.</a:t>
            </a:r>
          </a:p>
          <a:p>
            <a:pPr eaLnBrk="1" hangingPunct="1"/>
            <a:r>
              <a:rPr lang="en-US" altLang="en-US" b="1" i="1" u="sng"/>
              <a:t>Dire</a:t>
            </a:r>
            <a:r>
              <a:rPr lang="en-US" altLang="en-US"/>
              <a:t> consequences; potential loss of</a:t>
            </a:r>
          </a:p>
          <a:p>
            <a:pPr lvl="1" eaLnBrk="1" hangingPunct="1"/>
            <a:r>
              <a:rPr lang="en-US" altLang="en-US"/>
              <a:t>Grade, assistantship, on-campus jobs, dormitory, student VISA</a:t>
            </a:r>
          </a:p>
          <a:p>
            <a:pPr lvl="1" eaLnBrk="1" hangingPunct="1"/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BF5AC8DA-52A6-26B9-585D-322F7FB498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Plagiarism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6D671A74-CFC2-4A5C-018A-793284C186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Alternatives</a:t>
            </a:r>
          </a:p>
          <a:p>
            <a:pPr lvl="1" eaLnBrk="1" hangingPunct="1"/>
            <a:r>
              <a:rPr lang="en-US" altLang="en-US"/>
              <a:t>Skip a HW (0.5% of the course grade)</a:t>
            </a:r>
          </a:p>
          <a:p>
            <a:pPr lvl="1" eaLnBrk="1" hangingPunct="1"/>
            <a:r>
              <a:rPr lang="en-US" altLang="en-US"/>
              <a:t>Drop classes and side jobs</a:t>
            </a:r>
          </a:p>
          <a:p>
            <a:pPr lvl="1" eaLnBrk="1" hangingPunct="1"/>
            <a:r>
              <a:rPr lang="en-US" altLang="en-US"/>
              <a:t>Ask for project extension due to an excused absence</a:t>
            </a:r>
          </a:p>
          <a:p>
            <a:pPr lvl="1" eaLnBrk="1" hangingPunct="1"/>
            <a:r>
              <a:rPr lang="en-US" altLang="en-US"/>
              <a:t>Switch majors/schools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A96D8938-42F0-4D28-ECBF-98677B7F7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Few Words on Plagiarism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ABBAD-202A-C212-FA8E-9A7BDE51C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My prosecution record:  100% </a:t>
            </a:r>
          </a:p>
          <a:p>
            <a:pPr>
              <a:defRPr/>
            </a:pPr>
            <a:r>
              <a:rPr lang="en-US" dirty="0"/>
              <a:t>This is your only warning</a:t>
            </a:r>
          </a:p>
          <a:p>
            <a:pPr>
              <a:defRPr/>
            </a:pPr>
            <a:r>
              <a:rPr lang="en-US" dirty="0"/>
              <a:t>Typically</a:t>
            </a:r>
          </a:p>
          <a:p>
            <a:pPr lvl="1">
              <a:defRPr/>
            </a:pPr>
            <a:r>
              <a:rPr lang="en-US" dirty="0"/>
              <a:t>Tempted to plagiarize after exam 1</a:t>
            </a:r>
          </a:p>
          <a:p>
            <a:pPr lvl="2">
              <a:defRPr/>
            </a:pPr>
            <a:r>
              <a:rPr lang="en-US" dirty="0"/>
              <a:t>I will be busier, but </a:t>
            </a:r>
            <a:r>
              <a:rPr lang="en-US" dirty="0" err="1"/>
              <a:t>Turnitin</a:t>
            </a:r>
            <a:r>
              <a:rPr lang="en-US" dirty="0"/>
              <a:t> won’t</a:t>
            </a:r>
          </a:p>
          <a:p>
            <a:pPr lvl="1">
              <a:defRPr/>
            </a:pPr>
            <a:r>
              <a:rPr lang="en-US" dirty="0"/>
              <a:t>Will see an ‘I’ grade at the end</a:t>
            </a:r>
          </a:p>
          <a:p>
            <a:pPr marL="449262" lvl="1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C3EFD91-6AFC-9DAD-9DE7-5CB1A57DD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DAD2161-E303-DB9C-A7D4-F9334FFAF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Learn classic and current OS literature</a:t>
            </a:r>
          </a:p>
          <a:p>
            <a:pPr eaLnBrk="1" hangingPunct="1"/>
            <a:r>
              <a:rPr lang="en-US" altLang="en-US"/>
              <a:t>Gain experience in doing OS research</a:t>
            </a:r>
          </a:p>
          <a:p>
            <a:pPr eaLnBrk="1" hangingPunct="1"/>
            <a:r>
              <a:rPr lang="en-US" altLang="en-US"/>
              <a:t>Develop projects that lead to publishable results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BDC8B0CA-36CB-C8FC-F9EB-2A8D242AE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Attendance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53D9058F-3F87-E60D-9EC8-FAFAF5A32D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8525" y="1981200"/>
            <a:ext cx="7661275" cy="4114800"/>
          </a:xfrm>
        </p:spPr>
        <p:txBody>
          <a:bodyPr/>
          <a:lstStyle/>
          <a:p>
            <a:r>
              <a:rPr lang="en-US" altLang="en-US"/>
              <a:t>Canvas</a:t>
            </a:r>
          </a:p>
          <a:p>
            <a:pPr lvl="1"/>
            <a:r>
              <a:rPr lang="en-US" altLang="en-US">
                <a:sym typeface="Wingdings" panose="05000000000000000000" pitchFamily="2" charset="2"/>
              </a:rPr>
              <a:t>Courses</a:t>
            </a:r>
          </a:p>
          <a:p>
            <a:pPr lvl="1"/>
            <a:r>
              <a:rPr lang="en-US" altLang="en-US">
                <a:sym typeface="Wingdings" panose="05000000000000000000" pitchFamily="2" charset="2"/>
              </a:rPr>
              <a:t>AOS</a:t>
            </a:r>
          </a:p>
          <a:p>
            <a:pPr lvl="1"/>
            <a:r>
              <a:rPr lang="en-US" altLang="en-US">
                <a:sym typeface="Wingdings" panose="05000000000000000000" pitchFamily="2" charset="2"/>
              </a:rPr>
              <a:t>Quizzes</a:t>
            </a:r>
          </a:p>
          <a:p>
            <a:pPr lvl="1"/>
            <a:r>
              <a:rPr lang="en-US" altLang="en-US">
                <a:sym typeface="Wingdings" panose="05000000000000000000" pitchFamily="2" charset="2"/>
              </a:rPr>
              <a:t>Attendance quiz</a:t>
            </a:r>
          </a:p>
          <a:p>
            <a:pPr lvl="1"/>
            <a:r>
              <a:rPr lang="en-US" altLang="en-US">
                <a:sym typeface="Wingdings" panose="05000000000000000000" pitchFamily="2" charset="2"/>
              </a:rPr>
              <a:t>Passcode:  123456</a:t>
            </a:r>
            <a:endParaRPr lang="en-US" altLang="en-US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74B02E3-78AC-9D14-E0C8-0FEF50193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Prerequisites	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046C57E-C789-C6F3-ED12-103685A5E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COP 4610 (operating systems)</a:t>
            </a:r>
          </a:p>
          <a:p>
            <a:pPr eaLnBrk="1" hangingPunct="1"/>
            <a:r>
              <a:rPr lang="en-US" altLang="en-US"/>
              <a:t>CDA 3100 (computer organizations)</a:t>
            </a:r>
          </a:p>
          <a:p>
            <a:pPr eaLnBrk="1" hangingPunct="1"/>
            <a:r>
              <a:rPr lang="en-US" altLang="en-US"/>
              <a:t>Knowledge of the UNIX environment</a:t>
            </a:r>
          </a:p>
          <a:p>
            <a:pPr eaLnBrk="1" hangingPunct="1"/>
            <a:r>
              <a:rPr lang="en-US" altLang="en-US"/>
              <a:t>Proficiency in 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E22FB9F-A50A-5002-CD8F-3B0E931D5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Course Materials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86BFDB0-11B7-7D2E-A973-B7CBEED5C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Lecture notes and papers </a:t>
            </a:r>
          </a:p>
          <a:p>
            <a:pPr lvl="1" eaLnBrk="1" hangingPunct="1"/>
            <a:r>
              <a:rPr lang="en-US" altLang="en-US"/>
              <a:t>Posted on the class website</a:t>
            </a:r>
          </a:p>
          <a:p>
            <a:pPr eaLnBrk="1" hangingPunct="1"/>
            <a:r>
              <a:rPr lang="en-US" altLang="en-US"/>
              <a:t>No required textbooks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7ADF0F6-DDFE-7BAE-893C-CCCD628348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Background Textbooks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67F92B5-3333-7A45-A586-2D512DFA18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Arpaci-Dusseau, Arpaci-Dusseau, Operating Systems:  Three Easy Pieces</a:t>
            </a:r>
          </a:p>
          <a:p>
            <a:pPr eaLnBrk="1" hangingPunct="1"/>
            <a:r>
              <a:rPr lang="en-US" altLang="en-US"/>
              <a:t>Silberschatz, Galvin, Gagne, </a:t>
            </a:r>
            <a:r>
              <a:rPr lang="en-US" altLang="en-US" i="1"/>
              <a:t>Operating System Concepts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B179544-FEA7-D722-DC44-F42B68B9A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Grading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9ECDB47-0CB6-1E5A-E313-5FED4F487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Paper summaries and critiques	5%</a:t>
            </a:r>
          </a:p>
          <a:p>
            <a:pPr eaLnBrk="1" hangingPunct="1"/>
            <a:r>
              <a:rPr lang="en-US" altLang="en-US"/>
              <a:t>Project						35%</a:t>
            </a:r>
          </a:p>
          <a:p>
            <a:pPr eaLnBrk="1" hangingPunct="1"/>
            <a:r>
              <a:rPr lang="en-US" altLang="en-US"/>
              <a:t>Peer evaluation of projects		5%</a:t>
            </a:r>
          </a:p>
          <a:p>
            <a:pPr eaLnBrk="1" hangingPunct="1"/>
            <a:r>
              <a:rPr lang="en-US" altLang="en-US"/>
              <a:t>Exam 1						15%</a:t>
            </a:r>
          </a:p>
          <a:p>
            <a:pPr eaLnBrk="1" hangingPunct="1"/>
            <a:r>
              <a:rPr lang="en-US" altLang="en-US"/>
              <a:t>Exam 2						15%</a:t>
            </a:r>
          </a:p>
          <a:p>
            <a:pPr eaLnBrk="1" hangingPunct="1"/>
            <a:r>
              <a:rPr lang="en-US" altLang="en-US"/>
              <a:t>Final						25%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C7D38CE-57F7-435B-EB0E-314B058B4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Individual Critiques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396FFE0-414B-81BC-2092-795B17428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Ten 1-page single-spaced critiques on recent full papers (&lt; 1 yr), from the following venues, or from other venues with prior approval:</a:t>
            </a:r>
          </a:p>
          <a:p>
            <a:pPr lvl="1" eaLnBrk="1" hangingPunct="1"/>
            <a:r>
              <a:rPr lang="en-US" altLang="en-US"/>
              <a:t>Conferences:  SOSP, OSDI, EuroSys,  HotOS, HotStorage, HotCloud, USENIX FAST, USENIX ATC, Sigmetrics, ASPLOS, USENIX Security, StorageSS, MobiCom, MobiSys, SoCC, SC, NSDI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DE906-C9C4-DAE9-149A-DF0A8A978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84ABBA88-1C72-D74E-9737-5F2E7F0C41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Individual Critiques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54CA957-8B70-CD4E-C377-86E5036BBA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Additionally, one paragraph to reflect what you have learned this week in relation to your research area of interest</a:t>
            </a:r>
          </a:p>
        </p:txBody>
      </p:sp>
    </p:spTree>
    <p:extLst>
      <p:ext uri="{BB962C8B-B14F-4D97-AF65-F5344CB8AC3E}">
        <p14:creationId xmlns:p14="http://schemas.microsoft.com/office/powerpoint/2010/main" val="1883335050"/>
      </p:ext>
    </p:extLst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933</TotalTime>
  <Words>992</Words>
  <Application>Microsoft Office PowerPoint</Application>
  <PresentationFormat>On-screen Show (4:3)</PresentationFormat>
  <Paragraphs>203</Paragraphs>
  <Slides>30</Slides>
  <Notes>19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Times New Roman</vt:lpstr>
      <vt:lpstr>Wingdings</vt:lpstr>
      <vt:lpstr>Axis</vt:lpstr>
      <vt:lpstr>Course Information</vt:lpstr>
      <vt:lpstr>Contact Information</vt:lpstr>
      <vt:lpstr>Objectives</vt:lpstr>
      <vt:lpstr>Prerequisites </vt:lpstr>
      <vt:lpstr>Course Materials</vt:lpstr>
      <vt:lpstr>Background Textbooks</vt:lpstr>
      <vt:lpstr>Grading</vt:lpstr>
      <vt:lpstr>Individual Critiques</vt:lpstr>
      <vt:lpstr>Individual Critiques</vt:lpstr>
      <vt:lpstr>Side Note:  Research Cycle</vt:lpstr>
      <vt:lpstr>A Few Words on Research</vt:lpstr>
      <vt:lpstr>Critiques</vt:lpstr>
      <vt:lpstr>Critiques</vt:lpstr>
      <vt:lpstr>One Reflection Paragraph</vt:lpstr>
      <vt:lpstr>Project</vt:lpstr>
      <vt:lpstr>Types of Papers</vt:lpstr>
      <vt:lpstr>Some Example Projects</vt:lpstr>
      <vt:lpstr>Try New Capabilities</vt:lpstr>
      <vt:lpstr>Weekly Project Reports</vt:lpstr>
      <vt:lpstr>Project Proposal</vt:lpstr>
      <vt:lpstr>Project Proposal</vt:lpstr>
      <vt:lpstr>Project Presentation </vt:lpstr>
      <vt:lpstr>Project Report</vt:lpstr>
      <vt:lpstr>Exams</vt:lpstr>
      <vt:lpstr>Entrance Exam</vt:lpstr>
      <vt:lpstr>Overall Expectations</vt:lpstr>
      <vt:lpstr>A Few Words on Plagiarism</vt:lpstr>
      <vt:lpstr>A Few Words on Plagiarism</vt:lpstr>
      <vt:lpstr>A Few Words on Plagiarism</vt:lpstr>
      <vt:lpstr>Attendance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An-I Wang</cp:lastModifiedBy>
  <cp:revision>296</cp:revision>
  <dcterms:created xsi:type="dcterms:W3CDTF">1601-01-01T00:00:00Z</dcterms:created>
  <dcterms:modified xsi:type="dcterms:W3CDTF">2026-08-23T19:26:05Z</dcterms:modified>
</cp:coreProperties>
</file>