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69"/>
  </p:notesMasterIdLst>
  <p:sldIdLst>
    <p:sldId id="256" r:id="rId2"/>
    <p:sldId id="257" r:id="rId3"/>
    <p:sldId id="258" r:id="rId4"/>
    <p:sldId id="331" r:id="rId5"/>
    <p:sldId id="325" r:id="rId6"/>
    <p:sldId id="326" r:id="rId7"/>
    <p:sldId id="259" r:id="rId8"/>
    <p:sldId id="322" r:id="rId9"/>
    <p:sldId id="323" r:id="rId10"/>
    <p:sldId id="324" r:id="rId11"/>
    <p:sldId id="260" r:id="rId12"/>
    <p:sldId id="261" r:id="rId13"/>
    <p:sldId id="262" r:id="rId14"/>
    <p:sldId id="268" r:id="rId15"/>
    <p:sldId id="269" r:id="rId16"/>
    <p:sldId id="292" r:id="rId17"/>
    <p:sldId id="272" r:id="rId18"/>
    <p:sldId id="271" r:id="rId19"/>
    <p:sldId id="273" r:id="rId20"/>
    <p:sldId id="274" r:id="rId21"/>
    <p:sldId id="277" r:id="rId22"/>
    <p:sldId id="278" r:id="rId23"/>
    <p:sldId id="279" r:id="rId24"/>
    <p:sldId id="275" r:id="rId25"/>
    <p:sldId id="276" r:id="rId26"/>
    <p:sldId id="286" r:id="rId27"/>
    <p:sldId id="283" r:id="rId28"/>
    <p:sldId id="280" r:id="rId29"/>
    <p:sldId id="282" r:id="rId30"/>
    <p:sldId id="284" r:id="rId31"/>
    <p:sldId id="287" r:id="rId32"/>
    <p:sldId id="288" r:id="rId33"/>
    <p:sldId id="289" r:id="rId34"/>
    <p:sldId id="290" r:id="rId35"/>
    <p:sldId id="327" r:id="rId36"/>
    <p:sldId id="291" r:id="rId37"/>
    <p:sldId id="293" r:id="rId38"/>
    <p:sldId id="294" r:id="rId39"/>
    <p:sldId id="333" r:id="rId40"/>
    <p:sldId id="332" r:id="rId41"/>
    <p:sldId id="295" r:id="rId42"/>
    <p:sldId id="296" r:id="rId43"/>
    <p:sldId id="297" r:id="rId44"/>
    <p:sldId id="298" r:id="rId45"/>
    <p:sldId id="299" r:id="rId46"/>
    <p:sldId id="304" r:id="rId47"/>
    <p:sldId id="300" r:id="rId48"/>
    <p:sldId id="301" r:id="rId49"/>
    <p:sldId id="303" r:id="rId50"/>
    <p:sldId id="302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25" autoAdjust="0"/>
  </p:normalViewPr>
  <p:slideViewPr>
    <p:cSldViewPr>
      <p:cViewPr varScale="1">
        <p:scale>
          <a:sx n="55" d="100"/>
          <a:sy n="55" d="100"/>
        </p:scale>
        <p:origin x="1522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8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3E5EAA9C-6A5A-1833-BB0C-4D5B994EA46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1E99AC47-3EAC-2DBF-8E67-A14619786E0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E5778E8B-DA79-8FAC-3D0B-4E3FEE0F6AC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5" name="Rectangle 5">
            <a:extLst>
              <a:ext uri="{FF2B5EF4-FFF2-40B4-BE49-F238E27FC236}">
                <a16:creationId xmlns:a16="http://schemas.microsoft.com/office/drawing/2014/main" id="{AD9BDD8E-1601-6A15-7D5E-EDA7EB85395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26" name="Rectangle 6">
            <a:extLst>
              <a:ext uri="{FF2B5EF4-FFF2-40B4-BE49-F238E27FC236}">
                <a16:creationId xmlns:a16="http://schemas.microsoft.com/office/drawing/2014/main" id="{4659864A-4050-AB6A-71ED-1832C62B5B3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7" name="Rectangle 7">
            <a:extLst>
              <a:ext uri="{FF2B5EF4-FFF2-40B4-BE49-F238E27FC236}">
                <a16:creationId xmlns:a16="http://schemas.microsoft.com/office/drawing/2014/main" id="{CE9C0605-F027-0845-8B8B-54494FB1EA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837EAEC9-BB0A-4388-BEAC-79655EE80C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oragenewsletter.com/news/disk/hdd-technology-trends-ibm" TargetMode="External"/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users.soe.ucsc.edu/~elm/Papers/usenix08.pdf" TargetMode="External"/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BC79B4A5-3C4E-0164-7261-1A8486F0BA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85061BD-5EC8-48B9-ACAC-A41DEA835FE4}" type="slidenum">
              <a:rPr lang="en-US" altLang="en-US" smtClean="0">
                <a:latin typeface="Times New Roman" panose="02020603050405020304" pitchFamily="18" charset="0"/>
              </a:rPr>
              <a:pPr/>
              <a:t>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838F868A-CA0C-1732-D6D4-F4F0EB25F3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254D967D-A208-F77B-14EE-BEA552EEE6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4A2A6D56-40D7-BF6F-2889-EA4B2E3FC6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B883BA5-9C01-4BA0-8A6D-6F35B4673B70}" type="slidenum">
              <a:rPr lang="en-US" altLang="en-US" smtClean="0">
                <a:latin typeface="Times New Roman" panose="02020603050405020304" pitchFamily="18" charset="0"/>
              </a:rPr>
              <a:pPr/>
              <a:t>10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3C10688A-AE36-5AFB-506B-D6C08DF00C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58168A35-9362-FC89-E471-559DB4DF2F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13F97B19-097D-66D4-968B-BB5476BB7F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F6860BB-9FF6-402E-89F2-A7E531F4E299}" type="slidenum">
              <a:rPr lang="en-US" altLang="en-US" smtClean="0">
                <a:latin typeface="Times New Roman" panose="02020603050405020304" pitchFamily="18" charset="0"/>
              </a:rPr>
              <a:pPr/>
              <a:t>11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29581BC8-C491-17B4-1FBE-7BCB808B46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58AD358E-CFF0-1DC5-2CE9-18B2724417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3DE0AC6B-EB33-0E89-6F52-1ED03BCC04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BF8878C7-5153-4C11-8BB0-57956D2A8761}" type="slidenum">
              <a:rPr lang="en-US" altLang="en-US" smtClean="0">
                <a:latin typeface="Times New Roman" panose="02020603050405020304" pitchFamily="18" charset="0"/>
              </a:rPr>
              <a:pPr/>
              <a:t>12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41023022-8E79-2303-AB9E-A70A18313E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59F2FC29-C852-BFDC-50E3-59FD0A46DA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6ED92550-26BD-95A5-A7CD-D5228F8BE9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644E3CE4-5477-414D-82A4-870002BBF47C}" type="slidenum">
              <a:rPr lang="en-US" altLang="en-US" smtClean="0">
                <a:latin typeface="Times New Roman" panose="02020603050405020304" pitchFamily="18" charset="0"/>
              </a:rPr>
              <a:pPr/>
              <a:t>13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EF6F8F6E-690D-54FD-9272-89E96A5059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7FABB989-B7F8-811E-3C33-414D6F84E8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D6038DD5-58EB-C72A-3A1E-6636E1652D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0A54151-537E-460D-AF96-DCF8A8EF1E7C}" type="slidenum">
              <a:rPr lang="en-US" altLang="en-US" smtClean="0">
                <a:latin typeface="Times New Roman" panose="02020603050405020304" pitchFamily="18" charset="0"/>
              </a:rPr>
              <a:pPr/>
              <a:t>14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A4B55DE6-0DDC-6AE4-E01C-673758385A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6EE6E61D-3F92-B15D-5FE9-D0A6259664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D62C414A-F7BD-D15D-A2D1-952416BCE6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19CC44C-4914-4E80-96D2-E2B26887EBE4}" type="slidenum">
              <a:rPr lang="en-US" altLang="en-US" smtClean="0">
                <a:latin typeface="Times New Roman" panose="02020603050405020304" pitchFamily="18" charset="0"/>
              </a:rPr>
              <a:pPr/>
              <a:t>15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FCFA9EFA-C70D-9216-9C02-75F27F5591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2EA4F2EF-44B1-0D32-62D5-F73171559B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8418678C-81E3-2B54-C1B5-55985AD156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B7667B2-AE27-444C-9D24-AFB02093757C}" type="slidenum">
              <a:rPr lang="en-US" altLang="en-US" smtClean="0">
                <a:latin typeface="Times New Roman" panose="02020603050405020304" pitchFamily="18" charset="0"/>
              </a:rPr>
              <a:pPr/>
              <a:t>16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112264F7-A89B-F3CF-2CFD-ABC16A23AA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25FA8021-3765-481D-BB5B-2D0DFAFD77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6215B059-C457-85C7-82C6-B325D76531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D080AB35-0C3A-4952-BF52-0777ED1F9FA2}" type="slidenum">
              <a:rPr lang="en-US" altLang="en-US" smtClean="0">
                <a:latin typeface="Times New Roman" panose="02020603050405020304" pitchFamily="18" charset="0"/>
              </a:rPr>
              <a:pPr/>
              <a:t>17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DD728383-A58E-681B-7A94-2B8284C524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CDF18A3F-732F-4F95-7F40-B18C4E8E26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9D169DAC-A2B0-CA24-2EAB-1F557188CE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C0DA050-0183-4DEA-A6BE-26D9315F68F4}" type="slidenum">
              <a:rPr lang="en-US" altLang="en-US" smtClean="0">
                <a:latin typeface="Times New Roman" panose="02020603050405020304" pitchFamily="18" charset="0"/>
              </a:rPr>
              <a:pPr/>
              <a:t>18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7B13D477-5807-6129-19CE-F50A74E81C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7FFADF22-0ADD-637D-F238-59D08031C6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F491FFB7-8613-1593-3075-7C8F8FD631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54DED62-5A81-4758-8720-37180C063AE4}" type="slidenum">
              <a:rPr lang="en-US" altLang="en-US" smtClean="0">
                <a:latin typeface="Times New Roman" panose="02020603050405020304" pitchFamily="18" charset="0"/>
              </a:rPr>
              <a:pPr/>
              <a:t>19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5A947507-A597-8A85-D3D5-B5CA4A2125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04080DBE-7267-D955-255E-FC5C2CC54A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36AB7301-A55F-60F6-96F5-D7EF3FE1AB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7C36B5E-75EC-4D70-8CCE-2D6D78A0EF01}" type="slidenum">
              <a:rPr lang="en-US" altLang="en-US" smtClean="0">
                <a:latin typeface="Times New Roman" panose="02020603050405020304" pitchFamily="18" charset="0"/>
              </a:rPr>
              <a:pPr/>
              <a:t>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63994CB1-89FB-1D7A-F5EF-CF4B791186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DFCB4A69-3597-8443-24D6-85F3F1FCF9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A17A91AF-D6CF-648F-B08E-6F65ABEAD7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A1405F1-9690-4E78-9918-5E2A6F66CA4E}" type="slidenum">
              <a:rPr lang="en-US" altLang="en-US" smtClean="0">
                <a:latin typeface="Times New Roman" panose="02020603050405020304" pitchFamily="18" charset="0"/>
              </a:rPr>
              <a:pPr/>
              <a:t>20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DD2A825B-4E34-AE08-16C7-C90838A911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4CCCF0B0-72D6-20BB-9430-0BE139BC4A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8" tIns="45004" rIns="90008" bIns="45004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1D23AEE7-C950-7D47-DE8E-8142B350CD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EE28538-B76C-4538-9210-2CCA547D8C4E}" type="slidenum">
              <a:rPr lang="en-US" altLang="en-US" smtClean="0">
                <a:latin typeface="Times New Roman" panose="02020603050405020304" pitchFamily="18" charset="0"/>
              </a:rPr>
              <a:pPr/>
              <a:t>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89EC1A27-CEC3-3528-80C1-9A518B3B54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BCF69D49-991C-E0F2-DE21-DE476B9DAF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E14058CD-C956-CFC2-A668-6BC5AFA686F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CCDF206-2CB0-4D63-882C-33CDCF02B57B}" type="slidenum">
              <a:rPr lang="en-US" altLang="en-US" smtClean="0">
                <a:latin typeface="Times New Roman" panose="02020603050405020304" pitchFamily="18" charset="0"/>
              </a:rPr>
              <a:pPr/>
              <a:t>22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03D39399-B134-8B25-7734-75B2866015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4E332BC8-F7FB-A6F4-FF78-E2B8F81BD8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24AF43AA-A5F4-01E9-9C46-F450C507B7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E8C7F6A-11C9-48F7-8C2A-7A6553C0CBA8}" type="slidenum">
              <a:rPr lang="en-US" altLang="en-US" smtClean="0">
                <a:latin typeface="Times New Roman" panose="02020603050405020304" pitchFamily="18" charset="0"/>
              </a:rPr>
              <a:pPr/>
              <a:t>23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6F4FA2AF-AA5C-0EDC-D1FC-DE8DEE1D0A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0407C25A-61B5-C685-6F18-4AE387F20E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66BA05E1-8DCE-432B-AC45-33F27183DB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3D5DC36-EBB0-4410-9CD6-C64A95861385}" type="slidenum">
              <a:rPr lang="en-US" altLang="en-US" smtClean="0">
                <a:latin typeface="Times New Roman" panose="02020603050405020304" pitchFamily="18" charset="0"/>
              </a:rPr>
              <a:pPr/>
              <a:t>24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CD1D1762-1325-46BB-553A-B8C60832CA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42258CB2-CC87-D7CE-E597-09807346CA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8" tIns="45004" rIns="90008" bIns="45004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80278DF6-9647-39A6-3C5F-FBD9C60CE8D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8B9E321-09C7-413D-91EE-F3D3EB608467}" type="slidenum">
              <a:rPr lang="en-US" altLang="en-US" smtClean="0">
                <a:latin typeface="Times New Roman" panose="02020603050405020304" pitchFamily="18" charset="0"/>
              </a:rPr>
              <a:pPr/>
              <a:t>25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4B6FFC88-E227-81FB-5C59-FE5D410DBD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FCC38555-1E33-10CC-0134-1D66D9B6FC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8" tIns="45004" rIns="90008" bIns="45004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>
            <a:extLst>
              <a:ext uri="{FF2B5EF4-FFF2-40B4-BE49-F238E27FC236}">
                <a16:creationId xmlns:a16="http://schemas.microsoft.com/office/drawing/2014/main" id="{DFCF8AE7-18A5-1233-D000-D38113A78D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3FACE9D-C7C0-45BE-B72C-7EA28C187F7F}" type="slidenum">
              <a:rPr lang="en-US" altLang="en-US" smtClean="0">
                <a:latin typeface="Times New Roman" panose="02020603050405020304" pitchFamily="18" charset="0"/>
              </a:rPr>
              <a:pPr/>
              <a:t>26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7E2CFB0A-6DAE-58B7-093C-26067F2CF7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4EB1BE06-9B04-6109-3D9E-F0C5D8FF23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>
            <a:extLst>
              <a:ext uri="{FF2B5EF4-FFF2-40B4-BE49-F238E27FC236}">
                <a16:creationId xmlns:a16="http://schemas.microsoft.com/office/drawing/2014/main" id="{CB42E296-86F2-D469-2EEE-86880EC61E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CE596A3-138D-4884-B7E4-1BD32D431086}" type="slidenum">
              <a:rPr lang="en-US" altLang="en-US" smtClean="0">
                <a:latin typeface="Times New Roman" panose="02020603050405020304" pitchFamily="18" charset="0"/>
              </a:rPr>
              <a:pPr/>
              <a:t>27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5932AED1-DDF5-9C9D-4608-CBA44AAC34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E9676F0B-2895-A104-65C0-B936C25665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75B24D4A-BC95-43F4-886C-26E0C9A55A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74C5969-6C04-42F0-915C-F5053BBE2DB2}" type="slidenum">
              <a:rPr lang="en-US" altLang="en-US" smtClean="0">
                <a:latin typeface="Times New Roman" panose="02020603050405020304" pitchFamily="18" charset="0"/>
              </a:rPr>
              <a:pPr/>
              <a:t>28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CA2B0902-276D-E770-C990-6565B48DB2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C1EDC607-43AE-823E-072D-52BB2A57E5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A4EA5C07-4966-9187-7B4C-A673F1BE8A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75B97E1-FFB3-4722-A6F1-BE500944F1F5}" type="slidenum">
              <a:rPr lang="en-US" altLang="en-US" smtClean="0">
                <a:latin typeface="Times New Roman" panose="02020603050405020304" pitchFamily="18" charset="0"/>
              </a:rPr>
              <a:pPr/>
              <a:t>29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C4566898-B4B2-45BD-87B0-546B3BFD0E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F0C00231-BACB-3249-74B1-C28D996FE6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8" tIns="45004" rIns="90008" bIns="45004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C783E536-257A-6F4C-77D2-09C3F4D81F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8206434-02B8-4C6D-BEA9-AD3B38E38169}" type="slidenum">
              <a:rPr lang="en-US" altLang="en-US" smtClean="0">
                <a:latin typeface="Times New Roman" panose="02020603050405020304" pitchFamily="18" charset="0"/>
              </a:rPr>
              <a:pPr/>
              <a:t>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E75BC23C-4C48-B7CA-AAD4-2548B302A4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407387E5-9220-1BF5-5139-E57A6545CF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6DD51515-2CAF-F7B6-6D50-FF67A70C4E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25D4C2E-D131-43B7-9F6E-CA3229684357}" type="slidenum">
              <a:rPr lang="en-US" altLang="en-US" smtClean="0">
                <a:latin typeface="Times New Roman" panose="02020603050405020304" pitchFamily="18" charset="0"/>
              </a:rPr>
              <a:pPr/>
              <a:t>30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772F40F3-D9D5-F37A-1569-5F21AB750F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AFDD2139-45D5-238D-1BBE-5A415699C5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85F40938-581B-2F3C-75AC-65FC0A39F2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01F9C01-ACBD-4833-B89E-22147D91E696}" type="slidenum">
              <a:rPr lang="en-US" altLang="en-US" smtClean="0">
                <a:latin typeface="Times New Roman" panose="02020603050405020304" pitchFamily="18" charset="0"/>
              </a:rPr>
              <a:pPr/>
              <a:t>31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5CEF343D-F3C0-A1D5-D133-0E8C8A57AB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BBFD3E28-FE88-02D7-2697-9C5C06F198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8" tIns="45004" rIns="90008" bIns="45004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4A1DA411-CA33-8812-60BB-13321BE1C5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8BFB97D-7689-4B77-AAA4-D7422F3B1C9B}" type="slidenum">
              <a:rPr lang="en-US" altLang="en-US" smtClean="0">
                <a:latin typeface="Times New Roman" panose="02020603050405020304" pitchFamily="18" charset="0"/>
              </a:rPr>
              <a:pPr/>
              <a:t>32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596743DF-E85F-CB23-647F-5F1D4EAF41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BC36FEEE-CD3D-4387-F34A-D735CE6259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E01236F4-337E-EA23-CCF5-D24F67ED6A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6DAE4CF-EABD-41EA-A805-BBEB9083AC47}" type="slidenum">
              <a:rPr lang="en-US" altLang="en-US" smtClean="0">
                <a:latin typeface="Times New Roman" panose="02020603050405020304" pitchFamily="18" charset="0"/>
              </a:rPr>
              <a:pPr/>
              <a:t>33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C05EA255-473A-5725-6EDD-C5DD694F8E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75D29C61-EBB5-F036-7C58-18413E2E8A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8" tIns="45004" rIns="90008" bIns="45004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2742B75B-A175-90E1-A53C-2279CC4C4D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C6C7AF2-A530-4D70-9BF3-32597D220A3C}" type="slidenum">
              <a:rPr lang="en-US" altLang="en-US" smtClean="0">
                <a:latin typeface="Times New Roman" panose="02020603050405020304" pitchFamily="18" charset="0"/>
              </a:rPr>
              <a:pPr/>
              <a:t>34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07F85A91-E2F5-8444-293A-DACA3569D5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B9CC3C8A-6FEE-E732-1832-ADCB55EA52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>
            <a:extLst>
              <a:ext uri="{FF2B5EF4-FFF2-40B4-BE49-F238E27FC236}">
                <a16:creationId xmlns:a16="http://schemas.microsoft.com/office/drawing/2014/main" id="{A161E016-831F-82FC-DD9C-51A4416221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C88E822-9251-4956-952A-E5707DB7978E}" type="slidenum">
              <a:rPr lang="en-US" altLang="en-US" smtClean="0">
                <a:latin typeface="Times New Roman" panose="02020603050405020304" pitchFamily="18" charset="0"/>
              </a:rPr>
              <a:pPr/>
              <a:t>35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489E86D3-1A75-9F10-A31B-D4EABA268E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71E454D2-44AD-AEF1-3BF3-7F8A6554EA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8" tIns="45004" rIns="90008" bIns="45004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>
            <a:extLst>
              <a:ext uri="{FF2B5EF4-FFF2-40B4-BE49-F238E27FC236}">
                <a16:creationId xmlns:a16="http://schemas.microsoft.com/office/drawing/2014/main" id="{CA196A1D-32BB-76A6-8B67-DCE4962D5F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43AF759-17BE-4B52-8EF9-F6D42C62D169}" type="slidenum">
              <a:rPr lang="en-US" altLang="en-US" smtClean="0">
                <a:latin typeface="Times New Roman" panose="02020603050405020304" pitchFamily="18" charset="0"/>
              </a:rPr>
              <a:pPr/>
              <a:t>36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6803" name="Rectangle 2">
            <a:extLst>
              <a:ext uri="{FF2B5EF4-FFF2-40B4-BE49-F238E27FC236}">
                <a16:creationId xmlns:a16="http://schemas.microsoft.com/office/drawing/2014/main" id="{BB4F2FDD-61BC-C558-773C-E7084F5BCB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>
            <a:extLst>
              <a:ext uri="{FF2B5EF4-FFF2-40B4-BE49-F238E27FC236}">
                <a16:creationId xmlns:a16="http://schemas.microsoft.com/office/drawing/2014/main" id="{BD60AF70-CCB6-0D52-E92D-CDF2D47B08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B3E25D2D-0694-15A7-0271-FD9ACF7D76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48E4958-49C6-472C-B7BD-97B6AFC69538}" type="slidenum">
              <a:rPr lang="en-US" altLang="en-US" smtClean="0">
                <a:latin typeface="Times New Roman" panose="02020603050405020304" pitchFamily="18" charset="0"/>
              </a:rPr>
              <a:pPr/>
              <a:t>37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F07B5259-DB5E-68D6-D157-AF13685568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6484C8D2-2CEF-8B32-3A23-BE28102D12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>
            <a:extLst>
              <a:ext uri="{FF2B5EF4-FFF2-40B4-BE49-F238E27FC236}">
                <a16:creationId xmlns:a16="http://schemas.microsoft.com/office/drawing/2014/main" id="{47C3F993-E443-DA79-DE10-E711A79600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79730EB-961E-4CFE-B905-A9E1DB325F6A}" type="slidenum">
              <a:rPr lang="en-US" altLang="en-US" smtClean="0">
                <a:latin typeface="Times New Roman" panose="02020603050405020304" pitchFamily="18" charset="0"/>
              </a:rPr>
              <a:pPr/>
              <a:t>38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id="{68F55193-CF67-F916-6224-CBD6BE37D7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>
            <a:extLst>
              <a:ext uri="{FF2B5EF4-FFF2-40B4-BE49-F238E27FC236}">
                <a16:creationId xmlns:a16="http://schemas.microsoft.com/office/drawing/2014/main" id="{B62DDC56-AC89-5669-31A2-D323B8971B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>
            <a:extLst>
              <a:ext uri="{FF2B5EF4-FFF2-40B4-BE49-F238E27FC236}">
                <a16:creationId xmlns:a16="http://schemas.microsoft.com/office/drawing/2014/main" id="{C17DEB8F-3F1E-1C87-A493-B6AC600998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Notes Placeholder 2">
            <a:extLst>
              <a:ext uri="{FF2B5EF4-FFF2-40B4-BE49-F238E27FC236}">
                <a16:creationId xmlns:a16="http://schemas.microsoft.com/office/drawing/2014/main" id="{78E73CDE-7082-8578-E44E-259BAA4B98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Seagate 2025</a:t>
            </a:r>
          </a:p>
          <a:p>
            <a:r>
              <a:rPr lang="en-US" altLang="en-US"/>
              <a:t>Solidigm d5p5336 2025</a:t>
            </a:r>
          </a:p>
        </p:txBody>
      </p:sp>
      <p:sp>
        <p:nvSpPr>
          <p:cNvPr id="83972" name="Slide Number Placeholder 3">
            <a:extLst>
              <a:ext uri="{FF2B5EF4-FFF2-40B4-BE49-F238E27FC236}">
                <a16:creationId xmlns:a16="http://schemas.microsoft.com/office/drawing/2014/main" id="{F085B599-6BD5-4003-81AC-7E546FA102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C7A0BC1-FDE2-4517-BD91-F0A7C5052D20}" type="slidenum">
              <a:rPr lang="en-US" altLang="en-US" smtClean="0">
                <a:latin typeface="Times New Roman" panose="02020603050405020304" pitchFamily="18" charset="0"/>
              </a:rPr>
              <a:pPr/>
              <a:t>40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21AFACA9-D8BF-8E56-47CE-00F90A11FC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B4FE6C9-B792-43F8-A2A0-BFAD95697A74}" type="slidenum">
              <a:rPr lang="en-US" altLang="en-US" smtClean="0">
                <a:latin typeface="Times New Roman" panose="02020603050405020304" pitchFamily="18" charset="0"/>
              </a:rPr>
              <a:pPr/>
              <a:t>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B967821B-418E-2213-E069-E6ABFBAF3F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1C2868C6-B8A0-E85D-0E66-86F9A6ADA3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>
            <a:extLst>
              <a:ext uri="{FF2B5EF4-FFF2-40B4-BE49-F238E27FC236}">
                <a16:creationId xmlns:a16="http://schemas.microsoft.com/office/drawing/2014/main" id="{EEAE7B50-5271-AF64-6E38-6E98CE0285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8E09CAE-ADF3-42F2-8468-C18816F8DA7D}" type="slidenum">
              <a:rPr lang="en-US" altLang="en-US" smtClean="0">
                <a:latin typeface="Times New Roman" panose="02020603050405020304" pitchFamily="18" charset="0"/>
              </a:rPr>
              <a:pPr/>
              <a:t>41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6019" name="Rectangle 2">
            <a:extLst>
              <a:ext uri="{FF2B5EF4-FFF2-40B4-BE49-F238E27FC236}">
                <a16:creationId xmlns:a16="http://schemas.microsoft.com/office/drawing/2014/main" id="{8526124A-3698-2A4A-F8C2-BD44ECE88A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>
            <a:extLst>
              <a:ext uri="{FF2B5EF4-FFF2-40B4-BE49-F238E27FC236}">
                <a16:creationId xmlns:a16="http://schemas.microsoft.com/office/drawing/2014/main" id="{CA2980F4-9AC2-5440-D47E-D73781007A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BAB89683-7FDD-2EE0-0529-66FFF8B0A7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B2DF68C6-9F26-42FE-9222-53593A086D76}" type="slidenum">
              <a:rPr lang="en-US" altLang="en-US" smtClean="0">
                <a:latin typeface="Times New Roman" panose="02020603050405020304" pitchFamily="18" charset="0"/>
              </a:rPr>
              <a:pPr/>
              <a:t>42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592E332C-12BB-275F-11D5-109EBFB9F0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D3DC48C9-553F-105B-6AD0-2B73A8637F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>
            <a:extLst>
              <a:ext uri="{FF2B5EF4-FFF2-40B4-BE49-F238E27FC236}">
                <a16:creationId xmlns:a16="http://schemas.microsoft.com/office/drawing/2014/main" id="{4EA7D9C6-2818-02A7-C8E2-EDDE1A5971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956FE37-09E7-4A4B-A1B2-9E83DF093F86}" type="slidenum">
              <a:rPr lang="en-US" altLang="en-US" smtClean="0">
                <a:latin typeface="Times New Roman" panose="02020603050405020304" pitchFamily="18" charset="0"/>
              </a:rPr>
              <a:pPr/>
              <a:t>43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0115" name="Rectangle 2">
            <a:extLst>
              <a:ext uri="{FF2B5EF4-FFF2-40B4-BE49-F238E27FC236}">
                <a16:creationId xmlns:a16="http://schemas.microsoft.com/office/drawing/2014/main" id="{93082525-051F-0D16-0A18-BF391E2B57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>
            <a:extLst>
              <a:ext uri="{FF2B5EF4-FFF2-40B4-BE49-F238E27FC236}">
                <a16:creationId xmlns:a16="http://schemas.microsoft.com/office/drawing/2014/main" id="{A2CB0444-C914-EE2B-D23A-D7D112D9C9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>
            <a:extLst>
              <a:ext uri="{FF2B5EF4-FFF2-40B4-BE49-F238E27FC236}">
                <a16:creationId xmlns:a16="http://schemas.microsoft.com/office/drawing/2014/main" id="{951FDB22-EBD4-4F30-CCC9-9AD2FF8A0D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F78A9DE-824B-45FE-A96C-7460EEE15066}" type="slidenum">
              <a:rPr lang="en-US" altLang="en-US" smtClean="0">
                <a:latin typeface="Times New Roman" panose="02020603050405020304" pitchFamily="18" charset="0"/>
              </a:rPr>
              <a:pPr/>
              <a:t>44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2163" name="Rectangle 2">
            <a:extLst>
              <a:ext uri="{FF2B5EF4-FFF2-40B4-BE49-F238E27FC236}">
                <a16:creationId xmlns:a16="http://schemas.microsoft.com/office/drawing/2014/main" id="{70E16441-0CFC-6CA2-E86A-7FCDABB2DC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>
            <a:extLst>
              <a:ext uri="{FF2B5EF4-FFF2-40B4-BE49-F238E27FC236}">
                <a16:creationId xmlns:a16="http://schemas.microsoft.com/office/drawing/2014/main" id="{087DF08D-F5F3-C198-4113-350302D7AE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>
            <a:extLst>
              <a:ext uri="{FF2B5EF4-FFF2-40B4-BE49-F238E27FC236}">
                <a16:creationId xmlns:a16="http://schemas.microsoft.com/office/drawing/2014/main" id="{82C85CF2-EA3F-8B1E-764D-155836939F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A31DC44-498F-4EEC-AE2C-928B32807DCC}" type="slidenum">
              <a:rPr lang="en-US" altLang="en-US" smtClean="0">
                <a:latin typeface="Times New Roman" panose="02020603050405020304" pitchFamily="18" charset="0"/>
              </a:rPr>
              <a:pPr/>
              <a:t>45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4211" name="Rectangle 2">
            <a:extLst>
              <a:ext uri="{FF2B5EF4-FFF2-40B4-BE49-F238E27FC236}">
                <a16:creationId xmlns:a16="http://schemas.microsoft.com/office/drawing/2014/main" id="{AC77E46D-D438-44F8-0B4D-BC7FA6DF06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>
            <a:extLst>
              <a:ext uri="{FF2B5EF4-FFF2-40B4-BE49-F238E27FC236}">
                <a16:creationId xmlns:a16="http://schemas.microsoft.com/office/drawing/2014/main" id="{69B20AE3-6183-8E9F-AB37-20A70AB7A9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>
            <a:extLst>
              <a:ext uri="{FF2B5EF4-FFF2-40B4-BE49-F238E27FC236}">
                <a16:creationId xmlns:a16="http://schemas.microsoft.com/office/drawing/2014/main" id="{456CDA3D-21AE-BFF2-C8C7-9E7F054819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B5128FB6-6FC3-4726-9D10-10497375FF87}" type="slidenum">
              <a:rPr lang="en-US" altLang="en-US" smtClean="0">
                <a:latin typeface="Times New Roman" panose="02020603050405020304" pitchFamily="18" charset="0"/>
              </a:rPr>
              <a:pPr/>
              <a:t>46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6259" name="Rectangle 2">
            <a:extLst>
              <a:ext uri="{FF2B5EF4-FFF2-40B4-BE49-F238E27FC236}">
                <a16:creationId xmlns:a16="http://schemas.microsoft.com/office/drawing/2014/main" id="{B52917B5-3A52-E421-9770-5592DD499F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>
            <a:extLst>
              <a:ext uri="{FF2B5EF4-FFF2-40B4-BE49-F238E27FC236}">
                <a16:creationId xmlns:a16="http://schemas.microsoft.com/office/drawing/2014/main" id="{6F0CBC7F-C0D8-47E2-D8BB-CD2520EC07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>
            <a:extLst>
              <a:ext uri="{FF2B5EF4-FFF2-40B4-BE49-F238E27FC236}">
                <a16:creationId xmlns:a16="http://schemas.microsoft.com/office/drawing/2014/main" id="{1EE6DD29-3E8F-B986-5405-C9E5439ED6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C03CCE5-A34C-4985-AC00-5C682A88B276}" type="slidenum">
              <a:rPr lang="en-US" altLang="en-US" smtClean="0">
                <a:latin typeface="Times New Roman" panose="02020603050405020304" pitchFamily="18" charset="0"/>
              </a:rPr>
              <a:pPr/>
              <a:t>47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8307" name="Rectangle 2">
            <a:extLst>
              <a:ext uri="{FF2B5EF4-FFF2-40B4-BE49-F238E27FC236}">
                <a16:creationId xmlns:a16="http://schemas.microsoft.com/office/drawing/2014/main" id="{BEB065BE-91E9-09CF-B73A-30E8583376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>
            <a:extLst>
              <a:ext uri="{FF2B5EF4-FFF2-40B4-BE49-F238E27FC236}">
                <a16:creationId xmlns:a16="http://schemas.microsoft.com/office/drawing/2014/main" id="{48D123AF-25DF-F2B6-0C60-DCC7FBC729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>
            <a:extLst>
              <a:ext uri="{FF2B5EF4-FFF2-40B4-BE49-F238E27FC236}">
                <a16:creationId xmlns:a16="http://schemas.microsoft.com/office/drawing/2014/main" id="{3C6FE4E3-6B52-9C0C-34F2-33778214C9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AE6B797-4F46-403C-88D5-72D70CDE9C10}" type="slidenum">
              <a:rPr lang="en-US" altLang="en-US" smtClean="0">
                <a:latin typeface="Times New Roman" panose="02020603050405020304" pitchFamily="18" charset="0"/>
              </a:rPr>
              <a:pPr/>
              <a:t>48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0355" name="Rectangle 2">
            <a:extLst>
              <a:ext uri="{FF2B5EF4-FFF2-40B4-BE49-F238E27FC236}">
                <a16:creationId xmlns:a16="http://schemas.microsoft.com/office/drawing/2014/main" id="{638C9679-F039-637E-C87E-508CC1DBF8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>
            <a:extLst>
              <a:ext uri="{FF2B5EF4-FFF2-40B4-BE49-F238E27FC236}">
                <a16:creationId xmlns:a16="http://schemas.microsoft.com/office/drawing/2014/main" id="{E5BBA7F8-F03A-1BE5-9A9F-33969BC5E6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>
            <a:extLst>
              <a:ext uri="{FF2B5EF4-FFF2-40B4-BE49-F238E27FC236}">
                <a16:creationId xmlns:a16="http://schemas.microsoft.com/office/drawing/2014/main" id="{E201C951-A559-9F42-428B-008DD3614F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D092990-1E2C-4AF0-8A22-38586C8FF489}" type="slidenum">
              <a:rPr lang="en-US" altLang="en-US" smtClean="0">
                <a:latin typeface="Times New Roman" panose="02020603050405020304" pitchFamily="18" charset="0"/>
              </a:rPr>
              <a:pPr/>
              <a:t>49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2403" name="Rectangle 2">
            <a:extLst>
              <a:ext uri="{FF2B5EF4-FFF2-40B4-BE49-F238E27FC236}">
                <a16:creationId xmlns:a16="http://schemas.microsoft.com/office/drawing/2014/main" id="{1EE25825-EA60-D9BB-1C87-6F3CD8D8C3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>
            <a:extLst>
              <a:ext uri="{FF2B5EF4-FFF2-40B4-BE49-F238E27FC236}">
                <a16:creationId xmlns:a16="http://schemas.microsoft.com/office/drawing/2014/main" id="{4FACA0A8-1EEE-31F6-4EAD-FF2F20D851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8" tIns="45004" rIns="90008" bIns="45004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>
            <a:extLst>
              <a:ext uri="{FF2B5EF4-FFF2-40B4-BE49-F238E27FC236}">
                <a16:creationId xmlns:a16="http://schemas.microsoft.com/office/drawing/2014/main" id="{E770B001-9334-92CE-434F-169B552037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A1C871A-B04F-415B-9CAF-ED363DE9D532}" type="slidenum">
              <a:rPr lang="en-US" altLang="en-US" smtClean="0">
                <a:latin typeface="Times New Roman" panose="02020603050405020304" pitchFamily="18" charset="0"/>
              </a:rPr>
              <a:pPr/>
              <a:t>50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4451" name="Rectangle 2">
            <a:extLst>
              <a:ext uri="{FF2B5EF4-FFF2-40B4-BE49-F238E27FC236}">
                <a16:creationId xmlns:a16="http://schemas.microsoft.com/office/drawing/2014/main" id="{2FA264D6-00A3-55C8-4B19-496E81FE9A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>
            <a:extLst>
              <a:ext uri="{FF2B5EF4-FFF2-40B4-BE49-F238E27FC236}">
                <a16:creationId xmlns:a16="http://schemas.microsoft.com/office/drawing/2014/main" id="{60F69609-3F96-FF5D-7424-00ACAF5A35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D9E853BF-784B-CA77-E467-E5438DFCDD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7DD8558-2D9F-48C0-955B-17E32ADF4F95}" type="slidenum">
              <a:rPr lang="en-US" altLang="en-US" smtClean="0">
                <a:latin typeface="Times New Roman" panose="02020603050405020304" pitchFamily="18" charset="0"/>
              </a:rPr>
              <a:pPr/>
              <a:t>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69ED59F1-E96F-05A8-F00E-C2EF761A87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D7F97546-7F2B-ACCD-C25B-28A6715FA8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>
            <a:extLst>
              <a:ext uri="{FF2B5EF4-FFF2-40B4-BE49-F238E27FC236}">
                <a16:creationId xmlns:a16="http://schemas.microsoft.com/office/drawing/2014/main" id="{0C8D9BFD-B562-1BC6-8BC6-41F5157C00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56B36E2-1C01-4EC0-92F0-B9268B0D3EA4}" type="slidenum">
              <a:rPr lang="en-US" altLang="en-US" smtClean="0">
                <a:latin typeface="Times New Roman" panose="02020603050405020304" pitchFamily="18" charset="0"/>
              </a:rPr>
              <a:pPr/>
              <a:t>51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6499" name="Rectangle 2">
            <a:extLst>
              <a:ext uri="{FF2B5EF4-FFF2-40B4-BE49-F238E27FC236}">
                <a16:creationId xmlns:a16="http://schemas.microsoft.com/office/drawing/2014/main" id="{73F667B5-36BC-A331-1A78-D462FE1493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>
            <a:extLst>
              <a:ext uri="{FF2B5EF4-FFF2-40B4-BE49-F238E27FC236}">
                <a16:creationId xmlns:a16="http://schemas.microsoft.com/office/drawing/2014/main" id="{4B6855EF-63B5-0E1C-AE24-EEA17E8115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>
            <a:extLst>
              <a:ext uri="{FF2B5EF4-FFF2-40B4-BE49-F238E27FC236}">
                <a16:creationId xmlns:a16="http://schemas.microsoft.com/office/drawing/2014/main" id="{435EB2BE-8A02-C06F-5480-A37598E81F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CFDA175-1049-4188-A1FC-B048C5FFB904}" type="slidenum">
              <a:rPr lang="en-US" altLang="en-US" smtClean="0">
                <a:latin typeface="Times New Roman" panose="02020603050405020304" pitchFamily="18" charset="0"/>
              </a:rPr>
              <a:pPr/>
              <a:t>52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8547" name="Rectangle 2">
            <a:extLst>
              <a:ext uri="{FF2B5EF4-FFF2-40B4-BE49-F238E27FC236}">
                <a16:creationId xmlns:a16="http://schemas.microsoft.com/office/drawing/2014/main" id="{5E6AAAEC-9412-AA59-F7B5-841AA0C1DD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>
            <a:extLst>
              <a:ext uri="{FF2B5EF4-FFF2-40B4-BE49-F238E27FC236}">
                <a16:creationId xmlns:a16="http://schemas.microsoft.com/office/drawing/2014/main" id="{043C6F5D-428A-D211-38C8-14608E34BC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>
            <a:extLst>
              <a:ext uri="{FF2B5EF4-FFF2-40B4-BE49-F238E27FC236}">
                <a16:creationId xmlns:a16="http://schemas.microsoft.com/office/drawing/2014/main" id="{F77F4732-25AC-E38B-4121-18629B3154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D04FE0C-E6ED-4E45-B25F-70C2F1C52447}" type="slidenum">
              <a:rPr lang="en-US" altLang="en-US" smtClean="0">
                <a:latin typeface="Times New Roman" panose="02020603050405020304" pitchFamily="18" charset="0"/>
              </a:rPr>
              <a:pPr/>
              <a:t>53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10595" name="Rectangle 2">
            <a:extLst>
              <a:ext uri="{FF2B5EF4-FFF2-40B4-BE49-F238E27FC236}">
                <a16:creationId xmlns:a16="http://schemas.microsoft.com/office/drawing/2014/main" id="{90E8B353-8979-D695-51E5-6AA644A367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>
            <a:extLst>
              <a:ext uri="{FF2B5EF4-FFF2-40B4-BE49-F238E27FC236}">
                <a16:creationId xmlns:a16="http://schemas.microsoft.com/office/drawing/2014/main" id="{D5C19E35-9695-E2E5-08B8-3C50B529DB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hlinkClick r:id="rId3"/>
              </a:rPr>
              <a:t>http://www.storagenewsletter.com/news/disk/hdd-technology-trends-ibm</a:t>
            </a:r>
            <a:endParaRPr lang="en-US" alt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>
            <a:extLst>
              <a:ext uri="{FF2B5EF4-FFF2-40B4-BE49-F238E27FC236}">
                <a16:creationId xmlns:a16="http://schemas.microsoft.com/office/drawing/2014/main" id="{7CFD48F9-B5B0-467E-44C3-D605995B3A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DD4A0BA6-F0AA-4DC3-81A6-FAFB035707AF}" type="slidenum">
              <a:rPr lang="en-US" altLang="en-US" smtClean="0">
                <a:latin typeface="Times New Roman" panose="02020603050405020304" pitchFamily="18" charset="0"/>
              </a:rPr>
              <a:pPr/>
              <a:t>54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43" name="Rectangle 2">
            <a:extLst>
              <a:ext uri="{FF2B5EF4-FFF2-40B4-BE49-F238E27FC236}">
                <a16:creationId xmlns:a16="http://schemas.microsoft.com/office/drawing/2014/main" id="{7917F73C-FF6A-D9CF-DAEA-C6FE354272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>
            <a:extLst>
              <a:ext uri="{FF2B5EF4-FFF2-40B4-BE49-F238E27FC236}">
                <a16:creationId xmlns:a16="http://schemas.microsoft.com/office/drawing/2014/main" id="{01DB425A-9380-8BE2-728A-BB460AEC07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>
            <a:extLst>
              <a:ext uri="{FF2B5EF4-FFF2-40B4-BE49-F238E27FC236}">
                <a16:creationId xmlns:a16="http://schemas.microsoft.com/office/drawing/2014/main" id="{172EBF64-04A8-3FA3-6314-6F0B41585D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BEB48093-D076-4860-BA31-17C1B4994277}" type="slidenum">
              <a:rPr lang="en-US" altLang="en-US" smtClean="0">
                <a:latin typeface="Times New Roman" panose="02020603050405020304" pitchFamily="18" charset="0"/>
              </a:rPr>
              <a:pPr/>
              <a:t>55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14691" name="Rectangle 2">
            <a:extLst>
              <a:ext uri="{FF2B5EF4-FFF2-40B4-BE49-F238E27FC236}">
                <a16:creationId xmlns:a16="http://schemas.microsoft.com/office/drawing/2014/main" id="{42DF2772-E565-87DA-AC1A-E5D6FB10E9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>
            <a:extLst>
              <a:ext uri="{FF2B5EF4-FFF2-40B4-BE49-F238E27FC236}">
                <a16:creationId xmlns:a16="http://schemas.microsoft.com/office/drawing/2014/main" id="{43CDACF1-BDF4-5CDD-F371-EF2F6671D1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hlinkClick r:id="rId3"/>
              </a:rPr>
              <a:t>http://users.soe.ucsc.edu/~elm/Papers/usenix08.pdf</a:t>
            </a:r>
            <a:endParaRPr lang="en-US" alt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>
            <a:extLst>
              <a:ext uri="{FF2B5EF4-FFF2-40B4-BE49-F238E27FC236}">
                <a16:creationId xmlns:a16="http://schemas.microsoft.com/office/drawing/2014/main" id="{834DEE3E-E91C-E30E-3D45-57D9C0ECA1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D94DE371-6DF0-4BB3-8BA2-CA3E385D4635}" type="slidenum">
              <a:rPr lang="en-US" altLang="en-US" smtClean="0">
                <a:latin typeface="Times New Roman" panose="02020603050405020304" pitchFamily="18" charset="0"/>
              </a:rPr>
              <a:pPr/>
              <a:t>56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16739" name="Rectangle 2">
            <a:extLst>
              <a:ext uri="{FF2B5EF4-FFF2-40B4-BE49-F238E27FC236}">
                <a16:creationId xmlns:a16="http://schemas.microsoft.com/office/drawing/2014/main" id="{398099F5-A5DA-44FA-932B-C2777B0901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>
            <a:extLst>
              <a:ext uri="{FF2B5EF4-FFF2-40B4-BE49-F238E27FC236}">
                <a16:creationId xmlns:a16="http://schemas.microsoft.com/office/drawing/2014/main" id="{1AB13225-81DB-A650-886A-C86151F0F0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>
            <a:extLst>
              <a:ext uri="{FF2B5EF4-FFF2-40B4-BE49-F238E27FC236}">
                <a16:creationId xmlns:a16="http://schemas.microsoft.com/office/drawing/2014/main" id="{428DE748-CD04-9886-3C5C-BC2B597B97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554D87C-C203-420D-8243-F6E7E406EDD0}" type="slidenum">
              <a:rPr lang="en-US" altLang="en-US" smtClean="0">
                <a:latin typeface="Times New Roman" panose="02020603050405020304" pitchFamily="18" charset="0"/>
              </a:rPr>
              <a:pPr/>
              <a:t>57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18787" name="Rectangle 2">
            <a:extLst>
              <a:ext uri="{FF2B5EF4-FFF2-40B4-BE49-F238E27FC236}">
                <a16:creationId xmlns:a16="http://schemas.microsoft.com/office/drawing/2014/main" id="{D7BBB5E8-2B8F-E9CC-F8CE-94FE28ED37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>
            <a:extLst>
              <a:ext uri="{FF2B5EF4-FFF2-40B4-BE49-F238E27FC236}">
                <a16:creationId xmlns:a16="http://schemas.microsoft.com/office/drawing/2014/main" id="{A85C2B29-5C61-A4F7-99F7-69179CD28B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>
            <a:extLst>
              <a:ext uri="{FF2B5EF4-FFF2-40B4-BE49-F238E27FC236}">
                <a16:creationId xmlns:a16="http://schemas.microsoft.com/office/drawing/2014/main" id="{A4AC088A-14AD-CD35-3617-E01FFE5880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338EC44-6E9C-442C-8C91-FF5A17BE9E03}" type="slidenum">
              <a:rPr lang="en-US" altLang="en-US" smtClean="0">
                <a:latin typeface="Times New Roman" panose="02020603050405020304" pitchFamily="18" charset="0"/>
              </a:rPr>
              <a:pPr/>
              <a:t>58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0835" name="Rectangle 2">
            <a:extLst>
              <a:ext uri="{FF2B5EF4-FFF2-40B4-BE49-F238E27FC236}">
                <a16:creationId xmlns:a16="http://schemas.microsoft.com/office/drawing/2014/main" id="{C2BFB9B9-CC79-1628-BF36-0E22C26D1E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>
            <a:extLst>
              <a:ext uri="{FF2B5EF4-FFF2-40B4-BE49-F238E27FC236}">
                <a16:creationId xmlns:a16="http://schemas.microsoft.com/office/drawing/2014/main" id="{352BFCAE-AF7C-C74A-F700-03F6B9CCD9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>
            <a:extLst>
              <a:ext uri="{FF2B5EF4-FFF2-40B4-BE49-F238E27FC236}">
                <a16:creationId xmlns:a16="http://schemas.microsoft.com/office/drawing/2014/main" id="{D9B91768-E35A-6AE9-58EC-6980486CED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0E1AB4C-2F9A-4F7B-B8B4-691FA228F7D5}" type="slidenum">
              <a:rPr lang="en-US" altLang="en-US" smtClean="0">
                <a:latin typeface="Times New Roman" panose="02020603050405020304" pitchFamily="18" charset="0"/>
              </a:rPr>
              <a:pPr/>
              <a:t>59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2883" name="Rectangle 2">
            <a:extLst>
              <a:ext uri="{FF2B5EF4-FFF2-40B4-BE49-F238E27FC236}">
                <a16:creationId xmlns:a16="http://schemas.microsoft.com/office/drawing/2014/main" id="{BE89AD10-65F9-9CE8-903B-260A68E210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>
            <a:extLst>
              <a:ext uri="{FF2B5EF4-FFF2-40B4-BE49-F238E27FC236}">
                <a16:creationId xmlns:a16="http://schemas.microsoft.com/office/drawing/2014/main" id="{0A1F41F7-0E2A-63CB-2295-7BFB2B46B3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>
            <a:extLst>
              <a:ext uri="{FF2B5EF4-FFF2-40B4-BE49-F238E27FC236}">
                <a16:creationId xmlns:a16="http://schemas.microsoft.com/office/drawing/2014/main" id="{25AAEE92-EA89-9544-FD40-7C92E0E16E6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769ACF3-5610-42E2-A5B3-2E956010704A}" type="slidenum">
              <a:rPr lang="en-US" altLang="en-US" smtClean="0">
                <a:latin typeface="Times New Roman" panose="02020603050405020304" pitchFamily="18" charset="0"/>
              </a:rPr>
              <a:pPr/>
              <a:t>60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4931" name="Rectangle 2">
            <a:extLst>
              <a:ext uri="{FF2B5EF4-FFF2-40B4-BE49-F238E27FC236}">
                <a16:creationId xmlns:a16="http://schemas.microsoft.com/office/drawing/2014/main" id="{AF21732B-8FBC-EC7D-F7F8-20AE5AA6EB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>
            <a:extLst>
              <a:ext uri="{FF2B5EF4-FFF2-40B4-BE49-F238E27FC236}">
                <a16:creationId xmlns:a16="http://schemas.microsoft.com/office/drawing/2014/main" id="{0F9168AF-5BD6-F897-0D8F-EC54DF7710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DCFF265B-ADDF-8C97-1AD5-E141E03B5A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295027B-21CC-4F2C-B8D4-C48119A614F1}" type="slidenum">
              <a:rPr lang="en-US" altLang="en-US" smtClean="0">
                <a:latin typeface="Times New Roman" panose="02020603050405020304" pitchFamily="18" charset="0"/>
              </a:rPr>
              <a:pPr/>
              <a:t>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4BE0B84B-9A70-A00B-49B5-2B76313BF7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04DC8037-611D-9BDD-7CC9-9BA2F6D559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>
            <a:extLst>
              <a:ext uri="{FF2B5EF4-FFF2-40B4-BE49-F238E27FC236}">
                <a16:creationId xmlns:a16="http://schemas.microsoft.com/office/drawing/2014/main" id="{980D2ACC-9412-E9EB-F29F-585AA88479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3E87324-2657-4757-AD97-C2F2E3C569C2}" type="slidenum">
              <a:rPr lang="en-US" altLang="en-US" smtClean="0">
                <a:latin typeface="Times New Roman" panose="02020603050405020304" pitchFamily="18" charset="0"/>
              </a:rPr>
              <a:pPr/>
              <a:t>61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6979" name="Rectangle 2">
            <a:extLst>
              <a:ext uri="{FF2B5EF4-FFF2-40B4-BE49-F238E27FC236}">
                <a16:creationId xmlns:a16="http://schemas.microsoft.com/office/drawing/2014/main" id="{C5E76725-D119-ABF5-6FCB-286CE257FA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>
            <a:extLst>
              <a:ext uri="{FF2B5EF4-FFF2-40B4-BE49-F238E27FC236}">
                <a16:creationId xmlns:a16="http://schemas.microsoft.com/office/drawing/2014/main" id="{8311DEAF-C8FF-2AA1-85B3-62581DFB01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>
            <a:extLst>
              <a:ext uri="{FF2B5EF4-FFF2-40B4-BE49-F238E27FC236}">
                <a16:creationId xmlns:a16="http://schemas.microsoft.com/office/drawing/2014/main" id="{1A62531E-981B-3D81-B8ED-326CB8D4C8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8FD1CD4-DAC2-4512-BED3-20C3146C22FF}" type="slidenum">
              <a:rPr lang="en-US" altLang="en-US" smtClean="0">
                <a:latin typeface="Times New Roman" panose="02020603050405020304" pitchFamily="18" charset="0"/>
              </a:rPr>
              <a:pPr/>
              <a:t>62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9027" name="Rectangle 2">
            <a:extLst>
              <a:ext uri="{FF2B5EF4-FFF2-40B4-BE49-F238E27FC236}">
                <a16:creationId xmlns:a16="http://schemas.microsoft.com/office/drawing/2014/main" id="{D29FA2A2-CCB5-9A7A-1AC6-0E6C542D59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>
            <a:extLst>
              <a:ext uri="{FF2B5EF4-FFF2-40B4-BE49-F238E27FC236}">
                <a16:creationId xmlns:a16="http://schemas.microsoft.com/office/drawing/2014/main" id="{A5AB41CD-1232-8EA7-B50C-D50FE4BC92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>
            <a:extLst>
              <a:ext uri="{FF2B5EF4-FFF2-40B4-BE49-F238E27FC236}">
                <a16:creationId xmlns:a16="http://schemas.microsoft.com/office/drawing/2014/main" id="{F69B1354-EB4A-9A6F-3987-083752E435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B57EC87-BAE6-4149-B8AF-785C7B3FBC78}" type="slidenum">
              <a:rPr lang="en-US" altLang="en-US" smtClean="0">
                <a:latin typeface="Times New Roman" panose="02020603050405020304" pitchFamily="18" charset="0"/>
              </a:rPr>
              <a:pPr/>
              <a:t>63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1075" name="Rectangle 2">
            <a:extLst>
              <a:ext uri="{FF2B5EF4-FFF2-40B4-BE49-F238E27FC236}">
                <a16:creationId xmlns:a16="http://schemas.microsoft.com/office/drawing/2014/main" id="{BF7FE925-6275-A034-D355-6AF32D8028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>
            <a:extLst>
              <a:ext uri="{FF2B5EF4-FFF2-40B4-BE49-F238E27FC236}">
                <a16:creationId xmlns:a16="http://schemas.microsoft.com/office/drawing/2014/main" id="{1585DB8B-5296-C52C-6576-5F145DE38E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>
            <a:extLst>
              <a:ext uri="{FF2B5EF4-FFF2-40B4-BE49-F238E27FC236}">
                <a16:creationId xmlns:a16="http://schemas.microsoft.com/office/drawing/2014/main" id="{53726FA3-5774-7D88-CBBE-A6BE954D71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F9CE317-7CF6-4937-AAB7-EFD26107ABCB}" type="slidenum">
              <a:rPr lang="en-US" altLang="en-US" smtClean="0">
                <a:latin typeface="Times New Roman" panose="02020603050405020304" pitchFamily="18" charset="0"/>
              </a:rPr>
              <a:pPr/>
              <a:t>64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3123" name="Rectangle 2">
            <a:extLst>
              <a:ext uri="{FF2B5EF4-FFF2-40B4-BE49-F238E27FC236}">
                <a16:creationId xmlns:a16="http://schemas.microsoft.com/office/drawing/2014/main" id="{09AFE64A-1FB2-F2C0-C917-D01A6F5A4B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>
            <a:extLst>
              <a:ext uri="{FF2B5EF4-FFF2-40B4-BE49-F238E27FC236}">
                <a16:creationId xmlns:a16="http://schemas.microsoft.com/office/drawing/2014/main" id="{E0C48F13-DC0F-4E28-B1C0-6753A8357A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>
            <a:extLst>
              <a:ext uri="{FF2B5EF4-FFF2-40B4-BE49-F238E27FC236}">
                <a16:creationId xmlns:a16="http://schemas.microsoft.com/office/drawing/2014/main" id="{B0CDFD1D-9399-EED3-58C0-42025F19F7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6695B2A-83EA-4324-A4FE-5EEE4ED04268}" type="slidenum">
              <a:rPr lang="en-US" altLang="en-US" smtClean="0">
                <a:latin typeface="Times New Roman" panose="02020603050405020304" pitchFamily="18" charset="0"/>
              </a:rPr>
              <a:pPr/>
              <a:t>65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5171" name="Rectangle 2">
            <a:extLst>
              <a:ext uri="{FF2B5EF4-FFF2-40B4-BE49-F238E27FC236}">
                <a16:creationId xmlns:a16="http://schemas.microsoft.com/office/drawing/2014/main" id="{EABF3A91-F43A-8B8F-89DD-DDAA6DB8EF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>
            <a:extLst>
              <a:ext uri="{FF2B5EF4-FFF2-40B4-BE49-F238E27FC236}">
                <a16:creationId xmlns:a16="http://schemas.microsoft.com/office/drawing/2014/main" id="{E84D2627-000B-A9ED-C657-249BBA1B43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>
            <a:extLst>
              <a:ext uri="{FF2B5EF4-FFF2-40B4-BE49-F238E27FC236}">
                <a16:creationId xmlns:a16="http://schemas.microsoft.com/office/drawing/2014/main" id="{1787A46E-4C72-E8A8-327C-5C69626B99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2EDA4E2-B455-456D-9CAF-E3A38BE970AC}" type="slidenum">
              <a:rPr lang="en-US" altLang="en-US" smtClean="0">
                <a:latin typeface="Times New Roman" panose="02020603050405020304" pitchFamily="18" charset="0"/>
              </a:rPr>
              <a:pPr/>
              <a:t>66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7219" name="Rectangle 2">
            <a:extLst>
              <a:ext uri="{FF2B5EF4-FFF2-40B4-BE49-F238E27FC236}">
                <a16:creationId xmlns:a16="http://schemas.microsoft.com/office/drawing/2014/main" id="{9515679D-A0EF-5B41-93B7-D88637AA1C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>
            <a:extLst>
              <a:ext uri="{FF2B5EF4-FFF2-40B4-BE49-F238E27FC236}">
                <a16:creationId xmlns:a16="http://schemas.microsoft.com/office/drawing/2014/main" id="{61B70026-6D4A-6586-FD39-BF94FBB934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>
            <a:extLst>
              <a:ext uri="{FF2B5EF4-FFF2-40B4-BE49-F238E27FC236}">
                <a16:creationId xmlns:a16="http://schemas.microsoft.com/office/drawing/2014/main" id="{FE939E2D-353A-F545-6895-72DB23BFD1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F2F0AD5-AA47-4C63-BFA1-84A9D5F227D4}" type="slidenum">
              <a:rPr lang="en-US" altLang="en-US" smtClean="0">
                <a:latin typeface="Times New Roman" panose="02020603050405020304" pitchFamily="18" charset="0"/>
              </a:rPr>
              <a:pPr/>
              <a:t>67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9267" name="Rectangle 2">
            <a:extLst>
              <a:ext uri="{FF2B5EF4-FFF2-40B4-BE49-F238E27FC236}">
                <a16:creationId xmlns:a16="http://schemas.microsoft.com/office/drawing/2014/main" id="{A72D3ECF-4F57-8887-30B7-99E7938A8B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>
            <a:extLst>
              <a:ext uri="{FF2B5EF4-FFF2-40B4-BE49-F238E27FC236}">
                <a16:creationId xmlns:a16="http://schemas.microsoft.com/office/drawing/2014/main" id="{B915CEFD-316A-A258-3162-BADACAF3DB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A118319F-6DC4-1E62-5EE1-486A7DA5AC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47749BE-5C67-4313-8B41-17DB9423B951}" type="slidenum">
              <a:rPr lang="en-US" altLang="en-US" smtClean="0">
                <a:latin typeface="Times New Roman" panose="02020603050405020304" pitchFamily="18" charset="0"/>
              </a:rPr>
              <a:pPr/>
              <a:t>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D86AE572-86B9-E434-FB49-DE33791DC9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D50350F1-6045-7EE2-B95E-C239DD5E1E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1E0B1919-B82D-B351-B619-A2604E74C6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170A16C-8B2E-4DAD-843C-2EBE1832ABC9}" type="slidenum">
              <a:rPr lang="en-US" altLang="en-US" smtClean="0">
                <a:latin typeface="Times New Roman" panose="02020603050405020304" pitchFamily="18" charset="0"/>
              </a:rPr>
              <a:pPr/>
              <a:t>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B0DA728D-F5C5-2A61-F676-56C51BF2CD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5332684C-136B-33FE-4E09-236240E875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22C4E704-9593-ED47-93B8-CB546C3C19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69B27F51-9ABC-47C6-B486-5D365ADAF6FD}" type="slidenum">
              <a:rPr lang="en-US" altLang="en-US" smtClean="0">
                <a:latin typeface="Times New Roman" panose="02020603050405020304" pitchFamily="18" charset="0"/>
              </a:rPr>
              <a:pPr/>
              <a:t>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EF6D2F1A-8F92-C4FB-A1D4-42E5D9BA96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732B564B-F7D6-F37A-191C-C16F2A26C3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B9F1CD4-9661-7A56-5CBB-2EAC9738FBC6}"/>
              </a:ext>
            </a:extLst>
          </p:cNvPr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C00B6DF4-2CCC-0C8F-B6D0-4B82A6FE2EA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0" name="Rectangle 4">
                <a:extLst>
                  <a:ext uri="{FF2B5EF4-FFF2-40B4-BE49-F238E27FC236}">
                    <a16:creationId xmlns:a16="http://schemas.microsoft.com/office/drawing/2014/main" id="{7B13472A-B0F5-D53C-ABB2-9BF05CF5B5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" name="Rectangle 5">
                <a:extLst>
                  <a:ext uri="{FF2B5EF4-FFF2-40B4-BE49-F238E27FC236}">
                    <a16:creationId xmlns:a16="http://schemas.microsoft.com/office/drawing/2014/main" id="{A56092F9-6FC2-2251-51AD-46E3634187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</p:grpSp>
        <p:grpSp>
          <p:nvGrpSpPr>
            <p:cNvPr id="4" name="Group 6">
              <a:extLst>
                <a:ext uri="{FF2B5EF4-FFF2-40B4-BE49-F238E27FC236}">
                  <a16:creationId xmlns:a16="http://schemas.microsoft.com/office/drawing/2014/main" id="{E3C52DA5-7384-2CA5-61DF-ED0CB4B3B9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94883E6-A792-ABB7-CC74-0F8D0180FD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B751E96-A6B4-7DB8-750D-A0AA8FDAA1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</p:grp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ACF8AA99-8436-5BBB-0AF6-8A2FAA2BDF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1483A746-CB45-B3EF-034D-1161D6CA1D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18B11FEB-4CDA-B7D0-3D65-F37D19D0D76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1025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25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ABB9E99C-039E-E77D-AD6E-39C381CF3E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6258C39E-BE89-B9E4-52F9-687EB1249E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0C653B8B-98BC-86C4-CD0D-65BE047155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429812A7-FDF9-4C4B-9F1D-56829E8416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6012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B1317983-FF4E-4539-A962-F4B561C186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AC2D7472-2681-F21C-ABEE-47444FA767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5D350715-F7BF-D802-51E2-0B6CCBCBC7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0593C-5210-4A3A-BC77-01DB6FD7D5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3548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FD5C7C4-FC39-8E8F-291D-49EB1FB13D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296182A9-4AAA-27F2-8E48-388368DBE5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6381D49B-D605-B810-9683-315AB8AB1C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EEBC5-2890-4F31-B609-7CFA397CEE1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05580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733B8963-D19F-74B0-3EF6-B1790B7CEB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7D07E425-26DB-9538-E6B3-773F59538E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4A55020E-6074-F825-7FEF-C14E75E631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CC95B-4EA5-4C5C-8DF9-ABD3F8C822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25716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8765BBB7-9686-9027-95DA-9C7D15FA07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19A95348-5967-9D06-B9B3-932BD0F978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E6232AF9-F770-63B6-A10F-DBC46D2D8B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657E28-2377-4A43-8BB4-AE0B790A6A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4812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728CDA13-6066-DF7F-5FD5-6B542B08C9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47A2F0E2-E43D-BAA8-DB57-0A7852B965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B5D04639-A858-46FC-535F-D7B2CF8540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2E8C8-6CAD-4BE6-A084-6F57D25755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5601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0428047A-1E5A-565A-086C-6FF363DDBD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247201DF-0FBE-4CFB-B622-AC03610A21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753D3EBB-F15E-6C19-6F40-C377D8B62A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D4133-C494-4F3B-90C2-9D4B4F8638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1017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98D52BA4-C73D-9AAB-6F88-37276CB4D2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617D452D-86D1-07CB-D15C-BDD63BDBA1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61F83605-C88B-270F-7B01-ACBD48CDFF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EF1FAB-6ACA-4A7E-90FC-F55E822E81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2476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1248E6CE-1ED9-9B13-E1CA-30838309D7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66B17192-95AA-871E-9853-683475259A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6A8ACB3E-97FF-7055-D33F-FCC8A8A208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8E1663-1210-4078-93F9-D954E0DC3C1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694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DA56B759-2DB6-C89A-59C6-70F3401FE2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B0D98A47-6E10-39FD-57EC-1E98145480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ADFA1A65-5163-F88E-F58E-7735CC89CA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392FF1-43E6-426D-AA60-05F2CEB69C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3312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CA894404-ED61-27E9-08FD-1009FDD08D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3A73590F-2921-B192-CC3C-EA42364807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2D4DD6C7-C563-551B-C00E-AE241D4A51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A0EE61-44E0-4FB7-8C58-FE98BBD6A0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5008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1404730C-AD08-198D-D69D-413BB18C17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A7808A22-69D4-113E-AA74-1A52FAD083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8CE9949E-D3EF-EDFD-4125-4314ED3FE0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7F2D4-E450-4D08-98D2-56ECCE0D4F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4148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5CA129B0-6FEA-9A96-B25A-D296DDD71B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F78887BC-E8A3-9613-C7D1-92DF921A3B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3B8315A7-865B-9D22-D12D-8B0A999128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D41858-5E45-42DD-8CF6-0505712CD0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7324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34C1699-AC05-A8AE-12E4-83E5EF61EDA6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2B1B996-DC3A-9CC4-44A6-D83D9DD4DF89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946244E-85D8-0BF3-5DAC-B7B788E80DD3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23E0A82-EA53-1C17-9F18-28439C195909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CCB9B91-1A09-9CCD-0083-B3E84B5D75BB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/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A7F63AD5-2FE0-583E-038D-DCA23D7128B0}"/>
              </a:ext>
            </a:extLst>
          </p:cNvPr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/>
          </a:p>
        </p:txBody>
      </p:sp>
      <p:sp>
        <p:nvSpPr>
          <p:cNvPr id="1032" name="Rectangle 8">
            <a:extLst>
              <a:ext uri="{FF2B5EF4-FFF2-40B4-BE49-F238E27FC236}">
                <a16:creationId xmlns:a16="http://schemas.microsoft.com/office/drawing/2014/main" id="{261982FD-1EC7-8054-7B72-5DBC6AA148DA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/>
          </a:p>
        </p:txBody>
      </p:sp>
      <p:sp>
        <p:nvSpPr>
          <p:cNvPr id="1033" name="Rectangle 9">
            <a:extLst>
              <a:ext uri="{FF2B5EF4-FFF2-40B4-BE49-F238E27FC236}">
                <a16:creationId xmlns:a16="http://schemas.microsoft.com/office/drawing/2014/main" id="{35000EA7-8806-F3A2-E4EE-2FC8B41E49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4" name="Rectangle 10">
            <a:extLst>
              <a:ext uri="{FF2B5EF4-FFF2-40B4-BE49-F238E27FC236}">
                <a16:creationId xmlns:a16="http://schemas.microsoft.com/office/drawing/2014/main" id="{1BDF7202-0151-B2D4-B9E2-F30158F359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9227" name="Rectangle 11">
            <a:extLst>
              <a:ext uri="{FF2B5EF4-FFF2-40B4-BE49-F238E27FC236}">
                <a16:creationId xmlns:a16="http://schemas.microsoft.com/office/drawing/2014/main" id="{A6A41F85-2148-B4EA-D323-F9C46521137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8" name="Rectangle 12">
            <a:extLst>
              <a:ext uri="{FF2B5EF4-FFF2-40B4-BE49-F238E27FC236}">
                <a16:creationId xmlns:a16="http://schemas.microsoft.com/office/drawing/2014/main" id="{4D8BD4EB-B3B0-EC45-CA87-ABE9B442668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9" name="Rectangle 13">
            <a:extLst>
              <a:ext uri="{FF2B5EF4-FFF2-40B4-BE49-F238E27FC236}">
                <a16:creationId xmlns:a16="http://schemas.microsoft.com/office/drawing/2014/main" id="{79C290AC-AE59-82BF-B90F-6CA48D821D1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D7A0436-EEC0-4E9D-9FE1-1297F93DDE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6" r:id="rId1"/>
    <p:sldLayoutId id="2147484114" r:id="rId2"/>
    <p:sldLayoutId id="2147484115" r:id="rId3"/>
    <p:sldLayoutId id="2147484116" r:id="rId4"/>
    <p:sldLayoutId id="2147484117" r:id="rId5"/>
    <p:sldLayoutId id="2147484118" r:id="rId6"/>
    <p:sldLayoutId id="2147484119" r:id="rId7"/>
    <p:sldLayoutId id="2147484120" r:id="rId8"/>
    <p:sldLayoutId id="2147484121" r:id="rId9"/>
    <p:sldLayoutId id="2147484122" r:id="rId10"/>
    <p:sldLayoutId id="2147484123" r:id="rId11"/>
    <p:sldLayoutId id="2147484124" r:id="rId12"/>
    <p:sldLayoutId id="2147484125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46BCBFBD-9ABE-AF90-152E-B303E0D1050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Advanced File Systems Issues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3026D8D6-137B-8022-4888-036AD992142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Andy Wang</a:t>
            </a:r>
          </a:p>
          <a:p>
            <a:pPr eaLnBrk="1" hangingPunct="1"/>
            <a:r>
              <a:rPr lang="en-US" altLang="en-US"/>
              <a:t>COP 5611</a:t>
            </a:r>
          </a:p>
          <a:p>
            <a:pPr eaLnBrk="1" hangingPunct="1"/>
            <a:r>
              <a:rPr lang="en-US" altLang="en-US"/>
              <a:t>Advanced Operating Systems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5284E0DA-5160-0D41-0CE7-3125B81B6B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Unconstrained Organizations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5D3C7392-4F42-4097-6C09-417A2A1667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Independent FSes can be put anywhere in the hierarchy (e.g., UNIX)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+ Generality, invisible to user</a:t>
            </a:r>
          </a:p>
          <a:p>
            <a:pPr eaLnBrk="1" hangingPunct="1">
              <a:buFontTx/>
              <a:buNone/>
            </a:pPr>
            <a:r>
              <a:rPr lang="en-US" altLang="en-US"/>
              <a:t>- Complexity, not always what user expects</a:t>
            </a:r>
          </a:p>
          <a:p>
            <a:pPr eaLnBrk="1" hangingPunct="1"/>
            <a:r>
              <a:rPr lang="en-US" altLang="en-US"/>
              <a:t>These organizations requires </a:t>
            </a:r>
            <a:r>
              <a:rPr lang="en-US" altLang="en-US" i="1" u="sng"/>
              <a:t>mounting</a:t>
            </a:r>
          </a:p>
          <a:p>
            <a:pPr eaLnBrk="1" hangingPunct="1">
              <a:buFontTx/>
              <a:buNone/>
            </a:pPr>
            <a:endParaRPr lang="en-US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7A4D39ED-5E7A-51F9-89CE-6BCDDE3A11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Some Questions…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6F7B71C0-C2F5-D46E-92EC-C0210E1D8C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Why hierarchical?  What are some alternative ways to organize a namespace?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EE328202-DD8B-20CF-9B33-5A9167C609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Types of Namespaces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D359E2ED-62E5-FEAC-1DC6-AFF2E6258A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Flat</a:t>
            </a:r>
          </a:p>
          <a:p>
            <a:pPr eaLnBrk="1" hangingPunct="1"/>
            <a:r>
              <a:rPr lang="en-US" altLang="en-US"/>
              <a:t>Hierarchical</a:t>
            </a:r>
          </a:p>
          <a:p>
            <a:pPr eaLnBrk="1" hangingPunct="1"/>
            <a:r>
              <a:rPr lang="en-US" altLang="en-US"/>
              <a:t>Relational</a:t>
            </a:r>
          </a:p>
          <a:p>
            <a:pPr eaLnBrk="1" hangingPunct="1"/>
            <a:r>
              <a:rPr lang="en-US" altLang="en-US"/>
              <a:t>Contextual</a:t>
            </a:r>
          </a:p>
          <a:p>
            <a:pPr eaLnBrk="1" hangingPunct="1"/>
            <a:r>
              <a:rPr lang="en-US" altLang="en-US"/>
              <a:t>Content-based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74A61079-7619-FCB0-1561-CA05E544D6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Example:  “Internet FS”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786FB229-B07F-7123-6C60-CF906800EB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Flat:  each URL mapped to one file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Hierarchical:  navigation within a site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Relational:  keyword search via search engines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Contextual:  page rank to improve search results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Content-based:  searching for images without knowing their names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19F2998A-88A0-08A2-FAD4-7A0143CA8A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Mounting File Systems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777CA07A-6F7C-BB23-A4E4-82DC9915BF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Each FS is a tree with a single root</a:t>
            </a:r>
          </a:p>
          <a:p>
            <a:pPr eaLnBrk="1" hangingPunct="1"/>
            <a:r>
              <a:rPr lang="en-US" altLang="en-US"/>
              <a:t>Its root is spliced into the overall tree</a:t>
            </a:r>
          </a:p>
          <a:p>
            <a:pPr lvl="1" eaLnBrk="1" hangingPunct="1"/>
            <a:r>
              <a:rPr lang="en-US" altLang="en-US"/>
              <a:t>Typically, on top of another file/directory</a:t>
            </a:r>
          </a:p>
          <a:p>
            <a:pPr lvl="2" eaLnBrk="1" hangingPunct="1"/>
            <a:r>
              <a:rPr lang="en-US" altLang="en-US"/>
              <a:t>Or the </a:t>
            </a:r>
            <a:r>
              <a:rPr lang="en-US" altLang="en-US" i="1" u="sng"/>
              <a:t>mount point</a:t>
            </a:r>
          </a:p>
          <a:p>
            <a:pPr lvl="1" eaLnBrk="1" hangingPunct="1"/>
            <a:r>
              <a:rPr lang="en-US" altLang="en-US"/>
              <a:t>Complexities in traversing mount points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A33D89FB-D53D-067A-67A5-C9700D835B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Mounting Example </a:t>
            </a:r>
          </a:p>
        </p:txBody>
      </p:sp>
      <p:sp>
        <p:nvSpPr>
          <p:cNvPr id="23560" name="AutoShape 8">
            <a:extLst>
              <a:ext uri="{FF2B5EF4-FFF2-40B4-BE49-F238E27FC236}">
                <a16:creationId xmlns:a16="http://schemas.microsoft.com/office/drawing/2014/main" id="{460FF527-FF2E-D2F5-2291-1A8623250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5029200"/>
            <a:ext cx="2209800" cy="129540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latin typeface="Tahoma" charset="0"/>
            </a:endParaRPr>
          </a:p>
        </p:txBody>
      </p:sp>
      <p:sp>
        <p:nvSpPr>
          <p:cNvPr id="32772" name="Text Box 11">
            <a:extLst>
              <a:ext uri="{FF2B5EF4-FFF2-40B4-BE49-F238E27FC236}">
                <a16:creationId xmlns:a16="http://schemas.microsoft.com/office/drawing/2014/main" id="{E3123BAC-D6FD-8786-7CE8-DE1BBA824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5195888"/>
            <a:ext cx="590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root</a:t>
            </a:r>
          </a:p>
        </p:txBody>
      </p:sp>
      <p:sp>
        <p:nvSpPr>
          <p:cNvPr id="32773" name="Text Box 12">
            <a:extLst>
              <a:ext uri="{FF2B5EF4-FFF2-40B4-BE49-F238E27FC236}">
                <a16:creationId xmlns:a16="http://schemas.microsoft.com/office/drawing/2014/main" id="{32455BBA-7F06-7910-80C3-DD2F43FDFC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5518150"/>
            <a:ext cx="3492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mount(/dev/sd01, /w/x/y/z/tmp)</a:t>
            </a:r>
          </a:p>
        </p:txBody>
      </p:sp>
      <p:grpSp>
        <p:nvGrpSpPr>
          <p:cNvPr id="32774" name="Group 18">
            <a:extLst>
              <a:ext uri="{FF2B5EF4-FFF2-40B4-BE49-F238E27FC236}">
                <a16:creationId xmlns:a16="http://schemas.microsoft.com/office/drawing/2014/main" id="{3AAB6D44-9BB1-7D6F-4209-FDA1AF36AEF7}"/>
              </a:ext>
            </a:extLst>
          </p:cNvPr>
          <p:cNvGrpSpPr>
            <a:grpSpLocks/>
          </p:cNvGrpSpPr>
          <p:nvPr/>
        </p:nvGrpSpPr>
        <p:grpSpPr bwMode="auto">
          <a:xfrm>
            <a:off x="1295400" y="2438400"/>
            <a:ext cx="5486400" cy="2514600"/>
            <a:chOff x="816" y="1536"/>
            <a:chExt cx="3456" cy="1584"/>
          </a:xfrm>
        </p:grpSpPr>
        <p:sp>
          <p:nvSpPr>
            <p:cNvPr id="23565" name="AutoShape 13">
              <a:extLst>
                <a:ext uri="{FF2B5EF4-FFF2-40B4-BE49-F238E27FC236}">
                  <a16:creationId xmlns:a16="http://schemas.microsoft.com/office/drawing/2014/main" id="{ABDCD2E8-0EDC-366D-10BD-FF403A0415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1536"/>
              <a:ext cx="2160" cy="43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charset="0"/>
              </a:endParaRPr>
            </a:p>
          </p:txBody>
        </p:sp>
        <p:sp>
          <p:nvSpPr>
            <p:cNvPr id="23566" name="AutoShape 14">
              <a:extLst>
                <a:ext uri="{FF2B5EF4-FFF2-40B4-BE49-F238E27FC236}">
                  <a16:creationId xmlns:a16="http://schemas.microsoft.com/office/drawing/2014/main" id="{257D0BA7-6446-8C5D-B891-C042E74202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1920"/>
              <a:ext cx="1584" cy="43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charset="0"/>
              </a:endParaRPr>
            </a:p>
          </p:txBody>
        </p:sp>
        <p:sp>
          <p:nvSpPr>
            <p:cNvPr id="23567" name="AutoShape 15">
              <a:extLst>
                <a:ext uri="{FF2B5EF4-FFF2-40B4-BE49-F238E27FC236}">
                  <a16:creationId xmlns:a16="http://schemas.microsoft.com/office/drawing/2014/main" id="{9033F9C5-7AA5-A139-3645-6A31A88A80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2304"/>
              <a:ext cx="1392" cy="816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charset="0"/>
              </a:endParaRPr>
            </a:p>
          </p:txBody>
        </p:sp>
        <p:sp>
          <p:nvSpPr>
            <p:cNvPr id="32779" name="AutoShape 16">
              <a:extLst>
                <a:ext uri="{FF2B5EF4-FFF2-40B4-BE49-F238E27FC236}">
                  <a16:creationId xmlns:a16="http://schemas.microsoft.com/office/drawing/2014/main" id="{6D8751AA-5B7B-81A8-FFA1-BE86632312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2304"/>
              <a:ext cx="1296" cy="528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3B00"/>
                </a:gs>
                <a:gs pos="50000">
                  <a:srgbClr val="008000"/>
                </a:gs>
                <a:gs pos="100000">
                  <a:srgbClr val="003B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32780" name="AutoShape 17">
              <a:extLst>
                <a:ext uri="{FF2B5EF4-FFF2-40B4-BE49-F238E27FC236}">
                  <a16:creationId xmlns:a16="http://schemas.microsoft.com/office/drawing/2014/main" id="{CCE39295-7143-9576-99FB-2B2FCC3D65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2" y="1920"/>
              <a:ext cx="960" cy="864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3B00"/>
                </a:gs>
                <a:gs pos="50000">
                  <a:srgbClr val="008000"/>
                </a:gs>
                <a:gs pos="100000">
                  <a:srgbClr val="003B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</p:grpSp>
      <p:sp>
        <p:nvSpPr>
          <p:cNvPr id="32775" name="Text Box 9">
            <a:extLst>
              <a:ext uri="{FF2B5EF4-FFF2-40B4-BE49-F238E27FC236}">
                <a16:creationId xmlns:a16="http://schemas.microsoft.com/office/drawing/2014/main" id="{83183855-27D4-844E-7478-C7CF0DB34E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9963" y="4052888"/>
            <a:ext cx="5794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tmp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81998212-4DAC-714D-862F-1D6FAD521C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After the Mount </a:t>
            </a:r>
          </a:p>
        </p:txBody>
      </p:sp>
      <p:sp>
        <p:nvSpPr>
          <p:cNvPr id="34819" name="Text Box 5">
            <a:extLst>
              <a:ext uri="{FF2B5EF4-FFF2-40B4-BE49-F238E27FC236}">
                <a16:creationId xmlns:a16="http://schemas.microsoft.com/office/drawing/2014/main" id="{E0745AD3-1D98-5CB1-BE62-7730802228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5518150"/>
            <a:ext cx="3492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mount(/dev/sd01, /w/x/y/z/tmp)</a:t>
            </a:r>
          </a:p>
        </p:txBody>
      </p:sp>
      <p:grpSp>
        <p:nvGrpSpPr>
          <p:cNvPr id="34820" name="Group 6">
            <a:extLst>
              <a:ext uri="{FF2B5EF4-FFF2-40B4-BE49-F238E27FC236}">
                <a16:creationId xmlns:a16="http://schemas.microsoft.com/office/drawing/2014/main" id="{0A330FA3-0335-BCB0-D6AA-48D48981EA29}"/>
              </a:ext>
            </a:extLst>
          </p:cNvPr>
          <p:cNvGrpSpPr>
            <a:grpSpLocks/>
          </p:cNvGrpSpPr>
          <p:nvPr/>
        </p:nvGrpSpPr>
        <p:grpSpPr bwMode="auto">
          <a:xfrm>
            <a:off x="1295400" y="2438400"/>
            <a:ext cx="5486400" cy="2514600"/>
            <a:chOff x="816" y="1536"/>
            <a:chExt cx="3456" cy="1584"/>
          </a:xfrm>
        </p:grpSpPr>
        <p:sp>
          <p:nvSpPr>
            <p:cNvPr id="56327" name="AutoShape 7">
              <a:extLst>
                <a:ext uri="{FF2B5EF4-FFF2-40B4-BE49-F238E27FC236}">
                  <a16:creationId xmlns:a16="http://schemas.microsoft.com/office/drawing/2014/main" id="{D121915A-26E5-49FB-415D-19825EF240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1536"/>
              <a:ext cx="2160" cy="43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charset="0"/>
              </a:endParaRPr>
            </a:p>
          </p:txBody>
        </p:sp>
        <p:sp>
          <p:nvSpPr>
            <p:cNvPr id="56328" name="AutoShape 8">
              <a:extLst>
                <a:ext uri="{FF2B5EF4-FFF2-40B4-BE49-F238E27FC236}">
                  <a16:creationId xmlns:a16="http://schemas.microsoft.com/office/drawing/2014/main" id="{CB5F6E53-090E-5BC3-D9F0-247E0C0058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1920"/>
              <a:ext cx="1584" cy="432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charset="0"/>
              </a:endParaRPr>
            </a:p>
          </p:txBody>
        </p:sp>
        <p:sp>
          <p:nvSpPr>
            <p:cNvPr id="56329" name="AutoShape 9">
              <a:extLst>
                <a:ext uri="{FF2B5EF4-FFF2-40B4-BE49-F238E27FC236}">
                  <a16:creationId xmlns:a16="http://schemas.microsoft.com/office/drawing/2014/main" id="{C6AF2CE5-DCF3-C638-AB9D-5FD74E0DED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2304"/>
              <a:ext cx="1392" cy="816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charset="0"/>
              </a:endParaRPr>
            </a:p>
          </p:txBody>
        </p:sp>
        <p:sp>
          <p:nvSpPr>
            <p:cNvPr id="34828" name="AutoShape 10">
              <a:extLst>
                <a:ext uri="{FF2B5EF4-FFF2-40B4-BE49-F238E27FC236}">
                  <a16:creationId xmlns:a16="http://schemas.microsoft.com/office/drawing/2014/main" id="{A3F40A92-8DBC-EC9F-3BE0-38C7542E07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2304"/>
              <a:ext cx="1296" cy="528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3B00"/>
                </a:gs>
                <a:gs pos="50000">
                  <a:srgbClr val="008000"/>
                </a:gs>
                <a:gs pos="100000">
                  <a:srgbClr val="003B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34829" name="AutoShape 11">
              <a:extLst>
                <a:ext uri="{FF2B5EF4-FFF2-40B4-BE49-F238E27FC236}">
                  <a16:creationId xmlns:a16="http://schemas.microsoft.com/office/drawing/2014/main" id="{175A3B90-2962-27C3-8642-0395E6945D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2" y="1920"/>
              <a:ext cx="960" cy="864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3B00"/>
                </a:gs>
                <a:gs pos="50000">
                  <a:srgbClr val="008000"/>
                </a:gs>
                <a:gs pos="100000">
                  <a:srgbClr val="003B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</p:grpSp>
      <p:sp>
        <p:nvSpPr>
          <p:cNvPr id="34821" name="Text Box 12">
            <a:extLst>
              <a:ext uri="{FF2B5EF4-FFF2-40B4-BE49-F238E27FC236}">
                <a16:creationId xmlns:a16="http://schemas.microsoft.com/office/drawing/2014/main" id="{08F90DD4-5127-FC91-AAB6-62E49A7C6A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9963" y="4052888"/>
            <a:ext cx="5794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tmp</a:t>
            </a:r>
          </a:p>
        </p:txBody>
      </p:sp>
      <p:grpSp>
        <p:nvGrpSpPr>
          <p:cNvPr id="34822" name="Group 13">
            <a:extLst>
              <a:ext uri="{FF2B5EF4-FFF2-40B4-BE49-F238E27FC236}">
                <a16:creationId xmlns:a16="http://schemas.microsoft.com/office/drawing/2014/main" id="{1E91E544-4DB3-1966-A3C9-C729A51E88D7}"/>
              </a:ext>
            </a:extLst>
          </p:cNvPr>
          <p:cNvGrpSpPr>
            <a:grpSpLocks/>
          </p:cNvGrpSpPr>
          <p:nvPr/>
        </p:nvGrpSpPr>
        <p:grpSpPr bwMode="auto">
          <a:xfrm>
            <a:off x="5181600" y="3962400"/>
            <a:ext cx="2209800" cy="1295400"/>
            <a:chOff x="3408" y="3168"/>
            <a:chExt cx="1392" cy="816"/>
          </a:xfrm>
        </p:grpSpPr>
        <p:sp>
          <p:nvSpPr>
            <p:cNvPr id="56323" name="AutoShape 3">
              <a:extLst>
                <a:ext uri="{FF2B5EF4-FFF2-40B4-BE49-F238E27FC236}">
                  <a16:creationId xmlns:a16="http://schemas.microsoft.com/office/drawing/2014/main" id="{0923AEB7-33B1-4265-F351-07794B7AD8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8" y="3168"/>
              <a:ext cx="1392" cy="816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>
                <a:latin typeface="Tahoma" charset="0"/>
              </a:endParaRPr>
            </a:p>
          </p:txBody>
        </p:sp>
        <p:sp>
          <p:nvSpPr>
            <p:cNvPr id="34824" name="Text Box 4">
              <a:extLst>
                <a:ext uri="{FF2B5EF4-FFF2-40B4-BE49-F238E27FC236}">
                  <a16:creationId xmlns:a16="http://schemas.microsoft.com/office/drawing/2014/main" id="{08089393-0AF6-8384-6B20-D98E5DD2EA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6" y="3273"/>
              <a:ext cx="37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chemeClr val="bg1"/>
                  </a:solidFill>
                </a:rPr>
                <a:t>root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EF9328BC-42DD-AC93-990D-4B66D4585A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Before and After the Mount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24C77157-E0F7-C865-1E5F-2E87922F8E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Before mounting, if you issue</a:t>
            </a:r>
          </a:p>
          <a:p>
            <a:pPr lvl="1" eaLnBrk="1" hangingPunct="1"/>
            <a:r>
              <a:rPr lang="en-US" altLang="en-US"/>
              <a:t>ls /w/x/y/z/tmp</a:t>
            </a:r>
          </a:p>
          <a:p>
            <a:pPr lvl="1" eaLnBrk="1" hangingPunct="1"/>
            <a:r>
              <a:rPr lang="en-US" altLang="en-US"/>
              <a:t>You see the contents of /w/x/y/z/tmp</a:t>
            </a:r>
          </a:p>
          <a:p>
            <a:pPr eaLnBrk="1" hangingPunct="1"/>
            <a:r>
              <a:rPr lang="en-US" altLang="en-US"/>
              <a:t>After mounting, if you issue</a:t>
            </a:r>
          </a:p>
          <a:p>
            <a:pPr lvl="1" eaLnBrk="1" hangingPunct="1"/>
            <a:r>
              <a:rPr lang="en-US" altLang="en-US"/>
              <a:t>ls /w/x/y/z/tmp</a:t>
            </a:r>
          </a:p>
          <a:p>
            <a:pPr lvl="1" eaLnBrk="1" hangingPunct="1"/>
            <a:r>
              <a:rPr lang="en-US" altLang="en-US"/>
              <a:t>You see the contents of root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75EA09FC-4E69-1A01-A19D-B4104CAC94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Questions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E104A95A-9C3F-DD5A-4588-4553829579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Can we end up with a cyclic graph?</a:t>
            </a:r>
          </a:p>
          <a:p>
            <a:pPr lvl="1" eaLnBrk="1" hangingPunct="1"/>
            <a:r>
              <a:rPr lang="en-US" altLang="en-US"/>
              <a:t>What are some implications?</a:t>
            </a:r>
          </a:p>
          <a:p>
            <a:pPr eaLnBrk="1" hangingPunct="1"/>
            <a:r>
              <a:rPr lang="en-US" altLang="en-US"/>
              <a:t>What are some security concerns?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EBB0E418-8D08-F18E-F4F5-4400B065A6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What is a File?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1333E10F-2E76-0228-5ADD-8EF942D160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 collection of data and </a:t>
            </a:r>
            <a:r>
              <a:rPr lang="en-US" altLang="en-US" i="1" u="sng"/>
              <a:t>metadata</a:t>
            </a:r>
            <a:r>
              <a:rPr lang="en-US" altLang="en-US"/>
              <a:t> (often called attributes)</a:t>
            </a:r>
          </a:p>
          <a:p>
            <a:pPr eaLnBrk="1" hangingPunct="1"/>
            <a:r>
              <a:rPr lang="en-US" altLang="en-US"/>
              <a:t>Usually in persistent storage</a:t>
            </a:r>
          </a:p>
          <a:p>
            <a:pPr eaLnBrk="1" hangingPunct="1"/>
            <a:r>
              <a:rPr lang="en-US" altLang="en-US"/>
              <a:t>In UNIX, the metadata of a file is represented by the i_node data structure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5B0282E3-0297-8524-9AE5-122AD0F12D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Outline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0AAE8ED0-C4D0-1677-938E-53A14D0672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File systems basics</a:t>
            </a:r>
          </a:p>
          <a:p>
            <a:pPr eaLnBrk="1" hangingPunct="1"/>
            <a:r>
              <a:rPr lang="en-US" altLang="en-US"/>
              <a:t>Better performance</a:t>
            </a:r>
          </a:p>
          <a:p>
            <a:pPr eaLnBrk="1" hangingPunct="1"/>
            <a:r>
              <a:rPr lang="en-US" altLang="en-US"/>
              <a:t>Reliability</a:t>
            </a:r>
          </a:p>
          <a:p>
            <a:pPr eaLnBrk="1" hangingPunct="1"/>
            <a:r>
              <a:rPr lang="en-US" altLang="en-US"/>
              <a:t>Extensibility</a:t>
            </a:r>
          </a:p>
          <a:p>
            <a:pPr eaLnBrk="1" hangingPunct="1"/>
            <a:r>
              <a:rPr lang="en-US" altLang="en-US"/>
              <a:t>Using other forms of persistent storage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F5987103-0CF5-A990-6E24-57CD494615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Logical File Representation</a:t>
            </a:r>
          </a:p>
        </p:txBody>
      </p:sp>
      <p:sp>
        <p:nvSpPr>
          <p:cNvPr id="43011" name="AutoShape 3">
            <a:extLst>
              <a:ext uri="{FF2B5EF4-FFF2-40B4-BE49-F238E27FC236}">
                <a16:creationId xmlns:a16="http://schemas.microsoft.com/office/drawing/2014/main" id="{622FFFD2-92CE-83C2-30BC-D90D0A99A2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3425" y="2209800"/>
            <a:ext cx="2339975" cy="2971800"/>
          </a:xfrm>
          <a:prstGeom prst="foldedCorner">
            <a:avLst>
              <a:gd name="adj" fmla="val 12500"/>
            </a:avLst>
          </a:prstGeom>
          <a:gradFill rotWithShape="0">
            <a:gsLst>
              <a:gs pos="0">
                <a:srgbClr val="5E4776"/>
              </a:gs>
              <a:gs pos="50000">
                <a:srgbClr val="CC99FF"/>
              </a:gs>
              <a:gs pos="100000">
                <a:srgbClr val="5E4776"/>
              </a:gs>
            </a:gsLst>
            <a:lin ang="2700000" scaled="1"/>
          </a:gradFill>
          <a:ln w="9525">
            <a:solidFill>
              <a:srgbClr val="9966FF"/>
            </a:solidFill>
            <a:miter lim="800000"/>
            <a:headEnd/>
            <a:tailEnd/>
          </a:ln>
          <a:effectLst>
            <a:prstShdw prst="shdw17" dist="17961" dir="2700000">
              <a:srgbClr val="5C3D99"/>
            </a:prstShdw>
          </a:effec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43012" name="Text Box 4">
            <a:extLst>
              <a:ext uri="{FF2B5EF4-FFF2-40B4-BE49-F238E27FC236}">
                <a16:creationId xmlns:a16="http://schemas.microsoft.com/office/drawing/2014/main" id="{31015821-487E-AE98-8D2D-26142D6CDE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1625" y="5257800"/>
            <a:ext cx="676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Arial" panose="020B0604020202020204" pitchFamily="34" charset="0"/>
              </a:rPr>
              <a:t>File</a:t>
            </a:r>
          </a:p>
        </p:txBody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8FE40298-BE47-7460-CF33-64D68D5E90EF}"/>
              </a:ext>
            </a:extLst>
          </p:cNvPr>
          <p:cNvGrpSpPr>
            <a:grpSpLocks/>
          </p:cNvGrpSpPr>
          <p:nvPr/>
        </p:nvGrpSpPr>
        <p:grpSpPr bwMode="auto">
          <a:xfrm>
            <a:off x="2003425" y="1828800"/>
            <a:ext cx="6911975" cy="4114800"/>
            <a:chOff x="1262" y="1152"/>
            <a:chExt cx="4354" cy="2592"/>
          </a:xfrm>
        </p:grpSpPr>
        <p:grpSp>
          <p:nvGrpSpPr>
            <p:cNvPr id="43014" name="Group 6">
              <a:extLst>
                <a:ext uri="{FF2B5EF4-FFF2-40B4-BE49-F238E27FC236}">
                  <a16:creationId xmlns:a16="http://schemas.microsoft.com/office/drawing/2014/main" id="{6DD892F9-78E9-1E65-67B3-DF8B90EA612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62" y="1392"/>
              <a:ext cx="1474" cy="1872"/>
              <a:chOff x="1262" y="1392"/>
              <a:chExt cx="1474" cy="1872"/>
            </a:xfrm>
          </p:grpSpPr>
          <p:sp>
            <p:nvSpPr>
              <p:cNvPr id="43020" name="AutoShape 7">
                <a:extLst>
                  <a:ext uri="{FF2B5EF4-FFF2-40B4-BE49-F238E27FC236}">
                    <a16:creationId xmlns:a16="http://schemas.microsoft.com/office/drawing/2014/main" id="{8BD27E38-03EA-47BB-82A7-C523CC4BC6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62" y="1392"/>
                <a:ext cx="1474" cy="1872"/>
              </a:xfrm>
              <a:prstGeom prst="foldedCorner">
                <a:avLst>
                  <a:gd name="adj" fmla="val 12500"/>
                </a:avLst>
              </a:prstGeom>
              <a:solidFill>
                <a:schemeClr val="bg1"/>
              </a:solidFill>
              <a:ln w="9525">
                <a:solidFill>
                  <a:srgbClr val="9966FF"/>
                </a:solidFill>
                <a:miter lim="800000"/>
                <a:headEnd/>
                <a:tailEnd/>
              </a:ln>
              <a:effectLst>
                <a:prstShdw prst="shdw17" dist="17961" dir="2700000">
                  <a:srgbClr val="5C3D99"/>
                </a:prstShdw>
              </a:effec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panose="020B0604020202020204" pitchFamily="34" charset="0"/>
                </a:endParaRPr>
              </a:p>
            </p:txBody>
          </p:sp>
          <p:sp>
            <p:nvSpPr>
              <p:cNvPr id="43021" name="Rectangle 8">
                <a:extLst>
                  <a:ext uri="{FF2B5EF4-FFF2-40B4-BE49-F238E27FC236}">
                    <a16:creationId xmlns:a16="http://schemas.microsoft.com/office/drawing/2014/main" id="{6C8D7044-2040-9C99-04E3-0B244DAEF6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0" y="1440"/>
                <a:ext cx="432" cy="240"/>
              </a:xfrm>
              <a:prstGeom prst="rect">
                <a:avLst/>
              </a:prstGeom>
              <a:gradFill rotWithShape="0">
                <a:gsLst>
                  <a:gs pos="0">
                    <a:srgbClr val="525252"/>
                  </a:gs>
                  <a:gs pos="50000">
                    <a:srgbClr val="B2B2B2"/>
                  </a:gs>
                  <a:gs pos="100000">
                    <a:srgbClr val="525252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43022" name="Text Box 9">
                <a:extLst>
                  <a:ext uri="{FF2B5EF4-FFF2-40B4-BE49-F238E27FC236}">
                    <a16:creationId xmlns:a16="http://schemas.microsoft.com/office/drawing/2014/main" id="{19F1C856-9B0A-0C6F-BD4F-88A4711C1B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14" y="1417"/>
                <a:ext cx="85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400">
                    <a:latin typeface="Arial" panose="020B0604020202020204" pitchFamily="34" charset="0"/>
                  </a:rPr>
                  <a:t>Name(s)</a:t>
                </a:r>
              </a:p>
            </p:txBody>
          </p:sp>
          <p:sp>
            <p:nvSpPr>
              <p:cNvPr id="43023" name="Rectangle 10">
                <a:extLst>
                  <a:ext uri="{FF2B5EF4-FFF2-40B4-BE49-F238E27FC236}">
                    <a16:creationId xmlns:a16="http://schemas.microsoft.com/office/drawing/2014/main" id="{A112B14C-711B-3D9B-CD52-AAD617FE03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36" y="1920"/>
                <a:ext cx="960" cy="960"/>
              </a:xfrm>
              <a:prstGeom prst="rect">
                <a:avLst/>
              </a:prstGeom>
              <a:gradFill rotWithShape="0">
                <a:gsLst>
                  <a:gs pos="0">
                    <a:srgbClr val="5E4776"/>
                  </a:gs>
                  <a:gs pos="50000">
                    <a:srgbClr val="CC99FF"/>
                  </a:gs>
                  <a:gs pos="100000">
                    <a:srgbClr val="5E4776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</p:grpSp>
        <p:grpSp>
          <p:nvGrpSpPr>
            <p:cNvPr id="43015" name="Group 11">
              <a:extLst>
                <a:ext uri="{FF2B5EF4-FFF2-40B4-BE49-F238E27FC236}">
                  <a16:creationId xmlns:a16="http://schemas.microsoft.com/office/drawing/2014/main" id="{212E46F1-22BB-253F-48BF-9D6DF007D8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0" y="1152"/>
              <a:ext cx="3936" cy="2592"/>
              <a:chOff x="1680" y="1152"/>
              <a:chExt cx="3936" cy="2592"/>
            </a:xfrm>
          </p:grpSpPr>
          <p:sp>
            <p:nvSpPr>
              <p:cNvPr id="43016" name="Line 12">
                <a:extLst>
                  <a:ext uri="{FF2B5EF4-FFF2-40B4-BE49-F238E27FC236}">
                    <a16:creationId xmlns:a16="http://schemas.microsoft.com/office/drawing/2014/main" id="{912B6955-1140-039F-3BBA-4E553631BB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824" y="1680"/>
                <a:ext cx="13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3017" name="Line 13">
                <a:extLst>
                  <a:ext uri="{FF2B5EF4-FFF2-40B4-BE49-F238E27FC236}">
                    <a16:creationId xmlns:a16="http://schemas.microsoft.com/office/drawing/2014/main" id="{CCF389BF-A0FC-39F2-FA15-11000C1A07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680" y="1632"/>
                <a:ext cx="144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43018" name="Rectangle 14">
                <a:extLst>
                  <a:ext uri="{FF2B5EF4-FFF2-40B4-BE49-F238E27FC236}">
                    <a16:creationId xmlns:a16="http://schemas.microsoft.com/office/drawing/2014/main" id="{B26C85FC-1F1E-523C-8F37-1A6E7931AE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16" y="1152"/>
                <a:ext cx="2400" cy="25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marL="342900" indent="-34290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en-US" altLang="en-US" sz="2800" i="1">
                  <a:latin typeface="Arial" panose="020B0604020202020204" pitchFamily="34" charset="0"/>
                </a:endParaRPr>
              </a:p>
              <a:p>
                <a:pPr eaLnBrk="1" hangingPunct="1"/>
                <a:r>
                  <a:rPr lang="en-US" altLang="en-US" sz="2800" i="1">
                    <a:latin typeface="Arial" panose="020B0604020202020204" pitchFamily="34" charset="0"/>
                  </a:rPr>
                  <a:t>i</a:t>
                </a:r>
                <a:r>
                  <a:rPr lang="en-US" altLang="en-US" sz="2800">
                    <a:latin typeface="Arial" panose="020B0604020202020204" pitchFamily="34" charset="0"/>
                  </a:rPr>
                  <a:t>-node</a:t>
                </a:r>
              </a:p>
              <a:p>
                <a:pPr lvl="1" eaLnBrk="1" hangingPunct="1">
                  <a:buClr>
                    <a:schemeClr val="folHlink"/>
                  </a:buClr>
                </a:pPr>
                <a:r>
                  <a:rPr lang="en-US" altLang="en-US">
                    <a:latin typeface="Arial" panose="020B0604020202020204" pitchFamily="34" charset="0"/>
                  </a:rPr>
                  <a:t>File attributes</a:t>
                </a:r>
              </a:p>
              <a:p>
                <a:pPr eaLnBrk="1" hangingPunct="1"/>
                <a:endParaRPr lang="en-US" altLang="en-US" sz="2800">
                  <a:latin typeface="Arial" panose="020B0604020202020204" pitchFamily="34" charset="0"/>
                </a:endParaRPr>
              </a:p>
              <a:p>
                <a:pPr eaLnBrk="1" hangingPunct="1"/>
                <a:r>
                  <a:rPr lang="en-US" altLang="en-US" sz="2800">
                    <a:latin typeface="Arial" panose="020B0604020202020204" pitchFamily="34" charset="0"/>
                  </a:rPr>
                  <a:t>Data</a:t>
                </a:r>
              </a:p>
              <a:p>
                <a:pPr eaLnBrk="1" hangingPunct="1">
                  <a:buFont typeface="Wingdings" panose="05000000000000000000" pitchFamily="2" charset="2"/>
                  <a:buNone/>
                </a:pPr>
                <a:endParaRPr lang="en-US" altLang="en-US" sz="2800">
                  <a:latin typeface="Arial" panose="020B0604020202020204" pitchFamily="34" charset="0"/>
                </a:endParaRPr>
              </a:p>
            </p:txBody>
          </p:sp>
          <p:sp>
            <p:nvSpPr>
              <p:cNvPr id="43019" name="Line 15">
                <a:extLst>
                  <a:ext uri="{FF2B5EF4-FFF2-40B4-BE49-F238E27FC236}">
                    <a16:creationId xmlns:a16="http://schemas.microsoft.com/office/drawing/2014/main" id="{21A4CB20-F635-26C5-4B4F-ABEBF411F1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04" y="2640"/>
                <a:ext cx="86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94CE7D5A-0649-BED0-1F2C-C9CFCFCD95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File Attributes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7B87C01A-8062-AD08-9EEC-0B4E215915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Typical attributes include</a:t>
            </a:r>
          </a:p>
          <a:p>
            <a:pPr lvl="1" eaLnBrk="1" hangingPunct="1"/>
            <a:r>
              <a:rPr lang="en-US" altLang="en-US"/>
              <a:t>File length</a:t>
            </a:r>
          </a:p>
          <a:p>
            <a:pPr lvl="1" eaLnBrk="1" hangingPunct="1"/>
            <a:r>
              <a:rPr lang="en-US" altLang="en-US"/>
              <a:t>File ownership</a:t>
            </a:r>
          </a:p>
          <a:p>
            <a:pPr lvl="1" eaLnBrk="1" hangingPunct="1"/>
            <a:r>
              <a:rPr lang="en-US" altLang="en-US"/>
              <a:t>File type</a:t>
            </a:r>
          </a:p>
          <a:p>
            <a:pPr lvl="1" eaLnBrk="1" hangingPunct="1"/>
            <a:r>
              <a:rPr lang="en-US" altLang="en-US"/>
              <a:t>Access permissions</a:t>
            </a:r>
          </a:p>
          <a:p>
            <a:pPr eaLnBrk="1" hangingPunct="1"/>
            <a:r>
              <a:rPr lang="en-US" altLang="en-US"/>
              <a:t>Typically stored in special fixed-size area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890C979E-E727-2DFA-8C18-589821AA43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Extended Attributes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EE64A729-352A-F578-C677-D015F02D35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Some systems store more information with attributes (e.g., iOS)</a:t>
            </a:r>
          </a:p>
          <a:p>
            <a:pPr lvl="1" eaLnBrk="1" hangingPunct="1"/>
            <a:r>
              <a:rPr lang="en-US" altLang="en-US"/>
              <a:t>Sometimes user-defined attributes</a:t>
            </a:r>
          </a:p>
          <a:p>
            <a:pPr eaLnBrk="1" hangingPunct="1"/>
            <a:r>
              <a:rPr lang="en-US" altLang="en-US"/>
              <a:t>Some such data can be very large</a:t>
            </a:r>
          </a:p>
          <a:p>
            <a:pPr lvl="1" eaLnBrk="1" hangingPunct="1"/>
            <a:r>
              <a:rPr lang="en-US" altLang="en-US"/>
              <a:t>In such cases, treat attributes similar to file metadata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8EF9E18C-380B-F9E9-BFC9-CC3847A2F5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Storing File Data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0B97690E-3241-FB44-2A66-9AF6E1A5D7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Where do you store the data?</a:t>
            </a:r>
          </a:p>
          <a:p>
            <a:pPr eaLnBrk="1" hangingPunct="1"/>
            <a:r>
              <a:rPr lang="en-US" altLang="en-US"/>
              <a:t>Next to the attributes, or elsewhere?</a:t>
            </a:r>
          </a:p>
          <a:p>
            <a:pPr eaLnBrk="1" hangingPunct="1"/>
            <a:r>
              <a:rPr lang="en-US" altLang="en-US"/>
              <a:t>Usually elsewhere</a:t>
            </a:r>
          </a:p>
          <a:p>
            <a:pPr lvl="1" eaLnBrk="1" hangingPunct="1"/>
            <a:r>
              <a:rPr lang="en-US" altLang="en-US"/>
              <a:t>Data is not of single size</a:t>
            </a:r>
          </a:p>
          <a:p>
            <a:pPr lvl="1" eaLnBrk="1" hangingPunct="1"/>
            <a:r>
              <a:rPr lang="en-US" altLang="en-US"/>
              <a:t>Data is changeable</a:t>
            </a:r>
          </a:p>
          <a:p>
            <a:pPr lvl="1" eaLnBrk="1" hangingPunct="1"/>
            <a:r>
              <a:rPr lang="en-US" altLang="en-US"/>
              <a:t>Storing elsewhere allows more flexibility</a:t>
            </a:r>
          </a:p>
          <a:p>
            <a:pPr eaLnBrk="1" hangingPunct="1"/>
            <a:r>
              <a:rPr lang="en-US" altLang="en-US"/>
              <a:t>Co-placement is also possible (see WAFL)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9A1EE4F0-7189-694A-3D31-0CC7525086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Physical File Representation</a:t>
            </a:r>
          </a:p>
        </p:txBody>
      </p:sp>
      <p:sp>
        <p:nvSpPr>
          <p:cNvPr id="51203" name="AutoShape 3">
            <a:extLst>
              <a:ext uri="{FF2B5EF4-FFF2-40B4-BE49-F238E27FC236}">
                <a16:creationId xmlns:a16="http://schemas.microsoft.com/office/drawing/2014/main" id="{E8D83933-39BE-23BC-3DFA-F6219868F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3425" y="2209800"/>
            <a:ext cx="2339975" cy="2971800"/>
          </a:xfrm>
          <a:prstGeom prst="foldedCorner">
            <a:avLst>
              <a:gd name="adj" fmla="val 12500"/>
            </a:avLst>
          </a:prstGeom>
          <a:gradFill rotWithShape="0">
            <a:gsLst>
              <a:gs pos="0">
                <a:srgbClr val="5E4776"/>
              </a:gs>
              <a:gs pos="50000">
                <a:srgbClr val="CC99FF"/>
              </a:gs>
              <a:gs pos="100000">
                <a:srgbClr val="5E4776"/>
              </a:gs>
            </a:gsLst>
            <a:lin ang="2700000" scaled="1"/>
          </a:gradFill>
          <a:ln w="9525">
            <a:solidFill>
              <a:srgbClr val="9966FF"/>
            </a:solidFill>
            <a:miter lim="800000"/>
            <a:headEnd/>
            <a:tailEnd/>
          </a:ln>
          <a:effectLst>
            <a:prstShdw prst="shdw17" dist="17961" dir="2700000">
              <a:srgbClr val="5C3D99"/>
            </a:prstShdw>
          </a:effec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1204" name="Text Box 4">
            <a:extLst>
              <a:ext uri="{FF2B5EF4-FFF2-40B4-BE49-F238E27FC236}">
                <a16:creationId xmlns:a16="http://schemas.microsoft.com/office/drawing/2014/main" id="{7D4D275A-6230-1F09-4D6E-DEFB70AA0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1625" y="5257800"/>
            <a:ext cx="676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Arial" panose="020B0604020202020204" pitchFamily="34" charset="0"/>
              </a:rPr>
              <a:t>File</a:t>
            </a:r>
          </a:p>
        </p:txBody>
      </p:sp>
      <p:sp>
        <p:nvSpPr>
          <p:cNvPr id="51205" name="AutoShape 5">
            <a:extLst>
              <a:ext uri="{FF2B5EF4-FFF2-40B4-BE49-F238E27FC236}">
                <a16:creationId xmlns:a16="http://schemas.microsoft.com/office/drawing/2014/main" id="{CAFF20DF-7582-DE12-14B9-4969C8A546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3425" y="2209800"/>
            <a:ext cx="2339975" cy="2971800"/>
          </a:xfrm>
          <a:prstGeom prst="foldedCorner">
            <a:avLst>
              <a:gd name="adj" fmla="val 12500"/>
            </a:avLst>
          </a:prstGeom>
          <a:solidFill>
            <a:schemeClr val="bg1"/>
          </a:solidFill>
          <a:ln w="9525">
            <a:solidFill>
              <a:srgbClr val="9966FF"/>
            </a:solidFill>
            <a:miter lim="800000"/>
            <a:headEnd/>
            <a:tailEnd/>
          </a:ln>
          <a:effectLst>
            <a:prstShdw prst="shdw17" dist="17961" dir="2700000">
              <a:srgbClr val="5C3D99"/>
            </a:prstShdw>
          </a:effec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Arial" panose="020B0604020202020204" pitchFamily="34" charset="0"/>
            </a:endParaRPr>
          </a:p>
        </p:txBody>
      </p:sp>
      <p:sp>
        <p:nvSpPr>
          <p:cNvPr id="51206" name="Rectangle 6">
            <a:extLst>
              <a:ext uri="{FF2B5EF4-FFF2-40B4-BE49-F238E27FC236}">
                <a16:creationId xmlns:a16="http://schemas.microsoft.com/office/drawing/2014/main" id="{64EB28FF-2A7C-4FE6-9BEC-D4A11A16F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9625" y="2286000"/>
            <a:ext cx="685800" cy="381000"/>
          </a:xfrm>
          <a:prstGeom prst="rect">
            <a:avLst/>
          </a:prstGeom>
          <a:gradFill rotWithShape="0">
            <a:gsLst>
              <a:gs pos="0">
                <a:srgbClr val="525252"/>
              </a:gs>
              <a:gs pos="50000">
                <a:srgbClr val="B2B2B2"/>
              </a:gs>
              <a:gs pos="100000">
                <a:srgbClr val="52525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1207" name="Text Box 7">
            <a:extLst>
              <a:ext uri="{FF2B5EF4-FFF2-40B4-BE49-F238E27FC236}">
                <a16:creationId xmlns:a16="http://schemas.microsoft.com/office/drawing/2014/main" id="{5B851067-ED5F-F92B-65E0-FD4D7155E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9725" y="2249488"/>
            <a:ext cx="1354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Arial" panose="020B0604020202020204" pitchFamily="34" charset="0"/>
              </a:rPr>
              <a:t>Name(s)</a:t>
            </a:r>
          </a:p>
        </p:txBody>
      </p:sp>
      <p:sp>
        <p:nvSpPr>
          <p:cNvPr id="51208" name="Rectangle 8">
            <a:extLst>
              <a:ext uri="{FF2B5EF4-FFF2-40B4-BE49-F238E27FC236}">
                <a16:creationId xmlns:a16="http://schemas.microsoft.com/office/drawing/2014/main" id="{FF649814-C101-08B6-17D6-F189A271BE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2895600"/>
            <a:ext cx="1752600" cy="1752600"/>
          </a:xfrm>
          <a:prstGeom prst="rect">
            <a:avLst/>
          </a:prstGeom>
          <a:gradFill rotWithShape="0">
            <a:gsLst>
              <a:gs pos="0">
                <a:srgbClr val="5E4776"/>
              </a:gs>
              <a:gs pos="50000">
                <a:srgbClr val="CC99FF"/>
              </a:gs>
              <a:gs pos="100000">
                <a:srgbClr val="5E4776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1209" name="Rectangle 9">
            <a:extLst>
              <a:ext uri="{FF2B5EF4-FFF2-40B4-BE49-F238E27FC236}">
                <a16:creationId xmlns:a16="http://schemas.microsoft.com/office/drawing/2014/main" id="{A7CAF51B-5BF7-D54A-0F4A-C95046AC1F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2819400"/>
            <a:ext cx="76200" cy="1981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1210" name="Rectangle 10">
            <a:extLst>
              <a:ext uri="{FF2B5EF4-FFF2-40B4-BE49-F238E27FC236}">
                <a16:creationId xmlns:a16="http://schemas.microsoft.com/office/drawing/2014/main" id="{1782745A-527B-6A0B-7E2D-E5F7363AD1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819400"/>
            <a:ext cx="76200" cy="1981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1211" name="Rectangle 11">
            <a:extLst>
              <a:ext uri="{FF2B5EF4-FFF2-40B4-BE49-F238E27FC236}">
                <a16:creationId xmlns:a16="http://schemas.microsoft.com/office/drawing/2014/main" id="{CF829AB5-1AD4-6462-DE24-1485E7DC1B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2819400"/>
            <a:ext cx="76200" cy="1981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1212" name="Rectangle 12">
            <a:extLst>
              <a:ext uri="{FF2B5EF4-FFF2-40B4-BE49-F238E27FC236}">
                <a16:creationId xmlns:a16="http://schemas.microsoft.com/office/drawing/2014/main" id="{169247D1-7808-83F9-4BFB-11D854C8F5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3276600"/>
            <a:ext cx="1905000" cy="76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1213" name="Rectangle 13">
            <a:extLst>
              <a:ext uri="{FF2B5EF4-FFF2-40B4-BE49-F238E27FC236}">
                <a16:creationId xmlns:a16="http://schemas.microsoft.com/office/drawing/2014/main" id="{B2021A72-EDF8-16C1-08B8-238E43CBF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3733800"/>
            <a:ext cx="1905000" cy="76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1214" name="Rectangle 14">
            <a:extLst>
              <a:ext uri="{FF2B5EF4-FFF2-40B4-BE49-F238E27FC236}">
                <a16:creationId xmlns:a16="http://schemas.microsoft.com/office/drawing/2014/main" id="{693B88E4-9A33-9426-2F59-8A2DE95388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4191000"/>
            <a:ext cx="1905000" cy="76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grpSp>
        <p:nvGrpSpPr>
          <p:cNvPr id="51215" name="Group 15">
            <a:extLst>
              <a:ext uri="{FF2B5EF4-FFF2-40B4-BE49-F238E27FC236}">
                <a16:creationId xmlns:a16="http://schemas.microsoft.com/office/drawing/2014/main" id="{EFDB02E9-28B1-2D53-0D95-12E93C052B61}"/>
              </a:ext>
            </a:extLst>
          </p:cNvPr>
          <p:cNvGrpSpPr>
            <a:grpSpLocks/>
          </p:cNvGrpSpPr>
          <p:nvPr/>
        </p:nvGrpSpPr>
        <p:grpSpPr bwMode="auto">
          <a:xfrm>
            <a:off x="2667000" y="1828800"/>
            <a:ext cx="6248400" cy="4114800"/>
            <a:chOff x="1680" y="1152"/>
            <a:chExt cx="3936" cy="2592"/>
          </a:xfrm>
        </p:grpSpPr>
        <p:sp>
          <p:nvSpPr>
            <p:cNvPr id="51217" name="Line 16">
              <a:extLst>
                <a:ext uri="{FF2B5EF4-FFF2-40B4-BE49-F238E27FC236}">
                  <a16:creationId xmlns:a16="http://schemas.microsoft.com/office/drawing/2014/main" id="{17596F42-E9CE-2DEA-811B-21A5E183AE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24" y="1680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1218" name="Line 17">
              <a:extLst>
                <a:ext uri="{FF2B5EF4-FFF2-40B4-BE49-F238E27FC236}">
                  <a16:creationId xmlns:a16="http://schemas.microsoft.com/office/drawing/2014/main" id="{BA0C2FA2-74B2-BB1C-1F58-AB85FA17220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680" y="1632"/>
              <a:ext cx="144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1219" name="Rectangle 18">
              <a:extLst>
                <a:ext uri="{FF2B5EF4-FFF2-40B4-BE49-F238E27FC236}">
                  <a16:creationId xmlns:a16="http://schemas.microsoft.com/office/drawing/2014/main" id="{12D3FE45-192E-62B1-7D5B-217A3E78E7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6" y="1152"/>
              <a:ext cx="2400" cy="25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endParaRPr lang="en-US" altLang="en-US" sz="2800">
                <a:latin typeface="Arial" panose="020B0604020202020204" pitchFamily="34" charset="0"/>
              </a:endParaRPr>
            </a:p>
            <a:p>
              <a:pPr eaLnBrk="1" hangingPunct="1"/>
              <a:r>
                <a:rPr lang="en-US" altLang="en-US" sz="2800" i="1">
                  <a:latin typeface="Arial" panose="020B0604020202020204" pitchFamily="34" charset="0"/>
                </a:rPr>
                <a:t>i</a:t>
              </a:r>
              <a:r>
                <a:rPr lang="en-US" altLang="en-US" sz="2800">
                  <a:latin typeface="Arial" panose="020B0604020202020204" pitchFamily="34" charset="0"/>
                </a:rPr>
                <a:t>-node</a:t>
              </a:r>
            </a:p>
            <a:p>
              <a:pPr lvl="1" eaLnBrk="1" hangingPunct="1">
                <a:buClr>
                  <a:schemeClr val="folHlink"/>
                </a:buClr>
              </a:pPr>
              <a:r>
                <a:rPr lang="en-US" altLang="en-US">
                  <a:latin typeface="Arial" panose="020B0604020202020204" pitchFamily="34" charset="0"/>
                </a:rPr>
                <a:t>File attributes</a:t>
              </a:r>
            </a:p>
            <a:p>
              <a:pPr lvl="1" eaLnBrk="1" hangingPunct="1">
                <a:buClr>
                  <a:schemeClr val="folHlink"/>
                </a:buClr>
              </a:pPr>
              <a:r>
                <a:rPr lang="en-US" altLang="en-US" i="1">
                  <a:latin typeface="Arial" panose="020B0604020202020204" pitchFamily="34" charset="0"/>
                </a:rPr>
                <a:t>Data locations</a:t>
              </a:r>
            </a:p>
            <a:p>
              <a:pPr eaLnBrk="1" hangingPunct="1"/>
              <a:r>
                <a:rPr lang="en-US" altLang="en-US" sz="2800" i="1">
                  <a:latin typeface="Arial" panose="020B0604020202020204" pitchFamily="34" charset="0"/>
                </a:rPr>
                <a:t>Data blocks</a:t>
              </a:r>
            </a:p>
            <a:p>
              <a:pPr eaLnBrk="1" hangingPunct="1">
                <a:buFont typeface="Wingdings" panose="05000000000000000000" pitchFamily="2" charset="2"/>
                <a:buNone/>
              </a:pPr>
              <a:endParaRPr lang="en-US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51220" name="AutoShape 19">
              <a:extLst>
                <a:ext uri="{FF2B5EF4-FFF2-40B4-BE49-F238E27FC236}">
                  <a16:creationId xmlns:a16="http://schemas.microsoft.com/office/drawing/2014/main" id="{D737D35B-68B1-240D-6B68-2898C572B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2" y="1824"/>
              <a:ext cx="192" cy="1056"/>
            </a:xfrm>
            <a:prstGeom prst="rightBrace">
              <a:avLst>
                <a:gd name="adj1" fmla="val 45833"/>
                <a:gd name="adj2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51221" name="Line 20">
              <a:extLst>
                <a:ext uri="{FF2B5EF4-FFF2-40B4-BE49-F238E27FC236}">
                  <a16:creationId xmlns:a16="http://schemas.microsoft.com/office/drawing/2014/main" id="{5741A7C6-46B9-6F39-BA52-A73DA296389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80" y="2640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51216" name="Line 21">
            <a:extLst>
              <a:ext uri="{FF2B5EF4-FFF2-40B4-BE49-F238E27FC236}">
                <a16:creationId xmlns:a16="http://schemas.microsoft.com/office/drawing/2014/main" id="{0AA11D99-A13D-FE3B-12AE-888B0E4F7A7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419600" y="3733800"/>
            <a:ext cx="152400" cy="457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A8E337FC-55E0-A5CB-167A-770ABEFF06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i="1"/>
              <a:t>Ext2/3</a:t>
            </a:r>
            <a:r>
              <a:rPr lang="en-US" altLang="en-US"/>
              <a:t> i-node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89B9D03F-638B-3251-9EB5-173F3483B0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9625" y="2286000"/>
            <a:ext cx="2111375" cy="381000"/>
          </a:xfrm>
          <a:prstGeom prst="rect">
            <a:avLst/>
          </a:prstGeom>
          <a:gradFill rotWithShape="0">
            <a:gsLst>
              <a:gs pos="0">
                <a:srgbClr val="525252"/>
              </a:gs>
              <a:gs pos="50000">
                <a:srgbClr val="B2B2B2"/>
              </a:gs>
              <a:gs pos="100000">
                <a:srgbClr val="52525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3252" name="Rectangle 4">
            <a:extLst>
              <a:ext uri="{FF2B5EF4-FFF2-40B4-BE49-F238E27FC236}">
                <a16:creationId xmlns:a16="http://schemas.microsoft.com/office/drawing/2014/main" id="{254B8B68-68E3-B07F-640C-3FF373FCF8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9625" y="2286000"/>
            <a:ext cx="2111375" cy="2667000"/>
          </a:xfrm>
          <a:prstGeom prst="rect">
            <a:avLst/>
          </a:prstGeom>
          <a:gradFill rotWithShape="0">
            <a:gsLst>
              <a:gs pos="0">
                <a:srgbClr val="525252"/>
              </a:gs>
              <a:gs pos="50000">
                <a:srgbClr val="B2B2B2"/>
              </a:gs>
              <a:gs pos="100000">
                <a:srgbClr val="52525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Arial" panose="020B0604020202020204" pitchFamily="34" charset="0"/>
            </a:endParaRPr>
          </a:p>
        </p:txBody>
      </p:sp>
      <p:grpSp>
        <p:nvGrpSpPr>
          <p:cNvPr id="53253" name="Group 5">
            <a:extLst>
              <a:ext uri="{FF2B5EF4-FFF2-40B4-BE49-F238E27FC236}">
                <a16:creationId xmlns:a16="http://schemas.microsoft.com/office/drawing/2014/main" id="{4765708A-24FD-4709-9D41-64C03F666D44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2438400"/>
            <a:ext cx="1828800" cy="2362200"/>
            <a:chOff x="1392" y="1536"/>
            <a:chExt cx="1152" cy="1488"/>
          </a:xfrm>
        </p:grpSpPr>
        <p:grpSp>
          <p:nvGrpSpPr>
            <p:cNvPr id="53350" name="Group 6">
              <a:extLst>
                <a:ext uri="{FF2B5EF4-FFF2-40B4-BE49-F238E27FC236}">
                  <a16:creationId xmlns:a16="http://schemas.microsoft.com/office/drawing/2014/main" id="{A4171919-ED19-597C-D1C9-66B96E87F12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" y="1536"/>
              <a:ext cx="1152" cy="192"/>
              <a:chOff x="1152" y="1392"/>
              <a:chExt cx="912" cy="192"/>
            </a:xfrm>
          </p:grpSpPr>
          <p:sp>
            <p:nvSpPr>
              <p:cNvPr id="53366" name="Rectangle 7">
                <a:extLst>
                  <a:ext uri="{FF2B5EF4-FFF2-40B4-BE49-F238E27FC236}">
                    <a16:creationId xmlns:a16="http://schemas.microsoft.com/office/drawing/2014/main" id="{BA9CB793-9B03-2517-AFAB-B76CD352C3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53367" name="Text Box 8">
                <a:extLst>
                  <a:ext uri="{FF2B5EF4-FFF2-40B4-BE49-F238E27FC236}">
                    <a16:creationId xmlns:a16="http://schemas.microsoft.com/office/drawing/2014/main" id="{999E9679-C5AD-47C2-2B1F-8BCE35A73C2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data block location</a:t>
                </a:r>
              </a:p>
            </p:txBody>
          </p:sp>
        </p:grpSp>
        <p:grpSp>
          <p:nvGrpSpPr>
            <p:cNvPr id="53351" name="Group 9">
              <a:extLst>
                <a:ext uri="{FF2B5EF4-FFF2-40B4-BE49-F238E27FC236}">
                  <a16:creationId xmlns:a16="http://schemas.microsoft.com/office/drawing/2014/main" id="{EBF7906E-E569-FD15-BE28-309286E59E5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" y="2832"/>
              <a:ext cx="1152" cy="192"/>
              <a:chOff x="1152" y="1392"/>
              <a:chExt cx="912" cy="192"/>
            </a:xfrm>
          </p:grpSpPr>
          <p:sp>
            <p:nvSpPr>
              <p:cNvPr id="34826" name="Rectangle 10">
                <a:extLst>
                  <a:ext uri="{FF2B5EF4-FFF2-40B4-BE49-F238E27FC236}">
                    <a16:creationId xmlns:a16="http://schemas.microsoft.com/office/drawing/2014/main" id="{FE0174A4-39B5-043B-0903-55D36D9DA9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chemeClr val="hlink">
                      <a:gamma/>
                      <a:shade val="46275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ahoma" charset="0"/>
                </a:endParaRPr>
              </a:p>
            </p:txBody>
          </p:sp>
          <p:sp>
            <p:nvSpPr>
              <p:cNvPr id="34827" name="Text Box 11">
                <a:extLst>
                  <a:ext uri="{FF2B5EF4-FFF2-40B4-BE49-F238E27FC236}">
                    <a16:creationId xmlns:a16="http://schemas.microsoft.com/office/drawing/2014/main" id="{AE8B42A4-DC53-9542-8FF5-77D2A04C7C8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chemeClr val="hlink">
                      <a:gamma/>
                      <a:shade val="46275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eaLnBrk="1" hangingPunct="1">
                  <a:defRPr/>
                </a:pPr>
                <a:r>
                  <a:rPr lang="en-US" sz="1400">
                    <a:latin typeface="Arial" charset="0"/>
                  </a:rPr>
                  <a:t>index block location</a:t>
                </a:r>
              </a:p>
            </p:txBody>
          </p:sp>
        </p:grpSp>
        <p:grpSp>
          <p:nvGrpSpPr>
            <p:cNvPr id="53352" name="Group 12">
              <a:extLst>
                <a:ext uri="{FF2B5EF4-FFF2-40B4-BE49-F238E27FC236}">
                  <a16:creationId xmlns:a16="http://schemas.microsoft.com/office/drawing/2014/main" id="{D4088B7B-2249-12B5-71AD-E47578B3EE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" y="2592"/>
              <a:ext cx="1152" cy="192"/>
              <a:chOff x="1152" y="1392"/>
              <a:chExt cx="912" cy="192"/>
            </a:xfrm>
          </p:grpSpPr>
          <p:sp>
            <p:nvSpPr>
              <p:cNvPr id="53362" name="Rectangle 13">
                <a:extLst>
                  <a:ext uri="{FF2B5EF4-FFF2-40B4-BE49-F238E27FC236}">
                    <a16:creationId xmlns:a16="http://schemas.microsoft.com/office/drawing/2014/main" id="{B4E3C9B4-69AA-DAC8-8ACE-B220308338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4718"/>
                  </a:gs>
                  <a:gs pos="50000">
                    <a:srgbClr val="FF9933"/>
                  </a:gs>
                  <a:gs pos="100000">
                    <a:srgbClr val="764718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53363" name="Text Box 14">
                <a:extLst>
                  <a:ext uri="{FF2B5EF4-FFF2-40B4-BE49-F238E27FC236}">
                    <a16:creationId xmlns:a16="http://schemas.microsoft.com/office/drawing/2014/main" id="{83EE82AF-634D-E424-7CC9-1CE27382929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4718"/>
                  </a:gs>
                  <a:gs pos="50000">
                    <a:srgbClr val="FF9933"/>
                  </a:gs>
                  <a:gs pos="100000">
                    <a:srgbClr val="764718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index block location</a:t>
                </a:r>
              </a:p>
            </p:txBody>
          </p:sp>
        </p:grpSp>
        <p:grpSp>
          <p:nvGrpSpPr>
            <p:cNvPr id="53353" name="Group 15">
              <a:extLst>
                <a:ext uri="{FF2B5EF4-FFF2-40B4-BE49-F238E27FC236}">
                  <a16:creationId xmlns:a16="http://schemas.microsoft.com/office/drawing/2014/main" id="{4BAFCA77-03F5-87D1-42EA-46C0B42594A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" y="2352"/>
              <a:ext cx="1152" cy="192"/>
              <a:chOff x="1152" y="1392"/>
              <a:chExt cx="912" cy="192"/>
            </a:xfrm>
          </p:grpSpPr>
          <p:sp>
            <p:nvSpPr>
              <p:cNvPr id="53360" name="Rectangle 16">
                <a:extLst>
                  <a:ext uri="{FF2B5EF4-FFF2-40B4-BE49-F238E27FC236}">
                    <a16:creationId xmlns:a16="http://schemas.microsoft.com/office/drawing/2014/main" id="{A26A04C9-F3C0-259E-C4B1-5BAAC15062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00"/>
                  </a:gs>
                  <a:gs pos="50000">
                    <a:srgbClr val="FFFF00"/>
                  </a:gs>
                  <a:gs pos="100000">
                    <a:srgbClr val="7676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53361" name="Text Box 17">
                <a:extLst>
                  <a:ext uri="{FF2B5EF4-FFF2-40B4-BE49-F238E27FC236}">
                    <a16:creationId xmlns:a16="http://schemas.microsoft.com/office/drawing/2014/main" id="{D9C0F588-B218-940E-7D68-514ACF18B53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00"/>
                  </a:gs>
                  <a:gs pos="50000">
                    <a:srgbClr val="FFFF00"/>
                  </a:gs>
                  <a:gs pos="100000">
                    <a:srgbClr val="7676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index block location</a:t>
                </a:r>
              </a:p>
            </p:txBody>
          </p:sp>
        </p:grpSp>
        <p:grpSp>
          <p:nvGrpSpPr>
            <p:cNvPr id="53354" name="Group 18">
              <a:extLst>
                <a:ext uri="{FF2B5EF4-FFF2-40B4-BE49-F238E27FC236}">
                  <a16:creationId xmlns:a16="http://schemas.microsoft.com/office/drawing/2014/main" id="{F23B33A3-09D6-99C1-DF8C-DE2DED26B38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" y="2112"/>
              <a:ext cx="1152" cy="192"/>
              <a:chOff x="1152" y="1392"/>
              <a:chExt cx="912" cy="192"/>
            </a:xfrm>
          </p:grpSpPr>
          <p:sp>
            <p:nvSpPr>
              <p:cNvPr id="53358" name="Rectangle 19">
                <a:extLst>
                  <a:ext uri="{FF2B5EF4-FFF2-40B4-BE49-F238E27FC236}">
                    <a16:creationId xmlns:a16="http://schemas.microsoft.com/office/drawing/2014/main" id="{96776D47-5D1D-9FA8-B0C3-328B805383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53359" name="Text Box 20">
                <a:extLst>
                  <a:ext uri="{FF2B5EF4-FFF2-40B4-BE49-F238E27FC236}">
                    <a16:creationId xmlns:a16="http://schemas.microsoft.com/office/drawing/2014/main" id="{E031C364-1521-A944-31D6-BE71331FEE6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data block location</a:t>
                </a:r>
              </a:p>
            </p:txBody>
          </p:sp>
        </p:grpSp>
        <p:sp>
          <p:nvSpPr>
            <p:cNvPr id="53355" name="Oval 21">
              <a:extLst>
                <a:ext uri="{FF2B5EF4-FFF2-40B4-BE49-F238E27FC236}">
                  <a16:creationId xmlns:a16="http://schemas.microsoft.com/office/drawing/2014/main" id="{B5AB6CFC-132C-5BC4-D90E-7DA1B9C361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1824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53356" name="Oval 22">
              <a:extLst>
                <a:ext uri="{FF2B5EF4-FFF2-40B4-BE49-F238E27FC236}">
                  <a16:creationId xmlns:a16="http://schemas.microsoft.com/office/drawing/2014/main" id="{31BFEB2F-C619-D8F0-BB04-A05A9DA141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1920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53357" name="Oval 23">
              <a:extLst>
                <a:ext uri="{FF2B5EF4-FFF2-40B4-BE49-F238E27FC236}">
                  <a16:creationId xmlns:a16="http://schemas.microsoft.com/office/drawing/2014/main" id="{63447B26-71E4-266D-2854-86EA79C13D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2016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</p:grpSp>
      <p:grpSp>
        <p:nvGrpSpPr>
          <p:cNvPr id="53254" name="Group 24">
            <a:extLst>
              <a:ext uri="{FF2B5EF4-FFF2-40B4-BE49-F238E27FC236}">
                <a16:creationId xmlns:a16="http://schemas.microsoft.com/office/drawing/2014/main" id="{3D6C5954-1174-7918-A119-7FCA1CF5EA26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4495800"/>
            <a:ext cx="1828800" cy="304800"/>
            <a:chOff x="1152" y="1392"/>
            <a:chExt cx="912" cy="192"/>
          </a:xfrm>
        </p:grpSpPr>
        <p:sp>
          <p:nvSpPr>
            <p:cNvPr id="34841" name="Rectangle 25">
              <a:extLst>
                <a:ext uri="{FF2B5EF4-FFF2-40B4-BE49-F238E27FC236}">
                  <a16:creationId xmlns:a16="http://schemas.microsoft.com/office/drawing/2014/main" id="{7B62CB5E-2EB6-1BE2-9666-30C1F27E9F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charset="0"/>
              </a:endParaRPr>
            </a:p>
          </p:txBody>
        </p:sp>
        <p:sp>
          <p:nvSpPr>
            <p:cNvPr id="34842" name="Text Box 26">
              <a:extLst>
                <a:ext uri="{FF2B5EF4-FFF2-40B4-BE49-F238E27FC236}">
                  <a16:creationId xmlns:a16="http://schemas.microsoft.com/office/drawing/2014/main" id="{C0A654EF-405E-EB5A-31CC-F123ECA95C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1400">
                  <a:latin typeface="Arial" charset="0"/>
                </a:rPr>
                <a:t>index block location</a:t>
              </a:r>
            </a:p>
          </p:txBody>
        </p:sp>
      </p:grpSp>
      <p:grpSp>
        <p:nvGrpSpPr>
          <p:cNvPr id="53255" name="Group 27">
            <a:extLst>
              <a:ext uri="{FF2B5EF4-FFF2-40B4-BE49-F238E27FC236}">
                <a16:creationId xmlns:a16="http://schemas.microsoft.com/office/drawing/2014/main" id="{2E389DE4-3BCB-0493-3605-4476530D5F6A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3733800"/>
            <a:ext cx="1828800" cy="304800"/>
            <a:chOff x="1152" y="1392"/>
            <a:chExt cx="912" cy="192"/>
          </a:xfrm>
        </p:grpSpPr>
        <p:sp>
          <p:nvSpPr>
            <p:cNvPr id="53346" name="Rectangle 28">
              <a:extLst>
                <a:ext uri="{FF2B5EF4-FFF2-40B4-BE49-F238E27FC236}">
                  <a16:creationId xmlns:a16="http://schemas.microsoft.com/office/drawing/2014/main" id="{B453797C-4028-B876-18E3-004C7C6DFE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00"/>
                </a:gs>
                <a:gs pos="50000">
                  <a:srgbClr val="FFFF00"/>
                </a:gs>
                <a:gs pos="100000">
                  <a:srgbClr val="7676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53347" name="Text Box 29">
              <a:extLst>
                <a:ext uri="{FF2B5EF4-FFF2-40B4-BE49-F238E27FC236}">
                  <a16:creationId xmlns:a16="http://schemas.microsoft.com/office/drawing/2014/main" id="{5BDCF027-453F-1367-4250-7A1346067F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00"/>
                </a:gs>
                <a:gs pos="50000">
                  <a:srgbClr val="FFFF00"/>
                </a:gs>
                <a:gs pos="100000">
                  <a:srgbClr val="7676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index block location</a:t>
              </a:r>
            </a:p>
          </p:txBody>
        </p:sp>
      </p:grpSp>
      <p:grpSp>
        <p:nvGrpSpPr>
          <p:cNvPr id="53256" name="Group 30">
            <a:extLst>
              <a:ext uri="{FF2B5EF4-FFF2-40B4-BE49-F238E27FC236}">
                <a16:creationId xmlns:a16="http://schemas.microsoft.com/office/drawing/2014/main" id="{5921D1A8-83F1-FD9C-C617-15F319020FD0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2438400"/>
            <a:ext cx="1828800" cy="304800"/>
            <a:chOff x="1152" y="1392"/>
            <a:chExt cx="912" cy="192"/>
          </a:xfrm>
        </p:grpSpPr>
        <p:sp>
          <p:nvSpPr>
            <p:cNvPr id="53344" name="Rectangle 31">
              <a:extLst>
                <a:ext uri="{FF2B5EF4-FFF2-40B4-BE49-F238E27FC236}">
                  <a16:creationId xmlns:a16="http://schemas.microsoft.com/office/drawing/2014/main" id="{574E01E0-2294-6333-099F-2C20831F27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53345" name="Text Box 32">
              <a:extLst>
                <a:ext uri="{FF2B5EF4-FFF2-40B4-BE49-F238E27FC236}">
                  <a16:creationId xmlns:a16="http://schemas.microsoft.com/office/drawing/2014/main" id="{49CB0532-3C18-6E68-68A9-B7B7A91AB3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data block location</a:t>
              </a:r>
            </a:p>
          </p:txBody>
        </p:sp>
      </p:grpSp>
      <p:grpSp>
        <p:nvGrpSpPr>
          <p:cNvPr id="53257" name="Group 33">
            <a:extLst>
              <a:ext uri="{FF2B5EF4-FFF2-40B4-BE49-F238E27FC236}">
                <a16:creationId xmlns:a16="http://schemas.microsoft.com/office/drawing/2014/main" id="{7C5E67DA-BDDD-772E-518A-7E592392670F}"/>
              </a:ext>
            </a:extLst>
          </p:cNvPr>
          <p:cNvGrpSpPr>
            <a:grpSpLocks/>
          </p:cNvGrpSpPr>
          <p:nvPr/>
        </p:nvGrpSpPr>
        <p:grpSpPr bwMode="auto">
          <a:xfrm>
            <a:off x="4038600" y="2362200"/>
            <a:ext cx="723900" cy="381000"/>
            <a:chOff x="2544" y="1488"/>
            <a:chExt cx="456" cy="240"/>
          </a:xfrm>
        </p:grpSpPr>
        <p:sp>
          <p:nvSpPr>
            <p:cNvPr id="53342" name="Rectangle 34">
              <a:extLst>
                <a:ext uri="{FF2B5EF4-FFF2-40B4-BE49-F238E27FC236}">
                  <a16:creationId xmlns:a16="http://schemas.microsoft.com/office/drawing/2014/main" id="{C13E0916-1671-4C75-09BB-779FFC99DD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0" y="1488"/>
              <a:ext cx="240" cy="240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53343" name="Line 35">
              <a:extLst>
                <a:ext uri="{FF2B5EF4-FFF2-40B4-BE49-F238E27FC236}">
                  <a16:creationId xmlns:a16="http://schemas.microsoft.com/office/drawing/2014/main" id="{9BA48EB2-AC7C-E047-7DF7-BAF7D0E9E6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1632"/>
              <a:ext cx="192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53258" name="Group 36">
            <a:extLst>
              <a:ext uri="{FF2B5EF4-FFF2-40B4-BE49-F238E27FC236}">
                <a16:creationId xmlns:a16="http://schemas.microsoft.com/office/drawing/2014/main" id="{10787C4D-BC96-2190-236E-E77C1AAF1008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3352800"/>
            <a:ext cx="1828800" cy="304800"/>
            <a:chOff x="1152" y="1392"/>
            <a:chExt cx="912" cy="192"/>
          </a:xfrm>
        </p:grpSpPr>
        <p:sp>
          <p:nvSpPr>
            <p:cNvPr id="53340" name="Rectangle 37">
              <a:extLst>
                <a:ext uri="{FF2B5EF4-FFF2-40B4-BE49-F238E27FC236}">
                  <a16:creationId xmlns:a16="http://schemas.microsoft.com/office/drawing/2014/main" id="{E733BCD4-2624-D965-84ED-92AA16A62D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53341" name="Text Box 38">
              <a:extLst>
                <a:ext uri="{FF2B5EF4-FFF2-40B4-BE49-F238E27FC236}">
                  <a16:creationId xmlns:a16="http://schemas.microsoft.com/office/drawing/2014/main" id="{C8DA0E9B-A872-317C-DAA6-A9DF8463C0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data block location</a:t>
              </a:r>
            </a:p>
          </p:txBody>
        </p:sp>
      </p:grpSp>
      <p:grpSp>
        <p:nvGrpSpPr>
          <p:cNvPr id="53259" name="Group 39">
            <a:extLst>
              <a:ext uri="{FF2B5EF4-FFF2-40B4-BE49-F238E27FC236}">
                <a16:creationId xmlns:a16="http://schemas.microsoft.com/office/drawing/2014/main" id="{9D1138DC-CADA-D1DD-74BE-34BEEEDEC65B}"/>
              </a:ext>
            </a:extLst>
          </p:cNvPr>
          <p:cNvGrpSpPr>
            <a:grpSpLocks/>
          </p:cNvGrpSpPr>
          <p:nvPr/>
        </p:nvGrpSpPr>
        <p:grpSpPr bwMode="auto">
          <a:xfrm>
            <a:off x="4038600" y="3276600"/>
            <a:ext cx="723900" cy="381000"/>
            <a:chOff x="2544" y="1488"/>
            <a:chExt cx="456" cy="240"/>
          </a:xfrm>
        </p:grpSpPr>
        <p:sp>
          <p:nvSpPr>
            <p:cNvPr id="53338" name="Rectangle 40">
              <a:extLst>
                <a:ext uri="{FF2B5EF4-FFF2-40B4-BE49-F238E27FC236}">
                  <a16:creationId xmlns:a16="http://schemas.microsoft.com/office/drawing/2014/main" id="{67526E0F-2675-153D-8590-0E3226C263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0" y="1488"/>
              <a:ext cx="240" cy="240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53339" name="Line 41">
              <a:extLst>
                <a:ext uri="{FF2B5EF4-FFF2-40B4-BE49-F238E27FC236}">
                  <a16:creationId xmlns:a16="http://schemas.microsoft.com/office/drawing/2014/main" id="{4C4992DE-D7CB-D4E6-0E01-FAD447E9D9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1632"/>
              <a:ext cx="192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53260" name="Text Box 42">
            <a:extLst>
              <a:ext uri="{FF2B5EF4-FFF2-40B4-BE49-F238E27FC236}">
                <a16:creationId xmlns:a16="http://schemas.microsoft.com/office/drawing/2014/main" id="{9DE0D3CD-45C3-52CF-8BE1-B0110868EB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6675" y="5029200"/>
            <a:ext cx="1033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i="1">
                <a:latin typeface="Arial" panose="020B0604020202020204" pitchFamily="34" charset="0"/>
              </a:rPr>
              <a:t>i</a:t>
            </a:r>
            <a:r>
              <a:rPr lang="en-US" altLang="en-US" sz="2400">
                <a:latin typeface="Arial" panose="020B0604020202020204" pitchFamily="34" charset="0"/>
              </a:rPr>
              <a:t>-node</a:t>
            </a:r>
          </a:p>
        </p:txBody>
      </p:sp>
      <p:grpSp>
        <p:nvGrpSpPr>
          <p:cNvPr id="53261" name="Group 43">
            <a:extLst>
              <a:ext uri="{FF2B5EF4-FFF2-40B4-BE49-F238E27FC236}">
                <a16:creationId xmlns:a16="http://schemas.microsoft.com/office/drawing/2014/main" id="{1A43CF7E-756F-7AFE-EC98-157E1CA5196C}"/>
              </a:ext>
            </a:extLst>
          </p:cNvPr>
          <p:cNvGrpSpPr>
            <a:grpSpLocks/>
          </p:cNvGrpSpPr>
          <p:nvPr/>
        </p:nvGrpSpPr>
        <p:grpSpPr bwMode="auto">
          <a:xfrm>
            <a:off x="990600" y="2362200"/>
            <a:ext cx="914400" cy="1219200"/>
            <a:chOff x="624" y="1488"/>
            <a:chExt cx="576" cy="768"/>
          </a:xfrm>
        </p:grpSpPr>
        <p:sp>
          <p:nvSpPr>
            <p:cNvPr id="53336" name="AutoShape 44">
              <a:extLst>
                <a:ext uri="{FF2B5EF4-FFF2-40B4-BE49-F238E27FC236}">
                  <a16:creationId xmlns:a16="http://schemas.microsoft.com/office/drawing/2014/main" id="{070C7710-A8B9-98D5-5E0D-DD8E00C6E0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" y="1488"/>
              <a:ext cx="192" cy="768"/>
            </a:xfrm>
            <a:prstGeom prst="leftBrace">
              <a:avLst>
                <a:gd name="adj1" fmla="val 33333"/>
                <a:gd name="adj2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53337" name="Text Box 45">
              <a:extLst>
                <a:ext uri="{FF2B5EF4-FFF2-40B4-BE49-F238E27FC236}">
                  <a16:creationId xmlns:a16="http://schemas.microsoft.com/office/drawing/2014/main" id="{658042A5-B7AE-8EDC-B424-17C41EA034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4" y="1728"/>
              <a:ext cx="33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latin typeface="Arial" panose="020B0604020202020204" pitchFamily="34" charset="0"/>
                </a:rPr>
                <a:t>12</a:t>
              </a:r>
            </a:p>
          </p:txBody>
        </p:sp>
      </p:grpSp>
      <p:grpSp>
        <p:nvGrpSpPr>
          <p:cNvPr id="53262" name="Group 46">
            <a:extLst>
              <a:ext uri="{FF2B5EF4-FFF2-40B4-BE49-F238E27FC236}">
                <a16:creationId xmlns:a16="http://schemas.microsoft.com/office/drawing/2014/main" id="{B415D6FA-D4F9-DBA2-17E9-F21B56661895}"/>
              </a:ext>
            </a:extLst>
          </p:cNvPr>
          <p:cNvGrpSpPr>
            <a:grpSpLocks/>
          </p:cNvGrpSpPr>
          <p:nvPr/>
        </p:nvGrpSpPr>
        <p:grpSpPr bwMode="auto">
          <a:xfrm>
            <a:off x="4038600" y="2286000"/>
            <a:ext cx="3025775" cy="1600200"/>
            <a:chOff x="2544" y="1440"/>
            <a:chExt cx="1906" cy="1008"/>
          </a:xfrm>
        </p:grpSpPr>
        <p:sp>
          <p:nvSpPr>
            <p:cNvPr id="53324" name="Rectangle 47">
              <a:extLst>
                <a:ext uri="{FF2B5EF4-FFF2-40B4-BE49-F238E27FC236}">
                  <a16:creationId xmlns:a16="http://schemas.microsoft.com/office/drawing/2014/main" id="{83F600E7-CA51-A50E-4F37-C0653DEA44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1440"/>
              <a:ext cx="1330" cy="960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53325" name="Line 48">
              <a:extLst>
                <a:ext uri="{FF2B5EF4-FFF2-40B4-BE49-F238E27FC236}">
                  <a16:creationId xmlns:a16="http://schemas.microsoft.com/office/drawing/2014/main" id="{21D478A9-BA1F-B85F-03B6-D7611DD2B8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2448"/>
              <a:ext cx="336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3326" name="Line 49">
              <a:extLst>
                <a:ext uri="{FF2B5EF4-FFF2-40B4-BE49-F238E27FC236}">
                  <a16:creationId xmlns:a16="http://schemas.microsoft.com/office/drawing/2014/main" id="{FD09EEA8-FD24-E287-F8DF-52C36EFE0C4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80" y="2352"/>
              <a:ext cx="240" cy="96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53327" name="Group 50">
              <a:extLst>
                <a:ext uri="{FF2B5EF4-FFF2-40B4-BE49-F238E27FC236}">
                  <a16:creationId xmlns:a16="http://schemas.microsoft.com/office/drawing/2014/main" id="{FC624B89-31E0-E586-FE46-15981992F0E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16" y="2112"/>
              <a:ext cx="1152" cy="192"/>
              <a:chOff x="1152" y="1392"/>
              <a:chExt cx="912" cy="192"/>
            </a:xfrm>
          </p:grpSpPr>
          <p:sp>
            <p:nvSpPr>
              <p:cNvPr id="53334" name="Rectangle 51">
                <a:extLst>
                  <a:ext uri="{FF2B5EF4-FFF2-40B4-BE49-F238E27FC236}">
                    <a16:creationId xmlns:a16="http://schemas.microsoft.com/office/drawing/2014/main" id="{2CB5DFC1-F2B6-2E24-B28D-C6947DB994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53335" name="Text Box 52">
                <a:extLst>
                  <a:ext uri="{FF2B5EF4-FFF2-40B4-BE49-F238E27FC236}">
                    <a16:creationId xmlns:a16="http://schemas.microsoft.com/office/drawing/2014/main" id="{39F8047A-0671-73F1-0F76-69D7B6DA931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data block location</a:t>
                </a:r>
              </a:p>
            </p:txBody>
          </p:sp>
        </p:grpSp>
        <p:sp>
          <p:nvSpPr>
            <p:cNvPr id="53328" name="Oval 53">
              <a:extLst>
                <a:ext uri="{FF2B5EF4-FFF2-40B4-BE49-F238E27FC236}">
                  <a16:creationId xmlns:a16="http://schemas.microsoft.com/office/drawing/2014/main" id="{8FE76581-2C6E-E859-61A3-A323341BA0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4" y="1824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53329" name="Oval 54">
              <a:extLst>
                <a:ext uri="{FF2B5EF4-FFF2-40B4-BE49-F238E27FC236}">
                  <a16:creationId xmlns:a16="http://schemas.microsoft.com/office/drawing/2014/main" id="{F0F9ABE5-BB64-2078-D46D-20F83CA165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4" y="1920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53330" name="Oval 55">
              <a:extLst>
                <a:ext uri="{FF2B5EF4-FFF2-40B4-BE49-F238E27FC236}">
                  <a16:creationId xmlns:a16="http://schemas.microsoft.com/office/drawing/2014/main" id="{D5731FD6-06D9-601A-2081-65511531DD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4" y="2016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grpSp>
          <p:nvGrpSpPr>
            <p:cNvPr id="53331" name="Group 56">
              <a:extLst>
                <a:ext uri="{FF2B5EF4-FFF2-40B4-BE49-F238E27FC236}">
                  <a16:creationId xmlns:a16="http://schemas.microsoft.com/office/drawing/2014/main" id="{B33D74F1-4CF6-8EBC-EF4F-B1C787E6EE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16" y="1536"/>
              <a:ext cx="1152" cy="192"/>
              <a:chOff x="1152" y="1392"/>
              <a:chExt cx="912" cy="192"/>
            </a:xfrm>
          </p:grpSpPr>
          <p:sp>
            <p:nvSpPr>
              <p:cNvPr id="53332" name="Rectangle 57">
                <a:extLst>
                  <a:ext uri="{FF2B5EF4-FFF2-40B4-BE49-F238E27FC236}">
                    <a16:creationId xmlns:a16="http://schemas.microsoft.com/office/drawing/2014/main" id="{928D9DC8-F405-A5BA-3BE2-CAAA299175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53333" name="Text Box 58">
                <a:extLst>
                  <a:ext uri="{FF2B5EF4-FFF2-40B4-BE49-F238E27FC236}">
                    <a16:creationId xmlns:a16="http://schemas.microsoft.com/office/drawing/2014/main" id="{F419C637-B2A5-85E1-F18A-42552A03D7E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data block location</a:t>
                </a:r>
              </a:p>
            </p:txBody>
          </p:sp>
        </p:grpSp>
      </p:grpSp>
      <p:grpSp>
        <p:nvGrpSpPr>
          <p:cNvPr id="53263" name="Group 59">
            <a:extLst>
              <a:ext uri="{FF2B5EF4-FFF2-40B4-BE49-F238E27FC236}">
                <a16:creationId xmlns:a16="http://schemas.microsoft.com/office/drawing/2014/main" id="{4B1FFB1B-5127-C37E-6A25-91019B15CBC9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2438400"/>
            <a:ext cx="1828800" cy="304800"/>
            <a:chOff x="1152" y="1392"/>
            <a:chExt cx="912" cy="192"/>
          </a:xfrm>
        </p:grpSpPr>
        <p:sp>
          <p:nvSpPr>
            <p:cNvPr id="53322" name="Rectangle 60">
              <a:extLst>
                <a:ext uri="{FF2B5EF4-FFF2-40B4-BE49-F238E27FC236}">
                  <a16:creationId xmlns:a16="http://schemas.microsoft.com/office/drawing/2014/main" id="{8683227F-15DB-82D6-15A8-E91513AF46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53323" name="Text Box 61">
              <a:extLst>
                <a:ext uri="{FF2B5EF4-FFF2-40B4-BE49-F238E27FC236}">
                  <a16:creationId xmlns:a16="http://schemas.microsoft.com/office/drawing/2014/main" id="{B434AC7C-44E5-1D6A-D247-B336C367F3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data block location</a:t>
              </a:r>
            </a:p>
          </p:txBody>
        </p:sp>
      </p:grpSp>
      <p:grpSp>
        <p:nvGrpSpPr>
          <p:cNvPr id="53264" name="Group 62">
            <a:extLst>
              <a:ext uri="{FF2B5EF4-FFF2-40B4-BE49-F238E27FC236}">
                <a16:creationId xmlns:a16="http://schemas.microsoft.com/office/drawing/2014/main" id="{815ABE51-F7D0-0813-5997-052416027F7C}"/>
              </a:ext>
            </a:extLst>
          </p:cNvPr>
          <p:cNvGrpSpPr>
            <a:grpSpLocks/>
          </p:cNvGrpSpPr>
          <p:nvPr/>
        </p:nvGrpSpPr>
        <p:grpSpPr bwMode="auto">
          <a:xfrm>
            <a:off x="6934200" y="2362200"/>
            <a:ext cx="723900" cy="381000"/>
            <a:chOff x="2544" y="1488"/>
            <a:chExt cx="456" cy="240"/>
          </a:xfrm>
        </p:grpSpPr>
        <p:sp>
          <p:nvSpPr>
            <p:cNvPr id="53320" name="Rectangle 63">
              <a:extLst>
                <a:ext uri="{FF2B5EF4-FFF2-40B4-BE49-F238E27FC236}">
                  <a16:creationId xmlns:a16="http://schemas.microsoft.com/office/drawing/2014/main" id="{37ED4107-A2B8-6327-C744-EFD8D5D6EB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0" y="1488"/>
              <a:ext cx="240" cy="240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53321" name="Line 64">
              <a:extLst>
                <a:ext uri="{FF2B5EF4-FFF2-40B4-BE49-F238E27FC236}">
                  <a16:creationId xmlns:a16="http://schemas.microsoft.com/office/drawing/2014/main" id="{F6C19117-6E3C-652E-7CA5-5B3C1D1E72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1632"/>
              <a:ext cx="192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53265" name="Group 65">
            <a:extLst>
              <a:ext uri="{FF2B5EF4-FFF2-40B4-BE49-F238E27FC236}">
                <a16:creationId xmlns:a16="http://schemas.microsoft.com/office/drawing/2014/main" id="{D85EFE33-D53D-36AB-A05B-9CB2FA5AB9F0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3352800"/>
            <a:ext cx="1828800" cy="304800"/>
            <a:chOff x="1152" y="1392"/>
            <a:chExt cx="912" cy="192"/>
          </a:xfrm>
        </p:grpSpPr>
        <p:sp>
          <p:nvSpPr>
            <p:cNvPr id="53318" name="Rectangle 66">
              <a:extLst>
                <a:ext uri="{FF2B5EF4-FFF2-40B4-BE49-F238E27FC236}">
                  <a16:creationId xmlns:a16="http://schemas.microsoft.com/office/drawing/2014/main" id="{E6427FC3-E704-D0CC-C940-54DC14C1AE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53319" name="Text Box 67">
              <a:extLst>
                <a:ext uri="{FF2B5EF4-FFF2-40B4-BE49-F238E27FC236}">
                  <a16:creationId xmlns:a16="http://schemas.microsoft.com/office/drawing/2014/main" id="{3F12FBED-D4AB-5417-A244-E26A572E8B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data block location</a:t>
              </a:r>
            </a:p>
          </p:txBody>
        </p:sp>
      </p:grpSp>
      <p:grpSp>
        <p:nvGrpSpPr>
          <p:cNvPr id="53266" name="Group 68">
            <a:extLst>
              <a:ext uri="{FF2B5EF4-FFF2-40B4-BE49-F238E27FC236}">
                <a16:creationId xmlns:a16="http://schemas.microsoft.com/office/drawing/2014/main" id="{53F0FF8A-FCD8-8CD6-4479-626C5CAD8DD4}"/>
              </a:ext>
            </a:extLst>
          </p:cNvPr>
          <p:cNvGrpSpPr>
            <a:grpSpLocks/>
          </p:cNvGrpSpPr>
          <p:nvPr/>
        </p:nvGrpSpPr>
        <p:grpSpPr bwMode="auto">
          <a:xfrm>
            <a:off x="6934200" y="3276600"/>
            <a:ext cx="723900" cy="381000"/>
            <a:chOff x="2544" y="1488"/>
            <a:chExt cx="456" cy="240"/>
          </a:xfrm>
        </p:grpSpPr>
        <p:sp>
          <p:nvSpPr>
            <p:cNvPr id="53316" name="Rectangle 69">
              <a:extLst>
                <a:ext uri="{FF2B5EF4-FFF2-40B4-BE49-F238E27FC236}">
                  <a16:creationId xmlns:a16="http://schemas.microsoft.com/office/drawing/2014/main" id="{87D8ACED-8CF4-8F4A-493E-483626D28B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0" y="1488"/>
              <a:ext cx="240" cy="240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53317" name="Line 70">
              <a:extLst>
                <a:ext uri="{FF2B5EF4-FFF2-40B4-BE49-F238E27FC236}">
                  <a16:creationId xmlns:a16="http://schemas.microsoft.com/office/drawing/2014/main" id="{E67356B2-E727-AB08-9D75-6D74737925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1632"/>
              <a:ext cx="192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53267" name="Group 71">
            <a:extLst>
              <a:ext uri="{FF2B5EF4-FFF2-40B4-BE49-F238E27FC236}">
                <a16:creationId xmlns:a16="http://schemas.microsoft.com/office/drawing/2014/main" id="{A123EADC-5C9D-FDB3-1367-5EC15623D971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4114800"/>
            <a:ext cx="1828800" cy="304800"/>
            <a:chOff x="1152" y="1392"/>
            <a:chExt cx="912" cy="192"/>
          </a:xfrm>
        </p:grpSpPr>
        <p:sp>
          <p:nvSpPr>
            <p:cNvPr id="53314" name="Rectangle 72">
              <a:extLst>
                <a:ext uri="{FF2B5EF4-FFF2-40B4-BE49-F238E27FC236}">
                  <a16:creationId xmlns:a16="http://schemas.microsoft.com/office/drawing/2014/main" id="{1CAD85FF-C8FE-5571-E45A-50822F30AF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4718"/>
                </a:gs>
                <a:gs pos="50000">
                  <a:srgbClr val="FF9933"/>
                </a:gs>
                <a:gs pos="100000">
                  <a:srgbClr val="764718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53315" name="Text Box 73">
              <a:extLst>
                <a:ext uri="{FF2B5EF4-FFF2-40B4-BE49-F238E27FC236}">
                  <a16:creationId xmlns:a16="http://schemas.microsoft.com/office/drawing/2014/main" id="{CF7B8B1C-65D2-7D18-0A6F-0AE0892832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4718"/>
                </a:gs>
                <a:gs pos="50000">
                  <a:srgbClr val="FF9933"/>
                </a:gs>
                <a:gs pos="100000">
                  <a:srgbClr val="764718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index block location</a:t>
              </a:r>
            </a:p>
          </p:txBody>
        </p:sp>
      </p:grpSp>
      <p:grpSp>
        <p:nvGrpSpPr>
          <p:cNvPr id="53268" name="Group 74">
            <a:extLst>
              <a:ext uri="{FF2B5EF4-FFF2-40B4-BE49-F238E27FC236}">
                <a16:creationId xmlns:a16="http://schemas.microsoft.com/office/drawing/2014/main" id="{6E65A1E9-FCF3-9174-3AD8-ADFD281D87BB}"/>
              </a:ext>
            </a:extLst>
          </p:cNvPr>
          <p:cNvGrpSpPr>
            <a:grpSpLocks/>
          </p:cNvGrpSpPr>
          <p:nvPr/>
        </p:nvGrpSpPr>
        <p:grpSpPr bwMode="auto">
          <a:xfrm>
            <a:off x="4038600" y="3886200"/>
            <a:ext cx="1676400" cy="685800"/>
            <a:chOff x="2544" y="2448"/>
            <a:chExt cx="1056" cy="432"/>
          </a:xfrm>
        </p:grpSpPr>
        <p:sp>
          <p:nvSpPr>
            <p:cNvPr id="53310" name="Rectangle 75">
              <a:extLst>
                <a:ext uri="{FF2B5EF4-FFF2-40B4-BE49-F238E27FC236}">
                  <a16:creationId xmlns:a16="http://schemas.microsoft.com/office/drawing/2014/main" id="{55FC8E20-AE5F-9788-AAFD-7A1B82AFF6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448"/>
              <a:ext cx="480" cy="432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53311" name="Line 76">
              <a:extLst>
                <a:ext uri="{FF2B5EF4-FFF2-40B4-BE49-F238E27FC236}">
                  <a16:creationId xmlns:a16="http://schemas.microsoft.com/office/drawing/2014/main" id="{C670A384-4AE3-072D-002B-6EC0F0138F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2688"/>
              <a:ext cx="576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3312" name="Rectangle 77">
              <a:extLst>
                <a:ext uri="{FF2B5EF4-FFF2-40B4-BE49-F238E27FC236}">
                  <a16:creationId xmlns:a16="http://schemas.microsoft.com/office/drawing/2014/main" id="{86841EE7-1CC9-B071-F65E-F3043DA9B2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2736"/>
              <a:ext cx="384" cy="96"/>
            </a:xfrm>
            <a:prstGeom prst="rect">
              <a:avLst/>
            </a:prstGeom>
            <a:gradFill rotWithShape="0">
              <a:gsLst>
                <a:gs pos="0">
                  <a:srgbClr val="767600"/>
                </a:gs>
                <a:gs pos="50000">
                  <a:srgbClr val="FFFF00"/>
                </a:gs>
                <a:gs pos="100000">
                  <a:srgbClr val="767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53313" name="Rectangle 78">
              <a:extLst>
                <a:ext uri="{FF2B5EF4-FFF2-40B4-BE49-F238E27FC236}">
                  <a16:creationId xmlns:a16="http://schemas.microsoft.com/office/drawing/2014/main" id="{77B5618C-FFA0-F35D-303B-1D6A6F98DA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2496"/>
              <a:ext cx="384" cy="96"/>
            </a:xfrm>
            <a:prstGeom prst="rect">
              <a:avLst/>
            </a:prstGeom>
            <a:gradFill rotWithShape="0">
              <a:gsLst>
                <a:gs pos="0">
                  <a:srgbClr val="767600"/>
                </a:gs>
                <a:gs pos="50000">
                  <a:srgbClr val="FFFF00"/>
                </a:gs>
                <a:gs pos="100000">
                  <a:srgbClr val="767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</p:grpSp>
      <p:grpSp>
        <p:nvGrpSpPr>
          <p:cNvPr id="53269" name="Group 79">
            <a:extLst>
              <a:ext uri="{FF2B5EF4-FFF2-40B4-BE49-F238E27FC236}">
                <a16:creationId xmlns:a16="http://schemas.microsoft.com/office/drawing/2014/main" id="{DD6E2461-3372-7FCE-AF95-6663C8FC83A8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3886200"/>
            <a:ext cx="1447800" cy="685800"/>
            <a:chOff x="3552" y="2448"/>
            <a:chExt cx="912" cy="432"/>
          </a:xfrm>
        </p:grpSpPr>
        <p:sp>
          <p:nvSpPr>
            <p:cNvPr id="53306" name="Rectangle 80">
              <a:extLst>
                <a:ext uri="{FF2B5EF4-FFF2-40B4-BE49-F238E27FC236}">
                  <a16:creationId xmlns:a16="http://schemas.microsoft.com/office/drawing/2014/main" id="{39CEA122-A8D9-9561-D922-1D3126BA57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" y="2448"/>
              <a:ext cx="480" cy="432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53307" name="Rectangle 81">
              <a:extLst>
                <a:ext uri="{FF2B5EF4-FFF2-40B4-BE49-F238E27FC236}">
                  <a16:creationId xmlns:a16="http://schemas.microsoft.com/office/drawing/2014/main" id="{9960D5E0-3649-2064-14DA-F74C47AAD7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" y="2736"/>
              <a:ext cx="384" cy="96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53308" name="Rectangle 82">
              <a:extLst>
                <a:ext uri="{FF2B5EF4-FFF2-40B4-BE49-F238E27FC236}">
                  <a16:creationId xmlns:a16="http://schemas.microsoft.com/office/drawing/2014/main" id="{B246D101-3051-07D0-01C0-EFC2854860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" y="2496"/>
              <a:ext cx="384" cy="96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53309" name="Line 83">
              <a:extLst>
                <a:ext uri="{FF2B5EF4-FFF2-40B4-BE49-F238E27FC236}">
                  <a16:creationId xmlns:a16="http://schemas.microsoft.com/office/drawing/2014/main" id="{4AD0F6E6-A015-F79C-C11C-4C587DD764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2" y="2544"/>
              <a:ext cx="432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53270" name="Rectangle 84">
            <a:extLst>
              <a:ext uri="{FF2B5EF4-FFF2-40B4-BE49-F238E27FC236}">
                <a16:creationId xmlns:a16="http://schemas.microsoft.com/office/drawing/2014/main" id="{6F6ED39B-D841-023D-F186-7F1F65494C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3962400"/>
            <a:ext cx="609600" cy="152400"/>
          </a:xfrm>
          <a:prstGeom prst="rect">
            <a:avLst/>
          </a:prstGeom>
          <a:gradFill rotWithShape="0">
            <a:gsLst>
              <a:gs pos="0">
                <a:srgbClr val="767600"/>
              </a:gs>
              <a:gs pos="50000">
                <a:srgbClr val="FFFF00"/>
              </a:gs>
              <a:gs pos="100000">
                <a:srgbClr val="767600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3271" name="Rectangle 85">
            <a:extLst>
              <a:ext uri="{FF2B5EF4-FFF2-40B4-BE49-F238E27FC236}">
                <a16:creationId xmlns:a16="http://schemas.microsoft.com/office/drawing/2014/main" id="{35809C9A-C521-7F6B-A5EE-5942C71EEA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3962400"/>
            <a:ext cx="609600" cy="152400"/>
          </a:xfrm>
          <a:prstGeom prst="rect">
            <a:avLst/>
          </a:prstGeom>
          <a:gradFill rotWithShape="0">
            <a:gsLst>
              <a:gs pos="0">
                <a:srgbClr val="767647"/>
              </a:gs>
              <a:gs pos="50000">
                <a:srgbClr val="FFFF99"/>
              </a:gs>
              <a:gs pos="100000">
                <a:srgbClr val="767647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3272" name="Rectangle 86">
            <a:extLst>
              <a:ext uri="{FF2B5EF4-FFF2-40B4-BE49-F238E27FC236}">
                <a16:creationId xmlns:a16="http://schemas.microsoft.com/office/drawing/2014/main" id="{55C94D9B-04AB-0C7F-75B2-10FE6FC4DA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4343400"/>
            <a:ext cx="609600" cy="152400"/>
          </a:xfrm>
          <a:prstGeom prst="rect">
            <a:avLst/>
          </a:prstGeom>
          <a:gradFill rotWithShape="0">
            <a:gsLst>
              <a:gs pos="0">
                <a:srgbClr val="767647"/>
              </a:gs>
              <a:gs pos="50000">
                <a:srgbClr val="FFFF99"/>
              </a:gs>
              <a:gs pos="100000">
                <a:srgbClr val="767647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grpSp>
        <p:nvGrpSpPr>
          <p:cNvPr id="53273" name="Group 87">
            <a:extLst>
              <a:ext uri="{FF2B5EF4-FFF2-40B4-BE49-F238E27FC236}">
                <a16:creationId xmlns:a16="http://schemas.microsoft.com/office/drawing/2014/main" id="{40275C6A-E536-FA69-F027-F66680D4B4E1}"/>
              </a:ext>
            </a:extLst>
          </p:cNvPr>
          <p:cNvGrpSpPr>
            <a:grpSpLocks/>
          </p:cNvGrpSpPr>
          <p:nvPr/>
        </p:nvGrpSpPr>
        <p:grpSpPr bwMode="auto">
          <a:xfrm>
            <a:off x="4017963" y="4648200"/>
            <a:ext cx="1239837" cy="838200"/>
            <a:chOff x="2531" y="2928"/>
            <a:chExt cx="781" cy="528"/>
          </a:xfrm>
        </p:grpSpPr>
        <p:sp>
          <p:nvSpPr>
            <p:cNvPr id="53301" name="Line 88">
              <a:extLst>
                <a:ext uri="{FF2B5EF4-FFF2-40B4-BE49-F238E27FC236}">
                  <a16:creationId xmlns:a16="http://schemas.microsoft.com/office/drawing/2014/main" id="{2A93B8EF-08F2-992C-B36A-DDFAE51663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31" y="2928"/>
              <a:ext cx="157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3302" name="Rectangle 89">
              <a:extLst>
                <a:ext uri="{FF2B5EF4-FFF2-40B4-BE49-F238E27FC236}">
                  <a16:creationId xmlns:a16="http://schemas.microsoft.com/office/drawing/2014/main" id="{BFA46CAD-816C-7ACC-D246-77DF97E0D4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2" y="3024"/>
              <a:ext cx="480" cy="432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53303" name="Rectangle 90">
              <a:extLst>
                <a:ext uri="{FF2B5EF4-FFF2-40B4-BE49-F238E27FC236}">
                  <a16:creationId xmlns:a16="http://schemas.microsoft.com/office/drawing/2014/main" id="{8BF41D02-169F-CA27-8A31-634CB2FAA7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3312"/>
              <a:ext cx="384" cy="96"/>
            </a:xfrm>
            <a:prstGeom prst="rect">
              <a:avLst/>
            </a:prstGeom>
            <a:gradFill rotWithShape="0">
              <a:gsLst>
                <a:gs pos="0">
                  <a:srgbClr val="764718"/>
                </a:gs>
                <a:gs pos="50000">
                  <a:srgbClr val="FF9933"/>
                </a:gs>
                <a:gs pos="100000">
                  <a:srgbClr val="764718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53304" name="Rectangle 91">
              <a:extLst>
                <a:ext uri="{FF2B5EF4-FFF2-40B4-BE49-F238E27FC236}">
                  <a16:creationId xmlns:a16="http://schemas.microsoft.com/office/drawing/2014/main" id="{A93DCE03-7745-450E-6F9F-FDA3F75916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3072"/>
              <a:ext cx="384" cy="96"/>
            </a:xfrm>
            <a:prstGeom prst="rect">
              <a:avLst/>
            </a:prstGeom>
            <a:gradFill rotWithShape="0">
              <a:gsLst>
                <a:gs pos="0">
                  <a:srgbClr val="764718"/>
                </a:gs>
                <a:gs pos="50000">
                  <a:srgbClr val="FF9933"/>
                </a:gs>
                <a:gs pos="100000">
                  <a:srgbClr val="764718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53305" name="Line 92">
              <a:extLst>
                <a:ext uri="{FF2B5EF4-FFF2-40B4-BE49-F238E27FC236}">
                  <a16:creationId xmlns:a16="http://schemas.microsoft.com/office/drawing/2014/main" id="{46191970-D47A-C310-4271-D1B9814F99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8" y="2928"/>
              <a:ext cx="192" cy="144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53274" name="Group 93">
            <a:extLst>
              <a:ext uri="{FF2B5EF4-FFF2-40B4-BE49-F238E27FC236}">
                <a16:creationId xmlns:a16="http://schemas.microsoft.com/office/drawing/2014/main" id="{FA8736A7-4A16-F044-1F21-114AD1D5E3BF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4800600"/>
            <a:ext cx="914400" cy="685800"/>
            <a:chOff x="3312" y="3024"/>
            <a:chExt cx="576" cy="432"/>
          </a:xfrm>
        </p:grpSpPr>
        <p:sp>
          <p:nvSpPr>
            <p:cNvPr id="53297" name="Rectangle 94">
              <a:extLst>
                <a:ext uri="{FF2B5EF4-FFF2-40B4-BE49-F238E27FC236}">
                  <a16:creationId xmlns:a16="http://schemas.microsoft.com/office/drawing/2014/main" id="{F0942B54-F562-4891-D57C-CB1283ACA7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8" y="3024"/>
              <a:ext cx="480" cy="432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53298" name="Rectangle 95">
              <a:extLst>
                <a:ext uri="{FF2B5EF4-FFF2-40B4-BE49-F238E27FC236}">
                  <a16:creationId xmlns:a16="http://schemas.microsoft.com/office/drawing/2014/main" id="{3A7F7011-1816-17DD-1429-DF8BAFBE7B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6" y="3312"/>
              <a:ext cx="384" cy="96"/>
            </a:xfrm>
            <a:prstGeom prst="rect">
              <a:avLst/>
            </a:prstGeom>
            <a:gradFill rotWithShape="0">
              <a:gsLst>
                <a:gs pos="0">
                  <a:srgbClr val="767600"/>
                </a:gs>
                <a:gs pos="50000">
                  <a:srgbClr val="FFFF00"/>
                </a:gs>
                <a:gs pos="100000">
                  <a:srgbClr val="767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53299" name="Rectangle 96">
              <a:extLst>
                <a:ext uri="{FF2B5EF4-FFF2-40B4-BE49-F238E27FC236}">
                  <a16:creationId xmlns:a16="http://schemas.microsoft.com/office/drawing/2014/main" id="{3B19A15A-CC0E-C61E-8A10-6204DBB291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6" y="3072"/>
              <a:ext cx="384" cy="96"/>
            </a:xfrm>
            <a:prstGeom prst="rect">
              <a:avLst/>
            </a:prstGeom>
            <a:gradFill rotWithShape="0">
              <a:gsLst>
                <a:gs pos="0">
                  <a:srgbClr val="767600"/>
                </a:gs>
                <a:gs pos="50000">
                  <a:srgbClr val="FFFF00"/>
                </a:gs>
                <a:gs pos="100000">
                  <a:srgbClr val="767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53300" name="Line 97">
              <a:extLst>
                <a:ext uri="{FF2B5EF4-FFF2-40B4-BE49-F238E27FC236}">
                  <a16:creationId xmlns:a16="http://schemas.microsoft.com/office/drawing/2014/main" id="{0AA8CBBB-3854-6DAA-A8B7-EF04D74A01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2" y="3120"/>
              <a:ext cx="96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53275" name="Group 98">
            <a:extLst>
              <a:ext uri="{FF2B5EF4-FFF2-40B4-BE49-F238E27FC236}">
                <a16:creationId xmlns:a16="http://schemas.microsoft.com/office/drawing/2014/main" id="{6BE78544-5191-EF43-781A-034E1E9B5216}"/>
              </a:ext>
            </a:extLst>
          </p:cNvPr>
          <p:cNvGrpSpPr>
            <a:grpSpLocks/>
          </p:cNvGrpSpPr>
          <p:nvPr/>
        </p:nvGrpSpPr>
        <p:grpSpPr bwMode="auto">
          <a:xfrm>
            <a:off x="6172200" y="4800600"/>
            <a:ext cx="914400" cy="685800"/>
            <a:chOff x="3888" y="3024"/>
            <a:chExt cx="576" cy="432"/>
          </a:xfrm>
        </p:grpSpPr>
        <p:sp>
          <p:nvSpPr>
            <p:cNvPr id="53293" name="Rectangle 99">
              <a:extLst>
                <a:ext uri="{FF2B5EF4-FFF2-40B4-BE49-F238E27FC236}">
                  <a16:creationId xmlns:a16="http://schemas.microsoft.com/office/drawing/2014/main" id="{2FD1E713-55D3-74E1-F044-577C575C4A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" y="3024"/>
              <a:ext cx="480" cy="432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53294" name="Rectangle 100">
              <a:extLst>
                <a:ext uri="{FF2B5EF4-FFF2-40B4-BE49-F238E27FC236}">
                  <a16:creationId xmlns:a16="http://schemas.microsoft.com/office/drawing/2014/main" id="{3512F768-9918-6FC1-0FA1-ED0E36F5C2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" y="3312"/>
              <a:ext cx="384" cy="96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53295" name="Rectangle 101">
              <a:extLst>
                <a:ext uri="{FF2B5EF4-FFF2-40B4-BE49-F238E27FC236}">
                  <a16:creationId xmlns:a16="http://schemas.microsoft.com/office/drawing/2014/main" id="{3E6205A3-7C99-5981-3A57-E810F960E1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" y="3072"/>
              <a:ext cx="384" cy="96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53296" name="Line 102">
              <a:extLst>
                <a:ext uri="{FF2B5EF4-FFF2-40B4-BE49-F238E27FC236}">
                  <a16:creationId xmlns:a16="http://schemas.microsoft.com/office/drawing/2014/main" id="{1F2F9E55-6FBA-D462-C4BB-29EB31015A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8" y="3120"/>
              <a:ext cx="96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53276" name="Group 103">
            <a:extLst>
              <a:ext uri="{FF2B5EF4-FFF2-40B4-BE49-F238E27FC236}">
                <a16:creationId xmlns:a16="http://schemas.microsoft.com/office/drawing/2014/main" id="{DB6735EF-6C1A-B5DF-B7F5-A9DE21873D65}"/>
              </a:ext>
            </a:extLst>
          </p:cNvPr>
          <p:cNvGrpSpPr>
            <a:grpSpLocks/>
          </p:cNvGrpSpPr>
          <p:nvPr/>
        </p:nvGrpSpPr>
        <p:grpSpPr bwMode="auto">
          <a:xfrm>
            <a:off x="7010400" y="5181600"/>
            <a:ext cx="647700" cy="381000"/>
            <a:chOff x="4416" y="3264"/>
            <a:chExt cx="408" cy="240"/>
          </a:xfrm>
        </p:grpSpPr>
        <p:sp>
          <p:nvSpPr>
            <p:cNvPr id="53291" name="Rectangle 104">
              <a:extLst>
                <a:ext uri="{FF2B5EF4-FFF2-40B4-BE49-F238E27FC236}">
                  <a16:creationId xmlns:a16="http://schemas.microsoft.com/office/drawing/2014/main" id="{E35C5013-94F9-F07D-59FC-DE49B0DA99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4" y="3264"/>
              <a:ext cx="240" cy="240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53292" name="Line 105">
              <a:extLst>
                <a:ext uri="{FF2B5EF4-FFF2-40B4-BE49-F238E27FC236}">
                  <a16:creationId xmlns:a16="http://schemas.microsoft.com/office/drawing/2014/main" id="{A3CA033A-AE02-046A-8CCF-F75C32E4BA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6" y="3360"/>
              <a:ext cx="144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53277" name="Group 106">
            <a:extLst>
              <a:ext uri="{FF2B5EF4-FFF2-40B4-BE49-F238E27FC236}">
                <a16:creationId xmlns:a16="http://schemas.microsoft.com/office/drawing/2014/main" id="{34AACCEC-7273-A438-D50A-D97D2137C433}"/>
              </a:ext>
            </a:extLst>
          </p:cNvPr>
          <p:cNvGrpSpPr>
            <a:grpSpLocks/>
          </p:cNvGrpSpPr>
          <p:nvPr/>
        </p:nvGrpSpPr>
        <p:grpSpPr bwMode="auto">
          <a:xfrm>
            <a:off x="7010400" y="4267200"/>
            <a:ext cx="647700" cy="381000"/>
            <a:chOff x="4416" y="2688"/>
            <a:chExt cx="408" cy="240"/>
          </a:xfrm>
        </p:grpSpPr>
        <p:sp>
          <p:nvSpPr>
            <p:cNvPr id="53289" name="Rectangle 107">
              <a:extLst>
                <a:ext uri="{FF2B5EF4-FFF2-40B4-BE49-F238E27FC236}">
                  <a16:creationId xmlns:a16="http://schemas.microsoft.com/office/drawing/2014/main" id="{75F8C3AA-6230-7887-E999-5124410E6B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4" y="2688"/>
              <a:ext cx="240" cy="240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53290" name="Line 108">
              <a:extLst>
                <a:ext uri="{FF2B5EF4-FFF2-40B4-BE49-F238E27FC236}">
                  <a16:creationId xmlns:a16="http://schemas.microsoft.com/office/drawing/2014/main" id="{3A5A3B54-D3DF-D38C-3ACD-ADA9A4DF11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6" y="2784"/>
              <a:ext cx="144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53278" name="Group 109">
            <a:extLst>
              <a:ext uri="{FF2B5EF4-FFF2-40B4-BE49-F238E27FC236}">
                <a16:creationId xmlns:a16="http://schemas.microsoft.com/office/drawing/2014/main" id="{BCDF0330-DFFE-6CA1-0CB0-9C113B3F6C21}"/>
              </a:ext>
            </a:extLst>
          </p:cNvPr>
          <p:cNvGrpSpPr>
            <a:grpSpLocks/>
          </p:cNvGrpSpPr>
          <p:nvPr/>
        </p:nvGrpSpPr>
        <p:grpSpPr bwMode="auto">
          <a:xfrm>
            <a:off x="7010400" y="3810000"/>
            <a:ext cx="647700" cy="381000"/>
            <a:chOff x="4416" y="2400"/>
            <a:chExt cx="408" cy="240"/>
          </a:xfrm>
        </p:grpSpPr>
        <p:sp>
          <p:nvSpPr>
            <p:cNvPr id="53287" name="Rectangle 110">
              <a:extLst>
                <a:ext uri="{FF2B5EF4-FFF2-40B4-BE49-F238E27FC236}">
                  <a16:creationId xmlns:a16="http://schemas.microsoft.com/office/drawing/2014/main" id="{CDF74B50-5383-2295-3DDD-D5543A6302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4" y="2400"/>
              <a:ext cx="240" cy="240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53288" name="Line 111">
              <a:extLst>
                <a:ext uri="{FF2B5EF4-FFF2-40B4-BE49-F238E27FC236}">
                  <a16:creationId xmlns:a16="http://schemas.microsoft.com/office/drawing/2014/main" id="{0B676105-CF83-766F-F99F-37608059B4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6" y="2544"/>
              <a:ext cx="144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53279" name="Group 112">
            <a:extLst>
              <a:ext uri="{FF2B5EF4-FFF2-40B4-BE49-F238E27FC236}">
                <a16:creationId xmlns:a16="http://schemas.microsoft.com/office/drawing/2014/main" id="{DD8C776F-CBFE-580D-6F58-0CDF6DA71819}"/>
              </a:ext>
            </a:extLst>
          </p:cNvPr>
          <p:cNvGrpSpPr>
            <a:grpSpLocks/>
          </p:cNvGrpSpPr>
          <p:nvPr/>
        </p:nvGrpSpPr>
        <p:grpSpPr bwMode="auto">
          <a:xfrm>
            <a:off x="7010400" y="4724400"/>
            <a:ext cx="647700" cy="381000"/>
            <a:chOff x="4416" y="2976"/>
            <a:chExt cx="408" cy="240"/>
          </a:xfrm>
        </p:grpSpPr>
        <p:sp>
          <p:nvSpPr>
            <p:cNvPr id="53285" name="Rectangle 113">
              <a:extLst>
                <a:ext uri="{FF2B5EF4-FFF2-40B4-BE49-F238E27FC236}">
                  <a16:creationId xmlns:a16="http://schemas.microsoft.com/office/drawing/2014/main" id="{6FB227E6-03A1-D862-4AAA-2D474AEB44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4" y="2976"/>
              <a:ext cx="240" cy="240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53286" name="Line 114">
              <a:extLst>
                <a:ext uri="{FF2B5EF4-FFF2-40B4-BE49-F238E27FC236}">
                  <a16:creationId xmlns:a16="http://schemas.microsoft.com/office/drawing/2014/main" id="{547F2420-C641-A8B8-6E82-9BF6380FC9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6" y="3120"/>
              <a:ext cx="144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53280" name="Rectangle 115">
            <a:extLst>
              <a:ext uri="{FF2B5EF4-FFF2-40B4-BE49-F238E27FC236}">
                <a16:creationId xmlns:a16="http://schemas.microsoft.com/office/drawing/2014/main" id="{554B9B28-82B1-9169-0545-416A01C31F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4876800"/>
            <a:ext cx="609600" cy="152400"/>
          </a:xfrm>
          <a:prstGeom prst="rect">
            <a:avLst/>
          </a:prstGeom>
          <a:gradFill rotWithShape="0">
            <a:gsLst>
              <a:gs pos="0">
                <a:srgbClr val="764718"/>
              </a:gs>
              <a:gs pos="50000">
                <a:srgbClr val="FF9933"/>
              </a:gs>
              <a:gs pos="100000">
                <a:srgbClr val="764718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3281" name="Rectangle 116">
            <a:extLst>
              <a:ext uri="{FF2B5EF4-FFF2-40B4-BE49-F238E27FC236}">
                <a16:creationId xmlns:a16="http://schemas.microsoft.com/office/drawing/2014/main" id="{4539A911-13E4-5343-D967-CA54ABF3A3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4876800"/>
            <a:ext cx="609600" cy="152400"/>
          </a:xfrm>
          <a:prstGeom prst="rect">
            <a:avLst/>
          </a:prstGeom>
          <a:gradFill rotWithShape="0">
            <a:gsLst>
              <a:gs pos="0">
                <a:srgbClr val="767600"/>
              </a:gs>
              <a:gs pos="50000">
                <a:srgbClr val="FFFF00"/>
              </a:gs>
              <a:gs pos="100000">
                <a:srgbClr val="767600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3282" name="Rectangle 117">
            <a:extLst>
              <a:ext uri="{FF2B5EF4-FFF2-40B4-BE49-F238E27FC236}">
                <a16:creationId xmlns:a16="http://schemas.microsoft.com/office/drawing/2014/main" id="{2C808DAF-7C73-2946-6586-D190776CA9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4876800"/>
            <a:ext cx="609600" cy="152400"/>
          </a:xfrm>
          <a:prstGeom prst="rect">
            <a:avLst/>
          </a:prstGeom>
          <a:gradFill rotWithShape="0">
            <a:gsLst>
              <a:gs pos="0">
                <a:srgbClr val="767647"/>
              </a:gs>
              <a:gs pos="50000">
                <a:srgbClr val="FFFF99"/>
              </a:gs>
              <a:gs pos="100000">
                <a:srgbClr val="767647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3283" name="Rectangle 118">
            <a:extLst>
              <a:ext uri="{FF2B5EF4-FFF2-40B4-BE49-F238E27FC236}">
                <a16:creationId xmlns:a16="http://schemas.microsoft.com/office/drawing/2014/main" id="{0B2EC7DD-24D1-7E4A-02B0-12BA0F7513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5257800"/>
            <a:ext cx="609600" cy="152400"/>
          </a:xfrm>
          <a:prstGeom prst="rect">
            <a:avLst/>
          </a:prstGeom>
          <a:gradFill rotWithShape="0">
            <a:gsLst>
              <a:gs pos="0">
                <a:srgbClr val="767647"/>
              </a:gs>
              <a:gs pos="50000">
                <a:srgbClr val="FFFF99"/>
              </a:gs>
              <a:gs pos="100000">
                <a:srgbClr val="767647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3284" name="Rectangular Callout 120">
            <a:extLst>
              <a:ext uri="{FF2B5EF4-FFF2-40B4-BE49-F238E27FC236}">
                <a16:creationId xmlns:a16="http://schemas.microsoft.com/office/drawing/2014/main" id="{4BDE85DD-0472-18C0-0200-B50ED5EBBB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5715000"/>
            <a:ext cx="2209800" cy="914400"/>
          </a:xfrm>
          <a:prstGeom prst="wedgeRectCallout">
            <a:avLst>
              <a:gd name="adj1" fmla="val 6208"/>
              <a:gd name="adj2" fmla="val -72602"/>
            </a:avLst>
          </a:prstGeom>
          <a:solidFill>
            <a:srgbClr val="FFFFCC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How about making each block pointing to its parent?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D246EC45-4154-B299-D54C-AF9153C657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 Major Design Assumption</a:t>
            </a: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CB660C2B-5E3D-8667-5698-5950CE8A88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File size distribution</a:t>
            </a:r>
          </a:p>
        </p:txBody>
      </p:sp>
      <p:sp>
        <p:nvSpPr>
          <p:cNvPr id="55300" name="Line 5">
            <a:extLst>
              <a:ext uri="{FF2B5EF4-FFF2-40B4-BE49-F238E27FC236}">
                <a16:creationId xmlns:a16="http://schemas.microsoft.com/office/drawing/2014/main" id="{135F9BE3-2390-4EFE-1B52-FB9B3092DD50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5638800"/>
            <a:ext cx="4953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01" name="Line 6">
            <a:extLst>
              <a:ext uri="{FF2B5EF4-FFF2-40B4-BE49-F238E27FC236}">
                <a16:creationId xmlns:a16="http://schemas.microsoft.com/office/drawing/2014/main" id="{7153F9D9-5F21-9BB6-51A3-0CE2F508621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33600" y="3276600"/>
            <a:ext cx="0" cy="2362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02" name="Text Box 7">
            <a:extLst>
              <a:ext uri="{FF2B5EF4-FFF2-40B4-BE49-F238E27FC236}">
                <a16:creationId xmlns:a16="http://schemas.microsoft.com/office/drawing/2014/main" id="{57809149-E196-019F-96C1-3116A9573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7325" y="5822950"/>
            <a:ext cx="9302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file size</a:t>
            </a:r>
          </a:p>
        </p:txBody>
      </p:sp>
      <p:sp>
        <p:nvSpPr>
          <p:cNvPr id="55303" name="Text Box 8">
            <a:extLst>
              <a:ext uri="{FF2B5EF4-FFF2-40B4-BE49-F238E27FC236}">
                <a16:creationId xmlns:a16="http://schemas.microsoft.com/office/drawing/2014/main" id="{A99775FD-E40F-B8BF-A9EF-56813FEB59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927350"/>
            <a:ext cx="17002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number of files</a:t>
            </a:r>
          </a:p>
        </p:txBody>
      </p:sp>
      <p:grpSp>
        <p:nvGrpSpPr>
          <p:cNvPr id="55304" name="Group 13">
            <a:extLst>
              <a:ext uri="{FF2B5EF4-FFF2-40B4-BE49-F238E27FC236}">
                <a16:creationId xmlns:a16="http://schemas.microsoft.com/office/drawing/2014/main" id="{13851995-77C3-AFC7-0F3F-1D984AEED5A7}"/>
              </a:ext>
            </a:extLst>
          </p:cNvPr>
          <p:cNvGrpSpPr>
            <a:grpSpLocks/>
          </p:cNvGrpSpPr>
          <p:nvPr/>
        </p:nvGrpSpPr>
        <p:grpSpPr bwMode="auto">
          <a:xfrm>
            <a:off x="2133600" y="4737100"/>
            <a:ext cx="4343400" cy="901700"/>
            <a:chOff x="1344" y="2984"/>
            <a:chExt cx="2736" cy="568"/>
          </a:xfrm>
        </p:grpSpPr>
        <p:sp>
          <p:nvSpPr>
            <p:cNvPr id="55307" name="Freeform 10">
              <a:extLst>
                <a:ext uri="{FF2B5EF4-FFF2-40B4-BE49-F238E27FC236}">
                  <a16:creationId xmlns:a16="http://schemas.microsoft.com/office/drawing/2014/main" id="{292DF6CF-4FA7-2C38-BC85-40B09E28B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4" y="2984"/>
              <a:ext cx="480" cy="568"/>
            </a:xfrm>
            <a:custGeom>
              <a:avLst/>
              <a:gdLst>
                <a:gd name="T0" fmla="*/ 0 w 480"/>
                <a:gd name="T1" fmla="*/ 568 h 568"/>
                <a:gd name="T2" fmla="*/ 144 w 480"/>
                <a:gd name="T3" fmla="*/ 40 h 568"/>
                <a:gd name="T4" fmla="*/ 288 w 480"/>
                <a:gd name="T5" fmla="*/ 328 h 568"/>
                <a:gd name="T6" fmla="*/ 480 w 480"/>
                <a:gd name="T7" fmla="*/ 424 h 5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0"/>
                <a:gd name="T13" fmla="*/ 0 h 568"/>
                <a:gd name="T14" fmla="*/ 480 w 480"/>
                <a:gd name="T15" fmla="*/ 568 h 5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0" h="568">
                  <a:moveTo>
                    <a:pt x="0" y="568"/>
                  </a:moveTo>
                  <a:cubicBezTo>
                    <a:pt x="48" y="324"/>
                    <a:pt x="96" y="80"/>
                    <a:pt x="144" y="40"/>
                  </a:cubicBezTo>
                  <a:cubicBezTo>
                    <a:pt x="192" y="0"/>
                    <a:pt x="232" y="264"/>
                    <a:pt x="288" y="328"/>
                  </a:cubicBezTo>
                  <a:cubicBezTo>
                    <a:pt x="344" y="392"/>
                    <a:pt x="432" y="400"/>
                    <a:pt x="480" y="424"/>
                  </a:cubicBezTo>
                </a:path>
              </a:pathLst>
            </a:custGeom>
            <a:noFill/>
            <a:ln w="28575" cmpd="sng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308" name="Line 11">
              <a:extLst>
                <a:ext uri="{FF2B5EF4-FFF2-40B4-BE49-F238E27FC236}">
                  <a16:creationId xmlns:a16="http://schemas.microsoft.com/office/drawing/2014/main" id="{911BD004-599A-2971-7A93-C485E2A50C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3408"/>
              <a:ext cx="2256" cy="96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309" name="Line 12">
              <a:extLst>
                <a:ext uri="{FF2B5EF4-FFF2-40B4-BE49-F238E27FC236}">
                  <a16:creationId xmlns:a16="http://schemas.microsoft.com/office/drawing/2014/main" id="{A1D87DC7-CA42-813A-2126-370EC31053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44" y="3360"/>
              <a:ext cx="0" cy="19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5305" name="Line 14">
            <a:extLst>
              <a:ext uri="{FF2B5EF4-FFF2-40B4-BE49-F238E27FC236}">
                <a16:creationId xmlns:a16="http://schemas.microsoft.com/office/drawing/2014/main" id="{2ABA37FC-42DD-8AC4-C262-3FF3B2E5C9FD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2200" y="55626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06" name="Text Box 15">
            <a:extLst>
              <a:ext uri="{FF2B5EF4-FFF2-40B4-BE49-F238E27FC236}">
                <a16:creationId xmlns:a16="http://schemas.microsoft.com/office/drawing/2014/main" id="{085BB617-0CB0-2E9F-FBB6-6B07B8318B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822950"/>
            <a:ext cx="15652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22KB – 64 KB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7E2424E5-CEE0-8282-E9D4-AB82E1C9CD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Pros/Cons of i_node Design</a:t>
            </a:r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D579DBB2-8414-0590-580D-72C148125A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+ Faster accesses for small files (also accessed more frequently)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+ No external fragmentations</a:t>
            </a:r>
          </a:p>
          <a:p>
            <a:pPr eaLnBrk="1" hangingPunct="1">
              <a:buFontTx/>
              <a:buNone/>
            </a:pPr>
            <a:r>
              <a:rPr lang="en-US" altLang="en-US"/>
              <a:t>- Internal fragmentations</a:t>
            </a:r>
          </a:p>
          <a:p>
            <a:pPr eaLnBrk="1" hangingPunct="1">
              <a:buFontTx/>
              <a:buNone/>
            </a:pPr>
            <a:r>
              <a:rPr lang="en-US" altLang="en-US"/>
              <a:t>- Limited maximum file size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54767215-EB27-1DF4-5046-4075C7C8BC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Directories</a:t>
            </a:r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265BBC60-BDAE-668D-ECBC-D5F395D21B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 directory is a special type of file</a:t>
            </a:r>
          </a:p>
          <a:p>
            <a:pPr eaLnBrk="1" hangingPunct="1"/>
            <a:r>
              <a:rPr lang="en-US" altLang="en-US"/>
              <a:t>Instead of normal data, it contains “pointers” to other files</a:t>
            </a:r>
          </a:p>
          <a:p>
            <a:pPr eaLnBrk="1" hangingPunct="1"/>
            <a:r>
              <a:rPr lang="en-US" altLang="en-US"/>
              <a:t>Directories are hooked together to create the hierarchical namespace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3655E5EE-63D4-910C-94DD-BF05CBF1D8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2525" y="2133600"/>
            <a:ext cx="2111375" cy="381000"/>
          </a:xfrm>
          <a:prstGeom prst="rect">
            <a:avLst/>
          </a:prstGeom>
          <a:gradFill rotWithShape="0">
            <a:gsLst>
              <a:gs pos="0">
                <a:srgbClr val="525252"/>
              </a:gs>
              <a:gs pos="50000">
                <a:srgbClr val="B2B2B2"/>
              </a:gs>
              <a:gs pos="100000">
                <a:srgbClr val="52525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460813E5-0227-C809-A6F7-8EFBC05522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2525" y="2133600"/>
            <a:ext cx="2111375" cy="2667000"/>
          </a:xfrm>
          <a:prstGeom prst="rect">
            <a:avLst/>
          </a:prstGeom>
          <a:gradFill rotWithShape="0">
            <a:gsLst>
              <a:gs pos="0">
                <a:srgbClr val="525252"/>
              </a:gs>
              <a:gs pos="50000">
                <a:srgbClr val="B2B2B2"/>
              </a:gs>
              <a:gs pos="100000">
                <a:srgbClr val="52525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Arial" panose="020B0604020202020204" pitchFamily="34" charset="0"/>
            </a:endParaRPr>
          </a:p>
        </p:txBody>
      </p:sp>
      <p:sp>
        <p:nvSpPr>
          <p:cNvPr id="61444" name="Rectangle 4">
            <a:extLst>
              <a:ext uri="{FF2B5EF4-FFF2-40B4-BE49-F238E27FC236}">
                <a16:creationId xmlns:a16="http://schemas.microsoft.com/office/drawing/2014/main" id="{E1D215A6-F6D2-593B-A11B-C1FA7FF5F4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i="1"/>
              <a:t>Ext2/3</a:t>
            </a:r>
            <a:r>
              <a:rPr lang="en-US" altLang="en-US"/>
              <a:t> Dir Representation</a:t>
            </a:r>
          </a:p>
        </p:txBody>
      </p:sp>
      <p:grpSp>
        <p:nvGrpSpPr>
          <p:cNvPr id="61445" name="Group 5">
            <a:extLst>
              <a:ext uri="{FF2B5EF4-FFF2-40B4-BE49-F238E27FC236}">
                <a16:creationId xmlns:a16="http://schemas.microsoft.com/office/drawing/2014/main" id="{7E3DFA8A-3B0E-F29C-6996-06EDAB5B75CF}"/>
              </a:ext>
            </a:extLst>
          </p:cNvPr>
          <p:cNvGrpSpPr>
            <a:grpSpLocks/>
          </p:cNvGrpSpPr>
          <p:nvPr/>
        </p:nvGrpSpPr>
        <p:grpSpPr bwMode="auto">
          <a:xfrm>
            <a:off x="2552700" y="2286000"/>
            <a:ext cx="1828800" cy="2362200"/>
            <a:chOff x="1392" y="1536"/>
            <a:chExt cx="1152" cy="1488"/>
          </a:xfrm>
        </p:grpSpPr>
        <p:grpSp>
          <p:nvGrpSpPr>
            <p:cNvPr id="61484" name="Group 6">
              <a:extLst>
                <a:ext uri="{FF2B5EF4-FFF2-40B4-BE49-F238E27FC236}">
                  <a16:creationId xmlns:a16="http://schemas.microsoft.com/office/drawing/2014/main" id="{5AE36FA6-38C5-CC95-9663-920AEB0F3C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" y="1536"/>
              <a:ext cx="1152" cy="192"/>
              <a:chOff x="1152" y="1392"/>
              <a:chExt cx="912" cy="192"/>
            </a:xfrm>
          </p:grpSpPr>
          <p:sp>
            <p:nvSpPr>
              <p:cNvPr id="61500" name="Rectangle 7">
                <a:extLst>
                  <a:ext uri="{FF2B5EF4-FFF2-40B4-BE49-F238E27FC236}">
                    <a16:creationId xmlns:a16="http://schemas.microsoft.com/office/drawing/2014/main" id="{28A1B412-5F82-9579-43B9-23756DC459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1501" name="Text Box 8">
                <a:extLst>
                  <a:ext uri="{FF2B5EF4-FFF2-40B4-BE49-F238E27FC236}">
                    <a16:creationId xmlns:a16="http://schemas.microsoft.com/office/drawing/2014/main" id="{48484CF8-0BFF-4C01-8BD5-CF1D021A7B5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data block location</a:t>
                </a:r>
              </a:p>
            </p:txBody>
          </p:sp>
        </p:grpSp>
        <p:grpSp>
          <p:nvGrpSpPr>
            <p:cNvPr id="61485" name="Group 9">
              <a:extLst>
                <a:ext uri="{FF2B5EF4-FFF2-40B4-BE49-F238E27FC236}">
                  <a16:creationId xmlns:a16="http://schemas.microsoft.com/office/drawing/2014/main" id="{B22EBD7E-FA2A-AD53-3050-EDBED73493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" y="2832"/>
              <a:ext cx="1152" cy="192"/>
              <a:chOff x="1152" y="1392"/>
              <a:chExt cx="912" cy="192"/>
            </a:xfrm>
          </p:grpSpPr>
          <p:sp>
            <p:nvSpPr>
              <p:cNvPr id="43018" name="Rectangle 10">
                <a:extLst>
                  <a:ext uri="{FF2B5EF4-FFF2-40B4-BE49-F238E27FC236}">
                    <a16:creationId xmlns:a16="http://schemas.microsoft.com/office/drawing/2014/main" id="{2113BEDF-7FB4-D072-BB8B-E3708E5196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chemeClr val="hlink">
                      <a:gamma/>
                      <a:shade val="46275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ahoma" charset="0"/>
                </a:endParaRPr>
              </a:p>
            </p:txBody>
          </p:sp>
          <p:sp>
            <p:nvSpPr>
              <p:cNvPr id="43019" name="Text Box 11">
                <a:extLst>
                  <a:ext uri="{FF2B5EF4-FFF2-40B4-BE49-F238E27FC236}">
                    <a16:creationId xmlns:a16="http://schemas.microsoft.com/office/drawing/2014/main" id="{B3CB38AC-6495-8ED3-01D0-7F5B2379860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chemeClr val="hlink">
                      <a:gamma/>
                      <a:shade val="46275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eaLnBrk="1" hangingPunct="1">
                  <a:defRPr/>
                </a:pPr>
                <a:r>
                  <a:rPr lang="en-US" sz="1400">
                    <a:latin typeface="Arial" charset="0"/>
                  </a:rPr>
                  <a:t>index block location</a:t>
                </a:r>
              </a:p>
            </p:txBody>
          </p:sp>
        </p:grpSp>
        <p:grpSp>
          <p:nvGrpSpPr>
            <p:cNvPr id="61486" name="Group 12">
              <a:extLst>
                <a:ext uri="{FF2B5EF4-FFF2-40B4-BE49-F238E27FC236}">
                  <a16:creationId xmlns:a16="http://schemas.microsoft.com/office/drawing/2014/main" id="{4E732798-FF21-D742-D390-8654DAF99FB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" y="2592"/>
              <a:ext cx="1152" cy="192"/>
              <a:chOff x="1152" y="1392"/>
              <a:chExt cx="912" cy="192"/>
            </a:xfrm>
          </p:grpSpPr>
          <p:sp>
            <p:nvSpPr>
              <p:cNvPr id="61496" name="Rectangle 13">
                <a:extLst>
                  <a:ext uri="{FF2B5EF4-FFF2-40B4-BE49-F238E27FC236}">
                    <a16:creationId xmlns:a16="http://schemas.microsoft.com/office/drawing/2014/main" id="{A678EDBD-B3D8-733A-721B-9E6CFB7400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4718"/>
                  </a:gs>
                  <a:gs pos="50000">
                    <a:srgbClr val="FF9933"/>
                  </a:gs>
                  <a:gs pos="100000">
                    <a:srgbClr val="764718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1497" name="Text Box 14">
                <a:extLst>
                  <a:ext uri="{FF2B5EF4-FFF2-40B4-BE49-F238E27FC236}">
                    <a16:creationId xmlns:a16="http://schemas.microsoft.com/office/drawing/2014/main" id="{BF0C5C7C-41EC-6BCB-39DA-887CF3845E0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4718"/>
                  </a:gs>
                  <a:gs pos="50000">
                    <a:srgbClr val="FF9933"/>
                  </a:gs>
                  <a:gs pos="100000">
                    <a:srgbClr val="764718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index block location</a:t>
                </a:r>
              </a:p>
            </p:txBody>
          </p:sp>
        </p:grpSp>
        <p:grpSp>
          <p:nvGrpSpPr>
            <p:cNvPr id="61487" name="Group 15">
              <a:extLst>
                <a:ext uri="{FF2B5EF4-FFF2-40B4-BE49-F238E27FC236}">
                  <a16:creationId xmlns:a16="http://schemas.microsoft.com/office/drawing/2014/main" id="{C503D48B-CF25-20D7-7074-E73B61B1479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" y="2352"/>
              <a:ext cx="1152" cy="192"/>
              <a:chOff x="1152" y="1392"/>
              <a:chExt cx="912" cy="192"/>
            </a:xfrm>
          </p:grpSpPr>
          <p:sp>
            <p:nvSpPr>
              <p:cNvPr id="61494" name="Rectangle 16">
                <a:extLst>
                  <a:ext uri="{FF2B5EF4-FFF2-40B4-BE49-F238E27FC236}">
                    <a16:creationId xmlns:a16="http://schemas.microsoft.com/office/drawing/2014/main" id="{77B4EFD4-1E5D-DACC-EDF9-0358A75AFF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00"/>
                  </a:gs>
                  <a:gs pos="50000">
                    <a:srgbClr val="FFFF00"/>
                  </a:gs>
                  <a:gs pos="100000">
                    <a:srgbClr val="7676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1495" name="Text Box 17">
                <a:extLst>
                  <a:ext uri="{FF2B5EF4-FFF2-40B4-BE49-F238E27FC236}">
                    <a16:creationId xmlns:a16="http://schemas.microsoft.com/office/drawing/2014/main" id="{C72CDC10-CA0D-FC00-2994-D26844F9078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00"/>
                  </a:gs>
                  <a:gs pos="50000">
                    <a:srgbClr val="FFFF00"/>
                  </a:gs>
                  <a:gs pos="100000">
                    <a:srgbClr val="7676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index block location</a:t>
                </a:r>
              </a:p>
            </p:txBody>
          </p:sp>
        </p:grpSp>
        <p:grpSp>
          <p:nvGrpSpPr>
            <p:cNvPr id="61488" name="Group 18">
              <a:extLst>
                <a:ext uri="{FF2B5EF4-FFF2-40B4-BE49-F238E27FC236}">
                  <a16:creationId xmlns:a16="http://schemas.microsoft.com/office/drawing/2014/main" id="{6D792429-04FC-056B-7792-EDF719D5DBA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" y="2112"/>
              <a:ext cx="1152" cy="192"/>
              <a:chOff x="1152" y="1392"/>
              <a:chExt cx="912" cy="192"/>
            </a:xfrm>
          </p:grpSpPr>
          <p:sp>
            <p:nvSpPr>
              <p:cNvPr id="61492" name="Rectangle 19">
                <a:extLst>
                  <a:ext uri="{FF2B5EF4-FFF2-40B4-BE49-F238E27FC236}">
                    <a16:creationId xmlns:a16="http://schemas.microsoft.com/office/drawing/2014/main" id="{C911770F-AA3F-FB22-6EEE-80501146ED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1493" name="Text Box 20">
                <a:extLst>
                  <a:ext uri="{FF2B5EF4-FFF2-40B4-BE49-F238E27FC236}">
                    <a16:creationId xmlns:a16="http://schemas.microsoft.com/office/drawing/2014/main" id="{70BA8B52-CA4B-F6D2-7F8F-AEF8E521134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data block location</a:t>
                </a:r>
              </a:p>
            </p:txBody>
          </p:sp>
        </p:grpSp>
        <p:sp>
          <p:nvSpPr>
            <p:cNvPr id="61489" name="Oval 21">
              <a:extLst>
                <a:ext uri="{FF2B5EF4-FFF2-40B4-BE49-F238E27FC236}">
                  <a16:creationId xmlns:a16="http://schemas.microsoft.com/office/drawing/2014/main" id="{3EB072DB-EBC8-BA9C-5120-74A1F76682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1824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61490" name="Oval 22">
              <a:extLst>
                <a:ext uri="{FF2B5EF4-FFF2-40B4-BE49-F238E27FC236}">
                  <a16:creationId xmlns:a16="http://schemas.microsoft.com/office/drawing/2014/main" id="{0F1BB67E-2B82-F1A6-8868-BE2F653569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1920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61491" name="Oval 23">
              <a:extLst>
                <a:ext uri="{FF2B5EF4-FFF2-40B4-BE49-F238E27FC236}">
                  <a16:creationId xmlns:a16="http://schemas.microsoft.com/office/drawing/2014/main" id="{D4EF184C-E5C4-9C09-F189-045CDCA107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2016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</p:grpSp>
      <p:grpSp>
        <p:nvGrpSpPr>
          <p:cNvPr id="61446" name="Group 24">
            <a:extLst>
              <a:ext uri="{FF2B5EF4-FFF2-40B4-BE49-F238E27FC236}">
                <a16:creationId xmlns:a16="http://schemas.microsoft.com/office/drawing/2014/main" id="{738B59F9-ECE1-D0BF-8648-ED63E56B7923}"/>
              </a:ext>
            </a:extLst>
          </p:cNvPr>
          <p:cNvGrpSpPr>
            <a:grpSpLocks/>
          </p:cNvGrpSpPr>
          <p:nvPr/>
        </p:nvGrpSpPr>
        <p:grpSpPr bwMode="auto">
          <a:xfrm>
            <a:off x="2552700" y="2286000"/>
            <a:ext cx="1828800" cy="304800"/>
            <a:chOff x="1152" y="1392"/>
            <a:chExt cx="912" cy="192"/>
          </a:xfrm>
        </p:grpSpPr>
        <p:sp>
          <p:nvSpPr>
            <p:cNvPr id="61482" name="Rectangle 25">
              <a:extLst>
                <a:ext uri="{FF2B5EF4-FFF2-40B4-BE49-F238E27FC236}">
                  <a16:creationId xmlns:a16="http://schemas.microsoft.com/office/drawing/2014/main" id="{6B22B61E-31EB-0F8C-6ADA-337404FA46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61483" name="Text Box 26">
              <a:extLst>
                <a:ext uri="{FF2B5EF4-FFF2-40B4-BE49-F238E27FC236}">
                  <a16:creationId xmlns:a16="http://schemas.microsoft.com/office/drawing/2014/main" id="{D7A7F53E-C243-B57E-CA79-C9B862F27A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data block location</a:t>
              </a:r>
            </a:p>
          </p:txBody>
        </p:sp>
      </p:grpSp>
      <p:sp>
        <p:nvSpPr>
          <p:cNvPr id="61447" name="Text Box 27">
            <a:extLst>
              <a:ext uri="{FF2B5EF4-FFF2-40B4-BE49-F238E27FC236}">
                <a16:creationId xmlns:a16="http://schemas.microsoft.com/office/drawing/2014/main" id="{53234F22-5658-7780-DDA6-4ACA0AA3CB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9575" y="4876800"/>
            <a:ext cx="10334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i="1">
                <a:latin typeface="Arial" panose="020B0604020202020204" pitchFamily="34" charset="0"/>
              </a:rPr>
              <a:t>i</a:t>
            </a:r>
            <a:r>
              <a:rPr lang="en-US" altLang="en-US" sz="2400">
                <a:latin typeface="Arial" panose="020B0604020202020204" pitchFamily="34" charset="0"/>
              </a:rPr>
              <a:t>-node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Arial" panose="020B0604020202020204" pitchFamily="34" charset="0"/>
            </a:endParaRPr>
          </a:p>
        </p:txBody>
      </p:sp>
      <p:grpSp>
        <p:nvGrpSpPr>
          <p:cNvPr id="61448" name="Group 29">
            <a:extLst>
              <a:ext uri="{FF2B5EF4-FFF2-40B4-BE49-F238E27FC236}">
                <a16:creationId xmlns:a16="http://schemas.microsoft.com/office/drawing/2014/main" id="{EEA7DD52-94EF-B70C-EBEC-CCBE30CCE645}"/>
              </a:ext>
            </a:extLst>
          </p:cNvPr>
          <p:cNvGrpSpPr>
            <a:grpSpLocks/>
          </p:cNvGrpSpPr>
          <p:nvPr/>
        </p:nvGrpSpPr>
        <p:grpSpPr bwMode="auto">
          <a:xfrm>
            <a:off x="4381500" y="2133600"/>
            <a:ext cx="2492375" cy="2133600"/>
            <a:chOff x="2544" y="1440"/>
            <a:chExt cx="1570" cy="1344"/>
          </a:xfrm>
        </p:grpSpPr>
        <p:sp>
          <p:nvSpPr>
            <p:cNvPr id="61480" name="Rectangle 30">
              <a:extLst>
                <a:ext uri="{FF2B5EF4-FFF2-40B4-BE49-F238E27FC236}">
                  <a16:creationId xmlns:a16="http://schemas.microsoft.com/office/drawing/2014/main" id="{4B13BCEE-970E-C890-6824-EEDDBE10C4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4" y="1440"/>
              <a:ext cx="1330" cy="1344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61481" name="Line 31">
              <a:extLst>
                <a:ext uri="{FF2B5EF4-FFF2-40B4-BE49-F238E27FC236}">
                  <a16:creationId xmlns:a16="http://schemas.microsoft.com/office/drawing/2014/main" id="{D1C56F83-3351-F7D4-797E-19B6185A8C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1632"/>
              <a:ext cx="240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61449" name="Group 32">
            <a:extLst>
              <a:ext uri="{FF2B5EF4-FFF2-40B4-BE49-F238E27FC236}">
                <a16:creationId xmlns:a16="http://schemas.microsoft.com/office/drawing/2014/main" id="{16B9466B-C44B-EFBA-F54D-6703ADB2375C}"/>
              </a:ext>
            </a:extLst>
          </p:cNvPr>
          <p:cNvGrpSpPr>
            <a:grpSpLocks/>
          </p:cNvGrpSpPr>
          <p:nvPr/>
        </p:nvGrpSpPr>
        <p:grpSpPr bwMode="auto">
          <a:xfrm>
            <a:off x="4914900" y="2286000"/>
            <a:ext cx="1828800" cy="609600"/>
            <a:chOff x="2880" y="1536"/>
            <a:chExt cx="1152" cy="384"/>
          </a:xfrm>
        </p:grpSpPr>
        <p:grpSp>
          <p:nvGrpSpPr>
            <p:cNvPr id="61469" name="Group 33">
              <a:extLst>
                <a:ext uri="{FF2B5EF4-FFF2-40B4-BE49-F238E27FC236}">
                  <a16:creationId xmlns:a16="http://schemas.microsoft.com/office/drawing/2014/main" id="{2AD45CC0-A9D4-A955-A079-D540ED6366F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728"/>
              <a:ext cx="1152" cy="192"/>
              <a:chOff x="1152" y="1392"/>
              <a:chExt cx="912" cy="192"/>
            </a:xfrm>
          </p:grpSpPr>
          <p:sp>
            <p:nvSpPr>
              <p:cNvPr id="61478" name="Rectangle 34">
                <a:extLst>
                  <a:ext uri="{FF2B5EF4-FFF2-40B4-BE49-F238E27FC236}">
                    <a16:creationId xmlns:a16="http://schemas.microsoft.com/office/drawing/2014/main" id="{6C93F140-2BD6-DF89-31D2-AF0600A50D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1479" name="Text Box 35">
                <a:extLst>
                  <a:ext uri="{FF2B5EF4-FFF2-40B4-BE49-F238E27FC236}">
                    <a16:creationId xmlns:a16="http://schemas.microsoft.com/office/drawing/2014/main" id="{6DA700D3-A53F-4D4A-C704-F2B45B30168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file </a:t>
                </a:r>
                <a:r>
                  <a:rPr lang="en-US" altLang="en-US" sz="1400" i="1">
                    <a:latin typeface="Arial" panose="020B0604020202020204" pitchFamily="34" charset="0"/>
                  </a:rPr>
                  <a:t>i</a:t>
                </a:r>
                <a:r>
                  <a:rPr lang="en-US" altLang="en-US" sz="1400">
                    <a:latin typeface="Arial" panose="020B0604020202020204" pitchFamily="34" charset="0"/>
                  </a:rPr>
                  <a:t>-node location</a:t>
                </a:r>
              </a:p>
            </p:txBody>
          </p:sp>
        </p:grpSp>
        <p:sp>
          <p:nvSpPr>
            <p:cNvPr id="61470" name="Rectangle 36">
              <a:extLst>
                <a:ext uri="{FF2B5EF4-FFF2-40B4-BE49-F238E27FC236}">
                  <a16:creationId xmlns:a16="http://schemas.microsoft.com/office/drawing/2014/main" id="{93EA0C9B-4B17-A9E2-7F07-A9343A7EB3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1536"/>
              <a:ext cx="115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61471" name="Text Box 37">
              <a:extLst>
                <a:ext uri="{FF2B5EF4-FFF2-40B4-BE49-F238E27FC236}">
                  <a16:creationId xmlns:a16="http://schemas.microsoft.com/office/drawing/2014/main" id="{F8A101B2-5F9B-85EB-578E-806B3C2F2E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0" y="1536"/>
              <a:ext cx="115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file1</a:t>
              </a:r>
            </a:p>
          </p:txBody>
        </p:sp>
        <p:grpSp>
          <p:nvGrpSpPr>
            <p:cNvPr id="61472" name="Group 38">
              <a:extLst>
                <a:ext uri="{FF2B5EF4-FFF2-40B4-BE49-F238E27FC236}">
                  <a16:creationId xmlns:a16="http://schemas.microsoft.com/office/drawing/2014/main" id="{14B65DA3-5773-90E2-033C-64B329060AA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728"/>
              <a:ext cx="1152" cy="192"/>
              <a:chOff x="1152" y="1392"/>
              <a:chExt cx="912" cy="192"/>
            </a:xfrm>
          </p:grpSpPr>
          <p:sp>
            <p:nvSpPr>
              <p:cNvPr id="61476" name="Rectangle 39">
                <a:extLst>
                  <a:ext uri="{FF2B5EF4-FFF2-40B4-BE49-F238E27FC236}">
                    <a16:creationId xmlns:a16="http://schemas.microsoft.com/office/drawing/2014/main" id="{948CD263-E8B9-E069-903C-D6E6E7D622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1477" name="Text Box 40">
                <a:extLst>
                  <a:ext uri="{FF2B5EF4-FFF2-40B4-BE49-F238E27FC236}">
                    <a16:creationId xmlns:a16="http://schemas.microsoft.com/office/drawing/2014/main" id="{86AB8F74-4A38-7F8F-97E4-BAD2796D2C6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file1 </a:t>
                </a:r>
                <a:r>
                  <a:rPr lang="en-US" altLang="en-US" sz="1400" i="1">
                    <a:latin typeface="Arial" panose="020B0604020202020204" pitchFamily="34" charset="0"/>
                  </a:rPr>
                  <a:t>i</a:t>
                </a:r>
                <a:r>
                  <a:rPr lang="en-US" altLang="en-US" sz="1400">
                    <a:latin typeface="Arial" panose="020B0604020202020204" pitchFamily="34" charset="0"/>
                  </a:rPr>
                  <a:t>-node number</a:t>
                </a:r>
              </a:p>
            </p:txBody>
          </p:sp>
        </p:grpSp>
        <p:grpSp>
          <p:nvGrpSpPr>
            <p:cNvPr id="61473" name="Group 41">
              <a:extLst>
                <a:ext uri="{FF2B5EF4-FFF2-40B4-BE49-F238E27FC236}">
                  <a16:creationId xmlns:a16="http://schemas.microsoft.com/office/drawing/2014/main" id="{03FE6FB1-E178-F25F-CF51-F24054A008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536"/>
              <a:ext cx="1152" cy="192"/>
              <a:chOff x="1152" y="1392"/>
              <a:chExt cx="912" cy="192"/>
            </a:xfrm>
          </p:grpSpPr>
          <p:sp>
            <p:nvSpPr>
              <p:cNvPr id="61474" name="Rectangle 42">
                <a:extLst>
                  <a:ext uri="{FF2B5EF4-FFF2-40B4-BE49-F238E27FC236}">
                    <a16:creationId xmlns:a16="http://schemas.microsoft.com/office/drawing/2014/main" id="{C3B516F6-C28E-24F1-7AEA-C61651F1F5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1475" name="Text Box 43">
                <a:extLst>
                  <a:ext uri="{FF2B5EF4-FFF2-40B4-BE49-F238E27FC236}">
                    <a16:creationId xmlns:a16="http://schemas.microsoft.com/office/drawing/2014/main" id="{17AB05EB-D69B-3865-9112-40988FBF56A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file1</a:t>
                </a:r>
              </a:p>
            </p:txBody>
          </p:sp>
        </p:grpSp>
      </p:grpSp>
      <p:grpSp>
        <p:nvGrpSpPr>
          <p:cNvPr id="61450" name="Group 44">
            <a:extLst>
              <a:ext uri="{FF2B5EF4-FFF2-40B4-BE49-F238E27FC236}">
                <a16:creationId xmlns:a16="http://schemas.microsoft.com/office/drawing/2014/main" id="{F0D9DCB9-DCB0-57BB-438B-7AD4F0BA3147}"/>
              </a:ext>
            </a:extLst>
          </p:cNvPr>
          <p:cNvGrpSpPr>
            <a:grpSpLocks/>
          </p:cNvGrpSpPr>
          <p:nvPr/>
        </p:nvGrpSpPr>
        <p:grpSpPr bwMode="auto">
          <a:xfrm>
            <a:off x="6743700" y="2514600"/>
            <a:ext cx="723900" cy="381000"/>
            <a:chOff x="4032" y="1872"/>
            <a:chExt cx="456" cy="240"/>
          </a:xfrm>
        </p:grpSpPr>
        <p:sp>
          <p:nvSpPr>
            <p:cNvPr id="61467" name="Rectangle 45">
              <a:extLst>
                <a:ext uri="{FF2B5EF4-FFF2-40B4-BE49-F238E27FC236}">
                  <a16:creationId xmlns:a16="http://schemas.microsoft.com/office/drawing/2014/main" id="{A4E7C7D3-647F-FEDF-FD3F-BB617E5BEA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8" y="1872"/>
              <a:ext cx="240" cy="240"/>
            </a:xfrm>
            <a:prstGeom prst="rect">
              <a:avLst/>
            </a:prstGeom>
            <a:gradFill rotWithShape="0">
              <a:gsLst>
                <a:gs pos="0">
                  <a:srgbClr val="525252"/>
                </a:gs>
                <a:gs pos="50000">
                  <a:srgbClr val="B2B2B2"/>
                </a:gs>
                <a:gs pos="100000">
                  <a:srgbClr val="52525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61468" name="Line 46">
              <a:extLst>
                <a:ext uri="{FF2B5EF4-FFF2-40B4-BE49-F238E27FC236}">
                  <a16:creationId xmlns:a16="http://schemas.microsoft.com/office/drawing/2014/main" id="{10855872-A89B-4EE1-B74B-F11B3C24B2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2" y="2016"/>
              <a:ext cx="192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61451" name="Group 47">
            <a:extLst>
              <a:ext uri="{FF2B5EF4-FFF2-40B4-BE49-F238E27FC236}">
                <a16:creationId xmlns:a16="http://schemas.microsoft.com/office/drawing/2014/main" id="{E9C0F9AD-BCF3-5538-24D6-EBA4E7BA6787}"/>
              </a:ext>
            </a:extLst>
          </p:cNvPr>
          <p:cNvGrpSpPr>
            <a:grpSpLocks/>
          </p:cNvGrpSpPr>
          <p:nvPr/>
        </p:nvGrpSpPr>
        <p:grpSpPr bwMode="auto">
          <a:xfrm>
            <a:off x="4914900" y="3048000"/>
            <a:ext cx="1828800" cy="609600"/>
            <a:chOff x="2880" y="1536"/>
            <a:chExt cx="1152" cy="384"/>
          </a:xfrm>
        </p:grpSpPr>
        <p:grpSp>
          <p:nvGrpSpPr>
            <p:cNvPr id="61456" name="Group 48">
              <a:extLst>
                <a:ext uri="{FF2B5EF4-FFF2-40B4-BE49-F238E27FC236}">
                  <a16:creationId xmlns:a16="http://schemas.microsoft.com/office/drawing/2014/main" id="{8D230029-CFE7-884D-9660-228D657E09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728"/>
              <a:ext cx="1152" cy="192"/>
              <a:chOff x="1152" y="1392"/>
              <a:chExt cx="912" cy="192"/>
            </a:xfrm>
          </p:grpSpPr>
          <p:sp>
            <p:nvSpPr>
              <p:cNvPr id="61465" name="Rectangle 49">
                <a:extLst>
                  <a:ext uri="{FF2B5EF4-FFF2-40B4-BE49-F238E27FC236}">
                    <a16:creationId xmlns:a16="http://schemas.microsoft.com/office/drawing/2014/main" id="{66A0BDCA-D7B9-A4A5-389F-EC56ACFE7F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1466" name="Text Box 50">
                <a:extLst>
                  <a:ext uri="{FF2B5EF4-FFF2-40B4-BE49-F238E27FC236}">
                    <a16:creationId xmlns:a16="http://schemas.microsoft.com/office/drawing/2014/main" id="{8EA247B7-30EA-714D-2580-2A2AFA8DDB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file </a:t>
                </a:r>
                <a:r>
                  <a:rPr lang="en-US" altLang="en-US" sz="1400" i="1">
                    <a:latin typeface="Arial" panose="020B0604020202020204" pitchFamily="34" charset="0"/>
                  </a:rPr>
                  <a:t>i</a:t>
                </a:r>
                <a:r>
                  <a:rPr lang="en-US" altLang="en-US" sz="1400">
                    <a:latin typeface="Arial" panose="020B0604020202020204" pitchFamily="34" charset="0"/>
                  </a:rPr>
                  <a:t>-node location</a:t>
                </a:r>
              </a:p>
            </p:txBody>
          </p:sp>
        </p:grpSp>
        <p:sp>
          <p:nvSpPr>
            <p:cNvPr id="61457" name="Rectangle 51">
              <a:extLst>
                <a:ext uri="{FF2B5EF4-FFF2-40B4-BE49-F238E27FC236}">
                  <a16:creationId xmlns:a16="http://schemas.microsoft.com/office/drawing/2014/main" id="{93CB30C6-8BEA-7A71-A7D7-1551D7852E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1536"/>
              <a:ext cx="115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61458" name="Text Box 52">
              <a:extLst>
                <a:ext uri="{FF2B5EF4-FFF2-40B4-BE49-F238E27FC236}">
                  <a16:creationId xmlns:a16="http://schemas.microsoft.com/office/drawing/2014/main" id="{7C697A3C-A849-C09A-AFC6-DF11CA7CD6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0" y="1536"/>
              <a:ext cx="115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file1</a:t>
              </a:r>
            </a:p>
          </p:txBody>
        </p:sp>
        <p:grpSp>
          <p:nvGrpSpPr>
            <p:cNvPr id="61459" name="Group 53">
              <a:extLst>
                <a:ext uri="{FF2B5EF4-FFF2-40B4-BE49-F238E27FC236}">
                  <a16:creationId xmlns:a16="http://schemas.microsoft.com/office/drawing/2014/main" id="{76B499C9-B3C6-9DDA-7C52-9096872F81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728"/>
              <a:ext cx="1152" cy="192"/>
              <a:chOff x="1152" y="1392"/>
              <a:chExt cx="912" cy="192"/>
            </a:xfrm>
          </p:grpSpPr>
          <p:sp>
            <p:nvSpPr>
              <p:cNvPr id="61463" name="Rectangle 54">
                <a:extLst>
                  <a:ext uri="{FF2B5EF4-FFF2-40B4-BE49-F238E27FC236}">
                    <a16:creationId xmlns:a16="http://schemas.microsoft.com/office/drawing/2014/main" id="{09739BA0-0AF7-3671-91C7-DFE7CBCB11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1464" name="Text Box 55">
                <a:extLst>
                  <a:ext uri="{FF2B5EF4-FFF2-40B4-BE49-F238E27FC236}">
                    <a16:creationId xmlns:a16="http://schemas.microsoft.com/office/drawing/2014/main" id="{EF176112-78C3-F83F-E9EA-27A24B90DD1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file2 </a:t>
                </a:r>
                <a:r>
                  <a:rPr lang="en-US" altLang="en-US" sz="1400" i="1">
                    <a:latin typeface="Arial" panose="020B0604020202020204" pitchFamily="34" charset="0"/>
                  </a:rPr>
                  <a:t>i</a:t>
                </a:r>
                <a:r>
                  <a:rPr lang="en-US" altLang="en-US" sz="1400">
                    <a:latin typeface="Arial" panose="020B0604020202020204" pitchFamily="34" charset="0"/>
                  </a:rPr>
                  <a:t>-node number</a:t>
                </a:r>
              </a:p>
            </p:txBody>
          </p:sp>
        </p:grpSp>
        <p:grpSp>
          <p:nvGrpSpPr>
            <p:cNvPr id="61460" name="Group 56">
              <a:extLst>
                <a:ext uri="{FF2B5EF4-FFF2-40B4-BE49-F238E27FC236}">
                  <a16:creationId xmlns:a16="http://schemas.microsoft.com/office/drawing/2014/main" id="{B995A93A-DDCA-9FB4-E602-5FA43464CB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536"/>
              <a:ext cx="1152" cy="192"/>
              <a:chOff x="1152" y="1392"/>
              <a:chExt cx="912" cy="192"/>
            </a:xfrm>
          </p:grpSpPr>
          <p:sp>
            <p:nvSpPr>
              <p:cNvPr id="61461" name="Rectangle 57">
                <a:extLst>
                  <a:ext uri="{FF2B5EF4-FFF2-40B4-BE49-F238E27FC236}">
                    <a16:creationId xmlns:a16="http://schemas.microsoft.com/office/drawing/2014/main" id="{7BAA6A76-1FA0-B71B-9183-92D94F94CB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1462" name="Text Box 58">
                <a:extLst>
                  <a:ext uri="{FF2B5EF4-FFF2-40B4-BE49-F238E27FC236}">
                    <a16:creationId xmlns:a16="http://schemas.microsoft.com/office/drawing/2014/main" id="{E9C3E78D-3CD8-2665-840C-CF740FC4667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file2</a:t>
                </a:r>
              </a:p>
            </p:txBody>
          </p:sp>
        </p:grpSp>
      </p:grpSp>
      <p:grpSp>
        <p:nvGrpSpPr>
          <p:cNvPr id="61452" name="Group 59">
            <a:extLst>
              <a:ext uri="{FF2B5EF4-FFF2-40B4-BE49-F238E27FC236}">
                <a16:creationId xmlns:a16="http://schemas.microsoft.com/office/drawing/2014/main" id="{AD675DAE-A645-8B09-5AD8-1ECAA9F55C3F}"/>
              </a:ext>
            </a:extLst>
          </p:cNvPr>
          <p:cNvGrpSpPr>
            <a:grpSpLocks/>
          </p:cNvGrpSpPr>
          <p:nvPr/>
        </p:nvGrpSpPr>
        <p:grpSpPr bwMode="auto">
          <a:xfrm>
            <a:off x="6743700" y="3276600"/>
            <a:ext cx="723900" cy="381000"/>
            <a:chOff x="4032" y="1872"/>
            <a:chExt cx="456" cy="240"/>
          </a:xfrm>
        </p:grpSpPr>
        <p:sp>
          <p:nvSpPr>
            <p:cNvPr id="61454" name="Rectangle 60">
              <a:extLst>
                <a:ext uri="{FF2B5EF4-FFF2-40B4-BE49-F238E27FC236}">
                  <a16:creationId xmlns:a16="http://schemas.microsoft.com/office/drawing/2014/main" id="{23D94DAA-81C8-07DD-7FD7-2DB54AE621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8" y="1872"/>
              <a:ext cx="240" cy="240"/>
            </a:xfrm>
            <a:prstGeom prst="rect">
              <a:avLst/>
            </a:prstGeom>
            <a:gradFill rotWithShape="0">
              <a:gsLst>
                <a:gs pos="0">
                  <a:srgbClr val="525252"/>
                </a:gs>
                <a:gs pos="50000">
                  <a:srgbClr val="B2B2B2"/>
                </a:gs>
                <a:gs pos="100000">
                  <a:srgbClr val="52525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61455" name="Line 61">
              <a:extLst>
                <a:ext uri="{FF2B5EF4-FFF2-40B4-BE49-F238E27FC236}">
                  <a16:creationId xmlns:a16="http://schemas.microsoft.com/office/drawing/2014/main" id="{F7009AA9-8825-20CD-FC11-285B34F1FF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2" y="2016"/>
              <a:ext cx="192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61453" name="Rectangular Callout 62">
            <a:extLst>
              <a:ext uri="{FF2B5EF4-FFF2-40B4-BE49-F238E27FC236}">
                <a16:creationId xmlns:a16="http://schemas.microsoft.com/office/drawing/2014/main" id="{06F9E50E-B0FD-9E56-D523-F893D3FE40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800" y="3733800"/>
            <a:ext cx="1676400" cy="1295400"/>
          </a:xfrm>
          <a:prstGeom prst="wedgeRectCallout">
            <a:avLst>
              <a:gd name="adj1" fmla="val -31296"/>
              <a:gd name="adj2" fmla="val -63417"/>
            </a:avLst>
          </a:prstGeom>
          <a:solidFill>
            <a:srgbClr val="FFFFCC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Why need i-node number?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Why not just use names?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E3D153C2-8A22-DDB0-EF72-D3833BB845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File System Basics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4C62423E-C14E-5E36-24FC-9B79F555EC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File system:  a collection of files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File system vs. databases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File systems serve unstructured data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NoSQL databases serve unstructured or semi-structured without relations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Key-value stores (memcached)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Document (JSON, XML) databases (MongoDB)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Databases serve structured data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0087CD61-F8C7-EED9-470E-709C32FB23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Links</a:t>
            </a:r>
          </a:p>
        </p:txBody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8D4732B7-9F69-A6E9-7AFF-2922C68EFE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Different names for the same file</a:t>
            </a:r>
          </a:p>
          <a:p>
            <a:pPr eaLnBrk="1" hangingPunct="1"/>
            <a:r>
              <a:rPr lang="en-US" altLang="en-US"/>
              <a:t>A </a:t>
            </a:r>
            <a:r>
              <a:rPr lang="en-US" altLang="en-US" i="1" u="sng"/>
              <a:t>Hard link</a:t>
            </a:r>
            <a:r>
              <a:rPr lang="en-US" altLang="en-US"/>
              <a:t>:  A second name that points to the same file</a:t>
            </a:r>
          </a:p>
          <a:p>
            <a:pPr eaLnBrk="1" hangingPunct="1"/>
            <a:r>
              <a:rPr lang="en-US" altLang="en-US"/>
              <a:t>A </a:t>
            </a:r>
            <a:r>
              <a:rPr lang="en-US" altLang="en-US" i="1" u="sng"/>
              <a:t>Symbolic link</a:t>
            </a:r>
            <a:r>
              <a:rPr lang="en-US" altLang="en-US"/>
              <a:t>:  A special file that directs name translation to take another path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2AF6A4B7-E312-F904-C38A-2838BAF7F1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2525" y="2133600"/>
            <a:ext cx="2111375" cy="381000"/>
          </a:xfrm>
          <a:prstGeom prst="rect">
            <a:avLst/>
          </a:prstGeom>
          <a:gradFill rotWithShape="0">
            <a:gsLst>
              <a:gs pos="0">
                <a:srgbClr val="525252"/>
              </a:gs>
              <a:gs pos="50000">
                <a:srgbClr val="B2B2B2"/>
              </a:gs>
              <a:gs pos="100000">
                <a:srgbClr val="52525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92F0B93A-333D-6F45-DC85-8B65993377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2525" y="2133600"/>
            <a:ext cx="2111375" cy="2667000"/>
          </a:xfrm>
          <a:prstGeom prst="rect">
            <a:avLst/>
          </a:prstGeom>
          <a:gradFill rotWithShape="0">
            <a:gsLst>
              <a:gs pos="0">
                <a:srgbClr val="525252"/>
              </a:gs>
              <a:gs pos="50000">
                <a:srgbClr val="B2B2B2"/>
              </a:gs>
              <a:gs pos="100000">
                <a:srgbClr val="52525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Arial" panose="020B0604020202020204" pitchFamily="34" charset="0"/>
            </a:endParaRPr>
          </a:p>
        </p:txBody>
      </p:sp>
      <p:sp>
        <p:nvSpPr>
          <p:cNvPr id="65540" name="Rectangle 4">
            <a:extLst>
              <a:ext uri="{FF2B5EF4-FFF2-40B4-BE49-F238E27FC236}">
                <a16:creationId xmlns:a16="http://schemas.microsoft.com/office/drawing/2014/main" id="{6249AF25-7D02-1695-ED99-1417A253B6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Hard Link Diagram</a:t>
            </a:r>
          </a:p>
        </p:txBody>
      </p:sp>
      <p:grpSp>
        <p:nvGrpSpPr>
          <p:cNvPr id="65541" name="Group 5">
            <a:extLst>
              <a:ext uri="{FF2B5EF4-FFF2-40B4-BE49-F238E27FC236}">
                <a16:creationId xmlns:a16="http://schemas.microsoft.com/office/drawing/2014/main" id="{1754C39E-8632-D5DD-3882-A40943724F50}"/>
              </a:ext>
            </a:extLst>
          </p:cNvPr>
          <p:cNvGrpSpPr>
            <a:grpSpLocks/>
          </p:cNvGrpSpPr>
          <p:nvPr/>
        </p:nvGrpSpPr>
        <p:grpSpPr bwMode="auto">
          <a:xfrm>
            <a:off x="2552700" y="2286000"/>
            <a:ext cx="1828800" cy="2362200"/>
            <a:chOff x="1392" y="1536"/>
            <a:chExt cx="1152" cy="1488"/>
          </a:xfrm>
        </p:grpSpPr>
        <p:grpSp>
          <p:nvGrpSpPr>
            <p:cNvPr id="65578" name="Group 6">
              <a:extLst>
                <a:ext uri="{FF2B5EF4-FFF2-40B4-BE49-F238E27FC236}">
                  <a16:creationId xmlns:a16="http://schemas.microsoft.com/office/drawing/2014/main" id="{859A6AA4-FA99-A2BA-DEFD-0874F0E29BF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" y="1536"/>
              <a:ext cx="1152" cy="192"/>
              <a:chOff x="1152" y="1392"/>
              <a:chExt cx="912" cy="192"/>
            </a:xfrm>
          </p:grpSpPr>
          <p:sp>
            <p:nvSpPr>
              <p:cNvPr id="65594" name="Rectangle 7">
                <a:extLst>
                  <a:ext uri="{FF2B5EF4-FFF2-40B4-BE49-F238E27FC236}">
                    <a16:creationId xmlns:a16="http://schemas.microsoft.com/office/drawing/2014/main" id="{77C9F4A4-5D20-FA14-0EEB-ECAE290F23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5595" name="Text Box 8">
                <a:extLst>
                  <a:ext uri="{FF2B5EF4-FFF2-40B4-BE49-F238E27FC236}">
                    <a16:creationId xmlns:a16="http://schemas.microsoft.com/office/drawing/2014/main" id="{2AD0B08C-7D90-1081-6FFC-010C9409790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data block location</a:t>
                </a:r>
              </a:p>
            </p:txBody>
          </p:sp>
        </p:grpSp>
        <p:grpSp>
          <p:nvGrpSpPr>
            <p:cNvPr id="65579" name="Group 9">
              <a:extLst>
                <a:ext uri="{FF2B5EF4-FFF2-40B4-BE49-F238E27FC236}">
                  <a16:creationId xmlns:a16="http://schemas.microsoft.com/office/drawing/2014/main" id="{9E627684-646D-F4DA-093C-BF5510E4153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" y="2832"/>
              <a:ext cx="1152" cy="192"/>
              <a:chOff x="1152" y="1392"/>
              <a:chExt cx="912" cy="192"/>
            </a:xfrm>
          </p:grpSpPr>
          <p:sp>
            <p:nvSpPr>
              <p:cNvPr id="49162" name="Rectangle 10">
                <a:extLst>
                  <a:ext uri="{FF2B5EF4-FFF2-40B4-BE49-F238E27FC236}">
                    <a16:creationId xmlns:a16="http://schemas.microsoft.com/office/drawing/2014/main" id="{58982ADE-74DF-5E24-4624-B7BE92282F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chemeClr val="hlink">
                      <a:gamma/>
                      <a:shade val="46275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ahoma" charset="0"/>
                </a:endParaRPr>
              </a:p>
            </p:txBody>
          </p:sp>
          <p:sp>
            <p:nvSpPr>
              <p:cNvPr id="49163" name="Text Box 11">
                <a:extLst>
                  <a:ext uri="{FF2B5EF4-FFF2-40B4-BE49-F238E27FC236}">
                    <a16:creationId xmlns:a16="http://schemas.microsoft.com/office/drawing/2014/main" id="{1DE49671-A07C-123C-FBA7-7B40FA72415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chemeClr val="hlink">
                      <a:gamma/>
                      <a:shade val="46275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eaLnBrk="1" hangingPunct="1">
                  <a:defRPr/>
                </a:pPr>
                <a:r>
                  <a:rPr lang="en-US" sz="1400">
                    <a:latin typeface="Arial" charset="0"/>
                  </a:rPr>
                  <a:t>index block location</a:t>
                </a:r>
              </a:p>
            </p:txBody>
          </p:sp>
        </p:grpSp>
        <p:grpSp>
          <p:nvGrpSpPr>
            <p:cNvPr id="65580" name="Group 12">
              <a:extLst>
                <a:ext uri="{FF2B5EF4-FFF2-40B4-BE49-F238E27FC236}">
                  <a16:creationId xmlns:a16="http://schemas.microsoft.com/office/drawing/2014/main" id="{78DC91C6-DCBE-7FAC-69F7-8A828F9D18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" y="2592"/>
              <a:ext cx="1152" cy="192"/>
              <a:chOff x="1152" y="1392"/>
              <a:chExt cx="912" cy="192"/>
            </a:xfrm>
          </p:grpSpPr>
          <p:sp>
            <p:nvSpPr>
              <p:cNvPr id="65590" name="Rectangle 13">
                <a:extLst>
                  <a:ext uri="{FF2B5EF4-FFF2-40B4-BE49-F238E27FC236}">
                    <a16:creationId xmlns:a16="http://schemas.microsoft.com/office/drawing/2014/main" id="{F991F8D9-63B2-F18D-CA0B-AF4179EB58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4718"/>
                  </a:gs>
                  <a:gs pos="50000">
                    <a:srgbClr val="FF9933"/>
                  </a:gs>
                  <a:gs pos="100000">
                    <a:srgbClr val="764718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5591" name="Text Box 14">
                <a:extLst>
                  <a:ext uri="{FF2B5EF4-FFF2-40B4-BE49-F238E27FC236}">
                    <a16:creationId xmlns:a16="http://schemas.microsoft.com/office/drawing/2014/main" id="{6AAC65CE-B642-CBEE-FDDD-934493390D2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4718"/>
                  </a:gs>
                  <a:gs pos="50000">
                    <a:srgbClr val="FF9933"/>
                  </a:gs>
                  <a:gs pos="100000">
                    <a:srgbClr val="764718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index block location</a:t>
                </a:r>
              </a:p>
            </p:txBody>
          </p:sp>
        </p:grpSp>
        <p:grpSp>
          <p:nvGrpSpPr>
            <p:cNvPr id="65581" name="Group 15">
              <a:extLst>
                <a:ext uri="{FF2B5EF4-FFF2-40B4-BE49-F238E27FC236}">
                  <a16:creationId xmlns:a16="http://schemas.microsoft.com/office/drawing/2014/main" id="{CD2573A4-BD64-31B3-B466-EE747D65A0C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" y="2352"/>
              <a:ext cx="1152" cy="192"/>
              <a:chOff x="1152" y="1392"/>
              <a:chExt cx="912" cy="192"/>
            </a:xfrm>
          </p:grpSpPr>
          <p:sp>
            <p:nvSpPr>
              <p:cNvPr id="65588" name="Rectangle 16">
                <a:extLst>
                  <a:ext uri="{FF2B5EF4-FFF2-40B4-BE49-F238E27FC236}">
                    <a16:creationId xmlns:a16="http://schemas.microsoft.com/office/drawing/2014/main" id="{F28AA7A6-94E5-8D2D-7E04-94C73AFC4D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00"/>
                  </a:gs>
                  <a:gs pos="50000">
                    <a:srgbClr val="FFFF00"/>
                  </a:gs>
                  <a:gs pos="100000">
                    <a:srgbClr val="7676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5589" name="Text Box 17">
                <a:extLst>
                  <a:ext uri="{FF2B5EF4-FFF2-40B4-BE49-F238E27FC236}">
                    <a16:creationId xmlns:a16="http://schemas.microsoft.com/office/drawing/2014/main" id="{D12490AC-63B1-ED72-5FE3-5C513B6D8F7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00"/>
                  </a:gs>
                  <a:gs pos="50000">
                    <a:srgbClr val="FFFF00"/>
                  </a:gs>
                  <a:gs pos="100000">
                    <a:srgbClr val="7676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index block location</a:t>
                </a:r>
              </a:p>
            </p:txBody>
          </p:sp>
        </p:grpSp>
        <p:grpSp>
          <p:nvGrpSpPr>
            <p:cNvPr id="65582" name="Group 18">
              <a:extLst>
                <a:ext uri="{FF2B5EF4-FFF2-40B4-BE49-F238E27FC236}">
                  <a16:creationId xmlns:a16="http://schemas.microsoft.com/office/drawing/2014/main" id="{663453FA-97F5-0AB9-507A-FA731E4449E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" y="2112"/>
              <a:ext cx="1152" cy="192"/>
              <a:chOff x="1152" y="1392"/>
              <a:chExt cx="912" cy="192"/>
            </a:xfrm>
          </p:grpSpPr>
          <p:sp>
            <p:nvSpPr>
              <p:cNvPr id="65586" name="Rectangle 19">
                <a:extLst>
                  <a:ext uri="{FF2B5EF4-FFF2-40B4-BE49-F238E27FC236}">
                    <a16:creationId xmlns:a16="http://schemas.microsoft.com/office/drawing/2014/main" id="{7B372F25-073C-DA54-4A9C-E181F17DCE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5587" name="Text Box 20">
                <a:extLst>
                  <a:ext uri="{FF2B5EF4-FFF2-40B4-BE49-F238E27FC236}">
                    <a16:creationId xmlns:a16="http://schemas.microsoft.com/office/drawing/2014/main" id="{1D720B10-34C4-7C98-BA18-41CDB96AB6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data block location</a:t>
                </a:r>
              </a:p>
            </p:txBody>
          </p:sp>
        </p:grpSp>
        <p:sp>
          <p:nvSpPr>
            <p:cNvPr id="65583" name="Oval 21">
              <a:extLst>
                <a:ext uri="{FF2B5EF4-FFF2-40B4-BE49-F238E27FC236}">
                  <a16:creationId xmlns:a16="http://schemas.microsoft.com/office/drawing/2014/main" id="{1DAB4B03-4F61-33D5-0244-46D2671696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1824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65584" name="Oval 22">
              <a:extLst>
                <a:ext uri="{FF2B5EF4-FFF2-40B4-BE49-F238E27FC236}">
                  <a16:creationId xmlns:a16="http://schemas.microsoft.com/office/drawing/2014/main" id="{5CE776AB-586A-B8D6-8E27-EE1CBF453C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1920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65585" name="Oval 23">
              <a:extLst>
                <a:ext uri="{FF2B5EF4-FFF2-40B4-BE49-F238E27FC236}">
                  <a16:creationId xmlns:a16="http://schemas.microsoft.com/office/drawing/2014/main" id="{0D516289-8EEC-9DD8-873D-E7DC84419D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2016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</p:grpSp>
      <p:grpSp>
        <p:nvGrpSpPr>
          <p:cNvPr id="65542" name="Group 24">
            <a:extLst>
              <a:ext uri="{FF2B5EF4-FFF2-40B4-BE49-F238E27FC236}">
                <a16:creationId xmlns:a16="http://schemas.microsoft.com/office/drawing/2014/main" id="{A7B46950-9E14-8497-ADFF-E217483764D2}"/>
              </a:ext>
            </a:extLst>
          </p:cNvPr>
          <p:cNvGrpSpPr>
            <a:grpSpLocks/>
          </p:cNvGrpSpPr>
          <p:nvPr/>
        </p:nvGrpSpPr>
        <p:grpSpPr bwMode="auto">
          <a:xfrm>
            <a:off x="2552700" y="2286000"/>
            <a:ext cx="1828800" cy="304800"/>
            <a:chOff x="1152" y="1392"/>
            <a:chExt cx="912" cy="192"/>
          </a:xfrm>
        </p:grpSpPr>
        <p:sp>
          <p:nvSpPr>
            <p:cNvPr id="65576" name="Rectangle 25">
              <a:extLst>
                <a:ext uri="{FF2B5EF4-FFF2-40B4-BE49-F238E27FC236}">
                  <a16:creationId xmlns:a16="http://schemas.microsoft.com/office/drawing/2014/main" id="{285DDF56-BC61-79E1-0CD7-30B78A6045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65577" name="Text Box 26">
              <a:extLst>
                <a:ext uri="{FF2B5EF4-FFF2-40B4-BE49-F238E27FC236}">
                  <a16:creationId xmlns:a16="http://schemas.microsoft.com/office/drawing/2014/main" id="{ED51F3A3-0762-F03B-403F-B0775C11EE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data block location</a:t>
              </a:r>
            </a:p>
          </p:txBody>
        </p:sp>
      </p:grpSp>
      <p:sp>
        <p:nvSpPr>
          <p:cNvPr id="65543" name="Text Box 27">
            <a:extLst>
              <a:ext uri="{FF2B5EF4-FFF2-40B4-BE49-F238E27FC236}">
                <a16:creationId xmlns:a16="http://schemas.microsoft.com/office/drawing/2014/main" id="{41BCA1BE-BE40-6A6C-9C83-5D509EA529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9575" y="4876800"/>
            <a:ext cx="10334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i="1">
                <a:latin typeface="Arial" panose="020B0604020202020204" pitchFamily="34" charset="0"/>
              </a:rPr>
              <a:t>i</a:t>
            </a:r>
            <a:r>
              <a:rPr lang="en-US" altLang="en-US" sz="2400">
                <a:latin typeface="Arial" panose="020B0604020202020204" pitchFamily="34" charset="0"/>
              </a:rPr>
              <a:t>-node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Arial" panose="020B0604020202020204" pitchFamily="34" charset="0"/>
            </a:endParaRPr>
          </a:p>
        </p:txBody>
      </p:sp>
      <p:grpSp>
        <p:nvGrpSpPr>
          <p:cNvPr id="65544" name="Group 28">
            <a:extLst>
              <a:ext uri="{FF2B5EF4-FFF2-40B4-BE49-F238E27FC236}">
                <a16:creationId xmlns:a16="http://schemas.microsoft.com/office/drawing/2014/main" id="{4C746754-DAF3-6BF4-861B-6B3E6FF6977A}"/>
              </a:ext>
            </a:extLst>
          </p:cNvPr>
          <p:cNvGrpSpPr>
            <a:grpSpLocks/>
          </p:cNvGrpSpPr>
          <p:nvPr/>
        </p:nvGrpSpPr>
        <p:grpSpPr bwMode="auto">
          <a:xfrm>
            <a:off x="4381500" y="2133600"/>
            <a:ext cx="2492375" cy="2133600"/>
            <a:chOff x="2544" y="1440"/>
            <a:chExt cx="1570" cy="1344"/>
          </a:xfrm>
        </p:grpSpPr>
        <p:sp>
          <p:nvSpPr>
            <p:cNvPr id="65574" name="Rectangle 29">
              <a:extLst>
                <a:ext uri="{FF2B5EF4-FFF2-40B4-BE49-F238E27FC236}">
                  <a16:creationId xmlns:a16="http://schemas.microsoft.com/office/drawing/2014/main" id="{E8EF811A-0D8D-AB82-3AF6-D24B812477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4" y="1440"/>
              <a:ext cx="1330" cy="1344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65575" name="Line 30">
              <a:extLst>
                <a:ext uri="{FF2B5EF4-FFF2-40B4-BE49-F238E27FC236}">
                  <a16:creationId xmlns:a16="http://schemas.microsoft.com/office/drawing/2014/main" id="{3B166A1E-D274-DF58-F638-DA10EC1A7D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1632"/>
              <a:ext cx="240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65545" name="Group 31">
            <a:extLst>
              <a:ext uri="{FF2B5EF4-FFF2-40B4-BE49-F238E27FC236}">
                <a16:creationId xmlns:a16="http://schemas.microsoft.com/office/drawing/2014/main" id="{D789ADCF-1642-237F-AB74-F3F59A3672CE}"/>
              </a:ext>
            </a:extLst>
          </p:cNvPr>
          <p:cNvGrpSpPr>
            <a:grpSpLocks/>
          </p:cNvGrpSpPr>
          <p:nvPr/>
        </p:nvGrpSpPr>
        <p:grpSpPr bwMode="auto">
          <a:xfrm>
            <a:off x="4914900" y="2286000"/>
            <a:ext cx="1828800" cy="609600"/>
            <a:chOff x="2880" y="1536"/>
            <a:chExt cx="1152" cy="384"/>
          </a:xfrm>
        </p:grpSpPr>
        <p:grpSp>
          <p:nvGrpSpPr>
            <p:cNvPr id="65563" name="Group 32">
              <a:extLst>
                <a:ext uri="{FF2B5EF4-FFF2-40B4-BE49-F238E27FC236}">
                  <a16:creationId xmlns:a16="http://schemas.microsoft.com/office/drawing/2014/main" id="{144B4FCB-8A99-FED5-E781-83E2592CA0C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728"/>
              <a:ext cx="1152" cy="192"/>
              <a:chOff x="1152" y="1392"/>
              <a:chExt cx="912" cy="192"/>
            </a:xfrm>
          </p:grpSpPr>
          <p:sp>
            <p:nvSpPr>
              <p:cNvPr id="65572" name="Rectangle 33">
                <a:extLst>
                  <a:ext uri="{FF2B5EF4-FFF2-40B4-BE49-F238E27FC236}">
                    <a16:creationId xmlns:a16="http://schemas.microsoft.com/office/drawing/2014/main" id="{C4EB5D9A-5FDD-9A7D-056E-2131F4DDC5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5573" name="Text Box 34">
                <a:extLst>
                  <a:ext uri="{FF2B5EF4-FFF2-40B4-BE49-F238E27FC236}">
                    <a16:creationId xmlns:a16="http://schemas.microsoft.com/office/drawing/2014/main" id="{9802F78B-2B2C-FA10-95D6-378AAF419D9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file </a:t>
                </a:r>
                <a:r>
                  <a:rPr lang="en-US" altLang="en-US" sz="1400" i="1">
                    <a:latin typeface="Arial" panose="020B0604020202020204" pitchFamily="34" charset="0"/>
                  </a:rPr>
                  <a:t>i</a:t>
                </a:r>
                <a:r>
                  <a:rPr lang="en-US" altLang="en-US" sz="1400">
                    <a:latin typeface="Arial" panose="020B0604020202020204" pitchFamily="34" charset="0"/>
                  </a:rPr>
                  <a:t>-node location</a:t>
                </a:r>
              </a:p>
            </p:txBody>
          </p:sp>
        </p:grpSp>
        <p:sp>
          <p:nvSpPr>
            <p:cNvPr id="65564" name="Rectangle 35">
              <a:extLst>
                <a:ext uri="{FF2B5EF4-FFF2-40B4-BE49-F238E27FC236}">
                  <a16:creationId xmlns:a16="http://schemas.microsoft.com/office/drawing/2014/main" id="{0287CC9E-8F4C-8273-A854-637CFF7E8C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1536"/>
              <a:ext cx="115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65565" name="Text Box 36">
              <a:extLst>
                <a:ext uri="{FF2B5EF4-FFF2-40B4-BE49-F238E27FC236}">
                  <a16:creationId xmlns:a16="http://schemas.microsoft.com/office/drawing/2014/main" id="{6666DA1B-4EA7-E540-72C6-F0147F81E8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0" y="1536"/>
              <a:ext cx="115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file1</a:t>
              </a:r>
            </a:p>
          </p:txBody>
        </p:sp>
        <p:grpSp>
          <p:nvGrpSpPr>
            <p:cNvPr id="65566" name="Group 37">
              <a:extLst>
                <a:ext uri="{FF2B5EF4-FFF2-40B4-BE49-F238E27FC236}">
                  <a16:creationId xmlns:a16="http://schemas.microsoft.com/office/drawing/2014/main" id="{A587097C-A03B-35FB-986C-638BC10922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728"/>
              <a:ext cx="1152" cy="192"/>
              <a:chOff x="1152" y="1392"/>
              <a:chExt cx="912" cy="192"/>
            </a:xfrm>
          </p:grpSpPr>
          <p:sp>
            <p:nvSpPr>
              <p:cNvPr id="65570" name="Rectangle 38">
                <a:extLst>
                  <a:ext uri="{FF2B5EF4-FFF2-40B4-BE49-F238E27FC236}">
                    <a16:creationId xmlns:a16="http://schemas.microsoft.com/office/drawing/2014/main" id="{5C9EDB9D-9A08-7831-1510-7E48C2F5D7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5571" name="Text Box 39">
                <a:extLst>
                  <a:ext uri="{FF2B5EF4-FFF2-40B4-BE49-F238E27FC236}">
                    <a16:creationId xmlns:a16="http://schemas.microsoft.com/office/drawing/2014/main" id="{6F6FF56A-E859-8F26-AF9E-6BDBD04E6A8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file1 </a:t>
                </a:r>
                <a:r>
                  <a:rPr lang="en-US" altLang="en-US" sz="1400" i="1">
                    <a:latin typeface="Arial" panose="020B0604020202020204" pitchFamily="34" charset="0"/>
                  </a:rPr>
                  <a:t>i</a:t>
                </a:r>
                <a:r>
                  <a:rPr lang="en-US" altLang="en-US" sz="1400">
                    <a:latin typeface="Arial" panose="020B0604020202020204" pitchFamily="34" charset="0"/>
                  </a:rPr>
                  <a:t>-node number</a:t>
                </a:r>
              </a:p>
            </p:txBody>
          </p:sp>
        </p:grpSp>
        <p:grpSp>
          <p:nvGrpSpPr>
            <p:cNvPr id="65567" name="Group 40">
              <a:extLst>
                <a:ext uri="{FF2B5EF4-FFF2-40B4-BE49-F238E27FC236}">
                  <a16:creationId xmlns:a16="http://schemas.microsoft.com/office/drawing/2014/main" id="{48F55750-08E6-9505-BE07-D47A0624C4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536"/>
              <a:ext cx="1152" cy="192"/>
              <a:chOff x="1152" y="1392"/>
              <a:chExt cx="912" cy="192"/>
            </a:xfrm>
          </p:grpSpPr>
          <p:sp>
            <p:nvSpPr>
              <p:cNvPr id="65568" name="Rectangle 41">
                <a:extLst>
                  <a:ext uri="{FF2B5EF4-FFF2-40B4-BE49-F238E27FC236}">
                    <a16:creationId xmlns:a16="http://schemas.microsoft.com/office/drawing/2014/main" id="{9C979C70-F102-766B-E245-AE369A46DD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5569" name="Text Box 42">
                <a:extLst>
                  <a:ext uri="{FF2B5EF4-FFF2-40B4-BE49-F238E27FC236}">
                    <a16:creationId xmlns:a16="http://schemas.microsoft.com/office/drawing/2014/main" id="{E2DADEF6-0B01-D2C4-BC3D-CB86F29804A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file1</a:t>
                </a:r>
              </a:p>
            </p:txBody>
          </p:sp>
        </p:grpSp>
      </p:grpSp>
      <p:grpSp>
        <p:nvGrpSpPr>
          <p:cNvPr id="65546" name="Group 43">
            <a:extLst>
              <a:ext uri="{FF2B5EF4-FFF2-40B4-BE49-F238E27FC236}">
                <a16:creationId xmlns:a16="http://schemas.microsoft.com/office/drawing/2014/main" id="{FE93713A-7194-CFD8-4482-40E4032E7AD1}"/>
              </a:ext>
            </a:extLst>
          </p:cNvPr>
          <p:cNvGrpSpPr>
            <a:grpSpLocks/>
          </p:cNvGrpSpPr>
          <p:nvPr/>
        </p:nvGrpSpPr>
        <p:grpSpPr bwMode="auto">
          <a:xfrm>
            <a:off x="6743700" y="2514600"/>
            <a:ext cx="723900" cy="381000"/>
            <a:chOff x="4032" y="1872"/>
            <a:chExt cx="456" cy="240"/>
          </a:xfrm>
        </p:grpSpPr>
        <p:sp>
          <p:nvSpPr>
            <p:cNvPr id="65561" name="Rectangle 44">
              <a:extLst>
                <a:ext uri="{FF2B5EF4-FFF2-40B4-BE49-F238E27FC236}">
                  <a16:creationId xmlns:a16="http://schemas.microsoft.com/office/drawing/2014/main" id="{91FD7431-E6D2-396F-76EC-ACB9E44627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8" y="1872"/>
              <a:ext cx="240" cy="240"/>
            </a:xfrm>
            <a:prstGeom prst="rect">
              <a:avLst/>
            </a:prstGeom>
            <a:gradFill rotWithShape="0">
              <a:gsLst>
                <a:gs pos="0">
                  <a:srgbClr val="525252"/>
                </a:gs>
                <a:gs pos="50000">
                  <a:srgbClr val="B2B2B2"/>
                </a:gs>
                <a:gs pos="100000">
                  <a:srgbClr val="52525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65562" name="Line 45">
              <a:extLst>
                <a:ext uri="{FF2B5EF4-FFF2-40B4-BE49-F238E27FC236}">
                  <a16:creationId xmlns:a16="http://schemas.microsoft.com/office/drawing/2014/main" id="{E6A92653-54E4-9AFC-1609-C12FAF0034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2" y="2016"/>
              <a:ext cx="192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65547" name="Group 46">
            <a:extLst>
              <a:ext uri="{FF2B5EF4-FFF2-40B4-BE49-F238E27FC236}">
                <a16:creationId xmlns:a16="http://schemas.microsoft.com/office/drawing/2014/main" id="{FA840AAC-2D1F-3566-B6DD-4BCA5FFF4F15}"/>
              </a:ext>
            </a:extLst>
          </p:cNvPr>
          <p:cNvGrpSpPr>
            <a:grpSpLocks/>
          </p:cNvGrpSpPr>
          <p:nvPr/>
        </p:nvGrpSpPr>
        <p:grpSpPr bwMode="auto">
          <a:xfrm>
            <a:off x="4914900" y="3048000"/>
            <a:ext cx="1828800" cy="609600"/>
            <a:chOff x="2880" y="1536"/>
            <a:chExt cx="1152" cy="384"/>
          </a:xfrm>
        </p:grpSpPr>
        <p:grpSp>
          <p:nvGrpSpPr>
            <p:cNvPr id="65550" name="Group 47">
              <a:extLst>
                <a:ext uri="{FF2B5EF4-FFF2-40B4-BE49-F238E27FC236}">
                  <a16:creationId xmlns:a16="http://schemas.microsoft.com/office/drawing/2014/main" id="{A4D88C55-9431-D6B3-69E6-1D640D70167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728"/>
              <a:ext cx="1152" cy="192"/>
              <a:chOff x="1152" y="1392"/>
              <a:chExt cx="912" cy="192"/>
            </a:xfrm>
          </p:grpSpPr>
          <p:sp>
            <p:nvSpPr>
              <p:cNvPr id="65559" name="Rectangle 48">
                <a:extLst>
                  <a:ext uri="{FF2B5EF4-FFF2-40B4-BE49-F238E27FC236}">
                    <a16:creationId xmlns:a16="http://schemas.microsoft.com/office/drawing/2014/main" id="{EE1186C9-38B1-BF75-FE7E-BFBFC58C11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5560" name="Text Box 49">
                <a:extLst>
                  <a:ext uri="{FF2B5EF4-FFF2-40B4-BE49-F238E27FC236}">
                    <a16:creationId xmlns:a16="http://schemas.microsoft.com/office/drawing/2014/main" id="{8328E432-ADDB-D08D-BEE6-9470543B288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file </a:t>
                </a:r>
                <a:r>
                  <a:rPr lang="en-US" altLang="en-US" sz="1400" i="1">
                    <a:latin typeface="Arial" panose="020B0604020202020204" pitchFamily="34" charset="0"/>
                  </a:rPr>
                  <a:t>i</a:t>
                </a:r>
                <a:r>
                  <a:rPr lang="en-US" altLang="en-US" sz="1400">
                    <a:latin typeface="Arial" panose="020B0604020202020204" pitchFamily="34" charset="0"/>
                  </a:rPr>
                  <a:t>-node location</a:t>
                </a:r>
              </a:p>
            </p:txBody>
          </p:sp>
        </p:grpSp>
        <p:sp>
          <p:nvSpPr>
            <p:cNvPr id="65551" name="Rectangle 50">
              <a:extLst>
                <a:ext uri="{FF2B5EF4-FFF2-40B4-BE49-F238E27FC236}">
                  <a16:creationId xmlns:a16="http://schemas.microsoft.com/office/drawing/2014/main" id="{9ED578CD-E85C-04BB-427D-E8A6D45EA8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1536"/>
              <a:ext cx="115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65552" name="Text Box 51">
              <a:extLst>
                <a:ext uri="{FF2B5EF4-FFF2-40B4-BE49-F238E27FC236}">
                  <a16:creationId xmlns:a16="http://schemas.microsoft.com/office/drawing/2014/main" id="{FCD4C354-32AA-E882-5BE0-B9EC4F0576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0" y="1536"/>
              <a:ext cx="115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file1</a:t>
              </a:r>
            </a:p>
          </p:txBody>
        </p:sp>
        <p:grpSp>
          <p:nvGrpSpPr>
            <p:cNvPr id="65553" name="Group 52">
              <a:extLst>
                <a:ext uri="{FF2B5EF4-FFF2-40B4-BE49-F238E27FC236}">
                  <a16:creationId xmlns:a16="http://schemas.microsoft.com/office/drawing/2014/main" id="{26C4F1FA-1601-1482-2AFD-7F250FD812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728"/>
              <a:ext cx="1152" cy="192"/>
              <a:chOff x="1152" y="1392"/>
              <a:chExt cx="912" cy="192"/>
            </a:xfrm>
          </p:grpSpPr>
          <p:sp>
            <p:nvSpPr>
              <p:cNvPr id="65557" name="Rectangle 53">
                <a:extLst>
                  <a:ext uri="{FF2B5EF4-FFF2-40B4-BE49-F238E27FC236}">
                    <a16:creationId xmlns:a16="http://schemas.microsoft.com/office/drawing/2014/main" id="{40B2A2FE-EDF6-AB36-16E9-26A4F2C42E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5558" name="Text Box 54">
                <a:extLst>
                  <a:ext uri="{FF2B5EF4-FFF2-40B4-BE49-F238E27FC236}">
                    <a16:creationId xmlns:a16="http://schemas.microsoft.com/office/drawing/2014/main" id="{655709C3-050F-4E92-4AED-0DD39BD27FF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file1 </a:t>
                </a:r>
                <a:r>
                  <a:rPr lang="en-US" altLang="en-US" sz="1400" i="1">
                    <a:latin typeface="Arial" panose="020B0604020202020204" pitchFamily="34" charset="0"/>
                  </a:rPr>
                  <a:t>i</a:t>
                </a:r>
                <a:r>
                  <a:rPr lang="en-US" altLang="en-US" sz="1400">
                    <a:latin typeface="Arial" panose="020B0604020202020204" pitchFamily="34" charset="0"/>
                  </a:rPr>
                  <a:t>-node number</a:t>
                </a:r>
              </a:p>
            </p:txBody>
          </p:sp>
        </p:grpSp>
        <p:grpSp>
          <p:nvGrpSpPr>
            <p:cNvPr id="65554" name="Group 55">
              <a:extLst>
                <a:ext uri="{FF2B5EF4-FFF2-40B4-BE49-F238E27FC236}">
                  <a16:creationId xmlns:a16="http://schemas.microsoft.com/office/drawing/2014/main" id="{B9888A59-4CF9-92CB-2349-E4F917F467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536"/>
              <a:ext cx="1152" cy="192"/>
              <a:chOff x="1152" y="1392"/>
              <a:chExt cx="912" cy="192"/>
            </a:xfrm>
          </p:grpSpPr>
          <p:sp>
            <p:nvSpPr>
              <p:cNvPr id="65555" name="Rectangle 56">
                <a:extLst>
                  <a:ext uri="{FF2B5EF4-FFF2-40B4-BE49-F238E27FC236}">
                    <a16:creationId xmlns:a16="http://schemas.microsoft.com/office/drawing/2014/main" id="{7C6AC5AA-6C09-9AF2-27BE-62E684E09F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5556" name="Text Box 57">
                <a:extLst>
                  <a:ext uri="{FF2B5EF4-FFF2-40B4-BE49-F238E27FC236}">
                    <a16:creationId xmlns:a16="http://schemas.microsoft.com/office/drawing/2014/main" id="{6237494F-2A1D-57E7-876B-1041EA3749C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file2</a:t>
                </a:r>
              </a:p>
            </p:txBody>
          </p:sp>
        </p:grpSp>
      </p:grpSp>
      <p:sp>
        <p:nvSpPr>
          <p:cNvPr id="65548" name="Line 60">
            <a:extLst>
              <a:ext uri="{FF2B5EF4-FFF2-40B4-BE49-F238E27FC236}">
                <a16:creationId xmlns:a16="http://schemas.microsoft.com/office/drawing/2014/main" id="{6972E3AA-9348-6308-8C6B-DF36418C0C44}"/>
              </a:ext>
            </a:extLst>
          </p:cNvPr>
          <p:cNvSpPr>
            <a:spLocks noChangeShapeType="1"/>
          </p:cNvSpPr>
          <p:nvPr/>
        </p:nvSpPr>
        <p:spPr bwMode="auto">
          <a:xfrm>
            <a:off x="6743700" y="3505200"/>
            <a:ext cx="495300" cy="0"/>
          </a:xfrm>
          <a:prstGeom prst="line">
            <a:avLst/>
          </a:prstGeom>
          <a:noFill/>
          <a:ln w="9525">
            <a:solidFill>
              <a:srgbClr val="CC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5549" name="Line 61">
            <a:extLst>
              <a:ext uri="{FF2B5EF4-FFF2-40B4-BE49-F238E27FC236}">
                <a16:creationId xmlns:a16="http://schemas.microsoft.com/office/drawing/2014/main" id="{593E6552-E86C-4E6E-60F4-8CD52974FB7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39000" y="2895600"/>
            <a:ext cx="0" cy="609600"/>
          </a:xfrm>
          <a:prstGeom prst="line">
            <a:avLst/>
          </a:prstGeom>
          <a:noFill/>
          <a:ln w="9525">
            <a:solidFill>
              <a:srgbClr val="CC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AEEF05F1-2B1E-8900-8CEC-B0BB9A7A5F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Implications of Hard Links</a:t>
            </a:r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AADB0CCE-C8F3-8C6E-1780-F4BAB6EE01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Indistinguishable pathnames for the same file</a:t>
            </a:r>
          </a:p>
          <a:p>
            <a:pPr eaLnBrk="1" hangingPunct="1"/>
            <a:r>
              <a:rPr lang="en-US" altLang="en-US"/>
              <a:t>Need to keep link count with file for garbage collection</a:t>
            </a:r>
          </a:p>
          <a:p>
            <a:pPr eaLnBrk="1" hangingPunct="1"/>
            <a:r>
              <a:rPr lang="en-US" altLang="en-US"/>
              <a:t>“Remove” sometimes only removes a name</a:t>
            </a:r>
          </a:p>
          <a:p>
            <a:pPr eaLnBrk="1" hangingPunct="1"/>
            <a:r>
              <a:rPr lang="en-US" altLang="en-US"/>
              <a:t>Do not work across file systems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E5F144BB-86E2-9F4A-C113-7AEFA8ACFB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0925" y="2530475"/>
            <a:ext cx="2111375" cy="381000"/>
          </a:xfrm>
          <a:prstGeom prst="rect">
            <a:avLst/>
          </a:prstGeom>
          <a:gradFill rotWithShape="0">
            <a:gsLst>
              <a:gs pos="0">
                <a:srgbClr val="525252"/>
              </a:gs>
              <a:gs pos="50000">
                <a:srgbClr val="B2B2B2"/>
              </a:gs>
              <a:gs pos="100000">
                <a:srgbClr val="52525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07652461-F197-C89C-6035-5B546B723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0925" y="2530475"/>
            <a:ext cx="2111375" cy="2667000"/>
          </a:xfrm>
          <a:prstGeom prst="rect">
            <a:avLst/>
          </a:prstGeom>
          <a:gradFill rotWithShape="0">
            <a:gsLst>
              <a:gs pos="0">
                <a:srgbClr val="525252"/>
              </a:gs>
              <a:gs pos="50000">
                <a:srgbClr val="B2B2B2"/>
              </a:gs>
              <a:gs pos="100000">
                <a:srgbClr val="52525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Arial" panose="020B0604020202020204" pitchFamily="34" charset="0"/>
            </a:endParaRPr>
          </a:p>
        </p:txBody>
      </p:sp>
      <p:sp>
        <p:nvSpPr>
          <p:cNvPr id="69636" name="Rectangle 4">
            <a:extLst>
              <a:ext uri="{FF2B5EF4-FFF2-40B4-BE49-F238E27FC236}">
                <a16:creationId xmlns:a16="http://schemas.microsoft.com/office/drawing/2014/main" id="{30DF5525-40DD-53A2-7AC6-25586907F8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Symbolic Link Diagram</a:t>
            </a:r>
          </a:p>
        </p:txBody>
      </p:sp>
      <p:grpSp>
        <p:nvGrpSpPr>
          <p:cNvPr id="69637" name="Group 5">
            <a:extLst>
              <a:ext uri="{FF2B5EF4-FFF2-40B4-BE49-F238E27FC236}">
                <a16:creationId xmlns:a16="http://schemas.microsoft.com/office/drawing/2014/main" id="{3C80D2AF-7868-2939-8CD8-918C5B7F61BF}"/>
              </a:ext>
            </a:extLst>
          </p:cNvPr>
          <p:cNvGrpSpPr>
            <a:grpSpLocks/>
          </p:cNvGrpSpPr>
          <p:nvPr/>
        </p:nvGrpSpPr>
        <p:grpSpPr bwMode="auto">
          <a:xfrm>
            <a:off x="1181100" y="2682875"/>
            <a:ext cx="1828800" cy="2362200"/>
            <a:chOff x="1392" y="1536"/>
            <a:chExt cx="1152" cy="1488"/>
          </a:xfrm>
        </p:grpSpPr>
        <p:grpSp>
          <p:nvGrpSpPr>
            <p:cNvPr id="69683" name="Group 6">
              <a:extLst>
                <a:ext uri="{FF2B5EF4-FFF2-40B4-BE49-F238E27FC236}">
                  <a16:creationId xmlns:a16="http://schemas.microsoft.com/office/drawing/2014/main" id="{69201405-142D-0715-9F11-3B96000929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" y="1536"/>
              <a:ext cx="1152" cy="192"/>
              <a:chOff x="1152" y="1392"/>
              <a:chExt cx="912" cy="192"/>
            </a:xfrm>
          </p:grpSpPr>
          <p:sp>
            <p:nvSpPr>
              <p:cNvPr id="69699" name="Rectangle 7">
                <a:extLst>
                  <a:ext uri="{FF2B5EF4-FFF2-40B4-BE49-F238E27FC236}">
                    <a16:creationId xmlns:a16="http://schemas.microsoft.com/office/drawing/2014/main" id="{1096C884-C823-725B-5AE2-2FB0250EBD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9700" name="Text Box 8">
                <a:extLst>
                  <a:ext uri="{FF2B5EF4-FFF2-40B4-BE49-F238E27FC236}">
                    <a16:creationId xmlns:a16="http://schemas.microsoft.com/office/drawing/2014/main" id="{AB1B5440-FABA-648E-A86D-D4A4E7D8D5C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data block location</a:t>
                </a:r>
              </a:p>
            </p:txBody>
          </p:sp>
        </p:grpSp>
        <p:grpSp>
          <p:nvGrpSpPr>
            <p:cNvPr id="69684" name="Group 9">
              <a:extLst>
                <a:ext uri="{FF2B5EF4-FFF2-40B4-BE49-F238E27FC236}">
                  <a16:creationId xmlns:a16="http://schemas.microsoft.com/office/drawing/2014/main" id="{92B28DA5-630B-90EE-5F99-EE6D74FD0F7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" y="2832"/>
              <a:ext cx="1152" cy="192"/>
              <a:chOff x="1152" y="1392"/>
              <a:chExt cx="912" cy="192"/>
            </a:xfrm>
          </p:grpSpPr>
          <p:sp>
            <p:nvSpPr>
              <p:cNvPr id="52234" name="Rectangle 10">
                <a:extLst>
                  <a:ext uri="{FF2B5EF4-FFF2-40B4-BE49-F238E27FC236}">
                    <a16:creationId xmlns:a16="http://schemas.microsoft.com/office/drawing/2014/main" id="{8E4BFD57-7AEC-2E3D-4E79-0183E79905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chemeClr val="hlink">
                      <a:gamma/>
                      <a:shade val="46275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ahoma" charset="0"/>
                </a:endParaRPr>
              </a:p>
            </p:txBody>
          </p:sp>
          <p:sp>
            <p:nvSpPr>
              <p:cNvPr id="52235" name="Text Box 11">
                <a:extLst>
                  <a:ext uri="{FF2B5EF4-FFF2-40B4-BE49-F238E27FC236}">
                    <a16:creationId xmlns:a16="http://schemas.microsoft.com/office/drawing/2014/main" id="{7166D52D-8F17-CD9C-491F-1456E982CBB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chemeClr val="hlink">
                      <a:gamma/>
                      <a:shade val="46275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eaLnBrk="1" hangingPunct="1">
                  <a:defRPr/>
                </a:pPr>
                <a:r>
                  <a:rPr lang="en-US" sz="1400">
                    <a:latin typeface="Arial" charset="0"/>
                  </a:rPr>
                  <a:t>index block location</a:t>
                </a:r>
              </a:p>
            </p:txBody>
          </p:sp>
        </p:grpSp>
        <p:grpSp>
          <p:nvGrpSpPr>
            <p:cNvPr id="69685" name="Group 12">
              <a:extLst>
                <a:ext uri="{FF2B5EF4-FFF2-40B4-BE49-F238E27FC236}">
                  <a16:creationId xmlns:a16="http://schemas.microsoft.com/office/drawing/2014/main" id="{27244F04-6E29-6586-262A-4C884784B94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" y="2592"/>
              <a:ext cx="1152" cy="192"/>
              <a:chOff x="1152" y="1392"/>
              <a:chExt cx="912" cy="192"/>
            </a:xfrm>
          </p:grpSpPr>
          <p:sp>
            <p:nvSpPr>
              <p:cNvPr id="69695" name="Rectangle 13">
                <a:extLst>
                  <a:ext uri="{FF2B5EF4-FFF2-40B4-BE49-F238E27FC236}">
                    <a16:creationId xmlns:a16="http://schemas.microsoft.com/office/drawing/2014/main" id="{BD38377E-93F0-19BA-9F26-06B4B50EFD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4718"/>
                  </a:gs>
                  <a:gs pos="50000">
                    <a:srgbClr val="FF9933"/>
                  </a:gs>
                  <a:gs pos="100000">
                    <a:srgbClr val="764718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9696" name="Text Box 14">
                <a:extLst>
                  <a:ext uri="{FF2B5EF4-FFF2-40B4-BE49-F238E27FC236}">
                    <a16:creationId xmlns:a16="http://schemas.microsoft.com/office/drawing/2014/main" id="{4BAC6181-F0ED-893E-FFFB-FA9A1AEBD17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4718"/>
                  </a:gs>
                  <a:gs pos="50000">
                    <a:srgbClr val="FF9933"/>
                  </a:gs>
                  <a:gs pos="100000">
                    <a:srgbClr val="764718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index block location</a:t>
                </a:r>
              </a:p>
            </p:txBody>
          </p:sp>
        </p:grpSp>
        <p:grpSp>
          <p:nvGrpSpPr>
            <p:cNvPr id="69686" name="Group 15">
              <a:extLst>
                <a:ext uri="{FF2B5EF4-FFF2-40B4-BE49-F238E27FC236}">
                  <a16:creationId xmlns:a16="http://schemas.microsoft.com/office/drawing/2014/main" id="{FA5CD590-0823-4AA5-A616-104657A425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" y="2352"/>
              <a:ext cx="1152" cy="192"/>
              <a:chOff x="1152" y="1392"/>
              <a:chExt cx="912" cy="192"/>
            </a:xfrm>
          </p:grpSpPr>
          <p:sp>
            <p:nvSpPr>
              <p:cNvPr id="69693" name="Rectangle 16">
                <a:extLst>
                  <a:ext uri="{FF2B5EF4-FFF2-40B4-BE49-F238E27FC236}">
                    <a16:creationId xmlns:a16="http://schemas.microsoft.com/office/drawing/2014/main" id="{6D62AE37-60F9-5BA2-C603-B08FA4F0C7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00"/>
                  </a:gs>
                  <a:gs pos="50000">
                    <a:srgbClr val="FFFF00"/>
                  </a:gs>
                  <a:gs pos="100000">
                    <a:srgbClr val="7676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9694" name="Text Box 17">
                <a:extLst>
                  <a:ext uri="{FF2B5EF4-FFF2-40B4-BE49-F238E27FC236}">
                    <a16:creationId xmlns:a16="http://schemas.microsoft.com/office/drawing/2014/main" id="{F8AB65F3-D10F-C71A-AED5-91D8FE0319F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00"/>
                  </a:gs>
                  <a:gs pos="50000">
                    <a:srgbClr val="FFFF00"/>
                  </a:gs>
                  <a:gs pos="100000">
                    <a:srgbClr val="7676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index block location</a:t>
                </a:r>
              </a:p>
            </p:txBody>
          </p:sp>
        </p:grpSp>
        <p:grpSp>
          <p:nvGrpSpPr>
            <p:cNvPr id="69687" name="Group 18">
              <a:extLst>
                <a:ext uri="{FF2B5EF4-FFF2-40B4-BE49-F238E27FC236}">
                  <a16:creationId xmlns:a16="http://schemas.microsoft.com/office/drawing/2014/main" id="{C8A354F9-7D62-7566-BF3F-B32815FD80D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" y="2112"/>
              <a:ext cx="1152" cy="192"/>
              <a:chOff x="1152" y="1392"/>
              <a:chExt cx="912" cy="192"/>
            </a:xfrm>
          </p:grpSpPr>
          <p:sp>
            <p:nvSpPr>
              <p:cNvPr id="69691" name="Rectangle 19">
                <a:extLst>
                  <a:ext uri="{FF2B5EF4-FFF2-40B4-BE49-F238E27FC236}">
                    <a16:creationId xmlns:a16="http://schemas.microsoft.com/office/drawing/2014/main" id="{B539DFD6-F046-E75D-5541-90E8705542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9692" name="Text Box 20">
                <a:extLst>
                  <a:ext uri="{FF2B5EF4-FFF2-40B4-BE49-F238E27FC236}">
                    <a16:creationId xmlns:a16="http://schemas.microsoft.com/office/drawing/2014/main" id="{9526B9F2-E50D-1700-1586-34616DD2EE3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data block location</a:t>
                </a:r>
              </a:p>
            </p:txBody>
          </p:sp>
        </p:grpSp>
        <p:sp>
          <p:nvSpPr>
            <p:cNvPr id="69688" name="Oval 21">
              <a:extLst>
                <a:ext uri="{FF2B5EF4-FFF2-40B4-BE49-F238E27FC236}">
                  <a16:creationId xmlns:a16="http://schemas.microsoft.com/office/drawing/2014/main" id="{1FC4095C-7653-A1FD-70B1-AC3E573554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1824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69689" name="Oval 22">
              <a:extLst>
                <a:ext uri="{FF2B5EF4-FFF2-40B4-BE49-F238E27FC236}">
                  <a16:creationId xmlns:a16="http://schemas.microsoft.com/office/drawing/2014/main" id="{47D96969-0550-DAE6-1951-8FBC6142C4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1920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69690" name="Oval 23">
              <a:extLst>
                <a:ext uri="{FF2B5EF4-FFF2-40B4-BE49-F238E27FC236}">
                  <a16:creationId xmlns:a16="http://schemas.microsoft.com/office/drawing/2014/main" id="{A9D4E667-286A-8AA6-689E-08EC69F700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2016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</p:grpSp>
      <p:grpSp>
        <p:nvGrpSpPr>
          <p:cNvPr id="69638" name="Group 24">
            <a:extLst>
              <a:ext uri="{FF2B5EF4-FFF2-40B4-BE49-F238E27FC236}">
                <a16:creationId xmlns:a16="http://schemas.microsoft.com/office/drawing/2014/main" id="{F5F6B6A0-2A27-1E82-9358-F4AE585F375B}"/>
              </a:ext>
            </a:extLst>
          </p:cNvPr>
          <p:cNvGrpSpPr>
            <a:grpSpLocks/>
          </p:cNvGrpSpPr>
          <p:nvPr/>
        </p:nvGrpSpPr>
        <p:grpSpPr bwMode="auto">
          <a:xfrm>
            <a:off x="1181100" y="2682875"/>
            <a:ext cx="1828800" cy="304800"/>
            <a:chOff x="1152" y="1392"/>
            <a:chExt cx="912" cy="192"/>
          </a:xfrm>
        </p:grpSpPr>
        <p:sp>
          <p:nvSpPr>
            <p:cNvPr id="69681" name="Rectangle 25">
              <a:extLst>
                <a:ext uri="{FF2B5EF4-FFF2-40B4-BE49-F238E27FC236}">
                  <a16:creationId xmlns:a16="http://schemas.microsoft.com/office/drawing/2014/main" id="{9316AB63-C925-2B71-9C81-64E91848A0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69682" name="Text Box 26">
              <a:extLst>
                <a:ext uri="{FF2B5EF4-FFF2-40B4-BE49-F238E27FC236}">
                  <a16:creationId xmlns:a16="http://schemas.microsoft.com/office/drawing/2014/main" id="{8EC7FEA0-F537-2B7A-A629-836568F5E6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data block location</a:t>
              </a:r>
            </a:p>
          </p:txBody>
        </p:sp>
      </p:grpSp>
      <p:sp>
        <p:nvSpPr>
          <p:cNvPr id="69639" name="Text Box 27">
            <a:extLst>
              <a:ext uri="{FF2B5EF4-FFF2-40B4-BE49-F238E27FC236}">
                <a16:creationId xmlns:a16="http://schemas.microsoft.com/office/drawing/2014/main" id="{54EA8249-C8C9-26BF-75E9-D48214D875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7975" y="5273675"/>
            <a:ext cx="10334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i="1">
                <a:latin typeface="Arial" panose="020B0604020202020204" pitchFamily="34" charset="0"/>
              </a:rPr>
              <a:t>i</a:t>
            </a:r>
            <a:r>
              <a:rPr lang="en-US" altLang="en-US" sz="2400">
                <a:latin typeface="Arial" panose="020B0604020202020204" pitchFamily="34" charset="0"/>
              </a:rPr>
              <a:t>-node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Arial" panose="020B0604020202020204" pitchFamily="34" charset="0"/>
            </a:endParaRPr>
          </a:p>
        </p:txBody>
      </p:sp>
      <p:grpSp>
        <p:nvGrpSpPr>
          <p:cNvPr id="69640" name="Group 28">
            <a:extLst>
              <a:ext uri="{FF2B5EF4-FFF2-40B4-BE49-F238E27FC236}">
                <a16:creationId xmlns:a16="http://schemas.microsoft.com/office/drawing/2014/main" id="{94E33A13-A65A-F501-DE5E-C6F74A66A14F}"/>
              </a:ext>
            </a:extLst>
          </p:cNvPr>
          <p:cNvGrpSpPr>
            <a:grpSpLocks/>
          </p:cNvGrpSpPr>
          <p:nvPr/>
        </p:nvGrpSpPr>
        <p:grpSpPr bwMode="auto">
          <a:xfrm>
            <a:off x="3009900" y="2530475"/>
            <a:ext cx="2492375" cy="2133600"/>
            <a:chOff x="2544" y="1440"/>
            <a:chExt cx="1570" cy="1344"/>
          </a:xfrm>
        </p:grpSpPr>
        <p:sp>
          <p:nvSpPr>
            <p:cNvPr id="69679" name="Rectangle 29">
              <a:extLst>
                <a:ext uri="{FF2B5EF4-FFF2-40B4-BE49-F238E27FC236}">
                  <a16:creationId xmlns:a16="http://schemas.microsoft.com/office/drawing/2014/main" id="{7DEDBFDE-0F8A-2DA4-26B6-D903C91746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4" y="1440"/>
              <a:ext cx="1330" cy="1344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69680" name="Line 30">
              <a:extLst>
                <a:ext uri="{FF2B5EF4-FFF2-40B4-BE49-F238E27FC236}">
                  <a16:creationId xmlns:a16="http://schemas.microsoft.com/office/drawing/2014/main" id="{D307E996-82EF-B1B9-6BA0-1CF0CB7191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1632"/>
              <a:ext cx="240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69641" name="Group 31">
            <a:extLst>
              <a:ext uri="{FF2B5EF4-FFF2-40B4-BE49-F238E27FC236}">
                <a16:creationId xmlns:a16="http://schemas.microsoft.com/office/drawing/2014/main" id="{2B81F665-CF2A-9DD3-48A9-CD26EE8B2573}"/>
              </a:ext>
            </a:extLst>
          </p:cNvPr>
          <p:cNvGrpSpPr>
            <a:grpSpLocks/>
          </p:cNvGrpSpPr>
          <p:nvPr/>
        </p:nvGrpSpPr>
        <p:grpSpPr bwMode="auto">
          <a:xfrm>
            <a:off x="3543300" y="2682875"/>
            <a:ext cx="1828800" cy="609600"/>
            <a:chOff x="2880" y="1536"/>
            <a:chExt cx="1152" cy="384"/>
          </a:xfrm>
        </p:grpSpPr>
        <p:grpSp>
          <p:nvGrpSpPr>
            <p:cNvPr id="69668" name="Group 32">
              <a:extLst>
                <a:ext uri="{FF2B5EF4-FFF2-40B4-BE49-F238E27FC236}">
                  <a16:creationId xmlns:a16="http://schemas.microsoft.com/office/drawing/2014/main" id="{29E83D7F-D836-3221-B289-AC592575E5A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728"/>
              <a:ext cx="1152" cy="192"/>
              <a:chOff x="1152" y="1392"/>
              <a:chExt cx="912" cy="192"/>
            </a:xfrm>
          </p:grpSpPr>
          <p:sp>
            <p:nvSpPr>
              <p:cNvPr id="69677" name="Rectangle 33">
                <a:extLst>
                  <a:ext uri="{FF2B5EF4-FFF2-40B4-BE49-F238E27FC236}">
                    <a16:creationId xmlns:a16="http://schemas.microsoft.com/office/drawing/2014/main" id="{EE52A4E3-A905-1894-A9BE-317DC866A4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9678" name="Text Box 34">
                <a:extLst>
                  <a:ext uri="{FF2B5EF4-FFF2-40B4-BE49-F238E27FC236}">
                    <a16:creationId xmlns:a16="http://schemas.microsoft.com/office/drawing/2014/main" id="{B3D81760-6D3F-6839-5F99-3B108C9755A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file </a:t>
                </a:r>
                <a:r>
                  <a:rPr lang="en-US" altLang="en-US" sz="1400" i="1">
                    <a:latin typeface="Arial" panose="020B0604020202020204" pitchFamily="34" charset="0"/>
                  </a:rPr>
                  <a:t>i</a:t>
                </a:r>
                <a:r>
                  <a:rPr lang="en-US" altLang="en-US" sz="1400">
                    <a:latin typeface="Arial" panose="020B0604020202020204" pitchFamily="34" charset="0"/>
                  </a:rPr>
                  <a:t>-node location</a:t>
                </a:r>
              </a:p>
            </p:txBody>
          </p:sp>
        </p:grpSp>
        <p:sp>
          <p:nvSpPr>
            <p:cNvPr id="69669" name="Rectangle 35">
              <a:extLst>
                <a:ext uri="{FF2B5EF4-FFF2-40B4-BE49-F238E27FC236}">
                  <a16:creationId xmlns:a16="http://schemas.microsoft.com/office/drawing/2014/main" id="{2F3CC7CE-76EF-52AA-DD64-4B9042F982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1536"/>
              <a:ext cx="115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69670" name="Text Box 36">
              <a:extLst>
                <a:ext uri="{FF2B5EF4-FFF2-40B4-BE49-F238E27FC236}">
                  <a16:creationId xmlns:a16="http://schemas.microsoft.com/office/drawing/2014/main" id="{CFE103B2-186A-AE71-0F09-968FEB46E5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0" y="1536"/>
              <a:ext cx="115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file1</a:t>
              </a:r>
            </a:p>
          </p:txBody>
        </p:sp>
        <p:grpSp>
          <p:nvGrpSpPr>
            <p:cNvPr id="69671" name="Group 37">
              <a:extLst>
                <a:ext uri="{FF2B5EF4-FFF2-40B4-BE49-F238E27FC236}">
                  <a16:creationId xmlns:a16="http://schemas.microsoft.com/office/drawing/2014/main" id="{E9A37F3D-4441-F425-3E6E-95D6562FCB4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728"/>
              <a:ext cx="1152" cy="192"/>
              <a:chOff x="1152" y="1392"/>
              <a:chExt cx="912" cy="192"/>
            </a:xfrm>
          </p:grpSpPr>
          <p:sp>
            <p:nvSpPr>
              <p:cNvPr id="69675" name="Rectangle 38">
                <a:extLst>
                  <a:ext uri="{FF2B5EF4-FFF2-40B4-BE49-F238E27FC236}">
                    <a16:creationId xmlns:a16="http://schemas.microsoft.com/office/drawing/2014/main" id="{177598DA-8AF5-E3B2-66EA-371920CC91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9676" name="Text Box 39">
                <a:extLst>
                  <a:ext uri="{FF2B5EF4-FFF2-40B4-BE49-F238E27FC236}">
                    <a16:creationId xmlns:a16="http://schemas.microsoft.com/office/drawing/2014/main" id="{78BAE1EE-9F34-053E-EE90-F96D3FB80B1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file1 </a:t>
                </a:r>
                <a:r>
                  <a:rPr lang="en-US" altLang="en-US" sz="1400" i="1">
                    <a:latin typeface="Arial" panose="020B0604020202020204" pitchFamily="34" charset="0"/>
                  </a:rPr>
                  <a:t>i</a:t>
                </a:r>
                <a:r>
                  <a:rPr lang="en-US" altLang="en-US" sz="1400">
                    <a:latin typeface="Arial" panose="020B0604020202020204" pitchFamily="34" charset="0"/>
                  </a:rPr>
                  <a:t>-node number</a:t>
                </a:r>
              </a:p>
            </p:txBody>
          </p:sp>
        </p:grpSp>
        <p:grpSp>
          <p:nvGrpSpPr>
            <p:cNvPr id="69672" name="Group 40">
              <a:extLst>
                <a:ext uri="{FF2B5EF4-FFF2-40B4-BE49-F238E27FC236}">
                  <a16:creationId xmlns:a16="http://schemas.microsoft.com/office/drawing/2014/main" id="{2E0D92E7-E509-405E-893E-2D6EEBF2B0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536"/>
              <a:ext cx="1152" cy="192"/>
              <a:chOff x="1152" y="1392"/>
              <a:chExt cx="912" cy="192"/>
            </a:xfrm>
          </p:grpSpPr>
          <p:sp>
            <p:nvSpPr>
              <p:cNvPr id="69673" name="Rectangle 41">
                <a:extLst>
                  <a:ext uri="{FF2B5EF4-FFF2-40B4-BE49-F238E27FC236}">
                    <a16:creationId xmlns:a16="http://schemas.microsoft.com/office/drawing/2014/main" id="{C9CA0B3C-C2AC-6C52-2E46-4428047483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9674" name="Text Box 42">
                <a:extLst>
                  <a:ext uri="{FF2B5EF4-FFF2-40B4-BE49-F238E27FC236}">
                    <a16:creationId xmlns:a16="http://schemas.microsoft.com/office/drawing/2014/main" id="{4E613EF8-861B-52C5-C411-945980F2244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file1</a:t>
                </a:r>
              </a:p>
            </p:txBody>
          </p:sp>
        </p:grpSp>
      </p:grpSp>
      <p:grpSp>
        <p:nvGrpSpPr>
          <p:cNvPr id="69642" name="Group 43">
            <a:extLst>
              <a:ext uri="{FF2B5EF4-FFF2-40B4-BE49-F238E27FC236}">
                <a16:creationId xmlns:a16="http://schemas.microsoft.com/office/drawing/2014/main" id="{C16C2BDF-53F0-09DC-A86B-18196BDDC03D}"/>
              </a:ext>
            </a:extLst>
          </p:cNvPr>
          <p:cNvGrpSpPr>
            <a:grpSpLocks/>
          </p:cNvGrpSpPr>
          <p:nvPr/>
        </p:nvGrpSpPr>
        <p:grpSpPr bwMode="auto">
          <a:xfrm>
            <a:off x="5372100" y="2911475"/>
            <a:ext cx="723900" cy="381000"/>
            <a:chOff x="4032" y="1872"/>
            <a:chExt cx="456" cy="240"/>
          </a:xfrm>
        </p:grpSpPr>
        <p:sp>
          <p:nvSpPr>
            <p:cNvPr id="69666" name="Rectangle 44">
              <a:extLst>
                <a:ext uri="{FF2B5EF4-FFF2-40B4-BE49-F238E27FC236}">
                  <a16:creationId xmlns:a16="http://schemas.microsoft.com/office/drawing/2014/main" id="{21339D75-43A7-9906-54F2-15B11450F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8" y="1872"/>
              <a:ext cx="240" cy="240"/>
            </a:xfrm>
            <a:prstGeom prst="rect">
              <a:avLst/>
            </a:prstGeom>
            <a:gradFill rotWithShape="0">
              <a:gsLst>
                <a:gs pos="0">
                  <a:srgbClr val="525252"/>
                </a:gs>
                <a:gs pos="50000">
                  <a:srgbClr val="B2B2B2"/>
                </a:gs>
                <a:gs pos="100000">
                  <a:srgbClr val="52525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69667" name="Line 45">
              <a:extLst>
                <a:ext uri="{FF2B5EF4-FFF2-40B4-BE49-F238E27FC236}">
                  <a16:creationId xmlns:a16="http://schemas.microsoft.com/office/drawing/2014/main" id="{4A62CDF5-29DD-0862-1937-19B14F73F7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2" y="2016"/>
              <a:ext cx="192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69643" name="Group 46">
            <a:extLst>
              <a:ext uri="{FF2B5EF4-FFF2-40B4-BE49-F238E27FC236}">
                <a16:creationId xmlns:a16="http://schemas.microsoft.com/office/drawing/2014/main" id="{9C0AD6A9-5A7C-DAC2-1DDD-A75CBE176BE7}"/>
              </a:ext>
            </a:extLst>
          </p:cNvPr>
          <p:cNvGrpSpPr>
            <a:grpSpLocks/>
          </p:cNvGrpSpPr>
          <p:nvPr/>
        </p:nvGrpSpPr>
        <p:grpSpPr bwMode="auto">
          <a:xfrm>
            <a:off x="3543300" y="3444875"/>
            <a:ext cx="1828800" cy="609600"/>
            <a:chOff x="2880" y="1536"/>
            <a:chExt cx="1152" cy="384"/>
          </a:xfrm>
        </p:grpSpPr>
        <p:grpSp>
          <p:nvGrpSpPr>
            <p:cNvPr id="69655" name="Group 47">
              <a:extLst>
                <a:ext uri="{FF2B5EF4-FFF2-40B4-BE49-F238E27FC236}">
                  <a16:creationId xmlns:a16="http://schemas.microsoft.com/office/drawing/2014/main" id="{F8C71C21-6868-68D3-8E77-6B668BF8A7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728"/>
              <a:ext cx="1152" cy="192"/>
              <a:chOff x="1152" y="1392"/>
              <a:chExt cx="912" cy="192"/>
            </a:xfrm>
          </p:grpSpPr>
          <p:sp>
            <p:nvSpPr>
              <p:cNvPr id="69664" name="Rectangle 48">
                <a:extLst>
                  <a:ext uri="{FF2B5EF4-FFF2-40B4-BE49-F238E27FC236}">
                    <a16:creationId xmlns:a16="http://schemas.microsoft.com/office/drawing/2014/main" id="{915F4EC1-1A34-67C5-1C52-B65BE842FB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9665" name="Text Box 49">
                <a:extLst>
                  <a:ext uri="{FF2B5EF4-FFF2-40B4-BE49-F238E27FC236}">
                    <a16:creationId xmlns:a16="http://schemas.microsoft.com/office/drawing/2014/main" id="{E5F60541-8CF1-BF06-65CA-C5757BBBD67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file </a:t>
                </a:r>
                <a:r>
                  <a:rPr lang="en-US" altLang="en-US" sz="1400" i="1">
                    <a:latin typeface="Arial" panose="020B0604020202020204" pitchFamily="34" charset="0"/>
                  </a:rPr>
                  <a:t>i</a:t>
                </a:r>
                <a:r>
                  <a:rPr lang="en-US" altLang="en-US" sz="1400">
                    <a:latin typeface="Arial" panose="020B0604020202020204" pitchFamily="34" charset="0"/>
                  </a:rPr>
                  <a:t>-node location</a:t>
                </a:r>
              </a:p>
            </p:txBody>
          </p:sp>
        </p:grpSp>
        <p:sp>
          <p:nvSpPr>
            <p:cNvPr id="69656" name="Rectangle 50">
              <a:extLst>
                <a:ext uri="{FF2B5EF4-FFF2-40B4-BE49-F238E27FC236}">
                  <a16:creationId xmlns:a16="http://schemas.microsoft.com/office/drawing/2014/main" id="{56F11AC7-8A2A-5806-4599-D8D75FAE09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1536"/>
              <a:ext cx="115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69657" name="Text Box 51">
              <a:extLst>
                <a:ext uri="{FF2B5EF4-FFF2-40B4-BE49-F238E27FC236}">
                  <a16:creationId xmlns:a16="http://schemas.microsoft.com/office/drawing/2014/main" id="{259EFD05-AAD1-5B5A-80DF-FBCB594560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0" y="1536"/>
              <a:ext cx="115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file1</a:t>
              </a:r>
            </a:p>
          </p:txBody>
        </p:sp>
        <p:grpSp>
          <p:nvGrpSpPr>
            <p:cNvPr id="69658" name="Group 52">
              <a:extLst>
                <a:ext uri="{FF2B5EF4-FFF2-40B4-BE49-F238E27FC236}">
                  <a16:creationId xmlns:a16="http://schemas.microsoft.com/office/drawing/2014/main" id="{079D7402-3B94-C311-8C2F-23A5BE66B1A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728"/>
              <a:ext cx="1152" cy="192"/>
              <a:chOff x="1152" y="1392"/>
              <a:chExt cx="912" cy="192"/>
            </a:xfrm>
          </p:grpSpPr>
          <p:sp>
            <p:nvSpPr>
              <p:cNvPr id="69662" name="Rectangle 53">
                <a:extLst>
                  <a:ext uri="{FF2B5EF4-FFF2-40B4-BE49-F238E27FC236}">
                    <a16:creationId xmlns:a16="http://schemas.microsoft.com/office/drawing/2014/main" id="{DAB34969-58A5-77CB-E960-7E83776B8A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9663" name="Text Box 54">
                <a:extLst>
                  <a:ext uri="{FF2B5EF4-FFF2-40B4-BE49-F238E27FC236}">
                    <a16:creationId xmlns:a16="http://schemas.microsoft.com/office/drawing/2014/main" id="{364922E8-59D4-18D0-BB35-F67AA89F2B5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file2 </a:t>
                </a:r>
                <a:r>
                  <a:rPr lang="en-US" altLang="en-US" sz="1400" i="1">
                    <a:latin typeface="Arial" panose="020B0604020202020204" pitchFamily="34" charset="0"/>
                  </a:rPr>
                  <a:t>i</a:t>
                </a:r>
                <a:r>
                  <a:rPr lang="en-US" altLang="en-US" sz="1400">
                    <a:latin typeface="Arial" panose="020B0604020202020204" pitchFamily="34" charset="0"/>
                  </a:rPr>
                  <a:t>-node number</a:t>
                </a:r>
              </a:p>
            </p:txBody>
          </p:sp>
        </p:grpSp>
        <p:grpSp>
          <p:nvGrpSpPr>
            <p:cNvPr id="69659" name="Group 55">
              <a:extLst>
                <a:ext uri="{FF2B5EF4-FFF2-40B4-BE49-F238E27FC236}">
                  <a16:creationId xmlns:a16="http://schemas.microsoft.com/office/drawing/2014/main" id="{870F2AE7-4809-1E2D-B230-DEC968B1114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536"/>
              <a:ext cx="1152" cy="192"/>
              <a:chOff x="1152" y="1392"/>
              <a:chExt cx="912" cy="192"/>
            </a:xfrm>
          </p:grpSpPr>
          <p:sp>
            <p:nvSpPr>
              <p:cNvPr id="69660" name="Rectangle 56">
                <a:extLst>
                  <a:ext uri="{FF2B5EF4-FFF2-40B4-BE49-F238E27FC236}">
                    <a16:creationId xmlns:a16="http://schemas.microsoft.com/office/drawing/2014/main" id="{71EE60B9-3231-FE08-1EF7-D935B3D5E6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9661" name="Text Box 57">
                <a:extLst>
                  <a:ext uri="{FF2B5EF4-FFF2-40B4-BE49-F238E27FC236}">
                    <a16:creationId xmlns:a16="http://schemas.microsoft.com/office/drawing/2014/main" id="{0B509F2F-833F-2780-E1EE-2045D8AAB96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file2</a:t>
                </a:r>
              </a:p>
            </p:txBody>
          </p:sp>
        </p:grpSp>
      </p:grpSp>
      <p:grpSp>
        <p:nvGrpSpPr>
          <p:cNvPr id="69644" name="Group 60">
            <a:extLst>
              <a:ext uri="{FF2B5EF4-FFF2-40B4-BE49-F238E27FC236}">
                <a16:creationId xmlns:a16="http://schemas.microsoft.com/office/drawing/2014/main" id="{C15CA67D-7FD3-F532-30A5-089B22BEE73F}"/>
              </a:ext>
            </a:extLst>
          </p:cNvPr>
          <p:cNvGrpSpPr>
            <a:grpSpLocks/>
          </p:cNvGrpSpPr>
          <p:nvPr/>
        </p:nvGrpSpPr>
        <p:grpSpPr bwMode="auto">
          <a:xfrm>
            <a:off x="5372100" y="3673475"/>
            <a:ext cx="723900" cy="381000"/>
            <a:chOff x="4032" y="1872"/>
            <a:chExt cx="456" cy="240"/>
          </a:xfrm>
        </p:grpSpPr>
        <p:sp>
          <p:nvSpPr>
            <p:cNvPr id="69653" name="Rectangle 61">
              <a:extLst>
                <a:ext uri="{FF2B5EF4-FFF2-40B4-BE49-F238E27FC236}">
                  <a16:creationId xmlns:a16="http://schemas.microsoft.com/office/drawing/2014/main" id="{94C031F4-B31F-62BE-F8F2-FFC676125A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8" y="1872"/>
              <a:ext cx="240" cy="240"/>
            </a:xfrm>
            <a:prstGeom prst="rect">
              <a:avLst/>
            </a:prstGeom>
            <a:gradFill rotWithShape="0">
              <a:gsLst>
                <a:gs pos="0">
                  <a:srgbClr val="525252"/>
                </a:gs>
                <a:gs pos="50000">
                  <a:srgbClr val="B2B2B2"/>
                </a:gs>
                <a:gs pos="100000">
                  <a:srgbClr val="52525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69654" name="Line 62">
              <a:extLst>
                <a:ext uri="{FF2B5EF4-FFF2-40B4-BE49-F238E27FC236}">
                  <a16:creationId xmlns:a16="http://schemas.microsoft.com/office/drawing/2014/main" id="{3DA7C144-B8BC-2744-196B-E027D3B96F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2" y="2016"/>
              <a:ext cx="192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69645" name="Group 63">
            <a:extLst>
              <a:ext uri="{FF2B5EF4-FFF2-40B4-BE49-F238E27FC236}">
                <a16:creationId xmlns:a16="http://schemas.microsoft.com/office/drawing/2014/main" id="{93E32486-703A-7D1E-3C1A-A0D26AE89C57}"/>
              </a:ext>
            </a:extLst>
          </p:cNvPr>
          <p:cNvGrpSpPr>
            <a:grpSpLocks/>
          </p:cNvGrpSpPr>
          <p:nvPr/>
        </p:nvGrpSpPr>
        <p:grpSpPr bwMode="auto">
          <a:xfrm>
            <a:off x="6096000" y="3581400"/>
            <a:ext cx="2492375" cy="2133600"/>
            <a:chOff x="2544" y="1440"/>
            <a:chExt cx="1570" cy="1344"/>
          </a:xfrm>
        </p:grpSpPr>
        <p:sp>
          <p:nvSpPr>
            <p:cNvPr id="69651" name="Rectangle 64">
              <a:extLst>
                <a:ext uri="{FF2B5EF4-FFF2-40B4-BE49-F238E27FC236}">
                  <a16:creationId xmlns:a16="http://schemas.microsoft.com/office/drawing/2014/main" id="{948402C6-021C-1035-6E2B-4175E115F9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4" y="1440"/>
              <a:ext cx="1330" cy="1344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69652" name="Line 65">
              <a:extLst>
                <a:ext uri="{FF2B5EF4-FFF2-40B4-BE49-F238E27FC236}">
                  <a16:creationId xmlns:a16="http://schemas.microsoft.com/office/drawing/2014/main" id="{B8C2A909-7DE9-69F0-293E-34E4B79B6C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1632"/>
              <a:ext cx="240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69646" name="Rectangle 70">
            <a:extLst>
              <a:ext uri="{FF2B5EF4-FFF2-40B4-BE49-F238E27FC236}">
                <a16:creationId xmlns:a16="http://schemas.microsoft.com/office/drawing/2014/main" id="{5EA36AF6-232E-8BA3-4EC6-47F5B5192B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9400" y="3733800"/>
            <a:ext cx="1828800" cy="304800"/>
          </a:xfrm>
          <a:prstGeom prst="rect">
            <a:avLst/>
          </a:prstGeom>
          <a:gradFill rotWithShape="0">
            <a:gsLst>
              <a:gs pos="0">
                <a:srgbClr val="767647"/>
              </a:gs>
              <a:gs pos="50000">
                <a:srgbClr val="FFFF99"/>
              </a:gs>
              <a:gs pos="100000">
                <a:srgbClr val="767647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9647" name="Text Box 71">
            <a:extLst>
              <a:ext uri="{FF2B5EF4-FFF2-40B4-BE49-F238E27FC236}">
                <a16:creationId xmlns:a16="http://schemas.microsoft.com/office/drawing/2014/main" id="{4C86BEB5-8E6A-A408-80D7-6B9215DC3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3733800"/>
            <a:ext cx="1828800" cy="304800"/>
          </a:xfrm>
          <a:prstGeom prst="rect">
            <a:avLst/>
          </a:prstGeom>
          <a:gradFill rotWithShape="0">
            <a:gsLst>
              <a:gs pos="0">
                <a:srgbClr val="767647"/>
              </a:gs>
              <a:gs pos="50000">
                <a:srgbClr val="FFFF99"/>
              </a:gs>
              <a:gs pos="100000">
                <a:srgbClr val="767647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latin typeface="Arial" panose="020B0604020202020204" pitchFamily="34" charset="0"/>
              </a:rPr>
              <a:t>file1</a:t>
            </a:r>
          </a:p>
        </p:txBody>
      </p:sp>
      <p:grpSp>
        <p:nvGrpSpPr>
          <p:cNvPr id="69648" name="Group 75">
            <a:extLst>
              <a:ext uri="{FF2B5EF4-FFF2-40B4-BE49-F238E27FC236}">
                <a16:creationId xmlns:a16="http://schemas.microsoft.com/office/drawing/2014/main" id="{AAC45BBF-09C7-9650-F9EA-0C4632580D04}"/>
              </a:ext>
            </a:extLst>
          </p:cNvPr>
          <p:cNvGrpSpPr>
            <a:grpSpLocks/>
          </p:cNvGrpSpPr>
          <p:nvPr/>
        </p:nvGrpSpPr>
        <p:grpSpPr bwMode="auto">
          <a:xfrm>
            <a:off x="6629400" y="3733800"/>
            <a:ext cx="1828800" cy="304800"/>
            <a:chOff x="1152" y="1392"/>
            <a:chExt cx="912" cy="192"/>
          </a:xfrm>
        </p:grpSpPr>
        <p:sp>
          <p:nvSpPr>
            <p:cNvPr id="69649" name="Rectangle 76">
              <a:extLst>
                <a:ext uri="{FF2B5EF4-FFF2-40B4-BE49-F238E27FC236}">
                  <a16:creationId xmlns:a16="http://schemas.microsoft.com/office/drawing/2014/main" id="{06BA0A29-CBD9-3A0C-F014-49FCF217C0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69650" name="Text Box 77">
              <a:extLst>
                <a:ext uri="{FF2B5EF4-FFF2-40B4-BE49-F238E27FC236}">
                  <a16:creationId xmlns:a16="http://schemas.microsoft.com/office/drawing/2014/main" id="{995370AD-B521-A709-9634-7DE8DC3D5C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file1</a:t>
              </a: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FF601756-67C2-7718-3244-0BAD90E548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Implications of Symbolic Links</a:t>
            </a:r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835E4E74-0747-5760-FF76-1B2267A8A4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If file at the other end of the link is removed, dangling link</a:t>
            </a:r>
          </a:p>
          <a:p>
            <a:pPr eaLnBrk="1" hangingPunct="1"/>
            <a:r>
              <a:rPr lang="en-US" altLang="en-US"/>
              <a:t>Only one true pathname per file</a:t>
            </a:r>
          </a:p>
          <a:p>
            <a:pPr eaLnBrk="1" hangingPunct="1"/>
            <a:r>
              <a:rPr lang="en-US" altLang="en-US"/>
              <a:t>Just a mechanism to redirect pathname translation</a:t>
            </a:r>
          </a:p>
          <a:p>
            <a:pPr eaLnBrk="1" hangingPunct="1"/>
            <a:r>
              <a:rPr lang="en-US" altLang="en-US"/>
              <a:t>Less system complications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6DFC569B-71DD-E3B6-4459-93578DE1A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i="1"/>
              <a:t>Ext4</a:t>
            </a:r>
            <a:r>
              <a:rPr lang="en-US" altLang="en-US"/>
              <a:t> i-node</a:t>
            </a:r>
          </a:p>
        </p:txBody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9085DD35-7FBF-5889-4594-712A9CD55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2286000"/>
            <a:ext cx="2111375" cy="381000"/>
          </a:xfrm>
          <a:prstGeom prst="rect">
            <a:avLst/>
          </a:prstGeom>
          <a:gradFill rotWithShape="0">
            <a:gsLst>
              <a:gs pos="0">
                <a:srgbClr val="525252"/>
              </a:gs>
              <a:gs pos="50000">
                <a:srgbClr val="B2B2B2"/>
              </a:gs>
              <a:gs pos="100000">
                <a:srgbClr val="52525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3732" name="Rectangle 4">
            <a:extLst>
              <a:ext uri="{FF2B5EF4-FFF2-40B4-BE49-F238E27FC236}">
                <a16:creationId xmlns:a16="http://schemas.microsoft.com/office/drawing/2014/main" id="{C9A2393F-0BBD-E85C-EC7E-E26F00284E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2286000"/>
            <a:ext cx="2111375" cy="1219200"/>
          </a:xfrm>
          <a:prstGeom prst="rect">
            <a:avLst/>
          </a:prstGeom>
          <a:gradFill rotWithShape="0">
            <a:gsLst>
              <a:gs pos="0">
                <a:srgbClr val="525252"/>
              </a:gs>
              <a:gs pos="50000">
                <a:srgbClr val="B2B2B2"/>
              </a:gs>
              <a:gs pos="100000">
                <a:srgbClr val="52525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Arial" panose="020B0604020202020204" pitchFamily="34" charset="0"/>
            </a:endParaRPr>
          </a:p>
        </p:txBody>
      </p:sp>
      <p:grpSp>
        <p:nvGrpSpPr>
          <p:cNvPr id="73733" name="Group 5">
            <a:extLst>
              <a:ext uri="{FF2B5EF4-FFF2-40B4-BE49-F238E27FC236}">
                <a16:creationId xmlns:a16="http://schemas.microsoft.com/office/drawing/2014/main" id="{60E9A9C6-D810-88DC-8E1A-E9A995AAF835}"/>
              </a:ext>
            </a:extLst>
          </p:cNvPr>
          <p:cNvGrpSpPr>
            <a:grpSpLocks/>
          </p:cNvGrpSpPr>
          <p:nvPr/>
        </p:nvGrpSpPr>
        <p:grpSpPr bwMode="auto">
          <a:xfrm>
            <a:off x="2263775" y="2438400"/>
            <a:ext cx="1828800" cy="838200"/>
            <a:chOff x="1392" y="1536"/>
            <a:chExt cx="1152" cy="528"/>
          </a:xfrm>
        </p:grpSpPr>
        <p:grpSp>
          <p:nvGrpSpPr>
            <p:cNvPr id="73772" name="Group 6">
              <a:extLst>
                <a:ext uri="{FF2B5EF4-FFF2-40B4-BE49-F238E27FC236}">
                  <a16:creationId xmlns:a16="http://schemas.microsoft.com/office/drawing/2014/main" id="{CCC43E72-8A2C-C86C-5CD6-C55F1BBBE0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" y="1536"/>
              <a:ext cx="1152" cy="192"/>
              <a:chOff x="1152" y="1392"/>
              <a:chExt cx="912" cy="192"/>
            </a:xfrm>
          </p:grpSpPr>
          <p:sp>
            <p:nvSpPr>
              <p:cNvPr id="73776" name="Rectangle 7">
                <a:extLst>
                  <a:ext uri="{FF2B5EF4-FFF2-40B4-BE49-F238E27FC236}">
                    <a16:creationId xmlns:a16="http://schemas.microsoft.com/office/drawing/2014/main" id="{9998727C-616C-5A6A-6E0A-6E5A2C5F40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73777" name="Text Box 8">
                <a:extLst>
                  <a:ext uri="{FF2B5EF4-FFF2-40B4-BE49-F238E27FC236}">
                    <a16:creationId xmlns:a16="http://schemas.microsoft.com/office/drawing/2014/main" id="{F2B7FDEA-EF67-52DF-65F3-A708BD76B06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data block location</a:t>
                </a:r>
              </a:p>
            </p:txBody>
          </p:sp>
        </p:grpSp>
        <p:sp>
          <p:nvSpPr>
            <p:cNvPr id="73773" name="Oval 21">
              <a:extLst>
                <a:ext uri="{FF2B5EF4-FFF2-40B4-BE49-F238E27FC236}">
                  <a16:creationId xmlns:a16="http://schemas.microsoft.com/office/drawing/2014/main" id="{AC89F785-174D-0CD2-89BB-F64EBD4F02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1824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73774" name="Oval 22">
              <a:extLst>
                <a:ext uri="{FF2B5EF4-FFF2-40B4-BE49-F238E27FC236}">
                  <a16:creationId xmlns:a16="http://schemas.microsoft.com/office/drawing/2014/main" id="{F5894187-47F5-3865-12B4-32663CF2DE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1920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73775" name="Oval 23">
              <a:extLst>
                <a:ext uri="{FF2B5EF4-FFF2-40B4-BE49-F238E27FC236}">
                  <a16:creationId xmlns:a16="http://schemas.microsoft.com/office/drawing/2014/main" id="{F7B0B53B-7CCB-1568-F1BA-2DEABFB224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2016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</p:grpSp>
      <p:grpSp>
        <p:nvGrpSpPr>
          <p:cNvPr id="73734" name="Group 30">
            <a:extLst>
              <a:ext uri="{FF2B5EF4-FFF2-40B4-BE49-F238E27FC236}">
                <a16:creationId xmlns:a16="http://schemas.microsoft.com/office/drawing/2014/main" id="{9FFE0187-EC98-0E18-D5B4-D9D39E909FCA}"/>
              </a:ext>
            </a:extLst>
          </p:cNvPr>
          <p:cNvGrpSpPr>
            <a:grpSpLocks/>
          </p:cNvGrpSpPr>
          <p:nvPr/>
        </p:nvGrpSpPr>
        <p:grpSpPr bwMode="auto">
          <a:xfrm>
            <a:off x="2263775" y="2438400"/>
            <a:ext cx="1828800" cy="304800"/>
            <a:chOff x="1152" y="1392"/>
            <a:chExt cx="912" cy="192"/>
          </a:xfrm>
        </p:grpSpPr>
        <p:sp>
          <p:nvSpPr>
            <p:cNvPr id="73770" name="Rectangle 31">
              <a:extLst>
                <a:ext uri="{FF2B5EF4-FFF2-40B4-BE49-F238E27FC236}">
                  <a16:creationId xmlns:a16="http://schemas.microsoft.com/office/drawing/2014/main" id="{F8ECC75D-9DF1-E4B0-B32A-2F6CE949F8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73771" name="Text Box 32">
              <a:extLst>
                <a:ext uri="{FF2B5EF4-FFF2-40B4-BE49-F238E27FC236}">
                  <a16:creationId xmlns:a16="http://schemas.microsoft.com/office/drawing/2014/main" id="{EDF6D6A3-4744-6663-7C33-B7B622048F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index node location</a:t>
              </a:r>
            </a:p>
          </p:txBody>
        </p:sp>
      </p:grpSp>
      <p:sp>
        <p:nvSpPr>
          <p:cNvPr id="73735" name="Text Box 42">
            <a:extLst>
              <a:ext uri="{FF2B5EF4-FFF2-40B4-BE49-F238E27FC236}">
                <a16:creationId xmlns:a16="http://schemas.microsoft.com/office/drawing/2014/main" id="{34B97D78-042E-955F-A976-02FEDA6E5A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9538" y="3581400"/>
            <a:ext cx="10334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i="1">
                <a:latin typeface="Arial" panose="020B0604020202020204" pitchFamily="34" charset="0"/>
              </a:rPr>
              <a:t>i</a:t>
            </a:r>
            <a:r>
              <a:rPr lang="en-US" altLang="en-US" sz="2400">
                <a:latin typeface="Arial" panose="020B0604020202020204" pitchFamily="34" charset="0"/>
              </a:rPr>
              <a:t>-node</a:t>
            </a:r>
          </a:p>
        </p:txBody>
      </p:sp>
      <p:grpSp>
        <p:nvGrpSpPr>
          <p:cNvPr id="73736" name="Group 46">
            <a:extLst>
              <a:ext uri="{FF2B5EF4-FFF2-40B4-BE49-F238E27FC236}">
                <a16:creationId xmlns:a16="http://schemas.microsoft.com/office/drawing/2014/main" id="{AB3042D1-DC35-5D00-3A71-313110A8437A}"/>
              </a:ext>
            </a:extLst>
          </p:cNvPr>
          <p:cNvGrpSpPr>
            <a:grpSpLocks/>
          </p:cNvGrpSpPr>
          <p:nvPr/>
        </p:nvGrpSpPr>
        <p:grpSpPr bwMode="auto">
          <a:xfrm>
            <a:off x="4092575" y="2286000"/>
            <a:ext cx="3025775" cy="1524000"/>
            <a:chOff x="2544" y="1440"/>
            <a:chExt cx="1906" cy="960"/>
          </a:xfrm>
        </p:grpSpPr>
        <p:sp>
          <p:nvSpPr>
            <p:cNvPr id="73762" name="Rectangle 47">
              <a:extLst>
                <a:ext uri="{FF2B5EF4-FFF2-40B4-BE49-F238E27FC236}">
                  <a16:creationId xmlns:a16="http://schemas.microsoft.com/office/drawing/2014/main" id="{DF805E17-9A90-BE79-3BB1-8E34B41007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1440"/>
              <a:ext cx="1330" cy="960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73763" name="Line 48">
              <a:extLst>
                <a:ext uri="{FF2B5EF4-FFF2-40B4-BE49-F238E27FC236}">
                  <a16:creationId xmlns:a16="http://schemas.microsoft.com/office/drawing/2014/main" id="{4CAE2058-6D58-C536-E4FB-3401C16EE3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1632"/>
              <a:ext cx="576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3764" name="Oval 53">
              <a:extLst>
                <a:ext uri="{FF2B5EF4-FFF2-40B4-BE49-F238E27FC236}">
                  <a16:creationId xmlns:a16="http://schemas.microsoft.com/office/drawing/2014/main" id="{9CFE0225-50AD-05EA-8D63-6543D86096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4" y="1824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73765" name="Oval 54">
              <a:extLst>
                <a:ext uri="{FF2B5EF4-FFF2-40B4-BE49-F238E27FC236}">
                  <a16:creationId xmlns:a16="http://schemas.microsoft.com/office/drawing/2014/main" id="{07D35113-9609-C267-FF67-32B93B3CD1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4" y="1920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73766" name="Oval 55">
              <a:extLst>
                <a:ext uri="{FF2B5EF4-FFF2-40B4-BE49-F238E27FC236}">
                  <a16:creationId xmlns:a16="http://schemas.microsoft.com/office/drawing/2014/main" id="{4F297198-ED14-A1B3-488C-89C92A6A14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4" y="2016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grpSp>
          <p:nvGrpSpPr>
            <p:cNvPr id="73767" name="Group 56">
              <a:extLst>
                <a:ext uri="{FF2B5EF4-FFF2-40B4-BE49-F238E27FC236}">
                  <a16:creationId xmlns:a16="http://schemas.microsoft.com/office/drawing/2014/main" id="{C7E3EA87-A9CF-0BC6-CE73-0DC77C877AE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16" y="1536"/>
              <a:ext cx="1152" cy="192"/>
              <a:chOff x="1152" y="1392"/>
              <a:chExt cx="912" cy="192"/>
            </a:xfrm>
          </p:grpSpPr>
          <p:sp>
            <p:nvSpPr>
              <p:cNvPr id="73768" name="Rectangle 57">
                <a:extLst>
                  <a:ext uri="{FF2B5EF4-FFF2-40B4-BE49-F238E27FC236}">
                    <a16:creationId xmlns:a16="http://schemas.microsoft.com/office/drawing/2014/main" id="{5C229178-6490-CB76-1AF3-1BBE2A08C2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73769" name="Text Box 58">
                <a:extLst>
                  <a:ext uri="{FF2B5EF4-FFF2-40B4-BE49-F238E27FC236}">
                    <a16:creationId xmlns:a16="http://schemas.microsoft.com/office/drawing/2014/main" id="{B0F35394-660F-7185-D640-FE5702BECB0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data block location</a:t>
                </a:r>
              </a:p>
            </p:txBody>
          </p:sp>
        </p:grpSp>
      </p:grpSp>
      <p:grpSp>
        <p:nvGrpSpPr>
          <p:cNvPr id="73737" name="Group 59">
            <a:extLst>
              <a:ext uri="{FF2B5EF4-FFF2-40B4-BE49-F238E27FC236}">
                <a16:creationId xmlns:a16="http://schemas.microsoft.com/office/drawing/2014/main" id="{BFE67FE4-0ECC-21E2-CD2C-4399ADBBA301}"/>
              </a:ext>
            </a:extLst>
          </p:cNvPr>
          <p:cNvGrpSpPr>
            <a:grpSpLocks/>
          </p:cNvGrpSpPr>
          <p:nvPr/>
        </p:nvGrpSpPr>
        <p:grpSpPr bwMode="auto">
          <a:xfrm>
            <a:off x="5159375" y="2438400"/>
            <a:ext cx="1828800" cy="304800"/>
            <a:chOff x="1152" y="1392"/>
            <a:chExt cx="912" cy="192"/>
          </a:xfrm>
        </p:grpSpPr>
        <p:sp>
          <p:nvSpPr>
            <p:cNvPr id="73760" name="Rectangle 60">
              <a:extLst>
                <a:ext uri="{FF2B5EF4-FFF2-40B4-BE49-F238E27FC236}">
                  <a16:creationId xmlns:a16="http://schemas.microsoft.com/office/drawing/2014/main" id="{08182A12-D07D-114F-AB17-BF85A6CEAE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73761" name="Text Box 61">
              <a:extLst>
                <a:ext uri="{FF2B5EF4-FFF2-40B4-BE49-F238E27FC236}">
                  <a16:creationId xmlns:a16="http://schemas.microsoft.com/office/drawing/2014/main" id="{CCD7186C-133B-0B1F-1EF1-E4B770BD12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extent</a:t>
              </a:r>
            </a:p>
          </p:txBody>
        </p:sp>
      </p:grpSp>
      <p:grpSp>
        <p:nvGrpSpPr>
          <p:cNvPr id="73738" name="Group 62">
            <a:extLst>
              <a:ext uri="{FF2B5EF4-FFF2-40B4-BE49-F238E27FC236}">
                <a16:creationId xmlns:a16="http://schemas.microsoft.com/office/drawing/2014/main" id="{F65CDB5C-7995-B26B-2A1F-7A35C91D0240}"/>
              </a:ext>
            </a:extLst>
          </p:cNvPr>
          <p:cNvGrpSpPr>
            <a:grpSpLocks/>
          </p:cNvGrpSpPr>
          <p:nvPr/>
        </p:nvGrpSpPr>
        <p:grpSpPr bwMode="auto">
          <a:xfrm>
            <a:off x="6988175" y="2362200"/>
            <a:ext cx="723900" cy="685800"/>
            <a:chOff x="2544" y="1488"/>
            <a:chExt cx="456" cy="432"/>
          </a:xfrm>
        </p:grpSpPr>
        <p:sp>
          <p:nvSpPr>
            <p:cNvPr id="73758" name="Rectangle 63">
              <a:extLst>
                <a:ext uri="{FF2B5EF4-FFF2-40B4-BE49-F238E27FC236}">
                  <a16:creationId xmlns:a16="http://schemas.microsoft.com/office/drawing/2014/main" id="{9CAC6329-CBF8-5969-2AE9-23356B306D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0" y="1488"/>
              <a:ext cx="240" cy="432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73759" name="Line 64">
              <a:extLst>
                <a:ext uri="{FF2B5EF4-FFF2-40B4-BE49-F238E27FC236}">
                  <a16:creationId xmlns:a16="http://schemas.microsoft.com/office/drawing/2014/main" id="{AF56F33C-1CDC-EF76-FA00-5B41C2797D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1632"/>
              <a:ext cx="192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73739" name="Group 68">
            <a:extLst>
              <a:ext uri="{FF2B5EF4-FFF2-40B4-BE49-F238E27FC236}">
                <a16:creationId xmlns:a16="http://schemas.microsoft.com/office/drawing/2014/main" id="{7CF3031B-DDE4-ECF2-F4DF-2147629482A7}"/>
              </a:ext>
            </a:extLst>
          </p:cNvPr>
          <p:cNvGrpSpPr>
            <a:grpSpLocks/>
          </p:cNvGrpSpPr>
          <p:nvPr/>
        </p:nvGrpSpPr>
        <p:grpSpPr bwMode="auto">
          <a:xfrm>
            <a:off x="6988175" y="3276600"/>
            <a:ext cx="723900" cy="381000"/>
            <a:chOff x="2544" y="1488"/>
            <a:chExt cx="456" cy="240"/>
          </a:xfrm>
        </p:grpSpPr>
        <p:sp>
          <p:nvSpPr>
            <p:cNvPr id="73756" name="Rectangle 69">
              <a:extLst>
                <a:ext uri="{FF2B5EF4-FFF2-40B4-BE49-F238E27FC236}">
                  <a16:creationId xmlns:a16="http://schemas.microsoft.com/office/drawing/2014/main" id="{CB0B74F7-1D44-6E03-B82A-4E1CC2DD3E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0" y="1488"/>
              <a:ext cx="240" cy="240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73757" name="Line 70">
              <a:extLst>
                <a:ext uri="{FF2B5EF4-FFF2-40B4-BE49-F238E27FC236}">
                  <a16:creationId xmlns:a16="http://schemas.microsoft.com/office/drawing/2014/main" id="{3D01F6F2-1E1E-D487-8BD5-2FC7A5E542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1632"/>
              <a:ext cx="192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73740" name="Group 74">
            <a:extLst>
              <a:ext uri="{FF2B5EF4-FFF2-40B4-BE49-F238E27FC236}">
                <a16:creationId xmlns:a16="http://schemas.microsoft.com/office/drawing/2014/main" id="{D806DB53-FB7F-8704-721D-8E52FFC0F6AB}"/>
              </a:ext>
            </a:extLst>
          </p:cNvPr>
          <p:cNvGrpSpPr>
            <a:grpSpLocks/>
          </p:cNvGrpSpPr>
          <p:nvPr/>
        </p:nvGrpSpPr>
        <p:grpSpPr bwMode="auto">
          <a:xfrm>
            <a:off x="4146550" y="2971800"/>
            <a:ext cx="1622425" cy="1600200"/>
            <a:chOff x="2578" y="1872"/>
            <a:chExt cx="1022" cy="1008"/>
          </a:xfrm>
        </p:grpSpPr>
        <p:sp>
          <p:nvSpPr>
            <p:cNvPr id="73753" name="Rectangle 75">
              <a:extLst>
                <a:ext uri="{FF2B5EF4-FFF2-40B4-BE49-F238E27FC236}">
                  <a16:creationId xmlns:a16="http://schemas.microsoft.com/office/drawing/2014/main" id="{D15D0A7E-F3E2-47FB-D66A-CABBB0CE58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448"/>
              <a:ext cx="480" cy="432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73754" name="Line 76">
              <a:extLst>
                <a:ext uri="{FF2B5EF4-FFF2-40B4-BE49-F238E27FC236}">
                  <a16:creationId xmlns:a16="http://schemas.microsoft.com/office/drawing/2014/main" id="{0C54F645-DCB5-C574-A700-9D6C39D207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78" y="1872"/>
              <a:ext cx="542" cy="816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73755" name="Rectangle 78">
              <a:extLst>
                <a:ext uri="{FF2B5EF4-FFF2-40B4-BE49-F238E27FC236}">
                  <a16:creationId xmlns:a16="http://schemas.microsoft.com/office/drawing/2014/main" id="{EA15F670-7578-1D56-CABE-F1AC6A6A32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2496"/>
              <a:ext cx="384" cy="96"/>
            </a:xfrm>
            <a:prstGeom prst="rect">
              <a:avLst/>
            </a:prstGeom>
            <a:gradFill rotWithShape="0">
              <a:gsLst>
                <a:gs pos="0">
                  <a:srgbClr val="767600"/>
                </a:gs>
                <a:gs pos="50000">
                  <a:srgbClr val="FFFF00"/>
                </a:gs>
                <a:gs pos="100000">
                  <a:srgbClr val="767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</p:grpSp>
      <p:grpSp>
        <p:nvGrpSpPr>
          <p:cNvPr id="73741" name="Group 79">
            <a:extLst>
              <a:ext uri="{FF2B5EF4-FFF2-40B4-BE49-F238E27FC236}">
                <a16:creationId xmlns:a16="http://schemas.microsoft.com/office/drawing/2014/main" id="{6B4AEA2E-CC3C-669A-3F00-77574FD46C9E}"/>
              </a:ext>
            </a:extLst>
          </p:cNvPr>
          <p:cNvGrpSpPr>
            <a:grpSpLocks/>
          </p:cNvGrpSpPr>
          <p:nvPr/>
        </p:nvGrpSpPr>
        <p:grpSpPr bwMode="auto">
          <a:xfrm>
            <a:off x="5692775" y="3886200"/>
            <a:ext cx="1447800" cy="685800"/>
            <a:chOff x="3552" y="2448"/>
            <a:chExt cx="912" cy="432"/>
          </a:xfrm>
        </p:grpSpPr>
        <p:sp>
          <p:nvSpPr>
            <p:cNvPr id="73749" name="Rectangle 80">
              <a:extLst>
                <a:ext uri="{FF2B5EF4-FFF2-40B4-BE49-F238E27FC236}">
                  <a16:creationId xmlns:a16="http://schemas.microsoft.com/office/drawing/2014/main" id="{B4AF82AC-CD68-EAE9-BD44-308D377A2C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" y="2448"/>
              <a:ext cx="480" cy="432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73750" name="Rectangle 81">
              <a:extLst>
                <a:ext uri="{FF2B5EF4-FFF2-40B4-BE49-F238E27FC236}">
                  <a16:creationId xmlns:a16="http://schemas.microsoft.com/office/drawing/2014/main" id="{DC2BB367-0F36-ABA0-6E72-D41613BC63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" y="2736"/>
              <a:ext cx="384" cy="96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73751" name="Rectangle 82">
              <a:extLst>
                <a:ext uri="{FF2B5EF4-FFF2-40B4-BE49-F238E27FC236}">
                  <a16:creationId xmlns:a16="http://schemas.microsoft.com/office/drawing/2014/main" id="{021303FF-405D-1B3B-B159-CA3845BE5C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" y="2496"/>
              <a:ext cx="384" cy="96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73752" name="Line 83">
              <a:extLst>
                <a:ext uri="{FF2B5EF4-FFF2-40B4-BE49-F238E27FC236}">
                  <a16:creationId xmlns:a16="http://schemas.microsoft.com/office/drawing/2014/main" id="{5971EE11-E0FE-96A5-A95C-34D8C43D44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2" y="2544"/>
              <a:ext cx="432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73742" name="Rectangle 84">
            <a:extLst>
              <a:ext uri="{FF2B5EF4-FFF2-40B4-BE49-F238E27FC236}">
                <a16:creationId xmlns:a16="http://schemas.microsoft.com/office/drawing/2014/main" id="{0E4C003B-B8FA-4F55-0B79-36411EECF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3175" y="3962400"/>
            <a:ext cx="609600" cy="152400"/>
          </a:xfrm>
          <a:prstGeom prst="rect">
            <a:avLst/>
          </a:prstGeom>
          <a:gradFill rotWithShape="0">
            <a:gsLst>
              <a:gs pos="0">
                <a:srgbClr val="767647"/>
              </a:gs>
              <a:gs pos="50000">
                <a:srgbClr val="FFFF99"/>
              </a:gs>
              <a:gs pos="100000">
                <a:srgbClr val="767647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3743" name="Rectangle 85">
            <a:extLst>
              <a:ext uri="{FF2B5EF4-FFF2-40B4-BE49-F238E27FC236}">
                <a16:creationId xmlns:a16="http://schemas.microsoft.com/office/drawing/2014/main" id="{FD721CB7-DF83-0C69-3074-6F65579FD0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4775" y="3962400"/>
            <a:ext cx="609600" cy="152400"/>
          </a:xfrm>
          <a:prstGeom prst="rect">
            <a:avLst/>
          </a:prstGeom>
          <a:gradFill rotWithShape="0">
            <a:gsLst>
              <a:gs pos="0">
                <a:srgbClr val="767647"/>
              </a:gs>
              <a:gs pos="50000">
                <a:srgbClr val="FFFF99"/>
              </a:gs>
              <a:gs pos="100000">
                <a:srgbClr val="767647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3744" name="Rectangle 86">
            <a:extLst>
              <a:ext uri="{FF2B5EF4-FFF2-40B4-BE49-F238E27FC236}">
                <a16:creationId xmlns:a16="http://schemas.microsoft.com/office/drawing/2014/main" id="{393C04D7-362F-AB6D-7CE9-8D07BB67F6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4775" y="4343400"/>
            <a:ext cx="609600" cy="152400"/>
          </a:xfrm>
          <a:prstGeom prst="rect">
            <a:avLst/>
          </a:prstGeom>
          <a:gradFill rotWithShape="0">
            <a:gsLst>
              <a:gs pos="0">
                <a:srgbClr val="767647"/>
              </a:gs>
              <a:gs pos="50000">
                <a:srgbClr val="FFFF99"/>
              </a:gs>
              <a:gs pos="100000">
                <a:srgbClr val="767647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grpSp>
        <p:nvGrpSpPr>
          <p:cNvPr id="73745" name="Group 109">
            <a:extLst>
              <a:ext uri="{FF2B5EF4-FFF2-40B4-BE49-F238E27FC236}">
                <a16:creationId xmlns:a16="http://schemas.microsoft.com/office/drawing/2014/main" id="{81306FBE-5B6E-5EF6-5ADC-03A98CCF25C6}"/>
              </a:ext>
            </a:extLst>
          </p:cNvPr>
          <p:cNvGrpSpPr>
            <a:grpSpLocks/>
          </p:cNvGrpSpPr>
          <p:nvPr/>
        </p:nvGrpSpPr>
        <p:grpSpPr bwMode="auto">
          <a:xfrm>
            <a:off x="7064375" y="3810000"/>
            <a:ext cx="647700" cy="1295400"/>
            <a:chOff x="4416" y="2400"/>
            <a:chExt cx="408" cy="816"/>
          </a:xfrm>
        </p:grpSpPr>
        <p:sp>
          <p:nvSpPr>
            <p:cNvPr id="73747" name="Rectangle 110">
              <a:extLst>
                <a:ext uri="{FF2B5EF4-FFF2-40B4-BE49-F238E27FC236}">
                  <a16:creationId xmlns:a16="http://schemas.microsoft.com/office/drawing/2014/main" id="{6529CB16-5AEE-7223-2385-6739FF8C24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4" y="2400"/>
              <a:ext cx="240" cy="816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73748" name="Line 111">
              <a:extLst>
                <a:ext uri="{FF2B5EF4-FFF2-40B4-BE49-F238E27FC236}">
                  <a16:creationId xmlns:a16="http://schemas.microsoft.com/office/drawing/2014/main" id="{A970ABCA-FE30-ACC8-DA24-AEA6297FFB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6" y="2544"/>
              <a:ext cx="144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73746" name="Rectangle 84">
            <a:extLst>
              <a:ext uri="{FF2B5EF4-FFF2-40B4-BE49-F238E27FC236}">
                <a16:creationId xmlns:a16="http://schemas.microsoft.com/office/drawing/2014/main" id="{8AA5D42B-01D6-0750-80DC-F92086A947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7938" y="4330700"/>
            <a:ext cx="609600" cy="152400"/>
          </a:xfrm>
          <a:prstGeom prst="rect">
            <a:avLst/>
          </a:prstGeom>
          <a:gradFill rotWithShape="0">
            <a:gsLst>
              <a:gs pos="0">
                <a:srgbClr val="767647"/>
              </a:gs>
              <a:gs pos="50000">
                <a:srgbClr val="FFFF99"/>
              </a:gs>
              <a:gs pos="100000">
                <a:srgbClr val="767647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Oval 34">
            <a:extLst>
              <a:ext uri="{FF2B5EF4-FFF2-40B4-BE49-F238E27FC236}">
                <a16:creationId xmlns:a16="http://schemas.microsoft.com/office/drawing/2014/main" id="{1C22FC9B-B604-10D1-86D7-890A6D3CF6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5850" y="4784725"/>
            <a:ext cx="2470150" cy="1235075"/>
          </a:xfrm>
          <a:prstGeom prst="ellipse">
            <a:avLst/>
          </a:prstGeom>
          <a:gradFill rotWithShape="1">
            <a:gsLst>
              <a:gs pos="0">
                <a:srgbClr val="767676"/>
              </a:gs>
              <a:gs pos="50000">
                <a:srgbClr val="FFFFFF"/>
              </a:gs>
              <a:gs pos="100000">
                <a:srgbClr val="767676"/>
              </a:gs>
            </a:gsLst>
            <a:lin ang="2700000" scaled="1"/>
          </a:gradFill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5779" name="AutoShape 41">
            <a:extLst>
              <a:ext uri="{FF2B5EF4-FFF2-40B4-BE49-F238E27FC236}">
                <a16:creationId xmlns:a16="http://schemas.microsoft.com/office/drawing/2014/main" id="{4D286033-2BE9-982E-F229-7C68E72BAC3E}"/>
              </a:ext>
            </a:extLst>
          </p:cNvPr>
          <p:cNvSpPr>
            <a:spLocks noChangeArrowheads="1"/>
          </p:cNvSpPr>
          <p:nvPr/>
        </p:nvSpPr>
        <p:spPr bwMode="auto">
          <a:xfrm rot="2889291" flipH="1">
            <a:off x="5711825" y="5489575"/>
            <a:ext cx="617538" cy="153988"/>
          </a:xfrm>
          <a:prstGeom prst="rtTriangle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grpSp>
        <p:nvGrpSpPr>
          <p:cNvPr id="75780" name="Group 105">
            <a:extLst>
              <a:ext uri="{FF2B5EF4-FFF2-40B4-BE49-F238E27FC236}">
                <a16:creationId xmlns:a16="http://schemas.microsoft.com/office/drawing/2014/main" id="{FBFA6E19-3AF7-8C94-66C0-213ED4FEC4C7}"/>
              </a:ext>
            </a:extLst>
          </p:cNvPr>
          <p:cNvGrpSpPr>
            <a:grpSpLocks/>
          </p:cNvGrpSpPr>
          <p:nvPr/>
        </p:nvGrpSpPr>
        <p:grpSpPr bwMode="auto">
          <a:xfrm>
            <a:off x="3625850" y="4632325"/>
            <a:ext cx="2470150" cy="1235075"/>
            <a:chOff x="2270" y="2068"/>
            <a:chExt cx="1556" cy="778"/>
          </a:xfrm>
        </p:grpSpPr>
        <p:grpSp>
          <p:nvGrpSpPr>
            <p:cNvPr id="75852" name="Group 106">
              <a:extLst>
                <a:ext uri="{FF2B5EF4-FFF2-40B4-BE49-F238E27FC236}">
                  <a16:creationId xmlns:a16="http://schemas.microsoft.com/office/drawing/2014/main" id="{70664FB1-3FD1-C9CE-C77C-04876BCD1A0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70" y="2068"/>
              <a:ext cx="1556" cy="778"/>
              <a:chOff x="4941" y="7564"/>
              <a:chExt cx="2880" cy="1440"/>
            </a:xfrm>
          </p:grpSpPr>
          <p:sp>
            <p:nvSpPr>
              <p:cNvPr id="75854" name="Oval 107">
                <a:extLst>
                  <a:ext uri="{FF2B5EF4-FFF2-40B4-BE49-F238E27FC236}">
                    <a16:creationId xmlns:a16="http://schemas.microsoft.com/office/drawing/2014/main" id="{A9087701-7FC1-1D8A-5B5E-470372945C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41" y="7564"/>
                <a:ext cx="2880" cy="1440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2700000" scaled="1"/>
              </a:gra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75855" name="Oval 108">
                <a:extLst>
                  <a:ext uri="{FF2B5EF4-FFF2-40B4-BE49-F238E27FC236}">
                    <a16:creationId xmlns:a16="http://schemas.microsoft.com/office/drawing/2014/main" id="{CB428517-B152-CE81-41A0-860AD1E3AC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01" y="7744"/>
                <a:ext cx="2160" cy="1080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2700000" scaled="1"/>
              </a:gradFill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75856" name="Oval 109">
                <a:extLst>
                  <a:ext uri="{FF2B5EF4-FFF2-40B4-BE49-F238E27FC236}">
                    <a16:creationId xmlns:a16="http://schemas.microsoft.com/office/drawing/2014/main" id="{655B33BB-98A0-F20B-3B9C-EFFE061FC6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01" y="8044"/>
                <a:ext cx="1020" cy="510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2700000" scaled="1"/>
              </a:gra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</p:grpSp>
        <p:sp>
          <p:nvSpPr>
            <p:cNvPr id="75853" name="AutoShape 110">
              <a:extLst>
                <a:ext uri="{FF2B5EF4-FFF2-40B4-BE49-F238E27FC236}">
                  <a16:creationId xmlns:a16="http://schemas.microsoft.com/office/drawing/2014/main" id="{DB71C32F-17F0-E1D9-9775-73588141E2E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889291" flipH="1">
              <a:off x="3583" y="2506"/>
              <a:ext cx="389" cy="97"/>
            </a:xfrm>
            <a:prstGeom prst="rtTriangl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</p:grpSp>
      <p:grpSp>
        <p:nvGrpSpPr>
          <p:cNvPr id="75781" name="Group 111">
            <a:extLst>
              <a:ext uri="{FF2B5EF4-FFF2-40B4-BE49-F238E27FC236}">
                <a16:creationId xmlns:a16="http://schemas.microsoft.com/office/drawing/2014/main" id="{CD5684A7-3DA5-E5A0-CA6D-018455275176}"/>
              </a:ext>
            </a:extLst>
          </p:cNvPr>
          <p:cNvGrpSpPr>
            <a:grpSpLocks/>
          </p:cNvGrpSpPr>
          <p:nvPr/>
        </p:nvGrpSpPr>
        <p:grpSpPr bwMode="auto">
          <a:xfrm>
            <a:off x="3625850" y="4479925"/>
            <a:ext cx="2470150" cy="1235075"/>
            <a:chOff x="2270" y="2068"/>
            <a:chExt cx="1556" cy="778"/>
          </a:xfrm>
        </p:grpSpPr>
        <p:grpSp>
          <p:nvGrpSpPr>
            <p:cNvPr id="75847" name="Group 112">
              <a:extLst>
                <a:ext uri="{FF2B5EF4-FFF2-40B4-BE49-F238E27FC236}">
                  <a16:creationId xmlns:a16="http://schemas.microsoft.com/office/drawing/2014/main" id="{C5AFB378-8A78-D45D-0AE4-01DC4EBFCB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70" y="2068"/>
              <a:ext cx="1556" cy="778"/>
              <a:chOff x="4941" y="7564"/>
              <a:chExt cx="2880" cy="1440"/>
            </a:xfrm>
          </p:grpSpPr>
          <p:sp>
            <p:nvSpPr>
              <p:cNvPr id="75849" name="Oval 113">
                <a:extLst>
                  <a:ext uri="{FF2B5EF4-FFF2-40B4-BE49-F238E27FC236}">
                    <a16:creationId xmlns:a16="http://schemas.microsoft.com/office/drawing/2014/main" id="{2DC5BD0A-255F-D4AF-9A90-FC925AFF1F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41" y="7564"/>
                <a:ext cx="2880" cy="1440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2700000" scaled="1"/>
              </a:gra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75850" name="Oval 114">
                <a:extLst>
                  <a:ext uri="{FF2B5EF4-FFF2-40B4-BE49-F238E27FC236}">
                    <a16:creationId xmlns:a16="http://schemas.microsoft.com/office/drawing/2014/main" id="{3355A7C6-F05E-96D7-116C-B41F69B4E9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01" y="7744"/>
                <a:ext cx="2160" cy="1080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2700000" scaled="1"/>
              </a:gradFill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75851" name="Oval 115">
                <a:extLst>
                  <a:ext uri="{FF2B5EF4-FFF2-40B4-BE49-F238E27FC236}">
                    <a16:creationId xmlns:a16="http://schemas.microsoft.com/office/drawing/2014/main" id="{D5064737-EDAD-B753-6B30-0E967F78B4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01" y="8044"/>
                <a:ext cx="1020" cy="510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2700000" scaled="1"/>
              </a:gra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</p:grpSp>
        <p:sp>
          <p:nvSpPr>
            <p:cNvPr id="75848" name="AutoShape 116">
              <a:extLst>
                <a:ext uri="{FF2B5EF4-FFF2-40B4-BE49-F238E27FC236}">
                  <a16:creationId xmlns:a16="http://schemas.microsoft.com/office/drawing/2014/main" id="{4FBE3DCF-93DD-774B-5597-BBC8B0AB88B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889291" flipH="1">
              <a:off x="3583" y="2506"/>
              <a:ext cx="389" cy="97"/>
            </a:xfrm>
            <a:prstGeom prst="rtTriangl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</p:grpSp>
      <p:grpSp>
        <p:nvGrpSpPr>
          <p:cNvPr id="75782" name="Group 117">
            <a:extLst>
              <a:ext uri="{FF2B5EF4-FFF2-40B4-BE49-F238E27FC236}">
                <a16:creationId xmlns:a16="http://schemas.microsoft.com/office/drawing/2014/main" id="{9C83C46A-653F-DB5B-84E5-80AFAA8FB70B}"/>
              </a:ext>
            </a:extLst>
          </p:cNvPr>
          <p:cNvGrpSpPr>
            <a:grpSpLocks/>
          </p:cNvGrpSpPr>
          <p:nvPr/>
        </p:nvGrpSpPr>
        <p:grpSpPr bwMode="auto">
          <a:xfrm>
            <a:off x="3625850" y="4327525"/>
            <a:ext cx="2470150" cy="1235075"/>
            <a:chOff x="2270" y="2068"/>
            <a:chExt cx="1556" cy="778"/>
          </a:xfrm>
        </p:grpSpPr>
        <p:grpSp>
          <p:nvGrpSpPr>
            <p:cNvPr id="75842" name="Group 118">
              <a:extLst>
                <a:ext uri="{FF2B5EF4-FFF2-40B4-BE49-F238E27FC236}">
                  <a16:creationId xmlns:a16="http://schemas.microsoft.com/office/drawing/2014/main" id="{751C8BC4-ECD6-4B80-1872-2DC21752B33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70" y="2068"/>
              <a:ext cx="1556" cy="778"/>
              <a:chOff x="4941" y="7564"/>
              <a:chExt cx="2880" cy="1440"/>
            </a:xfrm>
          </p:grpSpPr>
          <p:sp>
            <p:nvSpPr>
              <p:cNvPr id="75844" name="Oval 119">
                <a:extLst>
                  <a:ext uri="{FF2B5EF4-FFF2-40B4-BE49-F238E27FC236}">
                    <a16:creationId xmlns:a16="http://schemas.microsoft.com/office/drawing/2014/main" id="{464573D2-C1DF-4ED4-6C16-3C188E5399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41" y="7564"/>
                <a:ext cx="2880" cy="1440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2700000" scaled="1"/>
              </a:gra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75845" name="Oval 120">
                <a:extLst>
                  <a:ext uri="{FF2B5EF4-FFF2-40B4-BE49-F238E27FC236}">
                    <a16:creationId xmlns:a16="http://schemas.microsoft.com/office/drawing/2014/main" id="{C736FE42-B3F3-DFE8-AE4B-B03C7136CC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01" y="7744"/>
                <a:ext cx="2160" cy="1080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2700000" scaled="1"/>
              </a:gradFill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75846" name="Oval 121">
                <a:extLst>
                  <a:ext uri="{FF2B5EF4-FFF2-40B4-BE49-F238E27FC236}">
                    <a16:creationId xmlns:a16="http://schemas.microsoft.com/office/drawing/2014/main" id="{0F3DC9DF-89F2-6ACE-4CE2-DB72F68D61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01" y="8044"/>
                <a:ext cx="1020" cy="510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2700000" scaled="1"/>
              </a:gra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</p:grpSp>
        <p:sp>
          <p:nvSpPr>
            <p:cNvPr id="75843" name="AutoShape 122">
              <a:extLst>
                <a:ext uri="{FF2B5EF4-FFF2-40B4-BE49-F238E27FC236}">
                  <a16:creationId xmlns:a16="http://schemas.microsoft.com/office/drawing/2014/main" id="{6DB64508-FC08-4DC1-137B-DE699BC3845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889291" flipH="1">
              <a:off x="3583" y="2506"/>
              <a:ext cx="389" cy="97"/>
            </a:xfrm>
            <a:prstGeom prst="rtTriangl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</p:grpSp>
      <p:grpSp>
        <p:nvGrpSpPr>
          <p:cNvPr id="75783" name="Group 123">
            <a:extLst>
              <a:ext uri="{FF2B5EF4-FFF2-40B4-BE49-F238E27FC236}">
                <a16:creationId xmlns:a16="http://schemas.microsoft.com/office/drawing/2014/main" id="{7A8BA01F-0EC9-A558-F344-D5BE5A6D6E0E}"/>
              </a:ext>
            </a:extLst>
          </p:cNvPr>
          <p:cNvGrpSpPr>
            <a:grpSpLocks/>
          </p:cNvGrpSpPr>
          <p:nvPr/>
        </p:nvGrpSpPr>
        <p:grpSpPr bwMode="auto">
          <a:xfrm>
            <a:off x="3625850" y="4175125"/>
            <a:ext cx="2470150" cy="1235075"/>
            <a:chOff x="2270" y="2068"/>
            <a:chExt cx="1556" cy="778"/>
          </a:xfrm>
        </p:grpSpPr>
        <p:grpSp>
          <p:nvGrpSpPr>
            <p:cNvPr id="75837" name="Group 124">
              <a:extLst>
                <a:ext uri="{FF2B5EF4-FFF2-40B4-BE49-F238E27FC236}">
                  <a16:creationId xmlns:a16="http://schemas.microsoft.com/office/drawing/2014/main" id="{8BDB6457-7DD3-06F3-A94A-638F879930E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70" y="2068"/>
              <a:ext cx="1556" cy="778"/>
              <a:chOff x="4941" y="7564"/>
              <a:chExt cx="2880" cy="1440"/>
            </a:xfrm>
          </p:grpSpPr>
          <p:sp>
            <p:nvSpPr>
              <p:cNvPr id="75839" name="Oval 125">
                <a:extLst>
                  <a:ext uri="{FF2B5EF4-FFF2-40B4-BE49-F238E27FC236}">
                    <a16:creationId xmlns:a16="http://schemas.microsoft.com/office/drawing/2014/main" id="{7B14AD86-B738-B8BB-577E-1AE85B6467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41" y="7564"/>
                <a:ext cx="2880" cy="1440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2700000" scaled="1"/>
              </a:gra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75840" name="Oval 126">
                <a:extLst>
                  <a:ext uri="{FF2B5EF4-FFF2-40B4-BE49-F238E27FC236}">
                    <a16:creationId xmlns:a16="http://schemas.microsoft.com/office/drawing/2014/main" id="{05057067-3D14-F9AB-48E0-B4C7EDC2C0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01" y="7744"/>
                <a:ext cx="2160" cy="1080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2700000" scaled="1"/>
              </a:gradFill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75841" name="Oval 127">
                <a:extLst>
                  <a:ext uri="{FF2B5EF4-FFF2-40B4-BE49-F238E27FC236}">
                    <a16:creationId xmlns:a16="http://schemas.microsoft.com/office/drawing/2014/main" id="{B65A2297-B9C0-B917-514D-D9D21F0E60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01" y="8044"/>
                <a:ext cx="1020" cy="510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2700000" scaled="1"/>
              </a:gra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</p:grpSp>
        <p:sp>
          <p:nvSpPr>
            <p:cNvPr id="75838" name="AutoShape 128">
              <a:extLst>
                <a:ext uri="{FF2B5EF4-FFF2-40B4-BE49-F238E27FC236}">
                  <a16:creationId xmlns:a16="http://schemas.microsoft.com/office/drawing/2014/main" id="{CA96ACAC-6FCE-669E-1FE3-700607D67FF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889291" flipH="1">
              <a:off x="3583" y="2506"/>
              <a:ext cx="389" cy="97"/>
            </a:xfrm>
            <a:prstGeom prst="rtTriangl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</p:grpSp>
      <p:grpSp>
        <p:nvGrpSpPr>
          <p:cNvPr id="75784" name="Group 129">
            <a:extLst>
              <a:ext uri="{FF2B5EF4-FFF2-40B4-BE49-F238E27FC236}">
                <a16:creationId xmlns:a16="http://schemas.microsoft.com/office/drawing/2014/main" id="{6249B56D-60D2-CD06-F326-DD5BB0AEE1BE}"/>
              </a:ext>
            </a:extLst>
          </p:cNvPr>
          <p:cNvGrpSpPr>
            <a:grpSpLocks/>
          </p:cNvGrpSpPr>
          <p:nvPr/>
        </p:nvGrpSpPr>
        <p:grpSpPr bwMode="auto">
          <a:xfrm>
            <a:off x="3625850" y="4022725"/>
            <a:ext cx="2470150" cy="1235075"/>
            <a:chOff x="2270" y="2068"/>
            <a:chExt cx="1556" cy="778"/>
          </a:xfrm>
        </p:grpSpPr>
        <p:grpSp>
          <p:nvGrpSpPr>
            <p:cNvPr id="75832" name="Group 130">
              <a:extLst>
                <a:ext uri="{FF2B5EF4-FFF2-40B4-BE49-F238E27FC236}">
                  <a16:creationId xmlns:a16="http://schemas.microsoft.com/office/drawing/2014/main" id="{51C5973D-A22B-6876-6DE9-4C82C1DEF8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70" y="2068"/>
              <a:ext cx="1556" cy="778"/>
              <a:chOff x="4941" y="7564"/>
              <a:chExt cx="2880" cy="1440"/>
            </a:xfrm>
          </p:grpSpPr>
          <p:sp>
            <p:nvSpPr>
              <p:cNvPr id="75834" name="Oval 131">
                <a:extLst>
                  <a:ext uri="{FF2B5EF4-FFF2-40B4-BE49-F238E27FC236}">
                    <a16:creationId xmlns:a16="http://schemas.microsoft.com/office/drawing/2014/main" id="{EBF40023-8953-3627-D18F-DE2AAB665D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41" y="7564"/>
                <a:ext cx="2880" cy="1440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2700000" scaled="1"/>
              </a:gra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75835" name="Oval 132">
                <a:extLst>
                  <a:ext uri="{FF2B5EF4-FFF2-40B4-BE49-F238E27FC236}">
                    <a16:creationId xmlns:a16="http://schemas.microsoft.com/office/drawing/2014/main" id="{969189ED-1470-059A-51D9-C1C95FABBB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01" y="7744"/>
                <a:ext cx="2160" cy="1080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2700000" scaled="1"/>
              </a:gradFill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75836" name="Oval 133">
                <a:extLst>
                  <a:ext uri="{FF2B5EF4-FFF2-40B4-BE49-F238E27FC236}">
                    <a16:creationId xmlns:a16="http://schemas.microsoft.com/office/drawing/2014/main" id="{95B12B87-38F0-307A-A05B-FB6D69FAB3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01" y="8044"/>
                <a:ext cx="1020" cy="510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2700000" scaled="1"/>
              </a:gra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</p:grpSp>
        <p:sp>
          <p:nvSpPr>
            <p:cNvPr id="75833" name="AutoShape 134">
              <a:extLst>
                <a:ext uri="{FF2B5EF4-FFF2-40B4-BE49-F238E27FC236}">
                  <a16:creationId xmlns:a16="http://schemas.microsoft.com/office/drawing/2014/main" id="{5CDB316C-7D1C-D888-DF03-18C3B99777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889291" flipH="1">
              <a:off x="3583" y="2506"/>
              <a:ext cx="389" cy="97"/>
            </a:xfrm>
            <a:prstGeom prst="rtTriangl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</p:grpSp>
      <p:grpSp>
        <p:nvGrpSpPr>
          <p:cNvPr id="75785" name="Group 135">
            <a:extLst>
              <a:ext uri="{FF2B5EF4-FFF2-40B4-BE49-F238E27FC236}">
                <a16:creationId xmlns:a16="http://schemas.microsoft.com/office/drawing/2014/main" id="{D5C4202C-F4E1-5584-B791-0D10A7BFDFA0}"/>
              </a:ext>
            </a:extLst>
          </p:cNvPr>
          <p:cNvGrpSpPr>
            <a:grpSpLocks/>
          </p:cNvGrpSpPr>
          <p:nvPr/>
        </p:nvGrpSpPr>
        <p:grpSpPr bwMode="auto">
          <a:xfrm>
            <a:off x="3625850" y="3870325"/>
            <a:ext cx="2470150" cy="1235075"/>
            <a:chOff x="2270" y="2068"/>
            <a:chExt cx="1556" cy="778"/>
          </a:xfrm>
        </p:grpSpPr>
        <p:grpSp>
          <p:nvGrpSpPr>
            <p:cNvPr id="75827" name="Group 136">
              <a:extLst>
                <a:ext uri="{FF2B5EF4-FFF2-40B4-BE49-F238E27FC236}">
                  <a16:creationId xmlns:a16="http://schemas.microsoft.com/office/drawing/2014/main" id="{3F98D199-8201-5393-5E2F-361D29CD9DB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70" y="2068"/>
              <a:ext cx="1556" cy="778"/>
              <a:chOff x="4941" y="7564"/>
              <a:chExt cx="2880" cy="1440"/>
            </a:xfrm>
          </p:grpSpPr>
          <p:sp>
            <p:nvSpPr>
              <p:cNvPr id="75829" name="Oval 137">
                <a:extLst>
                  <a:ext uri="{FF2B5EF4-FFF2-40B4-BE49-F238E27FC236}">
                    <a16:creationId xmlns:a16="http://schemas.microsoft.com/office/drawing/2014/main" id="{22DD7861-57EA-A7EE-60DB-92F64BA1D5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41" y="7564"/>
                <a:ext cx="2880" cy="1440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2700000" scaled="1"/>
              </a:gra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75830" name="Oval 138">
                <a:extLst>
                  <a:ext uri="{FF2B5EF4-FFF2-40B4-BE49-F238E27FC236}">
                    <a16:creationId xmlns:a16="http://schemas.microsoft.com/office/drawing/2014/main" id="{0718D972-84B2-91E1-979A-3056C1631D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01" y="7744"/>
                <a:ext cx="2160" cy="1080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2700000" scaled="1"/>
              </a:gradFill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75831" name="Oval 139">
                <a:extLst>
                  <a:ext uri="{FF2B5EF4-FFF2-40B4-BE49-F238E27FC236}">
                    <a16:creationId xmlns:a16="http://schemas.microsoft.com/office/drawing/2014/main" id="{63BD7516-91A9-1D3F-0231-32ECD1ECA4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01" y="8044"/>
                <a:ext cx="1020" cy="510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2700000" scaled="1"/>
              </a:gra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</p:grpSp>
        <p:sp>
          <p:nvSpPr>
            <p:cNvPr id="75828" name="AutoShape 140">
              <a:extLst>
                <a:ext uri="{FF2B5EF4-FFF2-40B4-BE49-F238E27FC236}">
                  <a16:creationId xmlns:a16="http://schemas.microsoft.com/office/drawing/2014/main" id="{02011D93-5F0A-D1F6-4F66-8F5AF71FADB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889291" flipH="1">
              <a:off x="3583" y="2506"/>
              <a:ext cx="389" cy="97"/>
            </a:xfrm>
            <a:prstGeom prst="rtTriangl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</p:grpSp>
      <p:grpSp>
        <p:nvGrpSpPr>
          <p:cNvPr id="75786" name="Group 141">
            <a:extLst>
              <a:ext uri="{FF2B5EF4-FFF2-40B4-BE49-F238E27FC236}">
                <a16:creationId xmlns:a16="http://schemas.microsoft.com/office/drawing/2014/main" id="{4D880679-A52D-5B23-C3A5-002AA176D085}"/>
              </a:ext>
            </a:extLst>
          </p:cNvPr>
          <p:cNvGrpSpPr>
            <a:grpSpLocks/>
          </p:cNvGrpSpPr>
          <p:nvPr/>
        </p:nvGrpSpPr>
        <p:grpSpPr bwMode="auto">
          <a:xfrm>
            <a:off x="3625850" y="3717925"/>
            <a:ext cx="2470150" cy="1235075"/>
            <a:chOff x="2270" y="2068"/>
            <a:chExt cx="1556" cy="778"/>
          </a:xfrm>
        </p:grpSpPr>
        <p:grpSp>
          <p:nvGrpSpPr>
            <p:cNvPr id="75822" name="Group 142">
              <a:extLst>
                <a:ext uri="{FF2B5EF4-FFF2-40B4-BE49-F238E27FC236}">
                  <a16:creationId xmlns:a16="http://schemas.microsoft.com/office/drawing/2014/main" id="{23CF3643-0005-17E3-80E7-3BF15FB5D28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70" y="2068"/>
              <a:ext cx="1556" cy="778"/>
              <a:chOff x="4941" y="7564"/>
              <a:chExt cx="2880" cy="1440"/>
            </a:xfrm>
          </p:grpSpPr>
          <p:sp>
            <p:nvSpPr>
              <p:cNvPr id="75824" name="Oval 143">
                <a:extLst>
                  <a:ext uri="{FF2B5EF4-FFF2-40B4-BE49-F238E27FC236}">
                    <a16:creationId xmlns:a16="http://schemas.microsoft.com/office/drawing/2014/main" id="{EB381458-4EF4-08D4-5937-99EA8C7DF8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41" y="7564"/>
                <a:ext cx="2880" cy="1440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2700000" scaled="1"/>
              </a:gra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75825" name="Oval 144">
                <a:extLst>
                  <a:ext uri="{FF2B5EF4-FFF2-40B4-BE49-F238E27FC236}">
                    <a16:creationId xmlns:a16="http://schemas.microsoft.com/office/drawing/2014/main" id="{4311C81B-8C7C-A9C1-8187-8028C430FA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01" y="7744"/>
                <a:ext cx="2160" cy="1080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2700000" scaled="1"/>
              </a:gradFill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75826" name="Oval 145">
                <a:extLst>
                  <a:ext uri="{FF2B5EF4-FFF2-40B4-BE49-F238E27FC236}">
                    <a16:creationId xmlns:a16="http://schemas.microsoft.com/office/drawing/2014/main" id="{2D7B08A1-7C5D-95FD-306E-639DC837FE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01" y="8044"/>
                <a:ext cx="1020" cy="510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2700000" scaled="1"/>
              </a:gra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</p:grpSp>
        <p:sp>
          <p:nvSpPr>
            <p:cNvPr id="75823" name="AutoShape 146">
              <a:extLst>
                <a:ext uri="{FF2B5EF4-FFF2-40B4-BE49-F238E27FC236}">
                  <a16:creationId xmlns:a16="http://schemas.microsoft.com/office/drawing/2014/main" id="{93A26483-C210-6207-0768-8ADB5FD2559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889291" flipH="1">
              <a:off x="3583" y="2506"/>
              <a:ext cx="389" cy="97"/>
            </a:xfrm>
            <a:prstGeom prst="rtTriangl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</p:grpSp>
      <p:grpSp>
        <p:nvGrpSpPr>
          <p:cNvPr id="75787" name="Group 147">
            <a:extLst>
              <a:ext uri="{FF2B5EF4-FFF2-40B4-BE49-F238E27FC236}">
                <a16:creationId xmlns:a16="http://schemas.microsoft.com/office/drawing/2014/main" id="{2F3CBDF4-E518-8A76-D923-4043459C1E38}"/>
              </a:ext>
            </a:extLst>
          </p:cNvPr>
          <p:cNvGrpSpPr>
            <a:grpSpLocks/>
          </p:cNvGrpSpPr>
          <p:nvPr/>
        </p:nvGrpSpPr>
        <p:grpSpPr bwMode="auto">
          <a:xfrm>
            <a:off x="3625850" y="3565525"/>
            <a:ext cx="2470150" cy="1235075"/>
            <a:chOff x="2270" y="2068"/>
            <a:chExt cx="1556" cy="778"/>
          </a:xfrm>
        </p:grpSpPr>
        <p:grpSp>
          <p:nvGrpSpPr>
            <p:cNvPr id="75817" name="Group 148">
              <a:extLst>
                <a:ext uri="{FF2B5EF4-FFF2-40B4-BE49-F238E27FC236}">
                  <a16:creationId xmlns:a16="http://schemas.microsoft.com/office/drawing/2014/main" id="{C8DF37AF-C419-4E30-A824-A119D4CA38A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70" y="2068"/>
              <a:ext cx="1556" cy="778"/>
              <a:chOff x="4941" y="7564"/>
              <a:chExt cx="2880" cy="1440"/>
            </a:xfrm>
          </p:grpSpPr>
          <p:sp>
            <p:nvSpPr>
              <p:cNvPr id="75819" name="Oval 149">
                <a:extLst>
                  <a:ext uri="{FF2B5EF4-FFF2-40B4-BE49-F238E27FC236}">
                    <a16:creationId xmlns:a16="http://schemas.microsoft.com/office/drawing/2014/main" id="{C4C6ABC5-39A7-56DD-CBA9-8FC30DA0DE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41" y="7564"/>
                <a:ext cx="2880" cy="1440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2700000" scaled="1"/>
              </a:gra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75820" name="Oval 150">
                <a:extLst>
                  <a:ext uri="{FF2B5EF4-FFF2-40B4-BE49-F238E27FC236}">
                    <a16:creationId xmlns:a16="http://schemas.microsoft.com/office/drawing/2014/main" id="{52B5E0C5-4202-AF2C-9D30-E3EB803ABD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01" y="7744"/>
                <a:ext cx="2160" cy="1080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2700000" scaled="1"/>
              </a:gradFill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75821" name="Oval 151">
                <a:extLst>
                  <a:ext uri="{FF2B5EF4-FFF2-40B4-BE49-F238E27FC236}">
                    <a16:creationId xmlns:a16="http://schemas.microsoft.com/office/drawing/2014/main" id="{D3DE4E40-7D2B-565D-DD06-786BA2598C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01" y="8044"/>
                <a:ext cx="1020" cy="510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2700000" scaled="1"/>
              </a:gra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</p:grpSp>
        <p:sp>
          <p:nvSpPr>
            <p:cNvPr id="75818" name="AutoShape 152">
              <a:extLst>
                <a:ext uri="{FF2B5EF4-FFF2-40B4-BE49-F238E27FC236}">
                  <a16:creationId xmlns:a16="http://schemas.microsoft.com/office/drawing/2014/main" id="{74CF0DDD-6F2D-4BAF-1E78-D5087427BF8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889291" flipH="1">
              <a:off x="3583" y="2506"/>
              <a:ext cx="389" cy="97"/>
            </a:xfrm>
            <a:prstGeom prst="rtTriangl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</p:grpSp>
      <p:grpSp>
        <p:nvGrpSpPr>
          <p:cNvPr id="75788" name="Group 153">
            <a:extLst>
              <a:ext uri="{FF2B5EF4-FFF2-40B4-BE49-F238E27FC236}">
                <a16:creationId xmlns:a16="http://schemas.microsoft.com/office/drawing/2014/main" id="{BD7E288D-013E-F843-CBE9-9D34E2A7F185}"/>
              </a:ext>
            </a:extLst>
          </p:cNvPr>
          <p:cNvGrpSpPr>
            <a:grpSpLocks/>
          </p:cNvGrpSpPr>
          <p:nvPr/>
        </p:nvGrpSpPr>
        <p:grpSpPr bwMode="auto">
          <a:xfrm>
            <a:off x="3625850" y="3413125"/>
            <a:ext cx="2470150" cy="1235075"/>
            <a:chOff x="2270" y="2068"/>
            <a:chExt cx="1556" cy="778"/>
          </a:xfrm>
        </p:grpSpPr>
        <p:grpSp>
          <p:nvGrpSpPr>
            <p:cNvPr id="75812" name="Group 154">
              <a:extLst>
                <a:ext uri="{FF2B5EF4-FFF2-40B4-BE49-F238E27FC236}">
                  <a16:creationId xmlns:a16="http://schemas.microsoft.com/office/drawing/2014/main" id="{D54B9B0A-5226-39A6-1ACB-ABF5D118806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70" y="2068"/>
              <a:ext cx="1556" cy="778"/>
              <a:chOff x="4941" y="7564"/>
              <a:chExt cx="2880" cy="1440"/>
            </a:xfrm>
          </p:grpSpPr>
          <p:sp>
            <p:nvSpPr>
              <p:cNvPr id="75814" name="Oval 155">
                <a:extLst>
                  <a:ext uri="{FF2B5EF4-FFF2-40B4-BE49-F238E27FC236}">
                    <a16:creationId xmlns:a16="http://schemas.microsoft.com/office/drawing/2014/main" id="{0490B79B-69B9-7C35-63D8-A3CA6234E2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41" y="7564"/>
                <a:ext cx="2880" cy="1440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2700000" scaled="1"/>
              </a:gra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75815" name="Oval 156">
                <a:extLst>
                  <a:ext uri="{FF2B5EF4-FFF2-40B4-BE49-F238E27FC236}">
                    <a16:creationId xmlns:a16="http://schemas.microsoft.com/office/drawing/2014/main" id="{1FADBDC8-F653-10A8-34B8-2AFE174C03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01" y="7744"/>
                <a:ext cx="2160" cy="1080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2700000" scaled="1"/>
              </a:gradFill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75816" name="Oval 157">
                <a:extLst>
                  <a:ext uri="{FF2B5EF4-FFF2-40B4-BE49-F238E27FC236}">
                    <a16:creationId xmlns:a16="http://schemas.microsoft.com/office/drawing/2014/main" id="{F5648833-9CCE-8C79-A53F-01A673F7C6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01" y="8044"/>
                <a:ext cx="1020" cy="510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2700000" scaled="1"/>
              </a:gra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</p:grpSp>
        <p:sp>
          <p:nvSpPr>
            <p:cNvPr id="75813" name="AutoShape 158">
              <a:extLst>
                <a:ext uri="{FF2B5EF4-FFF2-40B4-BE49-F238E27FC236}">
                  <a16:creationId xmlns:a16="http://schemas.microsoft.com/office/drawing/2014/main" id="{74EC5B7B-CD95-A780-345C-2DA1032D5F1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889291" flipH="1">
              <a:off x="3583" y="2506"/>
              <a:ext cx="389" cy="97"/>
            </a:xfrm>
            <a:prstGeom prst="rtTriangl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</p:grpSp>
      <p:sp>
        <p:nvSpPr>
          <p:cNvPr id="75789" name="Line 58">
            <a:extLst>
              <a:ext uri="{FF2B5EF4-FFF2-40B4-BE49-F238E27FC236}">
                <a16:creationId xmlns:a16="http://schemas.microsoft.com/office/drawing/2014/main" id="{2184DCC8-D719-826A-41E5-E73EAF3A9CF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96000" y="3581400"/>
            <a:ext cx="304800" cy="2286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90" name="Rectangle 2">
            <a:extLst>
              <a:ext uri="{FF2B5EF4-FFF2-40B4-BE49-F238E27FC236}">
                <a16:creationId xmlns:a16="http://schemas.microsoft.com/office/drawing/2014/main" id="{BA683C6D-DEFC-4580-4CD1-36F7912A7F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Disk Hardware</a:t>
            </a:r>
          </a:p>
        </p:txBody>
      </p:sp>
      <p:grpSp>
        <p:nvGrpSpPr>
          <p:cNvPr id="75791" name="Group 5">
            <a:extLst>
              <a:ext uri="{FF2B5EF4-FFF2-40B4-BE49-F238E27FC236}">
                <a16:creationId xmlns:a16="http://schemas.microsoft.com/office/drawing/2014/main" id="{8D3D3BAA-342F-8EF8-4FA8-AFA4DA94406C}"/>
              </a:ext>
            </a:extLst>
          </p:cNvPr>
          <p:cNvGrpSpPr>
            <a:grpSpLocks/>
          </p:cNvGrpSpPr>
          <p:nvPr/>
        </p:nvGrpSpPr>
        <p:grpSpPr bwMode="auto">
          <a:xfrm>
            <a:off x="3603625" y="3282950"/>
            <a:ext cx="2470150" cy="1235075"/>
            <a:chOff x="4941" y="7564"/>
            <a:chExt cx="2880" cy="1440"/>
          </a:xfrm>
        </p:grpSpPr>
        <p:sp>
          <p:nvSpPr>
            <p:cNvPr id="75809" name="Oval 6">
              <a:extLst>
                <a:ext uri="{FF2B5EF4-FFF2-40B4-BE49-F238E27FC236}">
                  <a16:creationId xmlns:a16="http://schemas.microsoft.com/office/drawing/2014/main" id="{FAB06F80-2429-00FB-18E4-ACF6623079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1" y="7564"/>
              <a:ext cx="2880" cy="1440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2700000" scaled="1"/>
            </a:gra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75810" name="Oval 7">
              <a:extLst>
                <a:ext uri="{FF2B5EF4-FFF2-40B4-BE49-F238E27FC236}">
                  <a16:creationId xmlns:a16="http://schemas.microsoft.com/office/drawing/2014/main" id="{C7069194-1EAA-DB12-7EEC-A9F4F1EDD3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1" y="7744"/>
              <a:ext cx="2160" cy="1080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2700000" scaled="1"/>
            </a:gradFill>
            <a:ln w="2857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75811" name="Oval 8">
              <a:extLst>
                <a:ext uri="{FF2B5EF4-FFF2-40B4-BE49-F238E27FC236}">
                  <a16:creationId xmlns:a16="http://schemas.microsoft.com/office/drawing/2014/main" id="{F4F98AAB-42E6-EF06-5EFF-CE75A6C846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" y="8044"/>
              <a:ext cx="1020" cy="510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2700000" scaled="1"/>
            </a:gra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</p:grpSp>
      <p:sp>
        <p:nvSpPr>
          <p:cNvPr id="75792" name="AutoShape 9">
            <a:extLst>
              <a:ext uri="{FF2B5EF4-FFF2-40B4-BE49-F238E27FC236}">
                <a16:creationId xmlns:a16="http://schemas.microsoft.com/office/drawing/2014/main" id="{86AEF5C4-200D-B2BF-5E92-179E35FA4CA9}"/>
              </a:ext>
            </a:extLst>
          </p:cNvPr>
          <p:cNvSpPr>
            <a:spLocks noChangeArrowheads="1"/>
          </p:cNvSpPr>
          <p:nvPr/>
        </p:nvSpPr>
        <p:spPr bwMode="auto">
          <a:xfrm rot="2889291" flipH="1">
            <a:off x="5688013" y="3889375"/>
            <a:ext cx="617538" cy="153987"/>
          </a:xfrm>
          <a:prstGeom prst="rtTriangle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grpSp>
        <p:nvGrpSpPr>
          <p:cNvPr id="75793" name="Group 10">
            <a:extLst>
              <a:ext uri="{FF2B5EF4-FFF2-40B4-BE49-F238E27FC236}">
                <a16:creationId xmlns:a16="http://schemas.microsoft.com/office/drawing/2014/main" id="{61E86800-421F-8C2E-1FFB-5E2CF2106DB5}"/>
              </a:ext>
            </a:extLst>
          </p:cNvPr>
          <p:cNvGrpSpPr>
            <a:grpSpLocks/>
          </p:cNvGrpSpPr>
          <p:nvPr/>
        </p:nvGrpSpPr>
        <p:grpSpPr bwMode="auto">
          <a:xfrm>
            <a:off x="3603625" y="3128963"/>
            <a:ext cx="2470150" cy="1235075"/>
            <a:chOff x="4941" y="7564"/>
            <a:chExt cx="2880" cy="1440"/>
          </a:xfrm>
        </p:grpSpPr>
        <p:sp>
          <p:nvSpPr>
            <p:cNvPr id="75806" name="Oval 11">
              <a:extLst>
                <a:ext uri="{FF2B5EF4-FFF2-40B4-BE49-F238E27FC236}">
                  <a16:creationId xmlns:a16="http://schemas.microsoft.com/office/drawing/2014/main" id="{4CA05EF0-E85B-752B-A277-98EA1A0AB4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1" y="7564"/>
              <a:ext cx="2880" cy="1440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2700000" scaled="1"/>
            </a:gra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75807" name="Oval 12">
              <a:extLst>
                <a:ext uri="{FF2B5EF4-FFF2-40B4-BE49-F238E27FC236}">
                  <a16:creationId xmlns:a16="http://schemas.microsoft.com/office/drawing/2014/main" id="{CF26F612-63D0-6FFF-6FE8-DEC3CB7D5B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1" y="7744"/>
              <a:ext cx="2160" cy="1080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2700000" scaled="1"/>
            </a:gradFill>
            <a:ln w="2857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75808" name="Oval 13">
              <a:extLst>
                <a:ext uri="{FF2B5EF4-FFF2-40B4-BE49-F238E27FC236}">
                  <a16:creationId xmlns:a16="http://schemas.microsoft.com/office/drawing/2014/main" id="{4078EBF3-77DE-502F-7E1F-BB7B6C14EF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" y="8044"/>
              <a:ext cx="1020" cy="510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2700000" scaled="1"/>
            </a:gra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</p:grpSp>
      <p:sp>
        <p:nvSpPr>
          <p:cNvPr id="75794" name="AutoShape 14">
            <a:extLst>
              <a:ext uri="{FF2B5EF4-FFF2-40B4-BE49-F238E27FC236}">
                <a16:creationId xmlns:a16="http://schemas.microsoft.com/office/drawing/2014/main" id="{86312888-DDC2-209F-6F60-A779A6D8E314}"/>
              </a:ext>
            </a:extLst>
          </p:cNvPr>
          <p:cNvSpPr>
            <a:spLocks noChangeArrowheads="1"/>
          </p:cNvSpPr>
          <p:nvPr/>
        </p:nvSpPr>
        <p:spPr bwMode="auto">
          <a:xfrm rot="2889291" flipH="1">
            <a:off x="5688013" y="3721100"/>
            <a:ext cx="617538" cy="153987"/>
          </a:xfrm>
          <a:prstGeom prst="rtTriangle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5795" name="Oval 16">
            <a:extLst>
              <a:ext uri="{FF2B5EF4-FFF2-40B4-BE49-F238E27FC236}">
                <a16:creationId xmlns:a16="http://schemas.microsoft.com/office/drawing/2014/main" id="{0462DA6B-45C0-EB5C-9284-C2986585F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25" y="2973388"/>
            <a:ext cx="2470150" cy="1236662"/>
          </a:xfrm>
          <a:prstGeom prst="ellipse">
            <a:avLst/>
          </a:prstGeom>
          <a:gradFill rotWithShape="1">
            <a:gsLst>
              <a:gs pos="0">
                <a:srgbClr val="767676"/>
              </a:gs>
              <a:gs pos="50000">
                <a:srgbClr val="FFFFFF"/>
              </a:gs>
              <a:gs pos="100000">
                <a:srgbClr val="767676"/>
              </a:gs>
            </a:gsLst>
            <a:lin ang="2700000" scaled="1"/>
          </a:gradFill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5796" name="Oval 18">
            <a:extLst>
              <a:ext uri="{FF2B5EF4-FFF2-40B4-BE49-F238E27FC236}">
                <a16:creationId xmlns:a16="http://schemas.microsoft.com/office/drawing/2014/main" id="{AA0D4598-5241-8ECA-3440-CCE66614B3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538" y="3386138"/>
            <a:ext cx="874712" cy="436562"/>
          </a:xfrm>
          <a:prstGeom prst="ellips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5797" name="AutoShape 19">
            <a:extLst>
              <a:ext uri="{FF2B5EF4-FFF2-40B4-BE49-F238E27FC236}">
                <a16:creationId xmlns:a16="http://schemas.microsoft.com/office/drawing/2014/main" id="{ECDAACB5-1991-D2FA-DE81-84B8AF3E6C45}"/>
              </a:ext>
            </a:extLst>
          </p:cNvPr>
          <p:cNvSpPr>
            <a:spLocks noChangeArrowheads="1"/>
          </p:cNvSpPr>
          <p:nvPr/>
        </p:nvSpPr>
        <p:spPr bwMode="auto">
          <a:xfrm rot="2889291" flipH="1">
            <a:off x="5688013" y="3514725"/>
            <a:ext cx="617538" cy="153987"/>
          </a:xfrm>
          <a:prstGeom prst="rtTriangle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5798" name="Text Box 20">
            <a:extLst>
              <a:ext uri="{FF2B5EF4-FFF2-40B4-BE49-F238E27FC236}">
                <a16:creationId xmlns:a16="http://schemas.microsoft.com/office/drawing/2014/main" id="{70A7A184-92F2-5493-24AF-7571B119B2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4925" y="5022850"/>
            <a:ext cx="12350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Disk arm</a:t>
            </a:r>
          </a:p>
        </p:txBody>
      </p:sp>
      <p:sp>
        <p:nvSpPr>
          <p:cNvPr id="75799" name="Line 21">
            <a:extLst>
              <a:ext uri="{FF2B5EF4-FFF2-40B4-BE49-F238E27FC236}">
                <a16:creationId xmlns:a16="http://schemas.microsoft.com/office/drawing/2014/main" id="{E344182A-3FAA-ECDC-4A40-DCCA1D0DC809}"/>
              </a:ext>
            </a:extLst>
          </p:cNvPr>
          <p:cNvSpPr>
            <a:spLocks noChangeShapeType="1"/>
          </p:cNvSpPr>
          <p:nvPr/>
        </p:nvSpPr>
        <p:spPr bwMode="auto">
          <a:xfrm>
            <a:off x="3140075" y="3436938"/>
            <a:ext cx="463550" cy="153987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800" name="Text Box 22">
            <a:extLst>
              <a:ext uri="{FF2B5EF4-FFF2-40B4-BE49-F238E27FC236}">
                <a16:creationId xmlns:a16="http://schemas.microsoft.com/office/drawing/2014/main" id="{0ED8CA07-B9A5-0556-3C1E-6B5EC85581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048000"/>
            <a:ext cx="2438400" cy="68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One or more rotating disk platters</a:t>
            </a:r>
          </a:p>
        </p:txBody>
      </p:sp>
      <p:sp>
        <p:nvSpPr>
          <p:cNvPr id="75801" name="Line 23">
            <a:extLst>
              <a:ext uri="{FF2B5EF4-FFF2-40B4-BE49-F238E27FC236}">
                <a16:creationId xmlns:a16="http://schemas.microsoft.com/office/drawing/2014/main" id="{503B7FC4-D02C-9444-2235-CB7F38F25B38}"/>
              </a:ext>
            </a:extLst>
          </p:cNvPr>
          <p:cNvSpPr>
            <a:spLocks noChangeShapeType="1"/>
          </p:cNvSpPr>
          <p:nvPr/>
        </p:nvSpPr>
        <p:spPr bwMode="auto">
          <a:xfrm>
            <a:off x="3140075" y="3436938"/>
            <a:ext cx="463550" cy="30956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802" name="Line 24">
            <a:extLst>
              <a:ext uri="{FF2B5EF4-FFF2-40B4-BE49-F238E27FC236}">
                <a16:creationId xmlns:a16="http://schemas.microsoft.com/office/drawing/2014/main" id="{D3B66CF7-EE2C-E4C6-FC33-DEFBE33C2930}"/>
              </a:ext>
            </a:extLst>
          </p:cNvPr>
          <p:cNvSpPr>
            <a:spLocks noChangeShapeType="1"/>
          </p:cNvSpPr>
          <p:nvPr/>
        </p:nvSpPr>
        <p:spPr bwMode="auto">
          <a:xfrm>
            <a:off x="3140075" y="3436938"/>
            <a:ext cx="463550" cy="46355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803" name="AutoShape 49">
            <a:extLst>
              <a:ext uri="{FF2B5EF4-FFF2-40B4-BE49-F238E27FC236}">
                <a16:creationId xmlns:a16="http://schemas.microsoft.com/office/drawing/2014/main" id="{34464E8A-D8E6-27BA-4BA7-84E78883BB1F}"/>
              </a:ext>
            </a:extLst>
          </p:cNvPr>
          <p:cNvSpPr>
            <a:spLocks noChangeArrowheads="1"/>
          </p:cNvSpPr>
          <p:nvPr/>
        </p:nvSpPr>
        <p:spPr bwMode="auto">
          <a:xfrm rot="5400000" flipH="1">
            <a:off x="5143500" y="4762500"/>
            <a:ext cx="2209800" cy="152400"/>
          </a:xfrm>
          <a:prstGeom prst="parallelogram">
            <a:avLst>
              <a:gd name="adj" fmla="val 66660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5804" name="Text Box 56">
            <a:extLst>
              <a:ext uri="{FF2B5EF4-FFF2-40B4-BE49-F238E27FC236}">
                <a16:creationId xmlns:a16="http://schemas.microsoft.com/office/drawing/2014/main" id="{D2728BB9-1E1B-1949-7DB8-730507303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2743200"/>
            <a:ext cx="22860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One head/platter; they typically move together, with one head activated at a time</a:t>
            </a:r>
          </a:p>
        </p:txBody>
      </p:sp>
      <p:sp>
        <p:nvSpPr>
          <p:cNvPr id="75805" name="Line 57">
            <a:extLst>
              <a:ext uri="{FF2B5EF4-FFF2-40B4-BE49-F238E27FC236}">
                <a16:creationId xmlns:a16="http://schemas.microsoft.com/office/drawing/2014/main" id="{8CDE3BBC-B9F2-088F-E778-AACBE462458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762625" y="3435350"/>
            <a:ext cx="638175" cy="14605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826" name="Group 2">
            <a:extLst>
              <a:ext uri="{FF2B5EF4-FFF2-40B4-BE49-F238E27FC236}">
                <a16:creationId xmlns:a16="http://schemas.microsoft.com/office/drawing/2014/main" id="{7D0F0A24-4C68-6429-84D8-0717CB614460}"/>
              </a:ext>
            </a:extLst>
          </p:cNvPr>
          <p:cNvGrpSpPr>
            <a:grpSpLocks/>
          </p:cNvGrpSpPr>
          <p:nvPr/>
        </p:nvGrpSpPr>
        <p:grpSpPr bwMode="auto">
          <a:xfrm>
            <a:off x="3581400" y="4860925"/>
            <a:ext cx="2470150" cy="1235075"/>
            <a:chOff x="4941" y="7564"/>
            <a:chExt cx="2880" cy="1440"/>
          </a:xfrm>
        </p:grpSpPr>
        <p:sp>
          <p:nvSpPr>
            <p:cNvPr id="77855" name="Oval 3">
              <a:extLst>
                <a:ext uri="{FF2B5EF4-FFF2-40B4-BE49-F238E27FC236}">
                  <a16:creationId xmlns:a16="http://schemas.microsoft.com/office/drawing/2014/main" id="{CE21F859-68D1-B803-D6D2-6ED2889C18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1" y="7564"/>
              <a:ext cx="2880" cy="1440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2700000" scaled="1"/>
            </a:gra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77856" name="Oval 4">
              <a:extLst>
                <a:ext uri="{FF2B5EF4-FFF2-40B4-BE49-F238E27FC236}">
                  <a16:creationId xmlns:a16="http://schemas.microsoft.com/office/drawing/2014/main" id="{628455BA-3FD1-20BD-3C79-A1B467EB89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1" y="7744"/>
              <a:ext cx="2160" cy="1080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2700000" scaled="1"/>
            </a:gradFill>
            <a:ln w="2857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77857" name="Oval 5">
              <a:extLst>
                <a:ext uri="{FF2B5EF4-FFF2-40B4-BE49-F238E27FC236}">
                  <a16:creationId xmlns:a16="http://schemas.microsoft.com/office/drawing/2014/main" id="{AE36B83A-77EC-F5B2-2E64-95E9506854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" y="8044"/>
              <a:ext cx="1020" cy="51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</p:grpSp>
      <p:sp>
        <p:nvSpPr>
          <p:cNvPr id="77827" name="Rectangle 7">
            <a:extLst>
              <a:ext uri="{FF2B5EF4-FFF2-40B4-BE49-F238E27FC236}">
                <a16:creationId xmlns:a16="http://schemas.microsoft.com/office/drawing/2014/main" id="{71BA770A-ED27-241E-3A77-6DA2DF8540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Disk Hardware</a:t>
            </a:r>
          </a:p>
        </p:txBody>
      </p:sp>
      <p:grpSp>
        <p:nvGrpSpPr>
          <p:cNvPr id="77828" name="Group 9">
            <a:extLst>
              <a:ext uri="{FF2B5EF4-FFF2-40B4-BE49-F238E27FC236}">
                <a16:creationId xmlns:a16="http://schemas.microsoft.com/office/drawing/2014/main" id="{F0F93C67-AE3D-E515-7950-BC08150CC118}"/>
              </a:ext>
            </a:extLst>
          </p:cNvPr>
          <p:cNvGrpSpPr>
            <a:grpSpLocks/>
          </p:cNvGrpSpPr>
          <p:nvPr/>
        </p:nvGrpSpPr>
        <p:grpSpPr bwMode="auto">
          <a:xfrm>
            <a:off x="3603625" y="3282950"/>
            <a:ext cx="2470150" cy="1235075"/>
            <a:chOff x="4941" y="7564"/>
            <a:chExt cx="2880" cy="1440"/>
          </a:xfrm>
        </p:grpSpPr>
        <p:sp>
          <p:nvSpPr>
            <p:cNvPr id="77852" name="Oval 10">
              <a:extLst>
                <a:ext uri="{FF2B5EF4-FFF2-40B4-BE49-F238E27FC236}">
                  <a16:creationId xmlns:a16="http://schemas.microsoft.com/office/drawing/2014/main" id="{8AB2D931-0F1B-8A8C-F79B-16137EC6D2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1" y="7564"/>
              <a:ext cx="2880" cy="1440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2700000" scaled="1"/>
            </a:gra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77853" name="Oval 11">
              <a:extLst>
                <a:ext uri="{FF2B5EF4-FFF2-40B4-BE49-F238E27FC236}">
                  <a16:creationId xmlns:a16="http://schemas.microsoft.com/office/drawing/2014/main" id="{5A04F6BB-F33B-B3AA-BE0E-5FB9A722BB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1" y="7744"/>
              <a:ext cx="2160" cy="1080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2700000" scaled="1"/>
            </a:gradFill>
            <a:ln w="2857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77854" name="Oval 12">
              <a:extLst>
                <a:ext uri="{FF2B5EF4-FFF2-40B4-BE49-F238E27FC236}">
                  <a16:creationId xmlns:a16="http://schemas.microsoft.com/office/drawing/2014/main" id="{93A5B5FD-A8CE-90E0-6F8A-E3CCAC8CB9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" y="8044"/>
              <a:ext cx="1020" cy="510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2700000" scaled="1"/>
            </a:gra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</p:grpSp>
      <p:sp>
        <p:nvSpPr>
          <p:cNvPr id="77829" name="AutoShape 13">
            <a:extLst>
              <a:ext uri="{FF2B5EF4-FFF2-40B4-BE49-F238E27FC236}">
                <a16:creationId xmlns:a16="http://schemas.microsoft.com/office/drawing/2014/main" id="{B0E18D89-57EC-386F-E834-8B36E2DF7FF6}"/>
              </a:ext>
            </a:extLst>
          </p:cNvPr>
          <p:cNvSpPr>
            <a:spLocks noChangeArrowheads="1"/>
          </p:cNvSpPr>
          <p:nvPr/>
        </p:nvSpPr>
        <p:spPr bwMode="auto">
          <a:xfrm rot="2889291" flipH="1">
            <a:off x="5688013" y="3978275"/>
            <a:ext cx="617538" cy="153987"/>
          </a:xfrm>
          <a:prstGeom prst="rtTriangle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grpSp>
        <p:nvGrpSpPr>
          <p:cNvPr id="77830" name="Group 14">
            <a:extLst>
              <a:ext uri="{FF2B5EF4-FFF2-40B4-BE49-F238E27FC236}">
                <a16:creationId xmlns:a16="http://schemas.microsoft.com/office/drawing/2014/main" id="{92FA97AD-81C1-A1B5-89A5-F2B22EDA32DE}"/>
              </a:ext>
            </a:extLst>
          </p:cNvPr>
          <p:cNvGrpSpPr>
            <a:grpSpLocks/>
          </p:cNvGrpSpPr>
          <p:nvPr/>
        </p:nvGrpSpPr>
        <p:grpSpPr bwMode="auto">
          <a:xfrm>
            <a:off x="3603625" y="3128963"/>
            <a:ext cx="2470150" cy="1235075"/>
            <a:chOff x="4941" y="7564"/>
            <a:chExt cx="2880" cy="1440"/>
          </a:xfrm>
        </p:grpSpPr>
        <p:sp>
          <p:nvSpPr>
            <p:cNvPr id="77849" name="Oval 15">
              <a:extLst>
                <a:ext uri="{FF2B5EF4-FFF2-40B4-BE49-F238E27FC236}">
                  <a16:creationId xmlns:a16="http://schemas.microsoft.com/office/drawing/2014/main" id="{02B34BA6-9BF2-44F7-8532-702496A96C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1" y="7564"/>
              <a:ext cx="2880" cy="1440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2700000" scaled="1"/>
            </a:gra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77850" name="Oval 16">
              <a:extLst>
                <a:ext uri="{FF2B5EF4-FFF2-40B4-BE49-F238E27FC236}">
                  <a16:creationId xmlns:a16="http://schemas.microsoft.com/office/drawing/2014/main" id="{7C1BAB92-2F56-AEDE-E59F-326C14C795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1" y="7744"/>
              <a:ext cx="2160" cy="1080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2700000" scaled="1"/>
            </a:gradFill>
            <a:ln w="2857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77851" name="Oval 17">
              <a:extLst>
                <a:ext uri="{FF2B5EF4-FFF2-40B4-BE49-F238E27FC236}">
                  <a16:creationId xmlns:a16="http://schemas.microsoft.com/office/drawing/2014/main" id="{8665CFEB-A2E2-0353-0D44-A476F1A8CC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1" y="8044"/>
              <a:ext cx="1020" cy="510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2700000" scaled="1"/>
            </a:gra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</p:grpSp>
      <p:sp>
        <p:nvSpPr>
          <p:cNvPr id="77831" name="AutoShape 18">
            <a:extLst>
              <a:ext uri="{FF2B5EF4-FFF2-40B4-BE49-F238E27FC236}">
                <a16:creationId xmlns:a16="http://schemas.microsoft.com/office/drawing/2014/main" id="{2D05A13E-B5F6-BA5D-3A58-9BA41C417EDC}"/>
              </a:ext>
            </a:extLst>
          </p:cNvPr>
          <p:cNvSpPr>
            <a:spLocks noChangeArrowheads="1"/>
          </p:cNvSpPr>
          <p:nvPr/>
        </p:nvSpPr>
        <p:spPr bwMode="auto">
          <a:xfrm rot="2889291" flipH="1">
            <a:off x="5688013" y="3721100"/>
            <a:ext cx="617538" cy="153987"/>
          </a:xfrm>
          <a:prstGeom prst="rtTriangle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7832" name="Oval 19">
            <a:extLst>
              <a:ext uri="{FF2B5EF4-FFF2-40B4-BE49-F238E27FC236}">
                <a16:creationId xmlns:a16="http://schemas.microsoft.com/office/drawing/2014/main" id="{566C4955-38EF-273E-B18F-F96A642A0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25" y="2973388"/>
            <a:ext cx="2470150" cy="1236662"/>
          </a:xfrm>
          <a:prstGeom prst="ellipse">
            <a:avLst/>
          </a:prstGeom>
          <a:gradFill rotWithShape="1">
            <a:gsLst>
              <a:gs pos="0">
                <a:srgbClr val="767676"/>
              </a:gs>
              <a:gs pos="50000">
                <a:srgbClr val="FFFFFF"/>
              </a:gs>
              <a:gs pos="100000">
                <a:srgbClr val="767676"/>
              </a:gs>
            </a:gsLst>
            <a:lin ang="2700000" scaled="1"/>
          </a:gradFill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7833" name="Oval 20">
            <a:extLst>
              <a:ext uri="{FF2B5EF4-FFF2-40B4-BE49-F238E27FC236}">
                <a16:creationId xmlns:a16="http://schemas.microsoft.com/office/drawing/2014/main" id="{8BA8A6A0-AADA-AEBB-6959-0B231F639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1600" y="3128963"/>
            <a:ext cx="1854200" cy="925512"/>
          </a:xfrm>
          <a:prstGeom prst="ellips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7834" name="Oval 21">
            <a:extLst>
              <a:ext uri="{FF2B5EF4-FFF2-40B4-BE49-F238E27FC236}">
                <a16:creationId xmlns:a16="http://schemas.microsoft.com/office/drawing/2014/main" id="{E2B0E8BD-D3D9-389D-B768-F738D35CE1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538" y="3386138"/>
            <a:ext cx="874712" cy="436562"/>
          </a:xfrm>
          <a:prstGeom prst="ellips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7835" name="AutoShape 22">
            <a:extLst>
              <a:ext uri="{FF2B5EF4-FFF2-40B4-BE49-F238E27FC236}">
                <a16:creationId xmlns:a16="http://schemas.microsoft.com/office/drawing/2014/main" id="{972643E0-A935-ED48-D690-C1A27BE3408D}"/>
              </a:ext>
            </a:extLst>
          </p:cNvPr>
          <p:cNvSpPr>
            <a:spLocks noChangeArrowheads="1"/>
          </p:cNvSpPr>
          <p:nvPr/>
        </p:nvSpPr>
        <p:spPr bwMode="auto">
          <a:xfrm rot="2889291" flipH="1">
            <a:off x="5688013" y="3514725"/>
            <a:ext cx="617538" cy="153987"/>
          </a:xfrm>
          <a:prstGeom prst="rtTriangle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7836" name="Line 28">
            <a:extLst>
              <a:ext uri="{FF2B5EF4-FFF2-40B4-BE49-F238E27FC236}">
                <a16:creationId xmlns:a16="http://schemas.microsoft.com/office/drawing/2014/main" id="{1CF38ACA-25D7-FC30-15C7-9E9A6B22F6B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10225" y="2973388"/>
            <a:ext cx="773113" cy="30956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37" name="Text Box 29">
            <a:extLst>
              <a:ext uri="{FF2B5EF4-FFF2-40B4-BE49-F238E27FC236}">
                <a16:creationId xmlns:a16="http://schemas.microsoft.com/office/drawing/2014/main" id="{C86A5357-3E6D-E151-C7E4-04309CC80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338" y="2819400"/>
            <a:ext cx="1389062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Track (hundreds of atoms wide)</a:t>
            </a:r>
          </a:p>
        </p:txBody>
      </p:sp>
      <p:sp>
        <p:nvSpPr>
          <p:cNvPr id="77838" name="Line 30">
            <a:extLst>
              <a:ext uri="{FF2B5EF4-FFF2-40B4-BE49-F238E27FC236}">
                <a16:creationId xmlns:a16="http://schemas.microsoft.com/office/drawing/2014/main" id="{7486E91D-4549-2BAB-D0C7-2CD55A5B966A}"/>
              </a:ext>
            </a:extLst>
          </p:cNvPr>
          <p:cNvSpPr>
            <a:spLocks noChangeShapeType="1"/>
          </p:cNvSpPr>
          <p:nvPr/>
        </p:nvSpPr>
        <p:spPr bwMode="auto">
          <a:xfrm>
            <a:off x="4838700" y="3819525"/>
            <a:ext cx="0" cy="3905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39" name="Line 31">
            <a:extLst>
              <a:ext uri="{FF2B5EF4-FFF2-40B4-BE49-F238E27FC236}">
                <a16:creationId xmlns:a16="http://schemas.microsoft.com/office/drawing/2014/main" id="{98A2223B-9F84-4875-3AFE-795A3B378027}"/>
              </a:ext>
            </a:extLst>
          </p:cNvPr>
          <p:cNvSpPr>
            <a:spLocks noChangeShapeType="1"/>
          </p:cNvSpPr>
          <p:nvPr/>
        </p:nvSpPr>
        <p:spPr bwMode="auto">
          <a:xfrm>
            <a:off x="4992688" y="3819525"/>
            <a:ext cx="125412" cy="36988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40" name="Line 32">
            <a:extLst>
              <a:ext uri="{FF2B5EF4-FFF2-40B4-BE49-F238E27FC236}">
                <a16:creationId xmlns:a16="http://schemas.microsoft.com/office/drawing/2014/main" id="{B394E704-A19A-0B53-2DBE-370CFDAB528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00400" y="4110038"/>
            <a:ext cx="1774825" cy="476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41" name="Text Box 33">
            <a:extLst>
              <a:ext uri="{FF2B5EF4-FFF2-40B4-BE49-F238E27FC236}">
                <a16:creationId xmlns:a16="http://schemas.microsoft.com/office/drawing/2014/main" id="{D3A72E47-AA91-3146-51DE-C70A2112B0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2338" y="3886200"/>
            <a:ext cx="1389062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Sector</a:t>
            </a:r>
          </a:p>
        </p:txBody>
      </p:sp>
      <p:sp>
        <p:nvSpPr>
          <p:cNvPr id="77842" name="Line 34">
            <a:extLst>
              <a:ext uri="{FF2B5EF4-FFF2-40B4-BE49-F238E27FC236}">
                <a16:creationId xmlns:a16="http://schemas.microsoft.com/office/drawing/2014/main" id="{DD9F6822-5A75-ADF7-04F6-1390F8F0C407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3581400"/>
            <a:ext cx="0" cy="19812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43" name="Line 35">
            <a:extLst>
              <a:ext uri="{FF2B5EF4-FFF2-40B4-BE49-F238E27FC236}">
                <a16:creationId xmlns:a16="http://schemas.microsoft.com/office/drawing/2014/main" id="{F9787CCC-A230-894C-0C6A-D1E9E2B0B37D}"/>
              </a:ext>
            </a:extLst>
          </p:cNvPr>
          <p:cNvSpPr>
            <a:spLocks noChangeShapeType="1"/>
          </p:cNvSpPr>
          <p:nvPr/>
        </p:nvSpPr>
        <p:spPr bwMode="auto">
          <a:xfrm>
            <a:off x="5791200" y="3581400"/>
            <a:ext cx="0" cy="19812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44" name="Text Box 36">
            <a:extLst>
              <a:ext uri="{FF2B5EF4-FFF2-40B4-BE49-F238E27FC236}">
                <a16:creationId xmlns:a16="http://schemas.microsoft.com/office/drawing/2014/main" id="{2514C78A-1B86-CAF7-EB7B-5A2E23811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338638"/>
            <a:ext cx="13890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Cylinder</a:t>
            </a:r>
          </a:p>
        </p:txBody>
      </p:sp>
      <p:sp>
        <p:nvSpPr>
          <p:cNvPr id="77845" name="Line 37">
            <a:extLst>
              <a:ext uri="{FF2B5EF4-FFF2-40B4-BE49-F238E27FC236}">
                <a16:creationId xmlns:a16="http://schemas.microsoft.com/office/drawing/2014/main" id="{61C1AFE7-3F35-0387-17C9-BC43AA75BDFE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0400" y="4572000"/>
            <a:ext cx="685800" cy="2286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46" name="AutoShape 38">
            <a:extLst>
              <a:ext uri="{FF2B5EF4-FFF2-40B4-BE49-F238E27FC236}">
                <a16:creationId xmlns:a16="http://schemas.microsoft.com/office/drawing/2014/main" id="{D8CB79AF-E020-581C-691F-9F55660D0E63}"/>
              </a:ext>
            </a:extLst>
          </p:cNvPr>
          <p:cNvSpPr>
            <a:spLocks noChangeArrowheads="1"/>
          </p:cNvSpPr>
          <p:nvPr/>
        </p:nvSpPr>
        <p:spPr bwMode="auto">
          <a:xfrm rot="2889291" flipH="1">
            <a:off x="5710238" y="5557838"/>
            <a:ext cx="617537" cy="153987"/>
          </a:xfrm>
          <a:prstGeom prst="rtTriangle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7847" name="AutoShape 39">
            <a:extLst>
              <a:ext uri="{FF2B5EF4-FFF2-40B4-BE49-F238E27FC236}">
                <a16:creationId xmlns:a16="http://schemas.microsoft.com/office/drawing/2014/main" id="{604DB2A5-1C3B-BBCD-86D6-BE4C4F2860AC}"/>
              </a:ext>
            </a:extLst>
          </p:cNvPr>
          <p:cNvSpPr>
            <a:spLocks noChangeArrowheads="1"/>
          </p:cNvSpPr>
          <p:nvPr/>
        </p:nvSpPr>
        <p:spPr bwMode="auto">
          <a:xfrm rot="5400000" flipH="1">
            <a:off x="5143500" y="4762500"/>
            <a:ext cx="2209800" cy="152400"/>
          </a:xfrm>
          <a:prstGeom prst="parallelogram">
            <a:avLst>
              <a:gd name="adj" fmla="val 66660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7848" name="Rectangular Callout 1">
            <a:extLst>
              <a:ext uri="{FF2B5EF4-FFF2-40B4-BE49-F238E27FC236}">
                <a16:creationId xmlns:a16="http://schemas.microsoft.com/office/drawing/2014/main" id="{DF5E3CA1-E9A7-4B53-D1A7-70C42853EE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2743200"/>
            <a:ext cx="2057400" cy="950913"/>
          </a:xfrm>
          <a:prstGeom prst="wedgeRectCallout">
            <a:avLst>
              <a:gd name="adj1" fmla="val 6329"/>
              <a:gd name="adj2" fmla="val 67880"/>
            </a:avLst>
          </a:prstGeom>
          <a:solidFill>
            <a:srgbClr val="FFFFCC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Smallest atomic access unit (512B – 4KB)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>
            <a:extLst>
              <a:ext uri="{FF2B5EF4-FFF2-40B4-BE49-F238E27FC236}">
                <a16:creationId xmlns:a16="http://schemas.microsoft.com/office/drawing/2014/main" id="{DCA50908-9706-1E23-0FE4-C94AE22DB5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More Complexities</a:t>
            </a:r>
          </a:p>
        </p:txBody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id="{68E53382-B181-5440-0657-928BE330BA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Zone-bit recording</a:t>
            </a:r>
          </a:p>
          <a:p>
            <a:pPr lvl="1" eaLnBrk="1" hangingPunct="1"/>
            <a:r>
              <a:rPr lang="en-US" altLang="en-US"/>
              <a:t>More sectors near outer tracks</a:t>
            </a:r>
          </a:p>
          <a:p>
            <a:pPr eaLnBrk="1" hangingPunct="1"/>
            <a:r>
              <a:rPr lang="en-US" altLang="en-US"/>
              <a:t>Track skews</a:t>
            </a:r>
          </a:p>
          <a:p>
            <a:pPr lvl="1" eaLnBrk="1" hangingPunct="1"/>
            <a:r>
              <a:rPr lang="en-US" altLang="en-US"/>
              <a:t>Track starting positions are not aligned</a:t>
            </a:r>
          </a:p>
          <a:p>
            <a:pPr lvl="1" eaLnBrk="1" hangingPunct="1"/>
            <a:r>
              <a:rPr lang="en-US" altLang="en-US"/>
              <a:t>Optimize sequential transfers across multiple tracks</a:t>
            </a:r>
          </a:p>
          <a:p>
            <a:pPr lvl="1" eaLnBrk="1" hangingPunct="1"/>
            <a:endParaRPr lang="en-US" alt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>
            <a:extLst>
              <a:ext uri="{FF2B5EF4-FFF2-40B4-BE49-F238E27FC236}">
                <a16:creationId xmlns:a16="http://schemas.microsoft.com/office/drawing/2014/main" id="{C83BC168-4D63-13E3-F17B-32B12878C3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Seagate Mosaic 3+</a:t>
            </a:r>
          </a:p>
        </p:txBody>
      </p:sp>
      <p:pic>
        <p:nvPicPr>
          <p:cNvPr id="81923" name="Content Placeholder 4">
            <a:extLst>
              <a:ext uri="{FF2B5EF4-FFF2-40B4-BE49-F238E27FC236}">
                <a16:creationId xmlns:a16="http://schemas.microsoft.com/office/drawing/2014/main" id="{33B84125-5DF7-B841-49D4-28A47163036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6413" y="2017713"/>
            <a:ext cx="6584950" cy="41148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6818A746-DE9A-1E9B-B1CD-65FD9F0D31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File System Basics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0D7816E1-6689-6CBE-8CE3-53973563F9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An OS may support multiples FSes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Instances of the same type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Different types of file systems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All file systems are typically bound into a single </a:t>
            </a:r>
            <a:r>
              <a:rPr lang="en-US" altLang="en-US" i="1" u="sng"/>
              <a:t>namespace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Often hierarchical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>
            <a:extLst>
              <a:ext uri="{FF2B5EF4-FFF2-40B4-BE49-F238E27FC236}">
                <a16:creationId xmlns:a16="http://schemas.microsoft.com/office/drawing/2014/main" id="{5341CDD7-A8CB-7591-6BDB-9A4572622B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Disk Sales Trend</a:t>
            </a:r>
          </a:p>
        </p:txBody>
      </p:sp>
      <p:sp>
        <p:nvSpPr>
          <p:cNvPr id="82947" name="Content Placeholder 3">
            <a:extLst>
              <a:ext uri="{FF2B5EF4-FFF2-40B4-BE49-F238E27FC236}">
                <a16:creationId xmlns:a16="http://schemas.microsoft.com/office/drawing/2014/main" id="{E8BB0AF4-7AB9-2E30-1621-2FC3F7ADA88F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altLang="en-US" dirty="0"/>
              <a:t>HDDs:  $10-16/TB</a:t>
            </a:r>
          </a:p>
          <a:p>
            <a:pPr lvl="1"/>
            <a:r>
              <a:rPr lang="en-US" altLang="en-US" dirty="0"/>
              <a:t>Mostly for clouds and recording devices</a:t>
            </a:r>
          </a:p>
          <a:p>
            <a:pPr lvl="1"/>
            <a:r>
              <a:rPr lang="en-US" altLang="en-US" dirty="0"/>
              <a:t>$110 for 6TB</a:t>
            </a:r>
          </a:p>
          <a:p>
            <a:pPr lvl="1"/>
            <a:r>
              <a:rPr lang="en-US" altLang="en-US" dirty="0"/>
              <a:t>$450 for $28TB</a:t>
            </a:r>
          </a:p>
          <a:p>
            <a:r>
              <a:rPr lang="en-US" altLang="en-US" dirty="0"/>
              <a:t>SSDs:  $7-128/TB</a:t>
            </a:r>
          </a:p>
          <a:p>
            <a:pPr lvl="1"/>
            <a:r>
              <a:rPr lang="en-US" altLang="en-US" dirty="0"/>
              <a:t>$16K for 122TB</a:t>
            </a:r>
          </a:p>
          <a:p>
            <a:pPr lvl="1"/>
            <a:r>
              <a:rPr lang="en-US" altLang="en-US" dirty="0"/>
              <a:t>$1.8K for 15TB</a:t>
            </a:r>
          </a:p>
        </p:txBody>
      </p:sp>
      <p:pic>
        <p:nvPicPr>
          <p:cNvPr id="82948" name="Picture 2">
            <a:extLst>
              <a:ext uri="{FF2B5EF4-FFF2-40B4-BE49-F238E27FC236}">
                <a16:creationId xmlns:a16="http://schemas.microsoft.com/office/drawing/2014/main" id="{FCC93384-0B09-E746-5321-CDA120CD7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463" y="2017713"/>
            <a:ext cx="41529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>
            <a:extLst>
              <a:ext uri="{FF2B5EF4-FFF2-40B4-BE49-F238E27FC236}">
                <a16:creationId xmlns:a16="http://schemas.microsoft.com/office/drawing/2014/main" id="{C9E05A62-B3D0-B91F-1303-81F0A3B15E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Laying Out Files on Disks</a:t>
            </a:r>
          </a:p>
        </p:txBody>
      </p:sp>
      <p:sp>
        <p:nvSpPr>
          <p:cNvPr id="84995" name="Rectangle 3">
            <a:extLst>
              <a:ext uri="{FF2B5EF4-FFF2-40B4-BE49-F238E27FC236}">
                <a16:creationId xmlns:a16="http://schemas.microsoft.com/office/drawing/2014/main" id="{C32BC925-495E-1F30-3D50-AFD6988004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Consider a long sequential file</a:t>
            </a:r>
          </a:p>
          <a:p>
            <a:pPr eaLnBrk="1" hangingPunct="1"/>
            <a:r>
              <a:rPr lang="en-US" altLang="en-US"/>
              <a:t>And a disk divided into sectors with 1-KB blocks</a:t>
            </a:r>
          </a:p>
          <a:p>
            <a:pPr eaLnBrk="1" hangingPunct="1"/>
            <a:r>
              <a:rPr lang="en-US" altLang="en-US"/>
              <a:t>Where should you put the bytes?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>
            <a:extLst>
              <a:ext uri="{FF2B5EF4-FFF2-40B4-BE49-F238E27FC236}">
                <a16:creationId xmlns:a16="http://schemas.microsoft.com/office/drawing/2014/main" id="{47E90FF5-157E-1A39-82B4-C6FBDC01CC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File Layout Methods</a:t>
            </a:r>
          </a:p>
        </p:txBody>
      </p:sp>
      <p:sp>
        <p:nvSpPr>
          <p:cNvPr id="87043" name="Rectangle 3">
            <a:extLst>
              <a:ext uri="{FF2B5EF4-FFF2-40B4-BE49-F238E27FC236}">
                <a16:creationId xmlns:a16="http://schemas.microsoft.com/office/drawing/2014/main" id="{B939C0E0-D9E1-FB20-DC82-51A9581373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Contiguous allocation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Threaded allocation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Segment-based allocation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Variable-sized, extent-based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Indexed allocation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Fixed-sized, extent-based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Multi-level indexed allocation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Inverted (hashed) allocation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61F5256B-BDDD-E73D-FA67-1EC254EC15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Contiguous Allocation</a:t>
            </a:r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C21894C5-0328-200C-45DA-17967ADB7B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+ Fast sequential access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+ Easy to compute random offsets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- External fragmentation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>
            <a:extLst>
              <a:ext uri="{FF2B5EF4-FFF2-40B4-BE49-F238E27FC236}">
                <a16:creationId xmlns:a16="http://schemas.microsoft.com/office/drawing/2014/main" id="{15DE46BC-BE71-0617-14F3-635797F0B4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Threaded Allocation</a:t>
            </a:r>
          </a:p>
        </p:txBody>
      </p:sp>
      <p:sp>
        <p:nvSpPr>
          <p:cNvPr id="91139" name="Rectangle 3">
            <a:extLst>
              <a:ext uri="{FF2B5EF4-FFF2-40B4-BE49-F238E27FC236}">
                <a16:creationId xmlns:a16="http://schemas.microsoft.com/office/drawing/2014/main" id="{5E40AC25-49AE-A1FE-C14E-65C17B3A04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Example:  FAT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+ Easy to grow files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- Internal fragmentation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- Not good for random accesses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- Unreliable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555A1029-91C6-5439-6951-1350681E8E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Segment-based Allocation</a:t>
            </a:r>
          </a:p>
        </p:txBody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8C0B724C-C449-44EC-240C-376457AF0B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 number of contiguous regions of blocks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+ Combines strengths of contiguous and threaded allocations</a:t>
            </a:r>
          </a:p>
          <a:p>
            <a:pPr eaLnBrk="1" hangingPunct="1">
              <a:buFontTx/>
              <a:buNone/>
            </a:pPr>
            <a:r>
              <a:rPr lang="en-US" altLang="en-US"/>
              <a:t>- Internal fragmentation</a:t>
            </a:r>
          </a:p>
          <a:p>
            <a:pPr eaLnBrk="1" hangingPunct="1">
              <a:buFontTx/>
              <a:buNone/>
            </a:pPr>
            <a:r>
              <a:rPr lang="en-US" altLang="en-US"/>
              <a:t>- Random accesses are not as fast as contiguous allocation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id="{BB2B2144-FE6E-0C55-64DD-55F2E3A574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Segment-Based Allocation</a:t>
            </a:r>
          </a:p>
        </p:txBody>
      </p:sp>
      <p:grpSp>
        <p:nvGrpSpPr>
          <p:cNvPr id="95235" name="Group 59">
            <a:extLst>
              <a:ext uri="{FF2B5EF4-FFF2-40B4-BE49-F238E27FC236}">
                <a16:creationId xmlns:a16="http://schemas.microsoft.com/office/drawing/2014/main" id="{7308DDCF-F697-803C-30AF-6C0726143518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2667000"/>
            <a:ext cx="5045075" cy="2590800"/>
            <a:chOff x="960" y="1824"/>
            <a:chExt cx="3178" cy="1632"/>
          </a:xfrm>
        </p:grpSpPr>
        <p:sp>
          <p:nvSpPr>
            <p:cNvPr id="95236" name="Rectangle 4">
              <a:extLst>
                <a:ext uri="{FF2B5EF4-FFF2-40B4-BE49-F238E27FC236}">
                  <a16:creationId xmlns:a16="http://schemas.microsoft.com/office/drawing/2014/main" id="{47F57A0D-77F3-0D35-4F22-31A5A9EEFB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" y="1824"/>
              <a:ext cx="1330" cy="240"/>
            </a:xfrm>
            <a:prstGeom prst="rect">
              <a:avLst/>
            </a:prstGeom>
            <a:gradFill rotWithShape="0">
              <a:gsLst>
                <a:gs pos="0">
                  <a:srgbClr val="525252"/>
                </a:gs>
                <a:gs pos="50000">
                  <a:srgbClr val="B2B2B2"/>
                </a:gs>
                <a:gs pos="100000">
                  <a:srgbClr val="52525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95237" name="Rectangle 5">
              <a:extLst>
                <a:ext uri="{FF2B5EF4-FFF2-40B4-BE49-F238E27FC236}">
                  <a16:creationId xmlns:a16="http://schemas.microsoft.com/office/drawing/2014/main" id="{215E1BE6-9973-4B3C-F4F0-28E1BA66E8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" y="1824"/>
              <a:ext cx="1330" cy="384"/>
            </a:xfrm>
            <a:prstGeom prst="rect">
              <a:avLst/>
            </a:prstGeom>
            <a:gradFill rotWithShape="0">
              <a:gsLst>
                <a:gs pos="0">
                  <a:srgbClr val="525252"/>
                </a:gs>
                <a:gs pos="50000">
                  <a:srgbClr val="B2B2B2"/>
                </a:gs>
                <a:gs pos="100000">
                  <a:srgbClr val="52525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grpSp>
          <p:nvGrpSpPr>
            <p:cNvPr id="95238" name="Group 6">
              <a:extLst>
                <a:ext uri="{FF2B5EF4-FFF2-40B4-BE49-F238E27FC236}">
                  <a16:creationId xmlns:a16="http://schemas.microsoft.com/office/drawing/2014/main" id="{CC5786D6-BB2E-5C06-1453-5F8C5D1364D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42" y="1920"/>
              <a:ext cx="1152" cy="192"/>
              <a:chOff x="1152" y="1392"/>
              <a:chExt cx="912" cy="192"/>
            </a:xfrm>
          </p:grpSpPr>
          <p:sp>
            <p:nvSpPr>
              <p:cNvPr id="95286" name="Rectangle 7">
                <a:extLst>
                  <a:ext uri="{FF2B5EF4-FFF2-40B4-BE49-F238E27FC236}">
                    <a16:creationId xmlns:a16="http://schemas.microsoft.com/office/drawing/2014/main" id="{290568B6-E2D4-BF19-8EDC-A6FBA971E8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00"/>
                  </a:gs>
                  <a:gs pos="50000">
                    <a:srgbClr val="FFFF00"/>
                  </a:gs>
                  <a:gs pos="100000">
                    <a:srgbClr val="7676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95287" name="Text Box 8">
                <a:extLst>
                  <a:ext uri="{FF2B5EF4-FFF2-40B4-BE49-F238E27FC236}">
                    <a16:creationId xmlns:a16="http://schemas.microsoft.com/office/drawing/2014/main" id="{13BAA13A-C332-C9AE-2ECC-3E34882E9E7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00"/>
                  </a:gs>
                  <a:gs pos="50000">
                    <a:srgbClr val="FFFF00"/>
                  </a:gs>
                  <a:gs pos="100000">
                    <a:srgbClr val="7676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segment list location</a:t>
                </a:r>
              </a:p>
            </p:txBody>
          </p:sp>
        </p:grpSp>
        <p:grpSp>
          <p:nvGrpSpPr>
            <p:cNvPr id="95239" name="Group 9">
              <a:extLst>
                <a:ext uri="{FF2B5EF4-FFF2-40B4-BE49-F238E27FC236}">
                  <a16:creationId xmlns:a16="http://schemas.microsoft.com/office/drawing/2014/main" id="{2A9A370A-BF5E-2903-9403-8392EE2EFE9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42" y="1920"/>
              <a:ext cx="1152" cy="192"/>
              <a:chOff x="1152" y="1392"/>
              <a:chExt cx="912" cy="192"/>
            </a:xfrm>
          </p:grpSpPr>
          <p:sp>
            <p:nvSpPr>
              <p:cNvPr id="95284" name="Rectangle 10">
                <a:extLst>
                  <a:ext uri="{FF2B5EF4-FFF2-40B4-BE49-F238E27FC236}">
                    <a16:creationId xmlns:a16="http://schemas.microsoft.com/office/drawing/2014/main" id="{DE26B025-6333-CE40-712D-AC41AAF278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00"/>
                  </a:gs>
                  <a:gs pos="50000">
                    <a:srgbClr val="FFFF00"/>
                  </a:gs>
                  <a:gs pos="100000">
                    <a:srgbClr val="7676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95285" name="Text Box 11">
                <a:extLst>
                  <a:ext uri="{FF2B5EF4-FFF2-40B4-BE49-F238E27FC236}">
                    <a16:creationId xmlns:a16="http://schemas.microsoft.com/office/drawing/2014/main" id="{D6A76A35-8ECF-C2E7-A125-F06572BAA6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00"/>
                  </a:gs>
                  <a:gs pos="50000">
                    <a:srgbClr val="FFFF00"/>
                  </a:gs>
                  <a:gs pos="100000">
                    <a:srgbClr val="7676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segment list location</a:t>
                </a:r>
              </a:p>
            </p:txBody>
          </p:sp>
        </p:grpSp>
        <p:sp>
          <p:nvSpPr>
            <p:cNvPr id="95240" name="Text Box 12">
              <a:extLst>
                <a:ext uri="{FF2B5EF4-FFF2-40B4-BE49-F238E27FC236}">
                  <a16:creationId xmlns:a16="http://schemas.microsoft.com/office/drawing/2014/main" id="{1046DAD8-6A20-9E74-58DA-4B38565F95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69" y="2256"/>
              <a:ext cx="65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i="1">
                  <a:latin typeface="Arial" panose="020B0604020202020204" pitchFamily="34" charset="0"/>
                </a:rPr>
                <a:t>i</a:t>
              </a:r>
              <a:r>
                <a:rPr lang="en-US" altLang="en-US" sz="2400">
                  <a:latin typeface="Arial" panose="020B0604020202020204" pitchFamily="34" charset="0"/>
                </a:rPr>
                <a:t>-node</a:t>
              </a:r>
            </a:p>
          </p:txBody>
        </p:sp>
        <p:grpSp>
          <p:nvGrpSpPr>
            <p:cNvPr id="95241" name="Group 13">
              <a:extLst>
                <a:ext uri="{FF2B5EF4-FFF2-40B4-BE49-F238E27FC236}">
                  <a16:creationId xmlns:a16="http://schemas.microsoft.com/office/drawing/2014/main" id="{14527B4A-474A-A802-263A-4426C1571D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94" y="1824"/>
              <a:ext cx="1570" cy="672"/>
              <a:chOff x="2818" y="1152"/>
              <a:chExt cx="1570" cy="672"/>
            </a:xfrm>
          </p:grpSpPr>
          <p:sp>
            <p:nvSpPr>
              <p:cNvPr id="95276" name="Rectangle 14">
                <a:extLst>
                  <a:ext uri="{FF2B5EF4-FFF2-40B4-BE49-F238E27FC236}">
                    <a16:creationId xmlns:a16="http://schemas.microsoft.com/office/drawing/2014/main" id="{601E1C5C-E111-11EC-1DBD-3EB67A3AF2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58" y="1152"/>
                <a:ext cx="1330" cy="672"/>
              </a:xfrm>
              <a:prstGeom prst="rect">
                <a:avLst/>
              </a:prstGeom>
              <a:gradFill rotWithShape="0">
                <a:gsLst>
                  <a:gs pos="0">
                    <a:srgbClr val="525252"/>
                  </a:gs>
                  <a:gs pos="50000">
                    <a:srgbClr val="B2B2B2"/>
                  </a:gs>
                  <a:gs pos="100000">
                    <a:srgbClr val="525252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panose="020B0604020202020204" pitchFamily="34" charset="0"/>
                </a:endParaRPr>
              </a:p>
            </p:txBody>
          </p:sp>
          <p:sp>
            <p:nvSpPr>
              <p:cNvPr id="95277" name="Line 15">
                <a:extLst>
                  <a:ext uri="{FF2B5EF4-FFF2-40B4-BE49-F238E27FC236}">
                    <a16:creationId xmlns:a16="http://schemas.microsoft.com/office/drawing/2014/main" id="{8E0D012B-DCBB-DE64-6C1B-C8BA7F3412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8" y="1344"/>
                <a:ext cx="240" cy="0"/>
              </a:xfrm>
              <a:prstGeom prst="line">
                <a:avLst/>
              </a:prstGeom>
              <a:noFill/>
              <a:ln w="9525">
                <a:solidFill>
                  <a:srgbClr val="CC00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grpSp>
            <p:nvGrpSpPr>
              <p:cNvPr id="95278" name="Group 16">
                <a:extLst>
                  <a:ext uri="{FF2B5EF4-FFF2-40B4-BE49-F238E27FC236}">
                    <a16:creationId xmlns:a16="http://schemas.microsoft.com/office/drawing/2014/main" id="{4A33BAD2-461A-9170-1314-3FC3A2799CB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54" y="1536"/>
                <a:ext cx="1152" cy="192"/>
                <a:chOff x="1152" y="1392"/>
                <a:chExt cx="912" cy="192"/>
              </a:xfrm>
            </p:grpSpPr>
            <p:sp>
              <p:nvSpPr>
                <p:cNvPr id="95282" name="Rectangle 17">
                  <a:extLst>
                    <a:ext uri="{FF2B5EF4-FFF2-40B4-BE49-F238E27FC236}">
                      <a16:creationId xmlns:a16="http://schemas.microsoft.com/office/drawing/2014/main" id="{77183DF0-BE80-5756-0B77-469D37AFD4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52" y="1392"/>
                  <a:ext cx="912" cy="192"/>
                </a:xfrm>
                <a:prstGeom prst="rect">
                  <a:avLst/>
                </a:prstGeom>
                <a:gradFill rotWithShape="0">
                  <a:gsLst>
                    <a:gs pos="0">
                      <a:srgbClr val="767647"/>
                    </a:gs>
                    <a:gs pos="50000">
                      <a:srgbClr val="FFFF99"/>
                    </a:gs>
                    <a:gs pos="100000">
                      <a:srgbClr val="767647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1800"/>
                </a:p>
              </p:txBody>
            </p:sp>
            <p:sp>
              <p:nvSpPr>
                <p:cNvPr id="95283" name="Text Box 18">
                  <a:extLst>
                    <a:ext uri="{FF2B5EF4-FFF2-40B4-BE49-F238E27FC236}">
                      <a16:creationId xmlns:a16="http://schemas.microsoft.com/office/drawing/2014/main" id="{545CF9C2-E171-B830-9989-07DDD3726D6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152" y="1392"/>
                  <a:ext cx="912" cy="192"/>
                </a:xfrm>
                <a:prstGeom prst="rect">
                  <a:avLst/>
                </a:prstGeom>
                <a:gradFill rotWithShape="0">
                  <a:gsLst>
                    <a:gs pos="0">
                      <a:srgbClr val="767647"/>
                    </a:gs>
                    <a:gs pos="50000">
                      <a:srgbClr val="FFFF99"/>
                    </a:gs>
                    <a:gs pos="100000">
                      <a:srgbClr val="767647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en-US" sz="1400">
                      <a:latin typeface="Arial" panose="020B0604020202020204" pitchFamily="34" charset="0"/>
                    </a:rPr>
                    <a:t>end block location</a:t>
                  </a:r>
                </a:p>
              </p:txBody>
            </p:sp>
          </p:grpSp>
          <p:grpSp>
            <p:nvGrpSpPr>
              <p:cNvPr id="95279" name="Group 19">
                <a:extLst>
                  <a:ext uri="{FF2B5EF4-FFF2-40B4-BE49-F238E27FC236}">
                    <a16:creationId xmlns:a16="http://schemas.microsoft.com/office/drawing/2014/main" id="{6742C0FF-C561-8B99-C701-A85BA03F6A2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54" y="1248"/>
                <a:ext cx="1152" cy="192"/>
                <a:chOff x="1152" y="1392"/>
                <a:chExt cx="912" cy="192"/>
              </a:xfrm>
            </p:grpSpPr>
            <p:sp>
              <p:nvSpPr>
                <p:cNvPr id="95280" name="Rectangle 20">
                  <a:extLst>
                    <a:ext uri="{FF2B5EF4-FFF2-40B4-BE49-F238E27FC236}">
                      <a16:creationId xmlns:a16="http://schemas.microsoft.com/office/drawing/2014/main" id="{753F5277-4180-2B2C-72ED-5C5D610FAC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52" y="1392"/>
                  <a:ext cx="912" cy="192"/>
                </a:xfrm>
                <a:prstGeom prst="rect">
                  <a:avLst/>
                </a:prstGeom>
                <a:gradFill rotWithShape="0">
                  <a:gsLst>
                    <a:gs pos="0">
                      <a:srgbClr val="767647"/>
                    </a:gs>
                    <a:gs pos="50000">
                      <a:srgbClr val="FFFF99"/>
                    </a:gs>
                    <a:gs pos="100000">
                      <a:srgbClr val="767647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1800"/>
                </a:p>
              </p:txBody>
            </p:sp>
            <p:sp>
              <p:nvSpPr>
                <p:cNvPr id="95281" name="Text Box 21">
                  <a:extLst>
                    <a:ext uri="{FF2B5EF4-FFF2-40B4-BE49-F238E27FC236}">
                      <a16:creationId xmlns:a16="http://schemas.microsoft.com/office/drawing/2014/main" id="{B9673A2F-613B-E2A8-2957-BBEE42A8E03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152" y="1392"/>
                  <a:ext cx="912" cy="192"/>
                </a:xfrm>
                <a:prstGeom prst="rect">
                  <a:avLst/>
                </a:prstGeom>
                <a:gradFill rotWithShape="0">
                  <a:gsLst>
                    <a:gs pos="0">
                      <a:srgbClr val="767647"/>
                    </a:gs>
                    <a:gs pos="50000">
                      <a:srgbClr val="FFFF99"/>
                    </a:gs>
                    <a:gs pos="100000">
                      <a:srgbClr val="767647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en-US" sz="1400">
                      <a:latin typeface="Arial" panose="020B0604020202020204" pitchFamily="34" charset="0"/>
                    </a:rPr>
                    <a:t>begin block location</a:t>
                  </a:r>
                </a:p>
              </p:txBody>
            </p:sp>
          </p:grpSp>
        </p:grpSp>
        <p:grpSp>
          <p:nvGrpSpPr>
            <p:cNvPr id="95242" name="Group 22">
              <a:extLst>
                <a:ext uri="{FF2B5EF4-FFF2-40B4-BE49-F238E27FC236}">
                  <a16:creationId xmlns:a16="http://schemas.microsoft.com/office/drawing/2014/main" id="{A22FD7A0-7053-0A08-8942-7A2FE36ADC9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30" y="1920"/>
              <a:ext cx="1152" cy="192"/>
              <a:chOff x="1152" y="1392"/>
              <a:chExt cx="912" cy="192"/>
            </a:xfrm>
          </p:grpSpPr>
          <p:sp>
            <p:nvSpPr>
              <p:cNvPr id="95274" name="Rectangle 23">
                <a:extLst>
                  <a:ext uri="{FF2B5EF4-FFF2-40B4-BE49-F238E27FC236}">
                    <a16:creationId xmlns:a16="http://schemas.microsoft.com/office/drawing/2014/main" id="{0841C32E-C236-5D48-399C-B93DE3FD01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95275" name="Text Box 24">
                <a:extLst>
                  <a:ext uri="{FF2B5EF4-FFF2-40B4-BE49-F238E27FC236}">
                    <a16:creationId xmlns:a16="http://schemas.microsoft.com/office/drawing/2014/main" id="{3E663E91-658B-51C1-DAA5-2DD01D591B7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begin block location</a:t>
                </a:r>
              </a:p>
            </p:txBody>
          </p:sp>
        </p:grpSp>
        <p:grpSp>
          <p:nvGrpSpPr>
            <p:cNvPr id="95243" name="Group 25">
              <a:extLst>
                <a:ext uri="{FF2B5EF4-FFF2-40B4-BE49-F238E27FC236}">
                  <a16:creationId xmlns:a16="http://schemas.microsoft.com/office/drawing/2014/main" id="{B1C8E8A5-825E-974F-ABB2-23BEB3638E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82" y="1872"/>
              <a:ext cx="456" cy="240"/>
              <a:chOff x="2544" y="1488"/>
              <a:chExt cx="456" cy="240"/>
            </a:xfrm>
          </p:grpSpPr>
          <p:sp>
            <p:nvSpPr>
              <p:cNvPr id="95272" name="Rectangle 26">
                <a:extLst>
                  <a:ext uri="{FF2B5EF4-FFF2-40B4-BE49-F238E27FC236}">
                    <a16:creationId xmlns:a16="http://schemas.microsoft.com/office/drawing/2014/main" id="{14B7C65B-5946-2F99-AD27-958A07786E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60" y="1488"/>
                <a:ext cx="240" cy="240"/>
              </a:xfrm>
              <a:prstGeom prst="rect">
                <a:avLst/>
              </a:prstGeom>
              <a:gradFill rotWithShape="0">
                <a:gsLst>
                  <a:gs pos="0">
                    <a:srgbClr val="5E4776"/>
                  </a:gs>
                  <a:gs pos="50000">
                    <a:srgbClr val="CC99FF"/>
                  </a:gs>
                  <a:gs pos="100000">
                    <a:srgbClr val="5E4776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95273" name="Line 27">
                <a:extLst>
                  <a:ext uri="{FF2B5EF4-FFF2-40B4-BE49-F238E27FC236}">
                    <a16:creationId xmlns:a16="http://schemas.microsoft.com/office/drawing/2014/main" id="{5DB4D05B-20F1-05F7-4945-6A84509D7E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44" y="1632"/>
                <a:ext cx="192" cy="0"/>
              </a:xfrm>
              <a:prstGeom prst="line">
                <a:avLst/>
              </a:prstGeom>
              <a:noFill/>
              <a:ln w="9525">
                <a:solidFill>
                  <a:srgbClr val="CC00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95244" name="Group 28">
              <a:extLst>
                <a:ext uri="{FF2B5EF4-FFF2-40B4-BE49-F238E27FC236}">
                  <a16:creationId xmlns:a16="http://schemas.microsoft.com/office/drawing/2014/main" id="{E978F1C0-8133-DDBC-68DA-62057C34824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30" y="2208"/>
              <a:ext cx="1152" cy="192"/>
              <a:chOff x="1152" y="1392"/>
              <a:chExt cx="912" cy="192"/>
            </a:xfrm>
          </p:grpSpPr>
          <p:sp>
            <p:nvSpPr>
              <p:cNvPr id="95270" name="Rectangle 29">
                <a:extLst>
                  <a:ext uri="{FF2B5EF4-FFF2-40B4-BE49-F238E27FC236}">
                    <a16:creationId xmlns:a16="http://schemas.microsoft.com/office/drawing/2014/main" id="{4EB6D764-A17B-7A57-3ABE-1CE5EA068A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95271" name="Text Box 30">
                <a:extLst>
                  <a:ext uri="{FF2B5EF4-FFF2-40B4-BE49-F238E27FC236}">
                    <a16:creationId xmlns:a16="http://schemas.microsoft.com/office/drawing/2014/main" id="{C8682654-5C3F-6F4B-7753-CD24EA907A9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end block location</a:t>
                </a:r>
              </a:p>
            </p:txBody>
          </p:sp>
        </p:grpSp>
        <p:grpSp>
          <p:nvGrpSpPr>
            <p:cNvPr id="95245" name="Group 31">
              <a:extLst>
                <a:ext uri="{FF2B5EF4-FFF2-40B4-BE49-F238E27FC236}">
                  <a16:creationId xmlns:a16="http://schemas.microsoft.com/office/drawing/2014/main" id="{F04C571D-8BD8-DE52-1645-112F339D2C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82" y="2160"/>
              <a:ext cx="456" cy="240"/>
              <a:chOff x="2544" y="1488"/>
              <a:chExt cx="456" cy="240"/>
            </a:xfrm>
          </p:grpSpPr>
          <p:sp>
            <p:nvSpPr>
              <p:cNvPr id="95268" name="Rectangle 32">
                <a:extLst>
                  <a:ext uri="{FF2B5EF4-FFF2-40B4-BE49-F238E27FC236}">
                    <a16:creationId xmlns:a16="http://schemas.microsoft.com/office/drawing/2014/main" id="{DC54DC25-9127-2F40-B228-B446284B12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60" y="1488"/>
                <a:ext cx="240" cy="240"/>
              </a:xfrm>
              <a:prstGeom prst="rect">
                <a:avLst/>
              </a:prstGeom>
              <a:gradFill rotWithShape="0">
                <a:gsLst>
                  <a:gs pos="0">
                    <a:srgbClr val="5E4776"/>
                  </a:gs>
                  <a:gs pos="50000">
                    <a:srgbClr val="CC99FF"/>
                  </a:gs>
                  <a:gs pos="100000">
                    <a:srgbClr val="5E4776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95269" name="Line 33">
                <a:extLst>
                  <a:ext uri="{FF2B5EF4-FFF2-40B4-BE49-F238E27FC236}">
                    <a16:creationId xmlns:a16="http://schemas.microsoft.com/office/drawing/2014/main" id="{184ECA3F-79FD-2A6E-AC79-24AF3A51A4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44" y="1632"/>
                <a:ext cx="192" cy="0"/>
              </a:xfrm>
              <a:prstGeom prst="line">
                <a:avLst/>
              </a:prstGeom>
              <a:noFill/>
              <a:ln w="9525">
                <a:solidFill>
                  <a:srgbClr val="CC00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95246" name="Group 34">
              <a:extLst>
                <a:ext uri="{FF2B5EF4-FFF2-40B4-BE49-F238E27FC236}">
                  <a16:creationId xmlns:a16="http://schemas.microsoft.com/office/drawing/2014/main" id="{4DB39C84-1225-CFEE-B896-B8D96F2A1B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34" y="2496"/>
              <a:ext cx="1330" cy="816"/>
              <a:chOff x="3058" y="1824"/>
              <a:chExt cx="1330" cy="816"/>
            </a:xfrm>
          </p:grpSpPr>
          <p:sp>
            <p:nvSpPr>
              <p:cNvPr id="95260" name="Rectangle 35">
                <a:extLst>
                  <a:ext uri="{FF2B5EF4-FFF2-40B4-BE49-F238E27FC236}">
                    <a16:creationId xmlns:a16="http://schemas.microsoft.com/office/drawing/2014/main" id="{A30CFEAA-4087-3407-E8BF-2C9EBAD870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58" y="1968"/>
                <a:ext cx="1330" cy="672"/>
              </a:xfrm>
              <a:prstGeom prst="rect">
                <a:avLst/>
              </a:prstGeom>
              <a:gradFill rotWithShape="0">
                <a:gsLst>
                  <a:gs pos="0">
                    <a:srgbClr val="525252"/>
                  </a:gs>
                  <a:gs pos="50000">
                    <a:srgbClr val="B2B2B2"/>
                  </a:gs>
                  <a:gs pos="100000">
                    <a:srgbClr val="525252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Arial" panose="020B0604020202020204" pitchFamily="34" charset="0"/>
                </a:endParaRPr>
              </a:p>
            </p:txBody>
          </p:sp>
          <p:sp>
            <p:nvSpPr>
              <p:cNvPr id="95261" name="Line 36">
                <a:extLst>
                  <a:ext uri="{FF2B5EF4-FFF2-40B4-BE49-F238E27FC236}">
                    <a16:creationId xmlns:a16="http://schemas.microsoft.com/office/drawing/2014/main" id="{BB37B01E-618B-4A23-F4D4-720DDBCE1A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30" y="1824"/>
                <a:ext cx="0" cy="144"/>
              </a:xfrm>
              <a:prstGeom prst="line">
                <a:avLst/>
              </a:prstGeom>
              <a:noFill/>
              <a:ln w="9525">
                <a:solidFill>
                  <a:srgbClr val="CC00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grpSp>
            <p:nvGrpSpPr>
              <p:cNvPr id="95262" name="Group 37">
                <a:extLst>
                  <a:ext uri="{FF2B5EF4-FFF2-40B4-BE49-F238E27FC236}">
                    <a16:creationId xmlns:a16="http://schemas.microsoft.com/office/drawing/2014/main" id="{D14D5C73-61C7-54BF-397C-C6D786FCEAD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54" y="2352"/>
                <a:ext cx="1152" cy="192"/>
                <a:chOff x="1152" y="1392"/>
                <a:chExt cx="912" cy="192"/>
              </a:xfrm>
            </p:grpSpPr>
            <p:sp>
              <p:nvSpPr>
                <p:cNvPr id="95266" name="Rectangle 38">
                  <a:extLst>
                    <a:ext uri="{FF2B5EF4-FFF2-40B4-BE49-F238E27FC236}">
                      <a16:creationId xmlns:a16="http://schemas.microsoft.com/office/drawing/2014/main" id="{21AF229E-B22A-38FC-D4B6-9A1D9BC339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52" y="1392"/>
                  <a:ext cx="912" cy="192"/>
                </a:xfrm>
                <a:prstGeom prst="rect">
                  <a:avLst/>
                </a:prstGeom>
                <a:gradFill rotWithShape="0">
                  <a:gsLst>
                    <a:gs pos="0">
                      <a:srgbClr val="767647"/>
                    </a:gs>
                    <a:gs pos="50000">
                      <a:srgbClr val="FFFF99"/>
                    </a:gs>
                    <a:gs pos="100000">
                      <a:srgbClr val="767647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1800"/>
                </a:p>
              </p:txBody>
            </p:sp>
            <p:sp>
              <p:nvSpPr>
                <p:cNvPr id="95267" name="Text Box 39">
                  <a:extLst>
                    <a:ext uri="{FF2B5EF4-FFF2-40B4-BE49-F238E27FC236}">
                      <a16:creationId xmlns:a16="http://schemas.microsoft.com/office/drawing/2014/main" id="{89E31C09-7603-505F-627C-52681B0D2B5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152" y="1392"/>
                  <a:ext cx="912" cy="192"/>
                </a:xfrm>
                <a:prstGeom prst="rect">
                  <a:avLst/>
                </a:prstGeom>
                <a:gradFill rotWithShape="0">
                  <a:gsLst>
                    <a:gs pos="0">
                      <a:srgbClr val="767647"/>
                    </a:gs>
                    <a:gs pos="50000">
                      <a:srgbClr val="FFFF99"/>
                    </a:gs>
                    <a:gs pos="100000">
                      <a:srgbClr val="767647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en-US" sz="1400">
                      <a:latin typeface="Arial" panose="020B0604020202020204" pitchFamily="34" charset="0"/>
                    </a:rPr>
                    <a:t>end block location</a:t>
                  </a:r>
                </a:p>
              </p:txBody>
            </p:sp>
          </p:grpSp>
          <p:grpSp>
            <p:nvGrpSpPr>
              <p:cNvPr id="95263" name="Group 40">
                <a:extLst>
                  <a:ext uri="{FF2B5EF4-FFF2-40B4-BE49-F238E27FC236}">
                    <a16:creationId xmlns:a16="http://schemas.microsoft.com/office/drawing/2014/main" id="{EDA12FF6-281E-63D8-4FF5-B8185144201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54" y="2064"/>
                <a:ext cx="1152" cy="192"/>
                <a:chOff x="1152" y="1392"/>
                <a:chExt cx="912" cy="192"/>
              </a:xfrm>
            </p:grpSpPr>
            <p:sp>
              <p:nvSpPr>
                <p:cNvPr id="95264" name="Rectangle 41">
                  <a:extLst>
                    <a:ext uri="{FF2B5EF4-FFF2-40B4-BE49-F238E27FC236}">
                      <a16:creationId xmlns:a16="http://schemas.microsoft.com/office/drawing/2014/main" id="{48558719-E708-28A5-2975-033DF4AF96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52" y="1392"/>
                  <a:ext cx="912" cy="192"/>
                </a:xfrm>
                <a:prstGeom prst="rect">
                  <a:avLst/>
                </a:prstGeom>
                <a:gradFill rotWithShape="0">
                  <a:gsLst>
                    <a:gs pos="0">
                      <a:srgbClr val="767647"/>
                    </a:gs>
                    <a:gs pos="50000">
                      <a:srgbClr val="FFFF99"/>
                    </a:gs>
                    <a:gs pos="100000">
                      <a:srgbClr val="767647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1800"/>
                </a:p>
              </p:txBody>
            </p:sp>
            <p:sp>
              <p:nvSpPr>
                <p:cNvPr id="95265" name="Text Box 42">
                  <a:extLst>
                    <a:ext uri="{FF2B5EF4-FFF2-40B4-BE49-F238E27FC236}">
                      <a16:creationId xmlns:a16="http://schemas.microsoft.com/office/drawing/2014/main" id="{CFACD3A4-9AB9-7588-BA9C-F3C5FEE5B78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152" y="1392"/>
                  <a:ext cx="912" cy="192"/>
                </a:xfrm>
                <a:prstGeom prst="rect">
                  <a:avLst/>
                </a:prstGeom>
                <a:gradFill rotWithShape="0">
                  <a:gsLst>
                    <a:gs pos="0">
                      <a:srgbClr val="767647"/>
                    </a:gs>
                    <a:gs pos="50000">
                      <a:srgbClr val="FFFF99"/>
                    </a:gs>
                    <a:gs pos="100000">
                      <a:srgbClr val="767647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en-US" sz="1400">
                      <a:latin typeface="Arial" panose="020B0604020202020204" pitchFamily="34" charset="0"/>
                    </a:rPr>
                    <a:t>begin block location</a:t>
                  </a:r>
                </a:p>
              </p:txBody>
            </p:sp>
          </p:grpSp>
        </p:grpSp>
        <p:grpSp>
          <p:nvGrpSpPr>
            <p:cNvPr id="95247" name="Group 43">
              <a:extLst>
                <a:ext uri="{FF2B5EF4-FFF2-40B4-BE49-F238E27FC236}">
                  <a16:creationId xmlns:a16="http://schemas.microsoft.com/office/drawing/2014/main" id="{FC8B3620-AEA8-9EA6-8110-B21DE3583A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30" y="2736"/>
              <a:ext cx="1152" cy="192"/>
              <a:chOff x="1152" y="1392"/>
              <a:chExt cx="912" cy="192"/>
            </a:xfrm>
          </p:grpSpPr>
          <p:sp>
            <p:nvSpPr>
              <p:cNvPr id="95258" name="Rectangle 44">
                <a:extLst>
                  <a:ext uri="{FF2B5EF4-FFF2-40B4-BE49-F238E27FC236}">
                    <a16:creationId xmlns:a16="http://schemas.microsoft.com/office/drawing/2014/main" id="{E4CB5B7D-BB94-1153-312D-B165761FFC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95259" name="Text Box 45">
                <a:extLst>
                  <a:ext uri="{FF2B5EF4-FFF2-40B4-BE49-F238E27FC236}">
                    <a16:creationId xmlns:a16="http://schemas.microsoft.com/office/drawing/2014/main" id="{46DAB753-3B95-6F1E-D26E-BC235179200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begin block location</a:t>
                </a:r>
              </a:p>
            </p:txBody>
          </p:sp>
        </p:grpSp>
        <p:grpSp>
          <p:nvGrpSpPr>
            <p:cNvPr id="95248" name="Group 46">
              <a:extLst>
                <a:ext uri="{FF2B5EF4-FFF2-40B4-BE49-F238E27FC236}">
                  <a16:creationId xmlns:a16="http://schemas.microsoft.com/office/drawing/2014/main" id="{BB1D681B-1129-378C-49C8-DF7AC4FB42D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82" y="2688"/>
              <a:ext cx="456" cy="240"/>
              <a:chOff x="2544" y="1488"/>
              <a:chExt cx="456" cy="240"/>
            </a:xfrm>
          </p:grpSpPr>
          <p:sp>
            <p:nvSpPr>
              <p:cNvPr id="95256" name="Rectangle 47">
                <a:extLst>
                  <a:ext uri="{FF2B5EF4-FFF2-40B4-BE49-F238E27FC236}">
                    <a16:creationId xmlns:a16="http://schemas.microsoft.com/office/drawing/2014/main" id="{22A07E21-875A-CBC7-ED7E-CD845EC203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60" y="1488"/>
                <a:ext cx="240" cy="240"/>
              </a:xfrm>
              <a:prstGeom prst="rect">
                <a:avLst/>
              </a:prstGeom>
              <a:gradFill rotWithShape="0">
                <a:gsLst>
                  <a:gs pos="0">
                    <a:srgbClr val="5E4776"/>
                  </a:gs>
                  <a:gs pos="50000">
                    <a:srgbClr val="CC99FF"/>
                  </a:gs>
                  <a:gs pos="100000">
                    <a:srgbClr val="5E4776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95257" name="Line 48">
                <a:extLst>
                  <a:ext uri="{FF2B5EF4-FFF2-40B4-BE49-F238E27FC236}">
                    <a16:creationId xmlns:a16="http://schemas.microsoft.com/office/drawing/2014/main" id="{B14BED57-B4DA-6420-9AF3-CCE5C0CA4D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44" y="1632"/>
                <a:ext cx="192" cy="0"/>
              </a:xfrm>
              <a:prstGeom prst="line">
                <a:avLst/>
              </a:prstGeom>
              <a:noFill/>
              <a:ln w="9525">
                <a:solidFill>
                  <a:srgbClr val="CC00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95249" name="Group 49">
              <a:extLst>
                <a:ext uri="{FF2B5EF4-FFF2-40B4-BE49-F238E27FC236}">
                  <a16:creationId xmlns:a16="http://schemas.microsoft.com/office/drawing/2014/main" id="{7F36451A-F09B-D7B4-AD6F-17F66F8A9B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30" y="3024"/>
              <a:ext cx="1152" cy="192"/>
              <a:chOff x="1152" y="1392"/>
              <a:chExt cx="912" cy="192"/>
            </a:xfrm>
          </p:grpSpPr>
          <p:sp>
            <p:nvSpPr>
              <p:cNvPr id="95254" name="Rectangle 50">
                <a:extLst>
                  <a:ext uri="{FF2B5EF4-FFF2-40B4-BE49-F238E27FC236}">
                    <a16:creationId xmlns:a16="http://schemas.microsoft.com/office/drawing/2014/main" id="{685423CF-827E-79C1-CE28-AB4F3CDE5B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95255" name="Text Box 51">
                <a:extLst>
                  <a:ext uri="{FF2B5EF4-FFF2-40B4-BE49-F238E27FC236}">
                    <a16:creationId xmlns:a16="http://schemas.microsoft.com/office/drawing/2014/main" id="{BB3E9B8D-31C2-598F-E0BC-0C25F3A5D3D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end block location</a:t>
                </a:r>
              </a:p>
            </p:txBody>
          </p:sp>
        </p:grpSp>
        <p:grpSp>
          <p:nvGrpSpPr>
            <p:cNvPr id="95250" name="Group 52">
              <a:extLst>
                <a:ext uri="{FF2B5EF4-FFF2-40B4-BE49-F238E27FC236}">
                  <a16:creationId xmlns:a16="http://schemas.microsoft.com/office/drawing/2014/main" id="{B3D56613-3078-3919-38CD-840FF38082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82" y="2976"/>
              <a:ext cx="456" cy="240"/>
              <a:chOff x="2544" y="1488"/>
              <a:chExt cx="456" cy="240"/>
            </a:xfrm>
          </p:grpSpPr>
          <p:sp>
            <p:nvSpPr>
              <p:cNvPr id="95252" name="Rectangle 53">
                <a:extLst>
                  <a:ext uri="{FF2B5EF4-FFF2-40B4-BE49-F238E27FC236}">
                    <a16:creationId xmlns:a16="http://schemas.microsoft.com/office/drawing/2014/main" id="{654CEFC1-51E6-04BC-06FC-E893C4CAF5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60" y="1488"/>
                <a:ext cx="240" cy="240"/>
              </a:xfrm>
              <a:prstGeom prst="rect">
                <a:avLst/>
              </a:prstGeom>
              <a:gradFill rotWithShape="0">
                <a:gsLst>
                  <a:gs pos="0">
                    <a:srgbClr val="5E4776"/>
                  </a:gs>
                  <a:gs pos="50000">
                    <a:srgbClr val="CC99FF"/>
                  </a:gs>
                  <a:gs pos="100000">
                    <a:srgbClr val="5E4776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95253" name="Line 54">
                <a:extLst>
                  <a:ext uri="{FF2B5EF4-FFF2-40B4-BE49-F238E27FC236}">
                    <a16:creationId xmlns:a16="http://schemas.microsoft.com/office/drawing/2014/main" id="{B61965F7-E947-41B9-5E0E-6FB3D57B82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44" y="1632"/>
                <a:ext cx="192" cy="0"/>
              </a:xfrm>
              <a:prstGeom prst="line">
                <a:avLst/>
              </a:prstGeom>
              <a:noFill/>
              <a:ln w="9525">
                <a:solidFill>
                  <a:srgbClr val="CC00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95251" name="Line 55">
              <a:extLst>
                <a:ext uri="{FF2B5EF4-FFF2-40B4-BE49-F238E27FC236}">
                  <a16:creationId xmlns:a16="http://schemas.microsoft.com/office/drawing/2014/main" id="{FF5AF770-F732-B529-9D95-7D5F9B31B7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06" y="3312"/>
              <a:ext cx="0" cy="144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>
            <a:extLst>
              <a:ext uri="{FF2B5EF4-FFF2-40B4-BE49-F238E27FC236}">
                <a16:creationId xmlns:a16="http://schemas.microsoft.com/office/drawing/2014/main" id="{49C0412F-B17F-4591-E498-7C343998FB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Indexed Allocation</a:t>
            </a:r>
          </a:p>
        </p:txBody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E4818417-3EF4-AAE9-C97D-364652177AB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800"/>
              <a:t>+ Fast random accesses</a:t>
            </a:r>
          </a:p>
          <a:p>
            <a:pPr eaLnBrk="1" hangingPunct="1">
              <a:buFontTx/>
              <a:buNone/>
            </a:pPr>
            <a:r>
              <a:rPr lang="en-US" altLang="en-US" sz="2800"/>
              <a:t>- Internal fragmentation</a:t>
            </a:r>
          </a:p>
          <a:p>
            <a:pPr eaLnBrk="1" hangingPunct="1">
              <a:buFontTx/>
              <a:buNone/>
            </a:pPr>
            <a:r>
              <a:rPr lang="en-US" altLang="en-US" sz="2800"/>
              <a:t>- Complexity in growing/shrinking indices</a:t>
            </a:r>
          </a:p>
        </p:txBody>
      </p:sp>
      <p:sp>
        <p:nvSpPr>
          <p:cNvPr id="97284" name="Rectangle 4">
            <a:extLst>
              <a:ext uri="{FF2B5EF4-FFF2-40B4-BE49-F238E27FC236}">
                <a16:creationId xmlns:a16="http://schemas.microsoft.com/office/drawing/2014/main" id="{20003A4F-BC40-0AD2-1EB7-5C42355B1F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4325" y="2895600"/>
            <a:ext cx="2111375" cy="381000"/>
          </a:xfrm>
          <a:prstGeom prst="rect">
            <a:avLst/>
          </a:prstGeom>
          <a:gradFill rotWithShape="0">
            <a:gsLst>
              <a:gs pos="0">
                <a:srgbClr val="525252"/>
              </a:gs>
              <a:gs pos="50000">
                <a:srgbClr val="B2B2B2"/>
              </a:gs>
              <a:gs pos="100000">
                <a:srgbClr val="52525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97285" name="Rectangle 5">
            <a:extLst>
              <a:ext uri="{FF2B5EF4-FFF2-40B4-BE49-F238E27FC236}">
                <a16:creationId xmlns:a16="http://schemas.microsoft.com/office/drawing/2014/main" id="{9AA67FB7-3A11-D348-8224-FABC5C8D6A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4325" y="2895600"/>
            <a:ext cx="2111375" cy="1524000"/>
          </a:xfrm>
          <a:prstGeom prst="rect">
            <a:avLst/>
          </a:prstGeom>
          <a:gradFill rotWithShape="0">
            <a:gsLst>
              <a:gs pos="0">
                <a:srgbClr val="525252"/>
              </a:gs>
              <a:gs pos="50000">
                <a:srgbClr val="B2B2B2"/>
              </a:gs>
              <a:gs pos="100000">
                <a:srgbClr val="52525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Arial" panose="020B0604020202020204" pitchFamily="34" charset="0"/>
            </a:endParaRPr>
          </a:p>
        </p:txBody>
      </p:sp>
      <p:grpSp>
        <p:nvGrpSpPr>
          <p:cNvPr id="97286" name="Group 6">
            <a:extLst>
              <a:ext uri="{FF2B5EF4-FFF2-40B4-BE49-F238E27FC236}">
                <a16:creationId xmlns:a16="http://schemas.microsoft.com/office/drawing/2014/main" id="{B229F02A-26B6-F6C6-4E9C-0F8EDA7F9351}"/>
              </a:ext>
            </a:extLst>
          </p:cNvPr>
          <p:cNvGrpSpPr>
            <a:grpSpLocks/>
          </p:cNvGrpSpPr>
          <p:nvPr/>
        </p:nvGrpSpPr>
        <p:grpSpPr bwMode="auto">
          <a:xfrm>
            <a:off x="5524500" y="3048000"/>
            <a:ext cx="1828800" cy="304800"/>
            <a:chOff x="1152" y="1392"/>
            <a:chExt cx="912" cy="192"/>
          </a:xfrm>
        </p:grpSpPr>
        <p:sp>
          <p:nvSpPr>
            <p:cNvPr id="97306" name="Rectangle 7">
              <a:extLst>
                <a:ext uri="{FF2B5EF4-FFF2-40B4-BE49-F238E27FC236}">
                  <a16:creationId xmlns:a16="http://schemas.microsoft.com/office/drawing/2014/main" id="{1FEBFBD3-1D4B-FC9F-BEA4-E07914D7E3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97307" name="Text Box 8">
              <a:extLst>
                <a:ext uri="{FF2B5EF4-FFF2-40B4-BE49-F238E27FC236}">
                  <a16:creationId xmlns:a16="http://schemas.microsoft.com/office/drawing/2014/main" id="{93D029D2-5F42-436A-6FFC-D745B52BBE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data block location</a:t>
              </a:r>
            </a:p>
          </p:txBody>
        </p:sp>
      </p:grpSp>
      <p:grpSp>
        <p:nvGrpSpPr>
          <p:cNvPr id="97287" name="Group 9">
            <a:extLst>
              <a:ext uri="{FF2B5EF4-FFF2-40B4-BE49-F238E27FC236}">
                <a16:creationId xmlns:a16="http://schemas.microsoft.com/office/drawing/2014/main" id="{1E1B4E40-F1ED-0102-489D-ED35F59F848E}"/>
              </a:ext>
            </a:extLst>
          </p:cNvPr>
          <p:cNvGrpSpPr>
            <a:grpSpLocks/>
          </p:cNvGrpSpPr>
          <p:nvPr/>
        </p:nvGrpSpPr>
        <p:grpSpPr bwMode="auto">
          <a:xfrm>
            <a:off x="5524500" y="3962400"/>
            <a:ext cx="1828800" cy="304800"/>
            <a:chOff x="1152" y="1392"/>
            <a:chExt cx="912" cy="192"/>
          </a:xfrm>
        </p:grpSpPr>
        <p:sp>
          <p:nvSpPr>
            <p:cNvPr id="97304" name="Rectangle 10">
              <a:extLst>
                <a:ext uri="{FF2B5EF4-FFF2-40B4-BE49-F238E27FC236}">
                  <a16:creationId xmlns:a16="http://schemas.microsoft.com/office/drawing/2014/main" id="{B1A47A21-0DA4-672A-5C87-9185A9C64F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97305" name="Text Box 11">
              <a:extLst>
                <a:ext uri="{FF2B5EF4-FFF2-40B4-BE49-F238E27FC236}">
                  <a16:creationId xmlns:a16="http://schemas.microsoft.com/office/drawing/2014/main" id="{A20A6786-BA9E-ABE6-340F-F8D8BC1855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data block location</a:t>
              </a:r>
            </a:p>
          </p:txBody>
        </p:sp>
      </p:grpSp>
      <p:sp>
        <p:nvSpPr>
          <p:cNvPr id="97288" name="Oval 12">
            <a:extLst>
              <a:ext uri="{FF2B5EF4-FFF2-40B4-BE49-F238E27FC236}">
                <a16:creationId xmlns:a16="http://schemas.microsoft.com/office/drawing/2014/main" id="{C7D69C1C-AF7E-9426-CAE9-F4AB33C088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2700" y="3505200"/>
            <a:ext cx="76200" cy="76200"/>
          </a:xfrm>
          <a:prstGeom prst="ellipse">
            <a:avLst/>
          </a:prstGeom>
          <a:gradFill rotWithShape="0">
            <a:gsLst>
              <a:gs pos="0">
                <a:srgbClr val="FFFF99"/>
              </a:gs>
              <a:gs pos="100000">
                <a:srgbClr val="767647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97289" name="Oval 13">
            <a:extLst>
              <a:ext uri="{FF2B5EF4-FFF2-40B4-BE49-F238E27FC236}">
                <a16:creationId xmlns:a16="http://schemas.microsoft.com/office/drawing/2014/main" id="{7559CA55-1273-E1C6-5535-9DAD296E38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2700" y="3657600"/>
            <a:ext cx="76200" cy="76200"/>
          </a:xfrm>
          <a:prstGeom prst="ellipse">
            <a:avLst/>
          </a:prstGeom>
          <a:gradFill rotWithShape="0">
            <a:gsLst>
              <a:gs pos="0">
                <a:srgbClr val="FFFF99"/>
              </a:gs>
              <a:gs pos="100000">
                <a:srgbClr val="767647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97290" name="Oval 14">
            <a:extLst>
              <a:ext uri="{FF2B5EF4-FFF2-40B4-BE49-F238E27FC236}">
                <a16:creationId xmlns:a16="http://schemas.microsoft.com/office/drawing/2014/main" id="{C2E374B9-E75E-D6D6-D5AD-7ABE1277E8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2700" y="3810000"/>
            <a:ext cx="76200" cy="76200"/>
          </a:xfrm>
          <a:prstGeom prst="ellipse">
            <a:avLst/>
          </a:prstGeom>
          <a:gradFill rotWithShape="0">
            <a:gsLst>
              <a:gs pos="0">
                <a:srgbClr val="FFFF99"/>
              </a:gs>
              <a:gs pos="100000">
                <a:srgbClr val="767647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grpSp>
        <p:nvGrpSpPr>
          <p:cNvPr id="97291" name="Group 15">
            <a:extLst>
              <a:ext uri="{FF2B5EF4-FFF2-40B4-BE49-F238E27FC236}">
                <a16:creationId xmlns:a16="http://schemas.microsoft.com/office/drawing/2014/main" id="{6AA822FF-E112-20C6-E0D0-81265B31C90C}"/>
              </a:ext>
            </a:extLst>
          </p:cNvPr>
          <p:cNvGrpSpPr>
            <a:grpSpLocks/>
          </p:cNvGrpSpPr>
          <p:nvPr/>
        </p:nvGrpSpPr>
        <p:grpSpPr bwMode="auto">
          <a:xfrm>
            <a:off x="5524500" y="3048000"/>
            <a:ext cx="1828800" cy="304800"/>
            <a:chOff x="1152" y="1392"/>
            <a:chExt cx="912" cy="192"/>
          </a:xfrm>
        </p:grpSpPr>
        <p:sp>
          <p:nvSpPr>
            <p:cNvPr id="97302" name="Rectangle 16">
              <a:extLst>
                <a:ext uri="{FF2B5EF4-FFF2-40B4-BE49-F238E27FC236}">
                  <a16:creationId xmlns:a16="http://schemas.microsoft.com/office/drawing/2014/main" id="{6DDFB5E8-341F-8088-80F4-28139E2835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97303" name="Text Box 17">
              <a:extLst>
                <a:ext uri="{FF2B5EF4-FFF2-40B4-BE49-F238E27FC236}">
                  <a16:creationId xmlns:a16="http://schemas.microsoft.com/office/drawing/2014/main" id="{31289A48-5BBA-8881-AF7C-1394E8D347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data block location</a:t>
              </a:r>
            </a:p>
          </p:txBody>
        </p:sp>
      </p:grpSp>
      <p:grpSp>
        <p:nvGrpSpPr>
          <p:cNvPr id="97292" name="Group 18">
            <a:extLst>
              <a:ext uri="{FF2B5EF4-FFF2-40B4-BE49-F238E27FC236}">
                <a16:creationId xmlns:a16="http://schemas.microsoft.com/office/drawing/2014/main" id="{23A75406-D486-D0D4-C59E-2FA663DA97C3}"/>
              </a:ext>
            </a:extLst>
          </p:cNvPr>
          <p:cNvGrpSpPr>
            <a:grpSpLocks/>
          </p:cNvGrpSpPr>
          <p:nvPr/>
        </p:nvGrpSpPr>
        <p:grpSpPr bwMode="auto">
          <a:xfrm>
            <a:off x="7353300" y="2971800"/>
            <a:ext cx="723900" cy="381000"/>
            <a:chOff x="2544" y="1488"/>
            <a:chExt cx="456" cy="240"/>
          </a:xfrm>
        </p:grpSpPr>
        <p:sp>
          <p:nvSpPr>
            <p:cNvPr id="97300" name="Rectangle 19">
              <a:extLst>
                <a:ext uri="{FF2B5EF4-FFF2-40B4-BE49-F238E27FC236}">
                  <a16:creationId xmlns:a16="http://schemas.microsoft.com/office/drawing/2014/main" id="{F8A2E007-6ACF-5EBA-05E1-891F99FB14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0" y="1488"/>
              <a:ext cx="240" cy="240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97301" name="Line 20">
              <a:extLst>
                <a:ext uri="{FF2B5EF4-FFF2-40B4-BE49-F238E27FC236}">
                  <a16:creationId xmlns:a16="http://schemas.microsoft.com/office/drawing/2014/main" id="{D1FAD044-61B9-2C89-984C-57EAAEF250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1632"/>
              <a:ext cx="192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97293" name="Group 21">
            <a:extLst>
              <a:ext uri="{FF2B5EF4-FFF2-40B4-BE49-F238E27FC236}">
                <a16:creationId xmlns:a16="http://schemas.microsoft.com/office/drawing/2014/main" id="{7B40E15A-C307-199C-1659-0DE8CC8658C3}"/>
              </a:ext>
            </a:extLst>
          </p:cNvPr>
          <p:cNvGrpSpPr>
            <a:grpSpLocks/>
          </p:cNvGrpSpPr>
          <p:nvPr/>
        </p:nvGrpSpPr>
        <p:grpSpPr bwMode="auto">
          <a:xfrm>
            <a:off x="5524500" y="3962400"/>
            <a:ext cx="1828800" cy="304800"/>
            <a:chOff x="1152" y="1392"/>
            <a:chExt cx="912" cy="192"/>
          </a:xfrm>
        </p:grpSpPr>
        <p:sp>
          <p:nvSpPr>
            <p:cNvPr id="97298" name="Rectangle 22">
              <a:extLst>
                <a:ext uri="{FF2B5EF4-FFF2-40B4-BE49-F238E27FC236}">
                  <a16:creationId xmlns:a16="http://schemas.microsoft.com/office/drawing/2014/main" id="{B6629CE8-3CBF-7426-BF5D-727C3980C4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97299" name="Text Box 23">
              <a:extLst>
                <a:ext uri="{FF2B5EF4-FFF2-40B4-BE49-F238E27FC236}">
                  <a16:creationId xmlns:a16="http://schemas.microsoft.com/office/drawing/2014/main" id="{C1E7F1B1-1A32-35A7-52B5-83BFCD16ED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data block location</a:t>
              </a:r>
            </a:p>
          </p:txBody>
        </p:sp>
      </p:grpSp>
      <p:grpSp>
        <p:nvGrpSpPr>
          <p:cNvPr id="97294" name="Group 24">
            <a:extLst>
              <a:ext uri="{FF2B5EF4-FFF2-40B4-BE49-F238E27FC236}">
                <a16:creationId xmlns:a16="http://schemas.microsoft.com/office/drawing/2014/main" id="{486CCA90-7ECE-74B5-287D-A27B09604CB5}"/>
              </a:ext>
            </a:extLst>
          </p:cNvPr>
          <p:cNvGrpSpPr>
            <a:grpSpLocks/>
          </p:cNvGrpSpPr>
          <p:nvPr/>
        </p:nvGrpSpPr>
        <p:grpSpPr bwMode="auto">
          <a:xfrm>
            <a:off x="7353300" y="3886200"/>
            <a:ext cx="723900" cy="381000"/>
            <a:chOff x="2544" y="1488"/>
            <a:chExt cx="456" cy="240"/>
          </a:xfrm>
        </p:grpSpPr>
        <p:sp>
          <p:nvSpPr>
            <p:cNvPr id="97296" name="Rectangle 25">
              <a:extLst>
                <a:ext uri="{FF2B5EF4-FFF2-40B4-BE49-F238E27FC236}">
                  <a16:creationId xmlns:a16="http://schemas.microsoft.com/office/drawing/2014/main" id="{2EC556D2-B459-5232-EBD8-0C79919772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0" y="1488"/>
              <a:ext cx="240" cy="240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97297" name="Line 26">
              <a:extLst>
                <a:ext uri="{FF2B5EF4-FFF2-40B4-BE49-F238E27FC236}">
                  <a16:creationId xmlns:a16="http://schemas.microsoft.com/office/drawing/2014/main" id="{35DFEB7A-05F6-63C5-EC43-986C9900F4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1632"/>
              <a:ext cx="192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97295" name="Text Box 27">
            <a:extLst>
              <a:ext uri="{FF2B5EF4-FFF2-40B4-BE49-F238E27FC236}">
                <a16:creationId xmlns:a16="http://schemas.microsoft.com/office/drawing/2014/main" id="{D52C0931-AB46-8EBA-928C-96E0A63930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5500" y="4495800"/>
            <a:ext cx="1033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i="1">
                <a:latin typeface="Arial" panose="020B0604020202020204" pitchFamily="34" charset="0"/>
              </a:rPr>
              <a:t>i</a:t>
            </a:r>
            <a:r>
              <a:rPr lang="en-US" altLang="en-US" sz="2400">
                <a:latin typeface="Arial" panose="020B0604020202020204" pitchFamily="34" charset="0"/>
              </a:rPr>
              <a:t>-node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D5C3E699-B509-9431-5002-3477BFADD1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Multi-level Indexed Allocation</a:t>
            </a:r>
          </a:p>
        </p:txBody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1FFA571D-A802-E334-05BE-E4B7FA5CBC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UNIX, </a:t>
            </a:r>
            <a:r>
              <a:rPr lang="en-US" altLang="en-US" i="1"/>
              <a:t>ext2/3/4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+ Easy to grow indices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+ Fast random accesses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- Internal fragmentation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- Complexity to reduce indirections for small files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>
            <a:extLst>
              <a:ext uri="{FF2B5EF4-FFF2-40B4-BE49-F238E27FC236}">
                <a16:creationId xmlns:a16="http://schemas.microsoft.com/office/drawing/2014/main" id="{144B5BE5-22D2-D4D2-4417-EC0D55BC3A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Multi-level Indexed Allocation</a:t>
            </a:r>
          </a:p>
        </p:txBody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7C14ED54-05FD-788B-F1B3-412ED33F44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9625" y="2286000"/>
            <a:ext cx="2111375" cy="381000"/>
          </a:xfrm>
          <a:prstGeom prst="rect">
            <a:avLst/>
          </a:prstGeom>
          <a:gradFill rotWithShape="0">
            <a:gsLst>
              <a:gs pos="0">
                <a:srgbClr val="525252"/>
              </a:gs>
              <a:gs pos="50000">
                <a:srgbClr val="B2B2B2"/>
              </a:gs>
              <a:gs pos="100000">
                <a:srgbClr val="52525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01380" name="Rectangle 4">
            <a:extLst>
              <a:ext uri="{FF2B5EF4-FFF2-40B4-BE49-F238E27FC236}">
                <a16:creationId xmlns:a16="http://schemas.microsoft.com/office/drawing/2014/main" id="{DD7882A1-3D38-9CE3-B166-A371EAA14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9625" y="2286000"/>
            <a:ext cx="2111375" cy="2667000"/>
          </a:xfrm>
          <a:prstGeom prst="rect">
            <a:avLst/>
          </a:prstGeom>
          <a:gradFill rotWithShape="0">
            <a:gsLst>
              <a:gs pos="0">
                <a:srgbClr val="525252"/>
              </a:gs>
              <a:gs pos="50000">
                <a:srgbClr val="B2B2B2"/>
              </a:gs>
              <a:gs pos="100000">
                <a:srgbClr val="52525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Arial" panose="020B0604020202020204" pitchFamily="34" charset="0"/>
            </a:endParaRPr>
          </a:p>
        </p:txBody>
      </p:sp>
      <p:grpSp>
        <p:nvGrpSpPr>
          <p:cNvPr id="101381" name="Group 5">
            <a:extLst>
              <a:ext uri="{FF2B5EF4-FFF2-40B4-BE49-F238E27FC236}">
                <a16:creationId xmlns:a16="http://schemas.microsoft.com/office/drawing/2014/main" id="{E18BD487-6514-CFD6-EC1B-DF92686387F3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2438400"/>
            <a:ext cx="1828800" cy="2362200"/>
            <a:chOff x="1392" y="1536"/>
            <a:chExt cx="1152" cy="1488"/>
          </a:xfrm>
        </p:grpSpPr>
        <p:grpSp>
          <p:nvGrpSpPr>
            <p:cNvPr id="101477" name="Group 6">
              <a:extLst>
                <a:ext uri="{FF2B5EF4-FFF2-40B4-BE49-F238E27FC236}">
                  <a16:creationId xmlns:a16="http://schemas.microsoft.com/office/drawing/2014/main" id="{D62A4E3C-A250-1FAE-F171-45A2CC68808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" y="1536"/>
              <a:ext cx="1152" cy="192"/>
              <a:chOff x="1152" y="1392"/>
              <a:chExt cx="912" cy="192"/>
            </a:xfrm>
          </p:grpSpPr>
          <p:sp>
            <p:nvSpPr>
              <p:cNvPr id="101493" name="Rectangle 7">
                <a:extLst>
                  <a:ext uri="{FF2B5EF4-FFF2-40B4-BE49-F238E27FC236}">
                    <a16:creationId xmlns:a16="http://schemas.microsoft.com/office/drawing/2014/main" id="{6065F1F2-86EF-A73E-4ECE-41A21076D3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01494" name="Text Box 8">
                <a:extLst>
                  <a:ext uri="{FF2B5EF4-FFF2-40B4-BE49-F238E27FC236}">
                    <a16:creationId xmlns:a16="http://schemas.microsoft.com/office/drawing/2014/main" id="{BC813191-DA5F-3D1C-4342-0ADDF58CD0A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data block location</a:t>
                </a:r>
              </a:p>
            </p:txBody>
          </p:sp>
        </p:grpSp>
        <p:grpSp>
          <p:nvGrpSpPr>
            <p:cNvPr id="101478" name="Group 9">
              <a:extLst>
                <a:ext uri="{FF2B5EF4-FFF2-40B4-BE49-F238E27FC236}">
                  <a16:creationId xmlns:a16="http://schemas.microsoft.com/office/drawing/2014/main" id="{4993D1C4-83C1-509F-13F2-16399B599D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" y="2832"/>
              <a:ext cx="1152" cy="192"/>
              <a:chOff x="1152" y="1392"/>
              <a:chExt cx="912" cy="192"/>
            </a:xfrm>
          </p:grpSpPr>
          <p:sp>
            <p:nvSpPr>
              <p:cNvPr id="69642" name="Rectangle 10">
                <a:extLst>
                  <a:ext uri="{FF2B5EF4-FFF2-40B4-BE49-F238E27FC236}">
                    <a16:creationId xmlns:a16="http://schemas.microsoft.com/office/drawing/2014/main" id="{53D4FC73-127B-AFDD-890D-AE8EBBCE85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chemeClr val="hlink">
                      <a:gamma/>
                      <a:shade val="46275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ahoma" charset="0"/>
                </a:endParaRPr>
              </a:p>
            </p:txBody>
          </p:sp>
          <p:sp>
            <p:nvSpPr>
              <p:cNvPr id="69643" name="Text Box 11">
                <a:extLst>
                  <a:ext uri="{FF2B5EF4-FFF2-40B4-BE49-F238E27FC236}">
                    <a16:creationId xmlns:a16="http://schemas.microsoft.com/office/drawing/2014/main" id="{6B1F6800-5506-4CCB-6B74-A19D3EA51D3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chemeClr val="hlink">
                      <a:gamma/>
                      <a:shade val="46275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eaLnBrk="1" hangingPunct="1">
                  <a:defRPr/>
                </a:pPr>
                <a:r>
                  <a:rPr lang="en-US" sz="1400">
                    <a:latin typeface="Arial" charset="0"/>
                  </a:rPr>
                  <a:t>index block location</a:t>
                </a:r>
              </a:p>
            </p:txBody>
          </p:sp>
        </p:grpSp>
        <p:grpSp>
          <p:nvGrpSpPr>
            <p:cNvPr id="101479" name="Group 12">
              <a:extLst>
                <a:ext uri="{FF2B5EF4-FFF2-40B4-BE49-F238E27FC236}">
                  <a16:creationId xmlns:a16="http://schemas.microsoft.com/office/drawing/2014/main" id="{ED9AF2C6-29FF-A7B1-D583-98F24806D2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" y="2592"/>
              <a:ext cx="1152" cy="192"/>
              <a:chOff x="1152" y="1392"/>
              <a:chExt cx="912" cy="192"/>
            </a:xfrm>
          </p:grpSpPr>
          <p:sp>
            <p:nvSpPr>
              <p:cNvPr id="101489" name="Rectangle 13">
                <a:extLst>
                  <a:ext uri="{FF2B5EF4-FFF2-40B4-BE49-F238E27FC236}">
                    <a16:creationId xmlns:a16="http://schemas.microsoft.com/office/drawing/2014/main" id="{7801B161-8EFE-C1E0-593B-8B6DC7ABD8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4718"/>
                  </a:gs>
                  <a:gs pos="50000">
                    <a:srgbClr val="FF9933"/>
                  </a:gs>
                  <a:gs pos="100000">
                    <a:srgbClr val="764718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01490" name="Text Box 14">
                <a:extLst>
                  <a:ext uri="{FF2B5EF4-FFF2-40B4-BE49-F238E27FC236}">
                    <a16:creationId xmlns:a16="http://schemas.microsoft.com/office/drawing/2014/main" id="{707F5D92-80C9-C3E9-F6F2-2623D2E9C93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4718"/>
                  </a:gs>
                  <a:gs pos="50000">
                    <a:srgbClr val="FF9933"/>
                  </a:gs>
                  <a:gs pos="100000">
                    <a:srgbClr val="764718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index block location</a:t>
                </a:r>
              </a:p>
            </p:txBody>
          </p:sp>
        </p:grpSp>
        <p:grpSp>
          <p:nvGrpSpPr>
            <p:cNvPr id="101480" name="Group 15">
              <a:extLst>
                <a:ext uri="{FF2B5EF4-FFF2-40B4-BE49-F238E27FC236}">
                  <a16:creationId xmlns:a16="http://schemas.microsoft.com/office/drawing/2014/main" id="{B8FD2015-2D13-DBF9-080D-5DDDF5327A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" y="2352"/>
              <a:ext cx="1152" cy="192"/>
              <a:chOff x="1152" y="1392"/>
              <a:chExt cx="912" cy="192"/>
            </a:xfrm>
          </p:grpSpPr>
          <p:sp>
            <p:nvSpPr>
              <p:cNvPr id="101487" name="Rectangle 16">
                <a:extLst>
                  <a:ext uri="{FF2B5EF4-FFF2-40B4-BE49-F238E27FC236}">
                    <a16:creationId xmlns:a16="http://schemas.microsoft.com/office/drawing/2014/main" id="{17C1F12D-16E7-8811-BFE8-377FC6EEBD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00"/>
                  </a:gs>
                  <a:gs pos="50000">
                    <a:srgbClr val="FFFF00"/>
                  </a:gs>
                  <a:gs pos="100000">
                    <a:srgbClr val="7676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01488" name="Text Box 17">
                <a:extLst>
                  <a:ext uri="{FF2B5EF4-FFF2-40B4-BE49-F238E27FC236}">
                    <a16:creationId xmlns:a16="http://schemas.microsoft.com/office/drawing/2014/main" id="{E28C1101-E357-2B24-B518-E36CADB4C45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00"/>
                  </a:gs>
                  <a:gs pos="50000">
                    <a:srgbClr val="FFFF00"/>
                  </a:gs>
                  <a:gs pos="100000">
                    <a:srgbClr val="7676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index block location</a:t>
                </a:r>
              </a:p>
            </p:txBody>
          </p:sp>
        </p:grpSp>
        <p:grpSp>
          <p:nvGrpSpPr>
            <p:cNvPr id="101481" name="Group 18">
              <a:extLst>
                <a:ext uri="{FF2B5EF4-FFF2-40B4-BE49-F238E27FC236}">
                  <a16:creationId xmlns:a16="http://schemas.microsoft.com/office/drawing/2014/main" id="{5AC922EB-1E60-334F-06E4-15895F6F33B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" y="2112"/>
              <a:ext cx="1152" cy="192"/>
              <a:chOff x="1152" y="1392"/>
              <a:chExt cx="912" cy="192"/>
            </a:xfrm>
          </p:grpSpPr>
          <p:sp>
            <p:nvSpPr>
              <p:cNvPr id="101485" name="Rectangle 19">
                <a:extLst>
                  <a:ext uri="{FF2B5EF4-FFF2-40B4-BE49-F238E27FC236}">
                    <a16:creationId xmlns:a16="http://schemas.microsoft.com/office/drawing/2014/main" id="{A7662222-FA0F-4681-B4B6-A7BB6AA763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01486" name="Text Box 20">
                <a:extLst>
                  <a:ext uri="{FF2B5EF4-FFF2-40B4-BE49-F238E27FC236}">
                    <a16:creationId xmlns:a16="http://schemas.microsoft.com/office/drawing/2014/main" id="{7C8710CF-742B-E376-5C2E-1B6F66326D1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data block location</a:t>
                </a:r>
              </a:p>
            </p:txBody>
          </p:sp>
        </p:grpSp>
        <p:sp>
          <p:nvSpPr>
            <p:cNvPr id="101482" name="Oval 21">
              <a:extLst>
                <a:ext uri="{FF2B5EF4-FFF2-40B4-BE49-F238E27FC236}">
                  <a16:creationId xmlns:a16="http://schemas.microsoft.com/office/drawing/2014/main" id="{B37639DD-8AEC-8802-EA7A-1AD231775D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1824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1483" name="Oval 22">
              <a:extLst>
                <a:ext uri="{FF2B5EF4-FFF2-40B4-BE49-F238E27FC236}">
                  <a16:creationId xmlns:a16="http://schemas.microsoft.com/office/drawing/2014/main" id="{62F9C959-91B0-40CC-14B6-77C5C090AA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1920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1484" name="Oval 23">
              <a:extLst>
                <a:ext uri="{FF2B5EF4-FFF2-40B4-BE49-F238E27FC236}">
                  <a16:creationId xmlns:a16="http://schemas.microsoft.com/office/drawing/2014/main" id="{EFB605FE-B41B-D77D-4442-5DEC3CEAC7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2016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</p:grpSp>
      <p:grpSp>
        <p:nvGrpSpPr>
          <p:cNvPr id="101382" name="Group 24">
            <a:extLst>
              <a:ext uri="{FF2B5EF4-FFF2-40B4-BE49-F238E27FC236}">
                <a16:creationId xmlns:a16="http://schemas.microsoft.com/office/drawing/2014/main" id="{7270402F-8EBA-FD88-3160-46DD31AEB06F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4495800"/>
            <a:ext cx="1828800" cy="304800"/>
            <a:chOff x="1152" y="1392"/>
            <a:chExt cx="912" cy="192"/>
          </a:xfrm>
        </p:grpSpPr>
        <p:sp>
          <p:nvSpPr>
            <p:cNvPr id="69657" name="Rectangle 25">
              <a:extLst>
                <a:ext uri="{FF2B5EF4-FFF2-40B4-BE49-F238E27FC236}">
                  <a16:creationId xmlns:a16="http://schemas.microsoft.com/office/drawing/2014/main" id="{5A2579FB-CC5D-49B6-01CE-79433A14F3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charset="0"/>
              </a:endParaRPr>
            </a:p>
          </p:txBody>
        </p:sp>
        <p:sp>
          <p:nvSpPr>
            <p:cNvPr id="69658" name="Text Box 26">
              <a:extLst>
                <a:ext uri="{FF2B5EF4-FFF2-40B4-BE49-F238E27FC236}">
                  <a16:creationId xmlns:a16="http://schemas.microsoft.com/office/drawing/2014/main" id="{06FF3ABE-4B77-B542-1E9C-B848A1C876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1400">
                  <a:latin typeface="Arial" charset="0"/>
                </a:rPr>
                <a:t>index block location</a:t>
              </a:r>
            </a:p>
          </p:txBody>
        </p:sp>
      </p:grpSp>
      <p:grpSp>
        <p:nvGrpSpPr>
          <p:cNvPr id="101383" name="Group 27">
            <a:extLst>
              <a:ext uri="{FF2B5EF4-FFF2-40B4-BE49-F238E27FC236}">
                <a16:creationId xmlns:a16="http://schemas.microsoft.com/office/drawing/2014/main" id="{4CE3A5B6-8B0A-5DF4-4B75-A5A322E442C9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3733800"/>
            <a:ext cx="1828800" cy="304800"/>
            <a:chOff x="1152" y="1392"/>
            <a:chExt cx="912" cy="192"/>
          </a:xfrm>
        </p:grpSpPr>
        <p:sp>
          <p:nvSpPr>
            <p:cNvPr id="101473" name="Rectangle 28">
              <a:extLst>
                <a:ext uri="{FF2B5EF4-FFF2-40B4-BE49-F238E27FC236}">
                  <a16:creationId xmlns:a16="http://schemas.microsoft.com/office/drawing/2014/main" id="{20B93BB0-D23A-9B3C-64AB-4395507F90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00"/>
                </a:gs>
                <a:gs pos="50000">
                  <a:srgbClr val="FFFF00"/>
                </a:gs>
                <a:gs pos="100000">
                  <a:srgbClr val="7676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1474" name="Text Box 29">
              <a:extLst>
                <a:ext uri="{FF2B5EF4-FFF2-40B4-BE49-F238E27FC236}">
                  <a16:creationId xmlns:a16="http://schemas.microsoft.com/office/drawing/2014/main" id="{8FA1900D-6799-09ED-A1ED-934D0F4AE2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00"/>
                </a:gs>
                <a:gs pos="50000">
                  <a:srgbClr val="FFFF00"/>
                </a:gs>
                <a:gs pos="100000">
                  <a:srgbClr val="7676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index block location</a:t>
              </a:r>
            </a:p>
          </p:txBody>
        </p:sp>
      </p:grpSp>
      <p:grpSp>
        <p:nvGrpSpPr>
          <p:cNvPr id="101384" name="Group 30">
            <a:extLst>
              <a:ext uri="{FF2B5EF4-FFF2-40B4-BE49-F238E27FC236}">
                <a16:creationId xmlns:a16="http://schemas.microsoft.com/office/drawing/2014/main" id="{F0EE6515-B511-27BF-4595-B047D306C9C5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2438400"/>
            <a:ext cx="1828800" cy="304800"/>
            <a:chOff x="1152" y="1392"/>
            <a:chExt cx="912" cy="192"/>
          </a:xfrm>
        </p:grpSpPr>
        <p:sp>
          <p:nvSpPr>
            <p:cNvPr id="101471" name="Rectangle 31">
              <a:extLst>
                <a:ext uri="{FF2B5EF4-FFF2-40B4-BE49-F238E27FC236}">
                  <a16:creationId xmlns:a16="http://schemas.microsoft.com/office/drawing/2014/main" id="{75538DCC-BF66-9CA1-0536-324558125D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1472" name="Text Box 32">
              <a:extLst>
                <a:ext uri="{FF2B5EF4-FFF2-40B4-BE49-F238E27FC236}">
                  <a16:creationId xmlns:a16="http://schemas.microsoft.com/office/drawing/2014/main" id="{136A2525-8231-A031-B457-804225D28C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data block location</a:t>
              </a:r>
            </a:p>
          </p:txBody>
        </p:sp>
      </p:grpSp>
      <p:grpSp>
        <p:nvGrpSpPr>
          <p:cNvPr id="101385" name="Group 33">
            <a:extLst>
              <a:ext uri="{FF2B5EF4-FFF2-40B4-BE49-F238E27FC236}">
                <a16:creationId xmlns:a16="http://schemas.microsoft.com/office/drawing/2014/main" id="{CF923679-F309-5519-8FD2-843A7E5982A2}"/>
              </a:ext>
            </a:extLst>
          </p:cNvPr>
          <p:cNvGrpSpPr>
            <a:grpSpLocks/>
          </p:cNvGrpSpPr>
          <p:nvPr/>
        </p:nvGrpSpPr>
        <p:grpSpPr bwMode="auto">
          <a:xfrm>
            <a:off x="4038600" y="2362200"/>
            <a:ext cx="723900" cy="381000"/>
            <a:chOff x="2544" y="1488"/>
            <a:chExt cx="456" cy="240"/>
          </a:xfrm>
        </p:grpSpPr>
        <p:sp>
          <p:nvSpPr>
            <p:cNvPr id="101469" name="Rectangle 34">
              <a:extLst>
                <a:ext uri="{FF2B5EF4-FFF2-40B4-BE49-F238E27FC236}">
                  <a16:creationId xmlns:a16="http://schemas.microsoft.com/office/drawing/2014/main" id="{41AD79CA-3BE3-F900-5C41-E14245E4EA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0" y="1488"/>
              <a:ext cx="240" cy="240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1470" name="Line 35">
              <a:extLst>
                <a:ext uri="{FF2B5EF4-FFF2-40B4-BE49-F238E27FC236}">
                  <a16:creationId xmlns:a16="http://schemas.microsoft.com/office/drawing/2014/main" id="{52976D30-1C3D-8675-DA86-B40208CBEA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1632"/>
              <a:ext cx="192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01386" name="Group 36">
            <a:extLst>
              <a:ext uri="{FF2B5EF4-FFF2-40B4-BE49-F238E27FC236}">
                <a16:creationId xmlns:a16="http://schemas.microsoft.com/office/drawing/2014/main" id="{1B6AC97D-7A11-64DE-A33A-0A5731E5807E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3352800"/>
            <a:ext cx="1828800" cy="304800"/>
            <a:chOff x="1152" y="1392"/>
            <a:chExt cx="912" cy="192"/>
          </a:xfrm>
        </p:grpSpPr>
        <p:sp>
          <p:nvSpPr>
            <p:cNvPr id="101467" name="Rectangle 37">
              <a:extLst>
                <a:ext uri="{FF2B5EF4-FFF2-40B4-BE49-F238E27FC236}">
                  <a16:creationId xmlns:a16="http://schemas.microsoft.com/office/drawing/2014/main" id="{BC7D3D2B-AA61-01EA-5805-DC3C950F0C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1468" name="Text Box 38">
              <a:extLst>
                <a:ext uri="{FF2B5EF4-FFF2-40B4-BE49-F238E27FC236}">
                  <a16:creationId xmlns:a16="http://schemas.microsoft.com/office/drawing/2014/main" id="{1B18E81D-5CF2-1AE3-449B-E4CD2B2470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data block location</a:t>
              </a:r>
            </a:p>
          </p:txBody>
        </p:sp>
      </p:grpSp>
      <p:grpSp>
        <p:nvGrpSpPr>
          <p:cNvPr id="101387" name="Group 39">
            <a:extLst>
              <a:ext uri="{FF2B5EF4-FFF2-40B4-BE49-F238E27FC236}">
                <a16:creationId xmlns:a16="http://schemas.microsoft.com/office/drawing/2014/main" id="{07E7DC47-6A73-E3B2-BBCF-1A0CD9D162B7}"/>
              </a:ext>
            </a:extLst>
          </p:cNvPr>
          <p:cNvGrpSpPr>
            <a:grpSpLocks/>
          </p:cNvGrpSpPr>
          <p:nvPr/>
        </p:nvGrpSpPr>
        <p:grpSpPr bwMode="auto">
          <a:xfrm>
            <a:off x="4038600" y="3276600"/>
            <a:ext cx="723900" cy="381000"/>
            <a:chOff x="2544" y="1488"/>
            <a:chExt cx="456" cy="240"/>
          </a:xfrm>
        </p:grpSpPr>
        <p:sp>
          <p:nvSpPr>
            <p:cNvPr id="101465" name="Rectangle 40">
              <a:extLst>
                <a:ext uri="{FF2B5EF4-FFF2-40B4-BE49-F238E27FC236}">
                  <a16:creationId xmlns:a16="http://schemas.microsoft.com/office/drawing/2014/main" id="{D13EF79A-1B1A-583D-1541-7025C5AB14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0" y="1488"/>
              <a:ext cx="240" cy="240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1466" name="Line 41">
              <a:extLst>
                <a:ext uri="{FF2B5EF4-FFF2-40B4-BE49-F238E27FC236}">
                  <a16:creationId xmlns:a16="http://schemas.microsoft.com/office/drawing/2014/main" id="{F44CC18F-AE17-A528-D7CC-0A21EA9913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1632"/>
              <a:ext cx="192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01388" name="Text Box 42">
            <a:extLst>
              <a:ext uri="{FF2B5EF4-FFF2-40B4-BE49-F238E27FC236}">
                <a16:creationId xmlns:a16="http://schemas.microsoft.com/office/drawing/2014/main" id="{0DD9D140-8450-9083-8CFB-D80C30718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0" y="5029200"/>
            <a:ext cx="19986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i="1">
                <a:latin typeface="Arial" panose="020B0604020202020204" pitchFamily="34" charset="0"/>
              </a:rPr>
              <a:t>Ext2/3 i</a:t>
            </a:r>
            <a:r>
              <a:rPr lang="en-US" altLang="en-US" sz="2400">
                <a:latin typeface="Arial" panose="020B0604020202020204" pitchFamily="34" charset="0"/>
              </a:rPr>
              <a:t>-node</a:t>
            </a:r>
          </a:p>
        </p:txBody>
      </p:sp>
      <p:grpSp>
        <p:nvGrpSpPr>
          <p:cNvPr id="101389" name="Group 43">
            <a:extLst>
              <a:ext uri="{FF2B5EF4-FFF2-40B4-BE49-F238E27FC236}">
                <a16:creationId xmlns:a16="http://schemas.microsoft.com/office/drawing/2014/main" id="{A33488D1-EF5B-6D0F-F44A-65EC0D8F270D}"/>
              </a:ext>
            </a:extLst>
          </p:cNvPr>
          <p:cNvGrpSpPr>
            <a:grpSpLocks/>
          </p:cNvGrpSpPr>
          <p:nvPr/>
        </p:nvGrpSpPr>
        <p:grpSpPr bwMode="auto">
          <a:xfrm>
            <a:off x="990600" y="2362200"/>
            <a:ext cx="914400" cy="1219200"/>
            <a:chOff x="624" y="1488"/>
            <a:chExt cx="576" cy="768"/>
          </a:xfrm>
        </p:grpSpPr>
        <p:sp>
          <p:nvSpPr>
            <p:cNvPr id="101463" name="AutoShape 44">
              <a:extLst>
                <a:ext uri="{FF2B5EF4-FFF2-40B4-BE49-F238E27FC236}">
                  <a16:creationId xmlns:a16="http://schemas.microsoft.com/office/drawing/2014/main" id="{934772F1-8E95-995B-C759-B746EF7AE6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" y="1488"/>
              <a:ext cx="192" cy="768"/>
            </a:xfrm>
            <a:prstGeom prst="leftBrace">
              <a:avLst>
                <a:gd name="adj1" fmla="val 33333"/>
                <a:gd name="adj2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1464" name="Text Box 45">
              <a:extLst>
                <a:ext uri="{FF2B5EF4-FFF2-40B4-BE49-F238E27FC236}">
                  <a16:creationId xmlns:a16="http://schemas.microsoft.com/office/drawing/2014/main" id="{072BF9F2-91C8-23C1-96C3-DE60C1B825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4" y="1728"/>
              <a:ext cx="33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latin typeface="Arial" panose="020B0604020202020204" pitchFamily="34" charset="0"/>
                </a:rPr>
                <a:t>12</a:t>
              </a:r>
            </a:p>
          </p:txBody>
        </p:sp>
      </p:grpSp>
      <p:grpSp>
        <p:nvGrpSpPr>
          <p:cNvPr id="101390" name="Group 46">
            <a:extLst>
              <a:ext uri="{FF2B5EF4-FFF2-40B4-BE49-F238E27FC236}">
                <a16:creationId xmlns:a16="http://schemas.microsoft.com/office/drawing/2014/main" id="{BDA18BD9-EB3A-CDAB-20C9-A3EDB166DA87}"/>
              </a:ext>
            </a:extLst>
          </p:cNvPr>
          <p:cNvGrpSpPr>
            <a:grpSpLocks/>
          </p:cNvGrpSpPr>
          <p:nvPr/>
        </p:nvGrpSpPr>
        <p:grpSpPr bwMode="auto">
          <a:xfrm>
            <a:off x="4038600" y="2286000"/>
            <a:ext cx="3025775" cy="1600200"/>
            <a:chOff x="2544" y="1440"/>
            <a:chExt cx="1906" cy="1008"/>
          </a:xfrm>
        </p:grpSpPr>
        <p:sp>
          <p:nvSpPr>
            <p:cNvPr id="101451" name="Rectangle 47">
              <a:extLst>
                <a:ext uri="{FF2B5EF4-FFF2-40B4-BE49-F238E27FC236}">
                  <a16:creationId xmlns:a16="http://schemas.microsoft.com/office/drawing/2014/main" id="{9D33506E-55EE-946E-C1A0-D59339D559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1440"/>
              <a:ext cx="1330" cy="960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101452" name="Line 48">
              <a:extLst>
                <a:ext uri="{FF2B5EF4-FFF2-40B4-BE49-F238E27FC236}">
                  <a16:creationId xmlns:a16="http://schemas.microsoft.com/office/drawing/2014/main" id="{9C9C038C-75B7-A62B-CDF3-7C550EAE10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2448"/>
              <a:ext cx="336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1453" name="Line 49">
              <a:extLst>
                <a:ext uri="{FF2B5EF4-FFF2-40B4-BE49-F238E27FC236}">
                  <a16:creationId xmlns:a16="http://schemas.microsoft.com/office/drawing/2014/main" id="{58B800C4-64DA-4BF9-FE3D-BE061254E9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80" y="2352"/>
              <a:ext cx="240" cy="96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101454" name="Group 50">
              <a:extLst>
                <a:ext uri="{FF2B5EF4-FFF2-40B4-BE49-F238E27FC236}">
                  <a16:creationId xmlns:a16="http://schemas.microsoft.com/office/drawing/2014/main" id="{808F5370-DF12-0353-9D0A-973C8F3AE9A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16" y="2112"/>
              <a:ext cx="1152" cy="192"/>
              <a:chOff x="1152" y="1392"/>
              <a:chExt cx="912" cy="192"/>
            </a:xfrm>
          </p:grpSpPr>
          <p:sp>
            <p:nvSpPr>
              <p:cNvPr id="101461" name="Rectangle 51">
                <a:extLst>
                  <a:ext uri="{FF2B5EF4-FFF2-40B4-BE49-F238E27FC236}">
                    <a16:creationId xmlns:a16="http://schemas.microsoft.com/office/drawing/2014/main" id="{AC5F194D-20C0-71D9-EAAC-A087EF53B0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01462" name="Text Box 52">
                <a:extLst>
                  <a:ext uri="{FF2B5EF4-FFF2-40B4-BE49-F238E27FC236}">
                    <a16:creationId xmlns:a16="http://schemas.microsoft.com/office/drawing/2014/main" id="{6973AE0C-0969-45BA-C1D8-9A646F81D2C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data block location</a:t>
                </a:r>
              </a:p>
            </p:txBody>
          </p:sp>
        </p:grpSp>
        <p:sp>
          <p:nvSpPr>
            <p:cNvPr id="101455" name="Oval 53">
              <a:extLst>
                <a:ext uri="{FF2B5EF4-FFF2-40B4-BE49-F238E27FC236}">
                  <a16:creationId xmlns:a16="http://schemas.microsoft.com/office/drawing/2014/main" id="{E54A90CB-7CC5-B476-997E-A8A2D60378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4" y="1824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1456" name="Oval 54">
              <a:extLst>
                <a:ext uri="{FF2B5EF4-FFF2-40B4-BE49-F238E27FC236}">
                  <a16:creationId xmlns:a16="http://schemas.microsoft.com/office/drawing/2014/main" id="{B74EE05F-6572-0864-7DAD-3AFA374217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4" y="1920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1457" name="Oval 55">
              <a:extLst>
                <a:ext uri="{FF2B5EF4-FFF2-40B4-BE49-F238E27FC236}">
                  <a16:creationId xmlns:a16="http://schemas.microsoft.com/office/drawing/2014/main" id="{288AB1CE-C26C-4486-07DA-C3B998EEC3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4" y="2016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grpSp>
          <p:nvGrpSpPr>
            <p:cNvPr id="101458" name="Group 56">
              <a:extLst>
                <a:ext uri="{FF2B5EF4-FFF2-40B4-BE49-F238E27FC236}">
                  <a16:creationId xmlns:a16="http://schemas.microsoft.com/office/drawing/2014/main" id="{78AC1F1A-C57B-1E14-B996-85542F9DB81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16" y="1536"/>
              <a:ext cx="1152" cy="192"/>
              <a:chOff x="1152" y="1392"/>
              <a:chExt cx="912" cy="192"/>
            </a:xfrm>
          </p:grpSpPr>
          <p:sp>
            <p:nvSpPr>
              <p:cNvPr id="101459" name="Rectangle 57">
                <a:extLst>
                  <a:ext uri="{FF2B5EF4-FFF2-40B4-BE49-F238E27FC236}">
                    <a16:creationId xmlns:a16="http://schemas.microsoft.com/office/drawing/2014/main" id="{8251F854-1DB8-4ABB-C1FC-AC218F4B4F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01460" name="Text Box 58">
                <a:extLst>
                  <a:ext uri="{FF2B5EF4-FFF2-40B4-BE49-F238E27FC236}">
                    <a16:creationId xmlns:a16="http://schemas.microsoft.com/office/drawing/2014/main" id="{858DF4D7-743F-E94F-C7E2-E465B4141F3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data block location</a:t>
                </a:r>
              </a:p>
            </p:txBody>
          </p:sp>
        </p:grpSp>
      </p:grpSp>
      <p:grpSp>
        <p:nvGrpSpPr>
          <p:cNvPr id="101391" name="Group 59">
            <a:extLst>
              <a:ext uri="{FF2B5EF4-FFF2-40B4-BE49-F238E27FC236}">
                <a16:creationId xmlns:a16="http://schemas.microsoft.com/office/drawing/2014/main" id="{064B1E8D-1CDA-5727-267C-4ADF0F231284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2438400"/>
            <a:ext cx="1828800" cy="304800"/>
            <a:chOff x="1152" y="1392"/>
            <a:chExt cx="912" cy="192"/>
          </a:xfrm>
        </p:grpSpPr>
        <p:sp>
          <p:nvSpPr>
            <p:cNvPr id="101449" name="Rectangle 60">
              <a:extLst>
                <a:ext uri="{FF2B5EF4-FFF2-40B4-BE49-F238E27FC236}">
                  <a16:creationId xmlns:a16="http://schemas.microsoft.com/office/drawing/2014/main" id="{4F48FC24-4D8D-DEA8-45D9-2DA3381E48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1450" name="Text Box 61">
              <a:extLst>
                <a:ext uri="{FF2B5EF4-FFF2-40B4-BE49-F238E27FC236}">
                  <a16:creationId xmlns:a16="http://schemas.microsoft.com/office/drawing/2014/main" id="{E17A9F1A-5BDD-8170-3F31-46354063DF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data block location</a:t>
              </a:r>
            </a:p>
          </p:txBody>
        </p:sp>
      </p:grpSp>
      <p:grpSp>
        <p:nvGrpSpPr>
          <p:cNvPr id="101392" name="Group 62">
            <a:extLst>
              <a:ext uri="{FF2B5EF4-FFF2-40B4-BE49-F238E27FC236}">
                <a16:creationId xmlns:a16="http://schemas.microsoft.com/office/drawing/2014/main" id="{930E02E9-9901-0C3E-BB65-338DB627ACD0}"/>
              </a:ext>
            </a:extLst>
          </p:cNvPr>
          <p:cNvGrpSpPr>
            <a:grpSpLocks/>
          </p:cNvGrpSpPr>
          <p:nvPr/>
        </p:nvGrpSpPr>
        <p:grpSpPr bwMode="auto">
          <a:xfrm>
            <a:off x="6934200" y="2362200"/>
            <a:ext cx="723900" cy="381000"/>
            <a:chOff x="2544" y="1488"/>
            <a:chExt cx="456" cy="240"/>
          </a:xfrm>
        </p:grpSpPr>
        <p:sp>
          <p:nvSpPr>
            <p:cNvPr id="101447" name="Rectangle 63">
              <a:extLst>
                <a:ext uri="{FF2B5EF4-FFF2-40B4-BE49-F238E27FC236}">
                  <a16:creationId xmlns:a16="http://schemas.microsoft.com/office/drawing/2014/main" id="{F73808E3-0E6E-B1ED-489F-212A163581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0" y="1488"/>
              <a:ext cx="240" cy="240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1448" name="Line 64">
              <a:extLst>
                <a:ext uri="{FF2B5EF4-FFF2-40B4-BE49-F238E27FC236}">
                  <a16:creationId xmlns:a16="http://schemas.microsoft.com/office/drawing/2014/main" id="{CA200069-D622-2F42-4FF7-B7153C1009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1632"/>
              <a:ext cx="192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01393" name="Group 65">
            <a:extLst>
              <a:ext uri="{FF2B5EF4-FFF2-40B4-BE49-F238E27FC236}">
                <a16:creationId xmlns:a16="http://schemas.microsoft.com/office/drawing/2014/main" id="{18AC055C-58A9-A9D7-7B7A-2058CA464BFC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3352800"/>
            <a:ext cx="1828800" cy="304800"/>
            <a:chOff x="1152" y="1392"/>
            <a:chExt cx="912" cy="192"/>
          </a:xfrm>
        </p:grpSpPr>
        <p:sp>
          <p:nvSpPr>
            <p:cNvPr id="101445" name="Rectangle 66">
              <a:extLst>
                <a:ext uri="{FF2B5EF4-FFF2-40B4-BE49-F238E27FC236}">
                  <a16:creationId xmlns:a16="http://schemas.microsoft.com/office/drawing/2014/main" id="{CB62C227-4412-06EE-7B50-E12ADE77B0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1446" name="Text Box 67">
              <a:extLst>
                <a:ext uri="{FF2B5EF4-FFF2-40B4-BE49-F238E27FC236}">
                  <a16:creationId xmlns:a16="http://schemas.microsoft.com/office/drawing/2014/main" id="{46BE2B8D-F47D-FA5C-437A-5615F2CF03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data block location</a:t>
              </a:r>
            </a:p>
          </p:txBody>
        </p:sp>
      </p:grpSp>
      <p:grpSp>
        <p:nvGrpSpPr>
          <p:cNvPr id="101394" name="Group 68">
            <a:extLst>
              <a:ext uri="{FF2B5EF4-FFF2-40B4-BE49-F238E27FC236}">
                <a16:creationId xmlns:a16="http://schemas.microsoft.com/office/drawing/2014/main" id="{8E76F501-0E3A-A0C9-74B5-EE781B8F89DE}"/>
              </a:ext>
            </a:extLst>
          </p:cNvPr>
          <p:cNvGrpSpPr>
            <a:grpSpLocks/>
          </p:cNvGrpSpPr>
          <p:nvPr/>
        </p:nvGrpSpPr>
        <p:grpSpPr bwMode="auto">
          <a:xfrm>
            <a:off x="6934200" y="3276600"/>
            <a:ext cx="723900" cy="381000"/>
            <a:chOff x="2544" y="1488"/>
            <a:chExt cx="456" cy="240"/>
          </a:xfrm>
        </p:grpSpPr>
        <p:sp>
          <p:nvSpPr>
            <p:cNvPr id="101443" name="Rectangle 69">
              <a:extLst>
                <a:ext uri="{FF2B5EF4-FFF2-40B4-BE49-F238E27FC236}">
                  <a16:creationId xmlns:a16="http://schemas.microsoft.com/office/drawing/2014/main" id="{8DA9E9AE-E7B0-FC1F-A00E-B4E7919133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0" y="1488"/>
              <a:ext cx="240" cy="240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1444" name="Line 70">
              <a:extLst>
                <a:ext uri="{FF2B5EF4-FFF2-40B4-BE49-F238E27FC236}">
                  <a16:creationId xmlns:a16="http://schemas.microsoft.com/office/drawing/2014/main" id="{25C3782D-FE0D-176E-BB8A-A108FF1CA8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1632"/>
              <a:ext cx="192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01395" name="Group 71">
            <a:extLst>
              <a:ext uri="{FF2B5EF4-FFF2-40B4-BE49-F238E27FC236}">
                <a16:creationId xmlns:a16="http://schemas.microsoft.com/office/drawing/2014/main" id="{D2AB87F1-FE52-A14D-47B8-7A03165EDB69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4114800"/>
            <a:ext cx="1828800" cy="304800"/>
            <a:chOff x="1152" y="1392"/>
            <a:chExt cx="912" cy="192"/>
          </a:xfrm>
        </p:grpSpPr>
        <p:sp>
          <p:nvSpPr>
            <p:cNvPr id="101441" name="Rectangle 72">
              <a:extLst>
                <a:ext uri="{FF2B5EF4-FFF2-40B4-BE49-F238E27FC236}">
                  <a16:creationId xmlns:a16="http://schemas.microsoft.com/office/drawing/2014/main" id="{22CB1F7F-7212-09F4-BCF1-2288E6B5E1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4718"/>
                </a:gs>
                <a:gs pos="50000">
                  <a:srgbClr val="FF9933"/>
                </a:gs>
                <a:gs pos="100000">
                  <a:srgbClr val="764718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1442" name="Text Box 73">
              <a:extLst>
                <a:ext uri="{FF2B5EF4-FFF2-40B4-BE49-F238E27FC236}">
                  <a16:creationId xmlns:a16="http://schemas.microsoft.com/office/drawing/2014/main" id="{3B566B7D-D033-2ACC-9C12-571E2F4319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4718"/>
                </a:gs>
                <a:gs pos="50000">
                  <a:srgbClr val="FF9933"/>
                </a:gs>
                <a:gs pos="100000">
                  <a:srgbClr val="764718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index block location</a:t>
              </a:r>
            </a:p>
          </p:txBody>
        </p:sp>
      </p:grpSp>
      <p:grpSp>
        <p:nvGrpSpPr>
          <p:cNvPr id="101396" name="Group 74">
            <a:extLst>
              <a:ext uri="{FF2B5EF4-FFF2-40B4-BE49-F238E27FC236}">
                <a16:creationId xmlns:a16="http://schemas.microsoft.com/office/drawing/2014/main" id="{51B0F5AE-FD1D-D2D4-C42E-C431C4B631A6}"/>
              </a:ext>
            </a:extLst>
          </p:cNvPr>
          <p:cNvGrpSpPr>
            <a:grpSpLocks/>
          </p:cNvGrpSpPr>
          <p:nvPr/>
        </p:nvGrpSpPr>
        <p:grpSpPr bwMode="auto">
          <a:xfrm>
            <a:off x="4038600" y="3886200"/>
            <a:ext cx="1676400" cy="685800"/>
            <a:chOff x="2544" y="2448"/>
            <a:chExt cx="1056" cy="432"/>
          </a:xfrm>
        </p:grpSpPr>
        <p:sp>
          <p:nvSpPr>
            <p:cNvPr id="101437" name="Rectangle 75">
              <a:extLst>
                <a:ext uri="{FF2B5EF4-FFF2-40B4-BE49-F238E27FC236}">
                  <a16:creationId xmlns:a16="http://schemas.microsoft.com/office/drawing/2014/main" id="{125F3F5E-E955-8E48-5856-C245C35DD4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448"/>
              <a:ext cx="480" cy="432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101438" name="Line 76">
              <a:extLst>
                <a:ext uri="{FF2B5EF4-FFF2-40B4-BE49-F238E27FC236}">
                  <a16:creationId xmlns:a16="http://schemas.microsoft.com/office/drawing/2014/main" id="{68AD6657-01F2-CCB6-E5A7-B210939AF8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2688"/>
              <a:ext cx="576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1439" name="Rectangle 77">
              <a:extLst>
                <a:ext uri="{FF2B5EF4-FFF2-40B4-BE49-F238E27FC236}">
                  <a16:creationId xmlns:a16="http://schemas.microsoft.com/office/drawing/2014/main" id="{0EDA253E-9682-92B4-4953-C4E2D9C45F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2736"/>
              <a:ext cx="384" cy="96"/>
            </a:xfrm>
            <a:prstGeom prst="rect">
              <a:avLst/>
            </a:prstGeom>
            <a:gradFill rotWithShape="0">
              <a:gsLst>
                <a:gs pos="0">
                  <a:srgbClr val="767600"/>
                </a:gs>
                <a:gs pos="50000">
                  <a:srgbClr val="FFFF00"/>
                </a:gs>
                <a:gs pos="100000">
                  <a:srgbClr val="767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1440" name="Rectangle 78">
              <a:extLst>
                <a:ext uri="{FF2B5EF4-FFF2-40B4-BE49-F238E27FC236}">
                  <a16:creationId xmlns:a16="http://schemas.microsoft.com/office/drawing/2014/main" id="{D894A880-0E04-BA1A-05DD-D447755CB3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2496"/>
              <a:ext cx="384" cy="96"/>
            </a:xfrm>
            <a:prstGeom prst="rect">
              <a:avLst/>
            </a:prstGeom>
            <a:gradFill rotWithShape="0">
              <a:gsLst>
                <a:gs pos="0">
                  <a:srgbClr val="767600"/>
                </a:gs>
                <a:gs pos="50000">
                  <a:srgbClr val="FFFF00"/>
                </a:gs>
                <a:gs pos="100000">
                  <a:srgbClr val="767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</p:grpSp>
      <p:grpSp>
        <p:nvGrpSpPr>
          <p:cNvPr id="101397" name="Group 79">
            <a:extLst>
              <a:ext uri="{FF2B5EF4-FFF2-40B4-BE49-F238E27FC236}">
                <a16:creationId xmlns:a16="http://schemas.microsoft.com/office/drawing/2014/main" id="{1B43AE32-F068-EECA-B000-B6E23BD8DC36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3886200"/>
            <a:ext cx="1447800" cy="685800"/>
            <a:chOff x="3552" y="2448"/>
            <a:chExt cx="912" cy="432"/>
          </a:xfrm>
        </p:grpSpPr>
        <p:sp>
          <p:nvSpPr>
            <p:cNvPr id="101433" name="Rectangle 80">
              <a:extLst>
                <a:ext uri="{FF2B5EF4-FFF2-40B4-BE49-F238E27FC236}">
                  <a16:creationId xmlns:a16="http://schemas.microsoft.com/office/drawing/2014/main" id="{5C3E2993-363E-3BC9-2BF8-86FE98F6EB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" y="2448"/>
              <a:ext cx="480" cy="432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101434" name="Rectangle 81">
              <a:extLst>
                <a:ext uri="{FF2B5EF4-FFF2-40B4-BE49-F238E27FC236}">
                  <a16:creationId xmlns:a16="http://schemas.microsoft.com/office/drawing/2014/main" id="{385B7284-491A-F0BA-8400-35F0B6B05D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" y="2736"/>
              <a:ext cx="384" cy="96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1435" name="Rectangle 82">
              <a:extLst>
                <a:ext uri="{FF2B5EF4-FFF2-40B4-BE49-F238E27FC236}">
                  <a16:creationId xmlns:a16="http://schemas.microsoft.com/office/drawing/2014/main" id="{5C17A5B4-3112-ED64-FE63-2F26005D04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" y="2496"/>
              <a:ext cx="384" cy="96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1436" name="Line 83">
              <a:extLst>
                <a:ext uri="{FF2B5EF4-FFF2-40B4-BE49-F238E27FC236}">
                  <a16:creationId xmlns:a16="http://schemas.microsoft.com/office/drawing/2014/main" id="{0B1D88EA-E04F-EE6B-2FF2-8A53DCA302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2" y="2544"/>
              <a:ext cx="432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01398" name="Rectangle 84">
            <a:extLst>
              <a:ext uri="{FF2B5EF4-FFF2-40B4-BE49-F238E27FC236}">
                <a16:creationId xmlns:a16="http://schemas.microsoft.com/office/drawing/2014/main" id="{A9E53CCE-851A-86E7-ADFC-1BDBB28CB3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3962400"/>
            <a:ext cx="609600" cy="152400"/>
          </a:xfrm>
          <a:prstGeom prst="rect">
            <a:avLst/>
          </a:prstGeom>
          <a:gradFill rotWithShape="0">
            <a:gsLst>
              <a:gs pos="0">
                <a:srgbClr val="767600"/>
              </a:gs>
              <a:gs pos="50000">
                <a:srgbClr val="FFFF00"/>
              </a:gs>
              <a:gs pos="100000">
                <a:srgbClr val="767600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01399" name="Rectangle 85">
            <a:extLst>
              <a:ext uri="{FF2B5EF4-FFF2-40B4-BE49-F238E27FC236}">
                <a16:creationId xmlns:a16="http://schemas.microsoft.com/office/drawing/2014/main" id="{7B1412A8-2792-4082-2FC0-74ADB28BAD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3962400"/>
            <a:ext cx="609600" cy="152400"/>
          </a:xfrm>
          <a:prstGeom prst="rect">
            <a:avLst/>
          </a:prstGeom>
          <a:gradFill rotWithShape="0">
            <a:gsLst>
              <a:gs pos="0">
                <a:srgbClr val="767647"/>
              </a:gs>
              <a:gs pos="50000">
                <a:srgbClr val="FFFF99"/>
              </a:gs>
              <a:gs pos="100000">
                <a:srgbClr val="767647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01400" name="Rectangle 86">
            <a:extLst>
              <a:ext uri="{FF2B5EF4-FFF2-40B4-BE49-F238E27FC236}">
                <a16:creationId xmlns:a16="http://schemas.microsoft.com/office/drawing/2014/main" id="{17BF2BB0-552E-3A95-4ADB-990B1A1948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4343400"/>
            <a:ext cx="609600" cy="152400"/>
          </a:xfrm>
          <a:prstGeom prst="rect">
            <a:avLst/>
          </a:prstGeom>
          <a:gradFill rotWithShape="0">
            <a:gsLst>
              <a:gs pos="0">
                <a:srgbClr val="767647"/>
              </a:gs>
              <a:gs pos="50000">
                <a:srgbClr val="FFFF99"/>
              </a:gs>
              <a:gs pos="100000">
                <a:srgbClr val="767647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grpSp>
        <p:nvGrpSpPr>
          <p:cNvPr id="101401" name="Group 87">
            <a:extLst>
              <a:ext uri="{FF2B5EF4-FFF2-40B4-BE49-F238E27FC236}">
                <a16:creationId xmlns:a16="http://schemas.microsoft.com/office/drawing/2014/main" id="{18FC3719-4184-7E04-CCDE-921E4C18D639}"/>
              </a:ext>
            </a:extLst>
          </p:cNvPr>
          <p:cNvGrpSpPr>
            <a:grpSpLocks/>
          </p:cNvGrpSpPr>
          <p:nvPr/>
        </p:nvGrpSpPr>
        <p:grpSpPr bwMode="auto">
          <a:xfrm>
            <a:off x="4017963" y="4648200"/>
            <a:ext cx="1239837" cy="838200"/>
            <a:chOff x="2531" y="2928"/>
            <a:chExt cx="781" cy="528"/>
          </a:xfrm>
        </p:grpSpPr>
        <p:sp>
          <p:nvSpPr>
            <p:cNvPr id="101428" name="Line 88">
              <a:extLst>
                <a:ext uri="{FF2B5EF4-FFF2-40B4-BE49-F238E27FC236}">
                  <a16:creationId xmlns:a16="http://schemas.microsoft.com/office/drawing/2014/main" id="{5065E04C-AC34-F37A-03D9-CFDA5CEE1D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31" y="2928"/>
              <a:ext cx="157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1429" name="Rectangle 89">
              <a:extLst>
                <a:ext uri="{FF2B5EF4-FFF2-40B4-BE49-F238E27FC236}">
                  <a16:creationId xmlns:a16="http://schemas.microsoft.com/office/drawing/2014/main" id="{DC82E96A-3426-25AC-2083-2300CDB1C5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2" y="3024"/>
              <a:ext cx="480" cy="432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101430" name="Rectangle 90">
              <a:extLst>
                <a:ext uri="{FF2B5EF4-FFF2-40B4-BE49-F238E27FC236}">
                  <a16:creationId xmlns:a16="http://schemas.microsoft.com/office/drawing/2014/main" id="{56163510-7FF4-4499-10D2-9D004DC761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3312"/>
              <a:ext cx="384" cy="96"/>
            </a:xfrm>
            <a:prstGeom prst="rect">
              <a:avLst/>
            </a:prstGeom>
            <a:gradFill rotWithShape="0">
              <a:gsLst>
                <a:gs pos="0">
                  <a:srgbClr val="764718"/>
                </a:gs>
                <a:gs pos="50000">
                  <a:srgbClr val="FF9933"/>
                </a:gs>
                <a:gs pos="100000">
                  <a:srgbClr val="764718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1431" name="Rectangle 91">
              <a:extLst>
                <a:ext uri="{FF2B5EF4-FFF2-40B4-BE49-F238E27FC236}">
                  <a16:creationId xmlns:a16="http://schemas.microsoft.com/office/drawing/2014/main" id="{9B8A3DB6-7663-CF38-53AB-F257AA011C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3072"/>
              <a:ext cx="384" cy="96"/>
            </a:xfrm>
            <a:prstGeom prst="rect">
              <a:avLst/>
            </a:prstGeom>
            <a:gradFill rotWithShape="0">
              <a:gsLst>
                <a:gs pos="0">
                  <a:srgbClr val="764718"/>
                </a:gs>
                <a:gs pos="50000">
                  <a:srgbClr val="FF9933"/>
                </a:gs>
                <a:gs pos="100000">
                  <a:srgbClr val="764718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1432" name="Line 92">
              <a:extLst>
                <a:ext uri="{FF2B5EF4-FFF2-40B4-BE49-F238E27FC236}">
                  <a16:creationId xmlns:a16="http://schemas.microsoft.com/office/drawing/2014/main" id="{BB6A5F7E-36DD-80FD-3E81-6262274475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8" y="2928"/>
              <a:ext cx="192" cy="144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01402" name="Group 93">
            <a:extLst>
              <a:ext uri="{FF2B5EF4-FFF2-40B4-BE49-F238E27FC236}">
                <a16:creationId xmlns:a16="http://schemas.microsoft.com/office/drawing/2014/main" id="{CEFA79CB-ECB8-AA7D-6BA8-AE19F7476F56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4800600"/>
            <a:ext cx="914400" cy="685800"/>
            <a:chOff x="3312" y="3024"/>
            <a:chExt cx="576" cy="432"/>
          </a:xfrm>
        </p:grpSpPr>
        <p:sp>
          <p:nvSpPr>
            <p:cNvPr id="101424" name="Rectangle 94">
              <a:extLst>
                <a:ext uri="{FF2B5EF4-FFF2-40B4-BE49-F238E27FC236}">
                  <a16:creationId xmlns:a16="http://schemas.microsoft.com/office/drawing/2014/main" id="{17CD8718-DB3A-7BBB-1BB9-DCCCA1C9D4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8" y="3024"/>
              <a:ext cx="480" cy="432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101425" name="Rectangle 95">
              <a:extLst>
                <a:ext uri="{FF2B5EF4-FFF2-40B4-BE49-F238E27FC236}">
                  <a16:creationId xmlns:a16="http://schemas.microsoft.com/office/drawing/2014/main" id="{D49C90EE-A126-45C8-3552-6C301664C3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6" y="3312"/>
              <a:ext cx="384" cy="96"/>
            </a:xfrm>
            <a:prstGeom prst="rect">
              <a:avLst/>
            </a:prstGeom>
            <a:gradFill rotWithShape="0">
              <a:gsLst>
                <a:gs pos="0">
                  <a:srgbClr val="767600"/>
                </a:gs>
                <a:gs pos="50000">
                  <a:srgbClr val="FFFF00"/>
                </a:gs>
                <a:gs pos="100000">
                  <a:srgbClr val="767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1426" name="Rectangle 96">
              <a:extLst>
                <a:ext uri="{FF2B5EF4-FFF2-40B4-BE49-F238E27FC236}">
                  <a16:creationId xmlns:a16="http://schemas.microsoft.com/office/drawing/2014/main" id="{E387C685-8256-783C-EA5B-BB804DA6E7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6" y="3072"/>
              <a:ext cx="384" cy="96"/>
            </a:xfrm>
            <a:prstGeom prst="rect">
              <a:avLst/>
            </a:prstGeom>
            <a:gradFill rotWithShape="0">
              <a:gsLst>
                <a:gs pos="0">
                  <a:srgbClr val="767600"/>
                </a:gs>
                <a:gs pos="50000">
                  <a:srgbClr val="FFFF00"/>
                </a:gs>
                <a:gs pos="100000">
                  <a:srgbClr val="767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1427" name="Line 97">
              <a:extLst>
                <a:ext uri="{FF2B5EF4-FFF2-40B4-BE49-F238E27FC236}">
                  <a16:creationId xmlns:a16="http://schemas.microsoft.com/office/drawing/2014/main" id="{6BACBD46-1B17-A5F5-0EB6-2D08029167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2" y="3120"/>
              <a:ext cx="96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01403" name="Group 98">
            <a:extLst>
              <a:ext uri="{FF2B5EF4-FFF2-40B4-BE49-F238E27FC236}">
                <a16:creationId xmlns:a16="http://schemas.microsoft.com/office/drawing/2014/main" id="{05E9D0ED-1D6B-B9C1-16F6-50F454C2A6E4}"/>
              </a:ext>
            </a:extLst>
          </p:cNvPr>
          <p:cNvGrpSpPr>
            <a:grpSpLocks/>
          </p:cNvGrpSpPr>
          <p:nvPr/>
        </p:nvGrpSpPr>
        <p:grpSpPr bwMode="auto">
          <a:xfrm>
            <a:off x="6172200" y="4800600"/>
            <a:ext cx="914400" cy="685800"/>
            <a:chOff x="3888" y="3024"/>
            <a:chExt cx="576" cy="432"/>
          </a:xfrm>
        </p:grpSpPr>
        <p:sp>
          <p:nvSpPr>
            <p:cNvPr id="101420" name="Rectangle 99">
              <a:extLst>
                <a:ext uri="{FF2B5EF4-FFF2-40B4-BE49-F238E27FC236}">
                  <a16:creationId xmlns:a16="http://schemas.microsoft.com/office/drawing/2014/main" id="{1AF8CCB2-9E12-D07D-D6D3-4F1F06DB18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" y="3024"/>
              <a:ext cx="480" cy="432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101421" name="Rectangle 100">
              <a:extLst>
                <a:ext uri="{FF2B5EF4-FFF2-40B4-BE49-F238E27FC236}">
                  <a16:creationId xmlns:a16="http://schemas.microsoft.com/office/drawing/2014/main" id="{6B16EE17-2809-32FE-8685-8EE379387B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" y="3312"/>
              <a:ext cx="384" cy="96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1422" name="Rectangle 101">
              <a:extLst>
                <a:ext uri="{FF2B5EF4-FFF2-40B4-BE49-F238E27FC236}">
                  <a16:creationId xmlns:a16="http://schemas.microsoft.com/office/drawing/2014/main" id="{9391091E-DA43-1B7B-AF65-FA16C88B55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" y="3072"/>
              <a:ext cx="384" cy="96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1423" name="Line 102">
              <a:extLst>
                <a:ext uri="{FF2B5EF4-FFF2-40B4-BE49-F238E27FC236}">
                  <a16:creationId xmlns:a16="http://schemas.microsoft.com/office/drawing/2014/main" id="{66BBBC67-256C-631F-2A52-48D7A215CB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8" y="3120"/>
              <a:ext cx="96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01404" name="Group 103">
            <a:extLst>
              <a:ext uri="{FF2B5EF4-FFF2-40B4-BE49-F238E27FC236}">
                <a16:creationId xmlns:a16="http://schemas.microsoft.com/office/drawing/2014/main" id="{C0BD55A1-3E00-1CEB-3430-C362FA09D053}"/>
              </a:ext>
            </a:extLst>
          </p:cNvPr>
          <p:cNvGrpSpPr>
            <a:grpSpLocks/>
          </p:cNvGrpSpPr>
          <p:nvPr/>
        </p:nvGrpSpPr>
        <p:grpSpPr bwMode="auto">
          <a:xfrm>
            <a:off x="7010400" y="5181600"/>
            <a:ext cx="647700" cy="381000"/>
            <a:chOff x="4416" y="3264"/>
            <a:chExt cx="408" cy="240"/>
          </a:xfrm>
        </p:grpSpPr>
        <p:sp>
          <p:nvSpPr>
            <p:cNvPr id="101418" name="Rectangle 104">
              <a:extLst>
                <a:ext uri="{FF2B5EF4-FFF2-40B4-BE49-F238E27FC236}">
                  <a16:creationId xmlns:a16="http://schemas.microsoft.com/office/drawing/2014/main" id="{D99841E6-55C1-E13F-2E18-797C77FBA7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4" y="3264"/>
              <a:ext cx="240" cy="240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1419" name="Line 105">
              <a:extLst>
                <a:ext uri="{FF2B5EF4-FFF2-40B4-BE49-F238E27FC236}">
                  <a16:creationId xmlns:a16="http://schemas.microsoft.com/office/drawing/2014/main" id="{2C0C9F70-7CDA-D5C8-F641-85EB224F86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6" y="3360"/>
              <a:ext cx="144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01405" name="Group 106">
            <a:extLst>
              <a:ext uri="{FF2B5EF4-FFF2-40B4-BE49-F238E27FC236}">
                <a16:creationId xmlns:a16="http://schemas.microsoft.com/office/drawing/2014/main" id="{9F9ECA72-D474-3BD6-DFE1-3E1231361A26}"/>
              </a:ext>
            </a:extLst>
          </p:cNvPr>
          <p:cNvGrpSpPr>
            <a:grpSpLocks/>
          </p:cNvGrpSpPr>
          <p:nvPr/>
        </p:nvGrpSpPr>
        <p:grpSpPr bwMode="auto">
          <a:xfrm>
            <a:off x="7010400" y="4267200"/>
            <a:ext cx="647700" cy="381000"/>
            <a:chOff x="4416" y="2688"/>
            <a:chExt cx="408" cy="240"/>
          </a:xfrm>
        </p:grpSpPr>
        <p:sp>
          <p:nvSpPr>
            <p:cNvPr id="101416" name="Rectangle 107">
              <a:extLst>
                <a:ext uri="{FF2B5EF4-FFF2-40B4-BE49-F238E27FC236}">
                  <a16:creationId xmlns:a16="http://schemas.microsoft.com/office/drawing/2014/main" id="{930C7ACE-12D2-06AA-CDEA-909B1BC5D8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4" y="2688"/>
              <a:ext cx="240" cy="240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1417" name="Line 108">
              <a:extLst>
                <a:ext uri="{FF2B5EF4-FFF2-40B4-BE49-F238E27FC236}">
                  <a16:creationId xmlns:a16="http://schemas.microsoft.com/office/drawing/2014/main" id="{A5B5D885-ACD5-D159-ED65-7283B269A1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6" y="2784"/>
              <a:ext cx="144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01406" name="Group 109">
            <a:extLst>
              <a:ext uri="{FF2B5EF4-FFF2-40B4-BE49-F238E27FC236}">
                <a16:creationId xmlns:a16="http://schemas.microsoft.com/office/drawing/2014/main" id="{B5A9E2CE-9480-ADAB-0878-BF61188C552C}"/>
              </a:ext>
            </a:extLst>
          </p:cNvPr>
          <p:cNvGrpSpPr>
            <a:grpSpLocks/>
          </p:cNvGrpSpPr>
          <p:nvPr/>
        </p:nvGrpSpPr>
        <p:grpSpPr bwMode="auto">
          <a:xfrm>
            <a:off x="7010400" y="3810000"/>
            <a:ext cx="647700" cy="381000"/>
            <a:chOff x="4416" y="2400"/>
            <a:chExt cx="408" cy="240"/>
          </a:xfrm>
        </p:grpSpPr>
        <p:sp>
          <p:nvSpPr>
            <p:cNvPr id="101414" name="Rectangle 110">
              <a:extLst>
                <a:ext uri="{FF2B5EF4-FFF2-40B4-BE49-F238E27FC236}">
                  <a16:creationId xmlns:a16="http://schemas.microsoft.com/office/drawing/2014/main" id="{AE80A1A2-3FE0-2BC1-DD14-9D64A738FF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4" y="2400"/>
              <a:ext cx="240" cy="240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1415" name="Line 111">
              <a:extLst>
                <a:ext uri="{FF2B5EF4-FFF2-40B4-BE49-F238E27FC236}">
                  <a16:creationId xmlns:a16="http://schemas.microsoft.com/office/drawing/2014/main" id="{CFD6C6D4-D9D4-AB01-72E5-80B9A57BEC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6" y="2544"/>
              <a:ext cx="144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01407" name="Group 112">
            <a:extLst>
              <a:ext uri="{FF2B5EF4-FFF2-40B4-BE49-F238E27FC236}">
                <a16:creationId xmlns:a16="http://schemas.microsoft.com/office/drawing/2014/main" id="{A02E996E-C960-7AAA-E7FA-D4090BAA6E1C}"/>
              </a:ext>
            </a:extLst>
          </p:cNvPr>
          <p:cNvGrpSpPr>
            <a:grpSpLocks/>
          </p:cNvGrpSpPr>
          <p:nvPr/>
        </p:nvGrpSpPr>
        <p:grpSpPr bwMode="auto">
          <a:xfrm>
            <a:off x="7010400" y="4724400"/>
            <a:ext cx="647700" cy="381000"/>
            <a:chOff x="4416" y="2976"/>
            <a:chExt cx="408" cy="240"/>
          </a:xfrm>
        </p:grpSpPr>
        <p:sp>
          <p:nvSpPr>
            <p:cNvPr id="101412" name="Rectangle 113">
              <a:extLst>
                <a:ext uri="{FF2B5EF4-FFF2-40B4-BE49-F238E27FC236}">
                  <a16:creationId xmlns:a16="http://schemas.microsoft.com/office/drawing/2014/main" id="{6EED3A49-622E-CFD4-9820-34DD3AC20D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4" y="2976"/>
              <a:ext cx="240" cy="240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1413" name="Line 114">
              <a:extLst>
                <a:ext uri="{FF2B5EF4-FFF2-40B4-BE49-F238E27FC236}">
                  <a16:creationId xmlns:a16="http://schemas.microsoft.com/office/drawing/2014/main" id="{6948EF9D-3635-EF86-FB15-41ED604E71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6" y="3120"/>
              <a:ext cx="144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01408" name="Rectangle 115">
            <a:extLst>
              <a:ext uri="{FF2B5EF4-FFF2-40B4-BE49-F238E27FC236}">
                <a16:creationId xmlns:a16="http://schemas.microsoft.com/office/drawing/2014/main" id="{5804BA5B-AA27-B546-8045-F10CB4FBB7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4876800"/>
            <a:ext cx="609600" cy="152400"/>
          </a:xfrm>
          <a:prstGeom prst="rect">
            <a:avLst/>
          </a:prstGeom>
          <a:gradFill rotWithShape="0">
            <a:gsLst>
              <a:gs pos="0">
                <a:srgbClr val="764718"/>
              </a:gs>
              <a:gs pos="50000">
                <a:srgbClr val="FF9933"/>
              </a:gs>
              <a:gs pos="100000">
                <a:srgbClr val="764718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01409" name="Rectangle 116">
            <a:extLst>
              <a:ext uri="{FF2B5EF4-FFF2-40B4-BE49-F238E27FC236}">
                <a16:creationId xmlns:a16="http://schemas.microsoft.com/office/drawing/2014/main" id="{6159C801-7F34-0611-6F95-F412C51365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4876800"/>
            <a:ext cx="609600" cy="152400"/>
          </a:xfrm>
          <a:prstGeom prst="rect">
            <a:avLst/>
          </a:prstGeom>
          <a:gradFill rotWithShape="0">
            <a:gsLst>
              <a:gs pos="0">
                <a:srgbClr val="767600"/>
              </a:gs>
              <a:gs pos="50000">
                <a:srgbClr val="FFFF00"/>
              </a:gs>
              <a:gs pos="100000">
                <a:srgbClr val="767600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01410" name="Rectangle 117">
            <a:extLst>
              <a:ext uri="{FF2B5EF4-FFF2-40B4-BE49-F238E27FC236}">
                <a16:creationId xmlns:a16="http://schemas.microsoft.com/office/drawing/2014/main" id="{01E35921-A0DC-F7B9-8785-1F2B583FE0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4876800"/>
            <a:ext cx="609600" cy="152400"/>
          </a:xfrm>
          <a:prstGeom prst="rect">
            <a:avLst/>
          </a:prstGeom>
          <a:gradFill rotWithShape="0">
            <a:gsLst>
              <a:gs pos="0">
                <a:srgbClr val="767647"/>
              </a:gs>
              <a:gs pos="50000">
                <a:srgbClr val="FFFF99"/>
              </a:gs>
              <a:gs pos="100000">
                <a:srgbClr val="767647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01411" name="Rectangle 118">
            <a:extLst>
              <a:ext uri="{FF2B5EF4-FFF2-40B4-BE49-F238E27FC236}">
                <a16:creationId xmlns:a16="http://schemas.microsoft.com/office/drawing/2014/main" id="{C432F9F5-A8A3-3F50-8785-A2FC917251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5257800"/>
            <a:ext cx="609600" cy="152400"/>
          </a:xfrm>
          <a:prstGeom prst="rect">
            <a:avLst/>
          </a:prstGeom>
          <a:gradFill rotWithShape="0">
            <a:gsLst>
              <a:gs pos="0">
                <a:srgbClr val="767647"/>
              </a:gs>
              <a:gs pos="50000">
                <a:srgbClr val="FFFF99"/>
              </a:gs>
              <a:gs pos="100000">
                <a:srgbClr val="767647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E76DE11B-E4D6-EE8F-9B9A-CE0123D8EB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Why not a single FS? </a:t>
            </a:r>
          </a:p>
        </p:txBody>
      </p:sp>
      <p:sp>
        <p:nvSpPr>
          <p:cNvPr id="17411" name="AutoShape 3">
            <a:extLst>
              <a:ext uri="{FF2B5EF4-FFF2-40B4-BE49-F238E27FC236}">
                <a16:creationId xmlns:a16="http://schemas.microsoft.com/office/drawing/2014/main" id="{758604FC-6174-985B-BF1C-F788A4BF83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2286000"/>
            <a:ext cx="6477000" cy="266700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:a16="http://schemas.microsoft.com/office/drawing/2014/main" id="{F03D15FA-6BDC-F650-C396-BE01DC08D4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Inverted Allocation</a:t>
            </a:r>
          </a:p>
        </p:txBody>
      </p:sp>
      <p:sp>
        <p:nvSpPr>
          <p:cNvPr id="103427" name="Rectangle 3">
            <a:extLst>
              <a:ext uri="{FF2B5EF4-FFF2-40B4-BE49-F238E27FC236}">
                <a16:creationId xmlns:a16="http://schemas.microsoft.com/office/drawing/2014/main" id="{6C80E5F2-E67D-8BBC-A165-220E3951ED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Venti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+ Reduced storage requirement for archives (deduplication)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- Slow random accesses (for disks)</a:t>
            </a:r>
          </a:p>
        </p:txBody>
      </p:sp>
      <p:sp>
        <p:nvSpPr>
          <p:cNvPr id="103428" name="Rectangle 4">
            <a:extLst>
              <a:ext uri="{FF2B5EF4-FFF2-40B4-BE49-F238E27FC236}">
                <a16:creationId xmlns:a16="http://schemas.microsoft.com/office/drawing/2014/main" id="{E22213FC-F751-8851-67CA-72B7326207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7550" y="4419600"/>
            <a:ext cx="2111375" cy="381000"/>
          </a:xfrm>
          <a:prstGeom prst="rect">
            <a:avLst/>
          </a:prstGeom>
          <a:gradFill rotWithShape="0">
            <a:gsLst>
              <a:gs pos="0">
                <a:srgbClr val="525252"/>
              </a:gs>
              <a:gs pos="50000">
                <a:srgbClr val="B2B2B2"/>
              </a:gs>
              <a:gs pos="100000">
                <a:srgbClr val="52525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03429" name="Rectangle 5">
            <a:extLst>
              <a:ext uri="{FF2B5EF4-FFF2-40B4-BE49-F238E27FC236}">
                <a16:creationId xmlns:a16="http://schemas.microsoft.com/office/drawing/2014/main" id="{FDEEF6A4-AEF0-CB73-8EED-E381D62A9E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7550" y="4419600"/>
            <a:ext cx="2111375" cy="1524000"/>
          </a:xfrm>
          <a:prstGeom prst="rect">
            <a:avLst/>
          </a:prstGeom>
          <a:gradFill rotWithShape="0">
            <a:gsLst>
              <a:gs pos="0">
                <a:srgbClr val="525252"/>
              </a:gs>
              <a:gs pos="50000">
                <a:srgbClr val="B2B2B2"/>
              </a:gs>
              <a:gs pos="100000">
                <a:srgbClr val="52525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Arial" panose="020B0604020202020204" pitchFamily="34" charset="0"/>
            </a:endParaRPr>
          </a:p>
        </p:txBody>
      </p:sp>
      <p:grpSp>
        <p:nvGrpSpPr>
          <p:cNvPr id="103430" name="Group 6">
            <a:extLst>
              <a:ext uri="{FF2B5EF4-FFF2-40B4-BE49-F238E27FC236}">
                <a16:creationId xmlns:a16="http://schemas.microsoft.com/office/drawing/2014/main" id="{A251DE73-407D-0734-E956-5B08731BB91C}"/>
              </a:ext>
            </a:extLst>
          </p:cNvPr>
          <p:cNvGrpSpPr>
            <a:grpSpLocks/>
          </p:cNvGrpSpPr>
          <p:nvPr/>
        </p:nvGrpSpPr>
        <p:grpSpPr bwMode="auto">
          <a:xfrm>
            <a:off x="2117725" y="4572000"/>
            <a:ext cx="1828800" cy="304800"/>
            <a:chOff x="1152" y="1392"/>
            <a:chExt cx="912" cy="192"/>
          </a:xfrm>
        </p:grpSpPr>
        <p:sp>
          <p:nvSpPr>
            <p:cNvPr id="103471" name="Rectangle 7">
              <a:extLst>
                <a:ext uri="{FF2B5EF4-FFF2-40B4-BE49-F238E27FC236}">
                  <a16:creationId xmlns:a16="http://schemas.microsoft.com/office/drawing/2014/main" id="{3FB64FFA-3340-CB68-59F2-554E5BF7E9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3472" name="Text Box 8">
              <a:extLst>
                <a:ext uri="{FF2B5EF4-FFF2-40B4-BE49-F238E27FC236}">
                  <a16:creationId xmlns:a16="http://schemas.microsoft.com/office/drawing/2014/main" id="{D1A35F21-80FA-136C-7B77-0C2EBFA6A9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data block location</a:t>
              </a:r>
            </a:p>
          </p:txBody>
        </p:sp>
      </p:grpSp>
      <p:grpSp>
        <p:nvGrpSpPr>
          <p:cNvPr id="103431" name="Group 9">
            <a:extLst>
              <a:ext uri="{FF2B5EF4-FFF2-40B4-BE49-F238E27FC236}">
                <a16:creationId xmlns:a16="http://schemas.microsoft.com/office/drawing/2014/main" id="{D8EA30A8-E0F1-D614-D2E5-117E9E59ABB5}"/>
              </a:ext>
            </a:extLst>
          </p:cNvPr>
          <p:cNvGrpSpPr>
            <a:grpSpLocks/>
          </p:cNvGrpSpPr>
          <p:nvPr/>
        </p:nvGrpSpPr>
        <p:grpSpPr bwMode="auto">
          <a:xfrm>
            <a:off x="2117725" y="5486400"/>
            <a:ext cx="1828800" cy="304800"/>
            <a:chOff x="1152" y="1392"/>
            <a:chExt cx="912" cy="192"/>
          </a:xfrm>
        </p:grpSpPr>
        <p:sp>
          <p:nvSpPr>
            <p:cNvPr id="103469" name="Rectangle 10">
              <a:extLst>
                <a:ext uri="{FF2B5EF4-FFF2-40B4-BE49-F238E27FC236}">
                  <a16:creationId xmlns:a16="http://schemas.microsoft.com/office/drawing/2014/main" id="{E815B2E2-F462-4BEE-5C81-9A7287FCC6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3470" name="Text Box 11">
              <a:extLst>
                <a:ext uri="{FF2B5EF4-FFF2-40B4-BE49-F238E27FC236}">
                  <a16:creationId xmlns:a16="http://schemas.microsoft.com/office/drawing/2014/main" id="{48C700A2-84DE-4280-C8C1-38A1FCF566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data block location</a:t>
              </a:r>
            </a:p>
          </p:txBody>
        </p:sp>
      </p:grpSp>
      <p:sp>
        <p:nvSpPr>
          <p:cNvPr id="103432" name="Oval 12">
            <a:extLst>
              <a:ext uri="{FF2B5EF4-FFF2-40B4-BE49-F238E27FC236}">
                <a16:creationId xmlns:a16="http://schemas.microsoft.com/office/drawing/2014/main" id="{132F800F-7467-D94B-8512-72621DA7AF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5925" y="5029200"/>
            <a:ext cx="76200" cy="76200"/>
          </a:xfrm>
          <a:prstGeom prst="ellipse">
            <a:avLst/>
          </a:prstGeom>
          <a:gradFill rotWithShape="0">
            <a:gsLst>
              <a:gs pos="0">
                <a:srgbClr val="FFFF99"/>
              </a:gs>
              <a:gs pos="100000">
                <a:srgbClr val="767647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03433" name="Oval 13">
            <a:extLst>
              <a:ext uri="{FF2B5EF4-FFF2-40B4-BE49-F238E27FC236}">
                <a16:creationId xmlns:a16="http://schemas.microsoft.com/office/drawing/2014/main" id="{EFE15B5E-377B-3F5E-312D-A908F6BF50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5925" y="5181600"/>
            <a:ext cx="76200" cy="76200"/>
          </a:xfrm>
          <a:prstGeom prst="ellipse">
            <a:avLst/>
          </a:prstGeom>
          <a:gradFill rotWithShape="0">
            <a:gsLst>
              <a:gs pos="0">
                <a:srgbClr val="FFFF99"/>
              </a:gs>
              <a:gs pos="100000">
                <a:srgbClr val="767647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03434" name="Oval 14">
            <a:extLst>
              <a:ext uri="{FF2B5EF4-FFF2-40B4-BE49-F238E27FC236}">
                <a16:creationId xmlns:a16="http://schemas.microsoft.com/office/drawing/2014/main" id="{0E00DB1F-F448-07C5-69D0-A90085DBEA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5925" y="5334000"/>
            <a:ext cx="76200" cy="76200"/>
          </a:xfrm>
          <a:prstGeom prst="ellipse">
            <a:avLst/>
          </a:prstGeom>
          <a:gradFill rotWithShape="0">
            <a:gsLst>
              <a:gs pos="0">
                <a:srgbClr val="FFFF99"/>
              </a:gs>
              <a:gs pos="100000">
                <a:srgbClr val="767647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grpSp>
        <p:nvGrpSpPr>
          <p:cNvPr id="103435" name="Group 15">
            <a:extLst>
              <a:ext uri="{FF2B5EF4-FFF2-40B4-BE49-F238E27FC236}">
                <a16:creationId xmlns:a16="http://schemas.microsoft.com/office/drawing/2014/main" id="{10554081-BD4E-A311-BC41-09C7A3C788B3}"/>
              </a:ext>
            </a:extLst>
          </p:cNvPr>
          <p:cNvGrpSpPr>
            <a:grpSpLocks/>
          </p:cNvGrpSpPr>
          <p:nvPr/>
        </p:nvGrpSpPr>
        <p:grpSpPr bwMode="auto">
          <a:xfrm>
            <a:off x="2117725" y="4572000"/>
            <a:ext cx="1828800" cy="304800"/>
            <a:chOff x="1152" y="1392"/>
            <a:chExt cx="912" cy="192"/>
          </a:xfrm>
        </p:grpSpPr>
        <p:sp>
          <p:nvSpPr>
            <p:cNvPr id="103467" name="Rectangle 16">
              <a:extLst>
                <a:ext uri="{FF2B5EF4-FFF2-40B4-BE49-F238E27FC236}">
                  <a16:creationId xmlns:a16="http://schemas.microsoft.com/office/drawing/2014/main" id="{9F60CB3A-F166-C068-2FA8-9D32229E20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3468" name="Text Box 17">
              <a:extLst>
                <a:ext uri="{FF2B5EF4-FFF2-40B4-BE49-F238E27FC236}">
                  <a16:creationId xmlns:a16="http://schemas.microsoft.com/office/drawing/2014/main" id="{45FE636E-CCC0-CD89-93EE-E1FF5D068F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data block location</a:t>
              </a:r>
            </a:p>
          </p:txBody>
        </p:sp>
      </p:grpSp>
      <p:grpSp>
        <p:nvGrpSpPr>
          <p:cNvPr id="103436" name="Group 18">
            <a:extLst>
              <a:ext uri="{FF2B5EF4-FFF2-40B4-BE49-F238E27FC236}">
                <a16:creationId xmlns:a16="http://schemas.microsoft.com/office/drawing/2014/main" id="{C57F1B35-999B-2BCB-AAE7-AACA6C0C9C35}"/>
              </a:ext>
            </a:extLst>
          </p:cNvPr>
          <p:cNvGrpSpPr>
            <a:grpSpLocks/>
          </p:cNvGrpSpPr>
          <p:nvPr/>
        </p:nvGrpSpPr>
        <p:grpSpPr bwMode="auto">
          <a:xfrm>
            <a:off x="3946525" y="4495800"/>
            <a:ext cx="723900" cy="381000"/>
            <a:chOff x="2544" y="1488"/>
            <a:chExt cx="456" cy="240"/>
          </a:xfrm>
        </p:grpSpPr>
        <p:sp>
          <p:nvSpPr>
            <p:cNvPr id="103465" name="Rectangle 19">
              <a:extLst>
                <a:ext uri="{FF2B5EF4-FFF2-40B4-BE49-F238E27FC236}">
                  <a16:creationId xmlns:a16="http://schemas.microsoft.com/office/drawing/2014/main" id="{6E78064B-673F-2107-CB05-60C0514FCD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0" y="1488"/>
              <a:ext cx="240" cy="240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3466" name="Line 20">
              <a:extLst>
                <a:ext uri="{FF2B5EF4-FFF2-40B4-BE49-F238E27FC236}">
                  <a16:creationId xmlns:a16="http://schemas.microsoft.com/office/drawing/2014/main" id="{2D3B300F-D468-9E7F-0501-0ECB33FBB9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1632"/>
              <a:ext cx="192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03437" name="Group 21">
            <a:extLst>
              <a:ext uri="{FF2B5EF4-FFF2-40B4-BE49-F238E27FC236}">
                <a16:creationId xmlns:a16="http://schemas.microsoft.com/office/drawing/2014/main" id="{6AF3A954-7130-8ED3-4D50-6DCD12E41ACC}"/>
              </a:ext>
            </a:extLst>
          </p:cNvPr>
          <p:cNvGrpSpPr>
            <a:grpSpLocks/>
          </p:cNvGrpSpPr>
          <p:nvPr/>
        </p:nvGrpSpPr>
        <p:grpSpPr bwMode="auto">
          <a:xfrm>
            <a:off x="2117725" y="5486400"/>
            <a:ext cx="1828800" cy="304800"/>
            <a:chOff x="1152" y="1392"/>
            <a:chExt cx="912" cy="192"/>
          </a:xfrm>
        </p:grpSpPr>
        <p:sp>
          <p:nvSpPr>
            <p:cNvPr id="103463" name="Rectangle 22">
              <a:extLst>
                <a:ext uri="{FF2B5EF4-FFF2-40B4-BE49-F238E27FC236}">
                  <a16:creationId xmlns:a16="http://schemas.microsoft.com/office/drawing/2014/main" id="{8CD77609-829C-A7AD-954C-1A30942B51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3464" name="Text Box 23">
              <a:extLst>
                <a:ext uri="{FF2B5EF4-FFF2-40B4-BE49-F238E27FC236}">
                  <a16:creationId xmlns:a16="http://schemas.microsoft.com/office/drawing/2014/main" id="{D12247F3-136E-5846-4366-C352FE839B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data block location</a:t>
              </a:r>
            </a:p>
          </p:txBody>
        </p:sp>
      </p:grpSp>
      <p:sp>
        <p:nvSpPr>
          <p:cNvPr id="103438" name="Rectangle 25">
            <a:extLst>
              <a:ext uri="{FF2B5EF4-FFF2-40B4-BE49-F238E27FC236}">
                <a16:creationId xmlns:a16="http://schemas.microsoft.com/office/drawing/2014/main" id="{FCD0657B-B20C-8405-F20C-5EF7CDE25B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9425" y="5410200"/>
            <a:ext cx="381000" cy="381000"/>
          </a:xfrm>
          <a:prstGeom prst="rect">
            <a:avLst/>
          </a:prstGeom>
          <a:gradFill rotWithShape="0">
            <a:gsLst>
              <a:gs pos="0">
                <a:srgbClr val="5E4776"/>
              </a:gs>
              <a:gs pos="50000">
                <a:srgbClr val="CC99FF"/>
              </a:gs>
              <a:gs pos="100000">
                <a:srgbClr val="5E4776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03439" name="Line 26">
            <a:extLst>
              <a:ext uri="{FF2B5EF4-FFF2-40B4-BE49-F238E27FC236}">
                <a16:creationId xmlns:a16="http://schemas.microsoft.com/office/drawing/2014/main" id="{B7021C84-97D0-F1A9-EE4A-197D3715B142}"/>
              </a:ext>
            </a:extLst>
          </p:cNvPr>
          <p:cNvSpPr>
            <a:spLocks noChangeShapeType="1"/>
          </p:cNvSpPr>
          <p:nvPr/>
        </p:nvSpPr>
        <p:spPr bwMode="auto">
          <a:xfrm>
            <a:off x="3946525" y="5638800"/>
            <a:ext cx="304800" cy="0"/>
          </a:xfrm>
          <a:prstGeom prst="line">
            <a:avLst/>
          </a:prstGeom>
          <a:noFill/>
          <a:ln w="9525">
            <a:solidFill>
              <a:srgbClr val="CC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3440" name="Text Box 27">
            <a:extLst>
              <a:ext uri="{FF2B5EF4-FFF2-40B4-BE49-F238E27FC236}">
                <a16:creationId xmlns:a16="http://schemas.microsoft.com/office/drawing/2014/main" id="{2FC49DE2-5F49-065D-A83D-D3BEC8C8C9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6019800"/>
            <a:ext cx="223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i="1">
                <a:latin typeface="Arial" panose="020B0604020202020204" pitchFamily="34" charset="0"/>
              </a:rPr>
              <a:t>i</a:t>
            </a:r>
            <a:r>
              <a:rPr lang="en-US" altLang="en-US" sz="2400">
                <a:latin typeface="Arial" panose="020B0604020202020204" pitchFamily="34" charset="0"/>
              </a:rPr>
              <a:t>-node for file A</a:t>
            </a:r>
          </a:p>
        </p:txBody>
      </p:sp>
      <p:sp>
        <p:nvSpPr>
          <p:cNvPr id="103441" name="Rectangle 28">
            <a:extLst>
              <a:ext uri="{FF2B5EF4-FFF2-40B4-BE49-F238E27FC236}">
                <a16:creationId xmlns:a16="http://schemas.microsoft.com/office/drawing/2014/main" id="{734F4724-416E-148D-1AB4-334EB99BD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9025" y="4419600"/>
            <a:ext cx="2111375" cy="381000"/>
          </a:xfrm>
          <a:prstGeom prst="rect">
            <a:avLst/>
          </a:prstGeom>
          <a:gradFill rotWithShape="0">
            <a:gsLst>
              <a:gs pos="0">
                <a:srgbClr val="525252"/>
              </a:gs>
              <a:gs pos="50000">
                <a:srgbClr val="B2B2B2"/>
              </a:gs>
              <a:gs pos="100000">
                <a:srgbClr val="52525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03442" name="Rectangle 29">
            <a:extLst>
              <a:ext uri="{FF2B5EF4-FFF2-40B4-BE49-F238E27FC236}">
                <a16:creationId xmlns:a16="http://schemas.microsoft.com/office/drawing/2014/main" id="{F8C30515-74F0-B607-0100-446D1FDF55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9025" y="4419600"/>
            <a:ext cx="2111375" cy="1524000"/>
          </a:xfrm>
          <a:prstGeom prst="rect">
            <a:avLst/>
          </a:prstGeom>
          <a:gradFill rotWithShape="0">
            <a:gsLst>
              <a:gs pos="0">
                <a:srgbClr val="525252"/>
              </a:gs>
              <a:gs pos="50000">
                <a:srgbClr val="B2B2B2"/>
              </a:gs>
              <a:gs pos="100000">
                <a:srgbClr val="52525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Arial" panose="020B0604020202020204" pitchFamily="34" charset="0"/>
            </a:endParaRPr>
          </a:p>
        </p:txBody>
      </p:sp>
      <p:grpSp>
        <p:nvGrpSpPr>
          <p:cNvPr id="103443" name="Group 30">
            <a:extLst>
              <a:ext uri="{FF2B5EF4-FFF2-40B4-BE49-F238E27FC236}">
                <a16:creationId xmlns:a16="http://schemas.microsoft.com/office/drawing/2014/main" id="{17BD07F0-44DB-554E-0410-00537F55496C}"/>
              </a:ext>
            </a:extLst>
          </p:cNvPr>
          <p:cNvGrpSpPr>
            <a:grpSpLocks/>
          </p:cNvGrpSpPr>
          <p:nvPr/>
        </p:nvGrpSpPr>
        <p:grpSpPr bwMode="auto">
          <a:xfrm>
            <a:off x="5029200" y="4572000"/>
            <a:ext cx="1828800" cy="304800"/>
            <a:chOff x="1152" y="1392"/>
            <a:chExt cx="912" cy="192"/>
          </a:xfrm>
        </p:grpSpPr>
        <p:sp>
          <p:nvSpPr>
            <p:cNvPr id="103461" name="Rectangle 31">
              <a:extLst>
                <a:ext uri="{FF2B5EF4-FFF2-40B4-BE49-F238E27FC236}">
                  <a16:creationId xmlns:a16="http://schemas.microsoft.com/office/drawing/2014/main" id="{F9244C14-5AF4-EAB3-E664-EA68E3FA5F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3462" name="Text Box 32">
              <a:extLst>
                <a:ext uri="{FF2B5EF4-FFF2-40B4-BE49-F238E27FC236}">
                  <a16:creationId xmlns:a16="http://schemas.microsoft.com/office/drawing/2014/main" id="{BFC14B2E-AEB5-7CBF-2F7B-74C5C72F29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data block location</a:t>
              </a:r>
            </a:p>
          </p:txBody>
        </p:sp>
      </p:grpSp>
      <p:grpSp>
        <p:nvGrpSpPr>
          <p:cNvPr id="103444" name="Group 33">
            <a:extLst>
              <a:ext uri="{FF2B5EF4-FFF2-40B4-BE49-F238E27FC236}">
                <a16:creationId xmlns:a16="http://schemas.microsoft.com/office/drawing/2014/main" id="{625D9F31-DF15-198B-D467-7B5CF2ED229A}"/>
              </a:ext>
            </a:extLst>
          </p:cNvPr>
          <p:cNvGrpSpPr>
            <a:grpSpLocks/>
          </p:cNvGrpSpPr>
          <p:nvPr/>
        </p:nvGrpSpPr>
        <p:grpSpPr bwMode="auto">
          <a:xfrm>
            <a:off x="5029200" y="5486400"/>
            <a:ext cx="1828800" cy="304800"/>
            <a:chOff x="1152" y="1392"/>
            <a:chExt cx="912" cy="192"/>
          </a:xfrm>
        </p:grpSpPr>
        <p:sp>
          <p:nvSpPr>
            <p:cNvPr id="103459" name="Rectangle 34">
              <a:extLst>
                <a:ext uri="{FF2B5EF4-FFF2-40B4-BE49-F238E27FC236}">
                  <a16:creationId xmlns:a16="http://schemas.microsoft.com/office/drawing/2014/main" id="{B49C250E-BE0E-938B-67CB-7B47E48965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3460" name="Text Box 35">
              <a:extLst>
                <a:ext uri="{FF2B5EF4-FFF2-40B4-BE49-F238E27FC236}">
                  <a16:creationId xmlns:a16="http://schemas.microsoft.com/office/drawing/2014/main" id="{00DE1C51-9498-55D6-0ADD-BB7B7A5E1E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data block location</a:t>
              </a:r>
            </a:p>
          </p:txBody>
        </p:sp>
      </p:grpSp>
      <p:sp>
        <p:nvSpPr>
          <p:cNvPr id="103445" name="Oval 36">
            <a:extLst>
              <a:ext uri="{FF2B5EF4-FFF2-40B4-BE49-F238E27FC236}">
                <a16:creationId xmlns:a16="http://schemas.microsoft.com/office/drawing/2014/main" id="{CB5C4A28-8684-5E38-5C1A-228BDFD042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5029200"/>
            <a:ext cx="76200" cy="76200"/>
          </a:xfrm>
          <a:prstGeom prst="ellipse">
            <a:avLst/>
          </a:prstGeom>
          <a:gradFill rotWithShape="0">
            <a:gsLst>
              <a:gs pos="0">
                <a:srgbClr val="FFFF99"/>
              </a:gs>
              <a:gs pos="100000">
                <a:srgbClr val="767647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03446" name="Oval 37">
            <a:extLst>
              <a:ext uri="{FF2B5EF4-FFF2-40B4-BE49-F238E27FC236}">
                <a16:creationId xmlns:a16="http://schemas.microsoft.com/office/drawing/2014/main" id="{1C39B4BC-B3B1-7357-27BB-10387DCE7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5181600"/>
            <a:ext cx="76200" cy="76200"/>
          </a:xfrm>
          <a:prstGeom prst="ellipse">
            <a:avLst/>
          </a:prstGeom>
          <a:gradFill rotWithShape="0">
            <a:gsLst>
              <a:gs pos="0">
                <a:srgbClr val="FFFF99"/>
              </a:gs>
              <a:gs pos="100000">
                <a:srgbClr val="767647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03447" name="Oval 38">
            <a:extLst>
              <a:ext uri="{FF2B5EF4-FFF2-40B4-BE49-F238E27FC236}">
                <a16:creationId xmlns:a16="http://schemas.microsoft.com/office/drawing/2014/main" id="{2B87377B-3CAC-D2B3-377F-A8818230BB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5334000"/>
            <a:ext cx="76200" cy="76200"/>
          </a:xfrm>
          <a:prstGeom prst="ellipse">
            <a:avLst/>
          </a:prstGeom>
          <a:gradFill rotWithShape="0">
            <a:gsLst>
              <a:gs pos="0">
                <a:srgbClr val="FFFF99"/>
              </a:gs>
              <a:gs pos="100000">
                <a:srgbClr val="767647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grpSp>
        <p:nvGrpSpPr>
          <p:cNvPr id="103448" name="Group 39">
            <a:extLst>
              <a:ext uri="{FF2B5EF4-FFF2-40B4-BE49-F238E27FC236}">
                <a16:creationId xmlns:a16="http://schemas.microsoft.com/office/drawing/2014/main" id="{1EFF5505-A72D-C325-2E72-9E4290C7D97A}"/>
              </a:ext>
            </a:extLst>
          </p:cNvPr>
          <p:cNvGrpSpPr>
            <a:grpSpLocks/>
          </p:cNvGrpSpPr>
          <p:nvPr/>
        </p:nvGrpSpPr>
        <p:grpSpPr bwMode="auto">
          <a:xfrm>
            <a:off x="5029200" y="4572000"/>
            <a:ext cx="1828800" cy="304800"/>
            <a:chOff x="1152" y="1392"/>
            <a:chExt cx="912" cy="192"/>
          </a:xfrm>
        </p:grpSpPr>
        <p:sp>
          <p:nvSpPr>
            <p:cNvPr id="103457" name="Rectangle 40">
              <a:extLst>
                <a:ext uri="{FF2B5EF4-FFF2-40B4-BE49-F238E27FC236}">
                  <a16:creationId xmlns:a16="http://schemas.microsoft.com/office/drawing/2014/main" id="{A5FA7EAF-DA93-4E8E-5F93-C6D0FAF69B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3458" name="Text Box 41">
              <a:extLst>
                <a:ext uri="{FF2B5EF4-FFF2-40B4-BE49-F238E27FC236}">
                  <a16:creationId xmlns:a16="http://schemas.microsoft.com/office/drawing/2014/main" id="{07189D1D-DA68-F682-6D6C-A3BE395B8A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data block location</a:t>
              </a:r>
            </a:p>
          </p:txBody>
        </p:sp>
      </p:grpSp>
      <p:grpSp>
        <p:nvGrpSpPr>
          <p:cNvPr id="103449" name="Group 42">
            <a:extLst>
              <a:ext uri="{FF2B5EF4-FFF2-40B4-BE49-F238E27FC236}">
                <a16:creationId xmlns:a16="http://schemas.microsoft.com/office/drawing/2014/main" id="{49276BAE-D28A-7426-4FE4-35CEAB56828D}"/>
              </a:ext>
            </a:extLst>
          </p:cNvPr>
          <p:cNvGrpSpPr>
            <a:grpSpLocks/>
          </p:cNvGrpSpPr>
          <p:nvPr/>
        </p:nvGrpSpPr>
        <p:grpSpPr bwMode="auto">
          <a:xfrm>
            <a:off x="6858000" y="4495800"/>
            <a:ext cx="723900" cy="381000"/>
            <a:chOff x="2544" y="1488"/>
            <a:chExt cx="456" cy="240"/>
          </a:xfrm>
        </p:grpSpPr>
        <p:sp>
          <p:nvSpPr>
            <p:cNvPr id="103455" name="Rectangle 43">
              <a:extLst>
                <a:ext uri="{FF2B5EF4-FFF2-40B4-BE49-F238E27FC236}">
                  <a16:creationId xmlns:a16="http://schemas.microsoft.com/office/drawing/2014/main" id="{EC381662-51BA-CB6C-BF4A-D2B79170DD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0" y="1488"/>
              <a:ext cx="240" cy="240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3456" name="Line 44">
              <a:extLst>
                <a:ext uri="{FF2B5EF4-FFF2-40B4-BE49-F238E27FC236}">
                  <a16:creationId xmlns:a16="http://schemas.microsoft.com/office/drawing/2014/main" id="{2B16D19D-72AB-56AB-CD0B-3DCA4D5801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1632"/>
              <a:ext cx="192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03450" name="Group 45">
            <a:extLst>
              <a:ext uri="{FF2B5EF4-FFF2-40B4-BE49-F238E27FC236}">
                <a16:creationId xmlns:a16="http://schemas.microsoft.com/office/drawing/2014/main" id="{4A5B240F-6598-00E9-9410-EC2AD5ACD1FA}"/>
              </a:ext>
            </a:extLst>
          </p:cNvPr>
          <p:cNvGrpSpPr>
            <a:grpSpLocks/>
          </p:cNvGrpSpPr>
          <p:nvPr/>
        </p:nvGrpSpPr>
        <p:grpSpPr bwMode="auto">
          <a:xfrm>
            <a:off x="5029200" y="5486400"/>
            <a:ext cx="1828800" cy="304800"/>
            <a:chOff x="1152" y="1392"/>
            <a:chExt cx="912" cy="192"/>
          </a:xfrm>
        </p:grpSpPr>
        <p:sp>
          <p:nvSpPr>
            <p:cNvPr id="103453" name="Rectangle 46">
              <a:extLst>
                <a:ext uri="{FF2B5EF4-FFF2-40B4-BE49-F238E27FC236}">
                  <a16:creationId xmlns:a16="http://schemas.microsoft.com/office/drawing/2014/main" id="{585DE2B8-50CA-DDD9-11C4-E4FD41E52C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03454" name="Text Box 47">
              <a:extLst>
                <a:ext uri="{FF2B5EF4-FFF2-40B4-BE49-F238E27FC236}">
                  <a16:creationId xmlns:a16="http://schemas.microsoft.com/office/drawing/2014/main" id="{D0EA8F02-A441-F0A4-6BA4-0B6F69B2A1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data block location</a:t>
              </a:r>
            </a:p>
          </p:txBody>
        </p:sp>
      </p:grpSp>
      <p:sp>
        <p:nvSpPr>
          <p:cNvPr id="103451" name="Text Box 51">
            <a:extLst>
              <a:ext uri="{FF2B5EF4-FFF2-40B4-BE49-F238E27FC236}">
                <a16:creationId xmlns:a16="http://schemas.microsoft.com/office/drawing/2014/main" id="{56AF348C-6A21-022D-7E2A-813DBCC6FE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6475" y="6019800"/>
            <a:ext cx="223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i="1">
                <a:latin typeface="Arial" panose="020B0604020202020204" pitchFamily="34" charset="0"/>
              </a:rPr>
              <a:t>i</a:t>
            </a:r>
            <a:r>
              <a:rPr lang="en-US" altLang="en-US" sz="2400">
                <a:latin typeface="Arial" panose="020B0604020202020204" pitchFamily="34" charset="0"/>
              </a:rPr>
              <a:t>-node for file B</a:t>
            </a:r>
          </a:p>
        </p:txBody>
      </p:sp>
      <p:sp>
        <p:nvSpPr>
          <p:cNvPr id="103452" name="Line 52">
            <a:extLst>
              <a:ext uri="{FF2B5EF4-FFF2-40B4-BE49-F238E27FC236}">
                <a16:creationId xmlns:a16="http://schemas.microsoft.com/office/drawing/2014/main" id="{0D341604-CA9A-32F2-FCFC-FFB7038F82BA}"/>
              </a:ext>
            </a:extLst>
          </p:cNvPr>
          <p:cNvSpPr>
            <a:spLocks noChangeShapeType="1"/>
          </p:cNvSpPr>
          <p:nvPr/>
        </p:nvSpPr>
        <p:spPr bwMode="auto">
          <a:xfrm>
            <a:off x="4670425" y="5638800"/>
            <a:ext cx="304800" cy="0"/>
          </a:xfrm>
          <a:prstGeom prst="line">
            <a:avLst/>
          </a:prstGeom>
          <a:noFill/>
          <a:ln w="9525">
            <a:solidFill>
              <a:srgbClr val="CC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>
            <a:extLst>
              <a:ext uri="{FF2B5EF4-FFF2-40B4-BE49-F238E27FC236}">
                <a16:creationId xmlns:a16="http://schemas.microsoft.com/office/drawing/2014/main" id="{AB8A9E20-DA5A-18D9-B5AD-7E2D385844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FS Performance Issues</a:t>
            </a:r>
          </a:p>
        </p:txBody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F3F19341-81C2-BFF4-A2E9-81134B5B8B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Disk-based FS performance limited by</a:t>
            </a:r>
          </a:p>
          <a:p>
            <a:pPr lvl="1" eaLnBrk="1" hangingPunct="1"/>
            <a:r>
              <a:rPr lang="en-US" altLang="en-US"/>
              <a:t>Disk seek</a:t>
            </a:r>
          </a:p>
          <a:p>
            <a:pPr lvl="1" eaLnBrk="1" hangingPunct="1"/>
            <a:r>
              <a:rPr lang="en-US" altLang="en-US"/>
              <a:t>Rotational latency</a:t>
            </a:r>
          </a:p>
          <a:p>
            <a:pPr lvl="1" eaLnBrk="1" hangingPunct="1"/>
            <a:r>
              <a:rPr lang="en-US" altLang="en-US"/>
              <a:t>Disk bandwidth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>
            <a:extLst>
              <a:ext uri="{FF2B5EF4-FFF2-40B4-BE49-F238E27FC236}">
                <a16:creationId xmlns:a16="http://schemas.microsoft.com/office/drawing/2014/main" id="{A9F96BE1-BDD8-A21F-7735-5191415825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Typical Disk Overheads</a:t>
            </a:r>
          </a:p>
        </p:txBody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27C088B8-64AF-4EEE-664F-A3FEEF8F7C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~3 msec seek time</a:t>
            </a:r>
          </a:p>
          <a:p>
            <a:pPr eaLnBrk="1" hangingPunct="1"/>
            <a:r>
              <a:rPr lang="en-US" altLang="en-US"/>
              <a:t>~2 msec rotational delay</a:t>
            </a:r>
          </a:p>
          <a:p>
            <a:pPr eaLnBrk="1" hangingPunct="1"/>
            <a:r>
              <a:rPr lang="en-US" altLang="en-US"/>
              <a:t>~0.003 msec to transfer a 1-KB block (based on 300MB/sec)</a:t>
            </a:r>
          </a:p>
          <a:p>
            <a:pPr eaLnBrk="1" hangingPunct="1"/>
            <a:r>
              <a:rPr lang="en-US" altLang="en-US"/>
              <a:t>To access a random location</a:t>
            </a:r>
          </a:p>
          <a:p>
            <a:pPr lvl="1" eaLnBrk="1" hangingPunct="1"/>
            <a:r>
              <a:rPr lang="en-US" altLang="en-US"/>
              <a:t>~5 msec to access a 1-KB block </a:t>
            </a:r>
          </a:p>
          <a:p>
            <a:pPr lvl="1" eaLnBrk="1" hangingPunct="1"/>
            <a:r>
              <a:rPr lang="en-US" altLang="en-US"/>
              <a:t>~ 200KB/sec effective bandwidth 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A1BEE5F9-EE13-13F3-83E1-C0B08C9C2D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How are disks improving?</a:t>
            </a:r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33084F8A-64C2-8EB8-9675-3593DEB9D1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Density:  25-40% per year</a:t>
            </a:r>
          </a:p>
          <a:p>
            <a:pPr eaLnBrk="1" hangingPunct="1"/>
            <a:r>
              <a:rPr lang="en-US" altLang="en-US"/>
              <a:t>Capacity:  25% per year</a:t>
            </a:r>
          </a:p>
          <a:p>
            <a:pPr eaLnBrk="1" hangingPunct="1"/>
            <a:r>
              <a:rPr lang="en-US" altLang="en-US"/>
              <a:t>Transfer rate:  10-15% per year</a:t>
            </a:r>
          </a:p>
          <a:p>
            <a:pPr eaLnBrk="1" hangingPunct="1"/>
            <a:r>
              <a:rPr lang="en-US" altLang="en-US"/>
              <a:t>Seek time:  5% per year</a:t>
            </a:r>
          </a:p>
          <a:p>
            <a:pPr eaLnBrk="1" hangingPunct="1"/>
            <a:r>
              <a:rPr lang="en-US" altLang="en-US"/>
              <a:t>All slower than processor speed increases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>
            <a:extLst>
              <a:ext uri="{FF2B5EF4-FFF2-40B4-BE49-F238E27FC236}">
                <a16:creationId xmlns:a16="http://schemas.microsoft.com/office/drawing/2014/main" id="{8CE1B6BA-6605-068B-F365-94962C3252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The Disk/Processor Gap</a:t>
            </a:r>
          </a:p>
        </p:txBody>
      </p:sp>
      <p:sp>
        <p:nvSpPr>
          <p:cNvPr id="111619" name="Rectangle 3">
            <a:extLst>
              <a:ext uri="{FF2B5EF4-FFF2-40B4-BE49-F238E27FC236}">
                <a16:creationId xmlns:a16="http://schemas.microsoft.com/office/drawing/2014/main" id="{2020EE57-6DDF-ADE0-7768-49E02EE140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Since aggregate CPU processing cycles double every 2-3 years</a:t>
            </a:r>
          </a:p>
          <a:p>
            <a:pPr eaLnBrk="1" hangingPunct="1"/>
            <a:r>
              <a:rPr lang="en-US" altLang="en-US"/>
              <a:t>And disk access times half every 10-20 years</a:t>
            </a:r>
          </a:p>
          <a:p>
            <a:pPr eaLnBrk="1" hangingPunct="1"/>
            <a:r>
              <a:rPr lang="en-US" altLang="en-US"/>
              <a:t>CPUs are waiting longer and longer for data from disk</a:t>
            </a:r>
          </a:p>
          <a:p>
            <a:pPr eaLnBrk="1" hangingPunct="1"/>
            <a:r>
              <a:rPr lang="en-US" altLang="en-US"/>
              <a:t>Important for OS to cover this gap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>
            <a:extLst>
              <a:ext uri="{FF2B5EF4-FFF2-40B4-BE49-F238E27FC236}">
                <a16:creationId xmlns:a16="http://schemas.microsoft.com/office/drawing/2014/main" id="{938C2DA3-ED45-6C8C-5403-E28100E4A1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Disk Usage Patterns</a:t>
            </a:r>
          </a:p>
        </p:txBody>
      </p:sp>
      <p:sp>
        <p:nvSpPr>
          <p:cNvPr id="113667" name="Rectangle 3">
            <a:extLst>
              <a:ext uri="{FF2B5EF4-FFF2-40B4-BE49-F238E27FC236}">
                <a16:creationId xmlns:a16="http://schemas.microsoft.com/office/drawing/2014/main" id="{6B4815E2-F30C-77BA-5224-B21E12CA9D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57% of disk accesses are writes</a:t>
            </a:r>
          </a:p>
          <a:p>
            <a:pPr lvl="1" eaLnBrk="1" hangingPunct="1"/>
            <a:r>
              <a:rPr lang="en-US" altLang="en-US"/>
              <a:t>Optimizing writes is a very good idea</a:t>
            </a:r>
          </a:p>
          <a:p>
            <a:pPr eaLnBrk="1" hangingPunct="1"/>
            <a:r>
              <a:rPr lang="en-US" altLang="en-US"/>
              <a:t>18-33% of reads are sequential</a:t>
            </a:r>
          </a:p>
          <a:p>
            <a:pPr lvl="1" eaLnBrk="1" hangingPunct="1"/>
            <a:r>
              <a:rPr lang="en-US" altLang="en-US"/>
              <a:t>Read-ahead of blocks likely to win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:a16="http://schemas.microsoft.com/office/drawing/2014/main" id="{D8040222-9698-0B58-0A37-487BC253FB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Disk Usage Patterns (2)</a:t>
            </a:r>
          </a:p>
        </p:txBody>
      </p:sp>
      <p:sp>
        <p:nvSpPr>
          <p:cNvPr id="115715" name="Rectangle 3">
            <a:extLst>
              <a:ext uri="{FF2B5EF4-FFF2-40B4-BE49-F238E27FC236}">
                <a16:creationId xmlns:a16="http://schemas.microsoft.com/office/drawing/2014/main" id="{43E8D31D-1C8A-0429-52E3-5734FCC494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8-12% of writes are sequential</a:t>
            </a:r>
          </a:p>
          <a:p>
            <a:pPr lvl="1" eaLnBrk="1" hangingPunct="1"/>
            <a:r>
              <a:rPr lang="en-US" altLang="en-US"/>
              <a:t>Perhaps not worthwhile to focus on optimizing sequential writes</a:t>
            </a:r>
          </a:p>
          <a:p>
            <a:pPr eaLnBrk="1" hangingPunct="1"/>
            <a:r>
              <a:rPr lang="en-US" altLang="en-US"/>
              <a:t>50-75% of all I/Os are synchronous</a:t>
            </a:r>
          </a:p>
          <a:p>
            <a:pPr lvl="1" eaLnBrk="1" hangingPunct="1"/>
            <a:r>
              <a:rPr lang="en-US" altLang="en-US"/>
              <a:t>Keeping files consistent is expensive</a:t>
            </a:r>
          </a:p>
          <a:p>
            <a:pPr eaLnBrk="1" hangingPunct="1"/>
            <a:r>
              <a:rPr lang="en-US" altLang="en-US"/>
              <a:t>67-78% of writes are to metadata</a:t>
            </a:r>
          </a:p>
          <a:p>
            <a:pPr lvl="1" eaLnBrk="1" hangingPunct="1"/>
            <a:r>
              <a:rPr lang="en-US" altLang="en-US"/>
              <a:t>Need to optimize metadata writes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>
            <a:extLst>
              <a:ext uri="{FF2B5EF4-FFF2-40B4-BE49-F238E27FC236}">
                <a16:creationId xmlns:a16="http://schemas.microsoft.com/office/drawing/2014/main" id="{639473DF-BBAC-9827-ED73-9B5C84ABC4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Disk Usage Patterns (3)</a:t>
            </a:r>
          </a:p>
        </p:txBody>
      </p:sp>
      <p:sp>
        <p:nvSpPr>
          <p:cNvPr id="117763" name="Rectangle 3">
            <a:extLst>
              <a:ext uri="{FF2B5EF4-FFF2-40B4-BE49-F238E27FC236}">
                <a16:creationId xmlns:a16="http://schemas.microsoft.com/office/drawing/2014/main" id="{4AE1DB5D-2545-9318-A750-309DFE86AF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13-42% of total disk access for user I/O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Focusing on user patterns isn’t enough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10-18% of writes are to previously written block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Savings possible by clever delay of writes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>
            <a:extLst>
              <a:ext uri="{FF2B5EF4-FFF2-40B4-BE49-F238E27FC236}">
                <a16:creationId xmlns:a16="http://schemas.microsoft.com/office/drawing/2014/main" id="{4FCEE82D-B1D8-D100-CBC0-77846B60F8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What Can the OS Do?</a:t>
            </a:r>
          </a:p>
        </p:txBody>
      </p:sp>
      <p:sp>
        <p:nvSpPr>
          <p:cNvPr id="119811" name="Rectangle 3">
            <a:extLst>
              <a:ext uri="{FF2B5EF4-FFF2-40B4-BE49-F238E27FC236}">
                <a16:creationId xmlns:a16="http://schemas.microsoft.com/office/drawing/2014/main" id="{2426CE81-C191-BF6B-B956-990FA05D56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Minimize amount of disk accesses</a:t>
            </a:r>
          </a:p>
          <a:p>
            <a:pPr eaLnBrk="1" hangingPunct="1"/>
            <a:r>
              <a:rPr lang="en-US" altLang="en-US"/>
              <a:t>Improve locality on disk</a:t>
            </a:r>
          </a:p>
          <a:p>
            <a:pPr eaLnBrk="1" hangingPunct="1"/>
            <a:r>
              <a:rPr lang="en-US" altLang="en-US"/>
              <a:t>Maximize size of data transfers</a:t>
            </a:r>
          </a:p>
          <a:p>
            <a:pPr eaLnBrk="1" hangingPunct="1"/>
            <a:r>
              <a:rPr lang="en-US" altLang="en-US"/>
              <a:t>Fetch from multiple disks in parallel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>
            <a:extLst>
              <a:ext uri="{FF2B5EF4-FFF2-40B4-BE49-F238E27FC236}">
                <a16:creationId xmlns:a16="http://schemas.microsoft.com/office/drawing/2014/main" id="{406A6B49-8BCC-6B80-68A1-553088CFFF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Minimizing Disk Access</a:t>
            </a:r>
          </a:p>
        </p:txBody>
      </p:sp>
      <p:sp>
        <p:nvSpPr>
          <p:cNvPr id="121859" name="Rectangle 3">
            <a:extLst>
              <a:ext uri="{FF2B5EF4-FFF2-40B4-BE49-F238E27FC236}">
                <a16:creationId xmlns:a16="http://schemas.microsoft.com/office/drawing/2014/main" id="{0A1B12F9-0366-C2B1-A337-A4D69DAB64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Avoid disk accesses when possible</a:t>
            </a:r>
          </a:p>
          <a:p>
            <a:pPr eaLnBrk="1" hangingPunct="1"/>
            <a:r>
              <a:rPr lang="en-US" altLang="en-US"/>
              <a:t>Use caching (LRU) to hold file blocks in memory</a:t>
            </a:r>
          </a:p>
          <a:p>
            <a:pPr lvl="1" eaLnBrk="1" hangingPunct="1"/>
            <a:r>
              <a:rPr lang="en-US" altLang="en-US"/>
              <a:t>Generally used for all I/Os, not just disk</a:t>
            </a:r>
          </a:p>
          <a:p>
            <a:pPr eaLnBrk="1" hangingPunct="1"/>
            <a:r>
              <a:rPr lang="en-US" altLang="en-US"/>
              <a:t>Effect:  decreases latency by removing the relatively slow disk from the path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C7C0403B-A4AF-8050-43C5-51A54AA3D0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Pros of Having Multiple FSes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E1D2A398-A958-ABF3-FB3D-DFA2EDC48F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Easier support for multiple HW devices</a:t>
            </a:r>
          </a:p>
          <a:p>
            <a:pPr eaLnBrk="1" hangingPunct="1"/>
            <a:r>
              <a:rPr lang="en-US" altLang="en-US"/>
              <a:t>More control over storage usage</a:t>
            </a:r>
          </a:p>
          <a:p>
            <a:pPr eaLnBrk="1" hangingPunct="1"/>
            <a:r>
              <a:rPr lang="en-US" altLang="en-US"/>
              <a:t>Fault isolation</a:t>
            </a:r>
          </a:p>
          <a:p>
            <a:pPr eaLnBrk="1" hangingPunct="1"/>
            <a:r>
              <a:rPr lang="en-US" altLang="en-US"/>
              <a:t>Quicker to run consistency checks</a:t>
            </a:r>
          </a:p>
          <a:p>
            <a:pPr eaLnBrk="1" hangingPunct="1"/>
            <a:r>
              <a:rPr lang="en-US" altLang="en-US"/>
              <a:t>Support for multiple types of FSes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>
              <a:ext uri="{FF2B5EF4-FFF2-40B4-BE49-F238E27FC236}">
                <a16:creationId xmlns:a16="http://schemas.microsoft.com/office/drawing/2014/main" id="{FF42F7B4-A9B2-447B-EF2B-562D452342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Buffer Cache Design Factors</a:t>
            </a:r>
          </a:p>
        </p:txBody>
      </p:sp>
      <p:sp>
        <p:nvSpPr>
          <p:cNvPr id="123907" name="Rectangle 3">
            <a:extLst>
              <a:ext uri="{FF2B5EF4-FFF2-40B4-BE49-F238E27FC236}">
                <a16:creationId xmlns:a16="http://schemas.microsoft.com/office/drawing/2014/main" id="{EFAD26F5-B210-B886-4BE4-04425D0AAC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Most files are small</a:t>
            </a:r>
          </a:p>
          <a:p>
            <a:pPr eaLnBrk="1" hangingPunct="1"/>
            <a:r>
              <a:rPr lang="en-US" altLang="en-US"/>
              <a:t>Large files can be very large</a:t>
            </a:r>
          </a:p>
          <a:p>
            <a:pPr eaLnBrk="1" hangingPunct="1"/>
            <a:r>
              <a:rPr lang="en-US" altLang="en-US"/>
              <a:t>User access is bursty</a:t>
            </a:r>
          </a:p>
          <a:p>
            <a:pPr eaLnBrk="1" hangingPunct="1"/>
            <a:r>
              <a:rPr lang="en-US" altLang="en-US"/>
              <a:t>70-90% of accesses are sequential</a:t>
            </a:r>
          </a:p>
          <a:p>
            <a:pPr eaLnBrk="1" hangingPunct="1"/>
            <a:r>
              <a:rPr lang="en-US" altLang="en-US"/>
              <a:t>75% of files are open &lt; ¼ second</a:t>
            </a:r>
          </a:p>
          <a:p>
            <a:pPr eaLnBrk="1" hangingPunct="1"/>
            <a:r>
              <a:rPr lang="en-US" altLang="en-US"/>
              <a:t>65-80% of files live &lt; 30 seconds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>
            <a:extLst>
              <a:ext uri="{FF2B5EF4-FFF2-40B4-BE49-F238E27FC236}">
                <a16:creationId xmlns:a16="http://schemas.microsoft.com/office/drawing/2014/main" id="{06BF5395-C57D-D8D4-7B41-EC4459085A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Implications</a:t>
            </a:r>
          </a:p>
        </p:txBody>
      </p:sp>
      <p:sp>
        <p:nvSpPr>
          <p:cNvPr id="125955" name="Rectangle 3">
            <a:extLst>
              <a:ext uri="{FF2B5EF4-FFF2-40B4-BE49-F238E27FC236}">
                <a16:creationId xmlns:a16="http://schemas.microsoft.com/office/drawing/2014/main" id="{EEE4E483-C13A-DAC2-EB84-860D80B4F2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Design for holding small files</a:t>
            </a:r>
          </a:p>
          <a:p>
            <a:pPr eaLnBrk="1" hangingPunct="1"/>
            <a:r>
              <a:rPr lang="en-US" altLang="en-US"/>
              <a:t>Read-ahead is good for sequential accesses</a:t>
            </a:r>
          </a:p>
          <a:p>
            <a:pPr lvl="1" eaLnBrk="1" hangingPunct="1"/>
            <a:r>
              <a:rPr lang="en-US" altLang="en-US"/>
              <a:t>Read blocks that are likely to be used later</a:t>
            </a:r>
          </a:p>
          <a:p>
            <a:pPr lvl="1" eaLnBrk="1" hangingPunct="1"/>
            <a:r>
              <a:rPr lang="en-US" altLang="en-US"/>
              <a:t>During times where disk would otherwise be idle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>
            <a:extLst>
              <a:ext uri="{FF2B5EF4-FFF2-40B4-BE49-F238E27FC236}">
                <a16:creationId xmlns:a16="http://schemas.microsoft.com/office/drawing/2014/main" id="{866951C5-45E4-31AE-3F4E-842F03811B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Pros/Cons of Read-ahead</a:t>
            </a:r>
          </a:p>
        </p:txBody>
      </p:sp>
      <p:sp>
        <p:nvSpPr>
          <p:cNvPr id="128003" name="Rectangle 3">
            <a:extLst>
              <a:ext uri="{FF2B5EF4-FFF2-40B4-BE49-F238E27FC236}">
                <a16:creationId xmlns:a16="http://schemas.microsoft.com/office/drawing/2014/main" id="{F1D326CD-885C-0E5C-BF89-AE374EF08F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+ Very good for sequential access of large files (e.g., executables)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+ Allows immediate satisfaction of disk requests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- Contend memory with LRU caching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- Extra OS complexity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>
            <a:extLst>
              <a:ext uri="{FF2B5EF4-FFF2-40B4-BE49-F238E27FC236}">
                <a16:creationId xmlns:a16="http://schemas.microsoft.com/office/drawing/2014/main" id="{54651887-4B71-4052-5888-66C700B5DC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Buffering Writes</a:t>
            </a:r>
          </a:p>
        </p:txBody>
      </p:sp>
      <p:sp>
        <p:nvSpPr>
          <p:cNvPr id="130051" name="Rectangle 3">
            <a:extLst>
              <a:ext uri="{FF2B5EF4-FFF2-40B4-BE49-F238E27FC236}">
                <a16:creationId xmlns:a16="http://schemas.microsoft.com/office/drawing/2014/main" id="{F08E0FEF-677F-9475-AB08-EDF64561FF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Buffer writes so that they need not be written to disk immediately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Reducing latency on writes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But buffered writes are asynchronous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Potential cache consistency and crash problems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Some systems make certain critical writes synchronously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>
            <a:extLst>
              <a:ext uri="{FF2B5EF4-FFF2-40B4-BE49-F238E27FC236}">
                <a16:creationId xmlns:a16="http://schemas.microsoft.com/office/drawing/2014/main" id="{13525D7C-1195-ABB2-3D66-833C6511F2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Should We Buffer Writes?</a:t>
            </a:r>
          </a:p>
        </p:txBody>
      </p:sp>
      <p:sp>
        <p:nvSpPr>
          <p:cNvPr id="132099" name="Rectangle 3">
            <a:extLst>
              <a:ext uri="{FF2B5EF4-FFF2-40B4-BE49-F238E27FC236}">
                <a16:creationId xmlns:a16="http://schemas.microsoft.com/office/drawing/2014/main" id="{FB7C95B4-47CA-D800-609D-C4AB09ACEE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Good for short-lived files</a:t>
            </a:r>
          </a:p>
          <a:p>
            <a:pPr lvl="1" eaLnBrk="1" hangingPunct="1"/>
            <a:r>
              <a:rPr lang="en-US" altLang="en-US"/>
              <a:t>But danger of losing data in face of crashes</a:t>
            </a:r>
          </a:p>
          <a:p>
            <a:pPr lvl="1" eaLnBrk="1" hangingPunct="1"/>
            <a:r>
              <a:rPr lang="en-US" altLang="en-US"/>
              <a:t>And most short-lived files are also short in length</a:t>
            </a:r>
          </a:p>
          <a:p>
            <a:pPr lvl="1" eaLnBrk="1" hangingPunct="1"/>
            <a:r>
              <a:rPr lang="en-US" altLang="en-US"/>
              <a:t>¼ of all bytes deleted/overwritten in 30 seconds</a:t>
            </a:r>
          </a:p>
          <a:p>
            <a:pPr lvl="1" eaLnBrk="1" hangingPunct="1"/>
            <a:endParaRPr lang="en-US" altLang="en-US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>
            <a:extLst>
              <a:ext uri="{FF2B5EF4-FFF2-40B4-BE49-F238E27FC236}">
                <a16:creationId xmlns:a16="http://schemas.microsoft.com/office/drawing/2014/main" id="{30D0AF56-F7FC-C197-03E5-89D72420A7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Improved Locality</a:t>
            </a:r>
          </a:p>
        </p:txBody>
      </p:sp>
      <p:sp>
        <p:nvSpPr>
          <p:cNvPr id="134147" name="Rectangle 3">
            <a:extLst>
              <a:ext uri="{FF2B5EF4-FFF2-40B4-BE49-F238E27FC236}">
                <a16:creationId xmlns:a16="http://schemas.microsoft.com/office/drawing/2014/main" id="{34A3CFB7-7DC6-2AE9-1638-9C89DD20C2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Make sure next disk block you need is close to the last one you got</a:t>
            </a:r>
          </a:p>
          <a:p>
            <a:pPr eaLnBrk="1" hangingPunct="1"/>
            <a:r>
              <a:rPr lang="en-US" altLang="en-US"/>
              <a:t>File layout is important here</a:t>
            </a:r>
          </a:p>
          <a:p>
            <a:pPr eaLnBrk="1" hangingPunct="1"/>
            <a:r>
              <a:rPr lang="en-US" altLang="en-US"/>
              <a:t>Ordering of accesses in controller helps</a:t>
            </a:r>
          </a:p>
          <a:p>
            <a:pPr eaLnBrk="1" hangingPunct="1"/>
            <a:r>
              <a:rPr lang="en-US" altLang="en-US"/>
              <a:t>Effect:  Less seek time and rotational latency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85EE7895-70E1-BB19-BC50-72846D031F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Maximizing Data Transfers</a:t>
            </a:r>
          </a:p>
        </p:txBody>
      </p:sp>
      <p:sp>
        <p:nvSpPr>
          <p:cNvPr id="136195" name="Rectangle 3">
            <a:extLst>
              <a:ext uri="{FF2B5EF4-FFF2-40B4-BE49-F238E27FC236}">
                <a16:creationId xmlns:a16="http://schemas.microsoft.com/office/drawing/2014/main" id="{1EBC2201-E444-2818-F46D-B645C57C85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Transfer big blocks or multiple blocks on one read</a:t>
            </a:r>
          </a:p>
          <a:p>
            <a:pPr eaLnBrk="1" hangingPunct="1"/>
            <a:r>
              <a:rPr lang="en-US" altLang="en-US"/>
              <a:t>Readahead is one good method here</a:t>
            </a:r>
          </a:p>
          <a:p>
            <a:pPr eaLnBrk="1" hangingPunct="1"/>
            <a:r>
              <a:rPr lang="en-US" altLang="en-US"/>
              <a:t>Effect:  Increase disk bandwidth and reduce the number of disk I/Os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>
            <a:extLst>
              <a:ext uri="{FF2B5EF4-FFF2-40B4-BE49-F238E27FC236}">
                <a16:creationId xmlns:a16="http://schemas.microsoft.com/office/drawing/2014/main" id="{9E5CB924-D2E3-2286-F859-E72D66E373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Use Multiple Disks in Parallel</a:t>
            </a:r>
          </a:p>
        </p:txBody>
      </p:sp>
      <p:sp>
        <p:nvSpPr>
          <p:cNvPr id="138243" name="Rectangle 3">
            <a:extLst>
              <a:ext uri="{FF2B5EF4-FFF2-40B4-BE49-F238E27FC236}">
                <a16:creationId xmlns:a16="http://schemas.microsoft.com/office/drawing/2014/main" id="{6D1F83B2-9B25-96FE-8DB5-BB94D49322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Multiprogramming can cause some of this automatically</a:t>
            </a:r>
          </a:p>
          <a:p>
            <a:pPr eaLnBrk="1" hangingPunct="1"/>
            <a:r>
              <a:rPr lang="en-US" altLang="en-US"/>
              <a:t>Use of disk arrays can parallelize even a single process’ access</a:t>
            </a:r>
          </a:p>
          <a:p>
            <a:pPr lvl="1" eaLnBrk="1" hangingPunct="1"/>
            <a:r>
              <a:rPr lang="en-US" altLang="en-US"/>
              <a:t>At the cost of extra complexity</a:t>
            </a:r>
          </a:p>
          <a:p>
            <a:pPr eaLnBrk="1" hangingPunct="1"/>
            <a:r>
              <a:rPr lang="en-US" altLang="en-US"/>
              <a:t>Effect:  Increase disk bandwidth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A4E4FB10-D0C6-5DA7-200A-85E6619FCF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 Hierarchy of File Systems </a:t>
            </a:r>
          </a:p>
        </p:txBody>
      </p:sp>
      <p:sp>
        <p:nvSpPr>
          <p:cNvPr id="13316" name="AutoShape 4">
            <a:extLst>
              <a:ext uri="{FF2B5EF4-FFF2-40B4-BE49-F238E27FC236}">
                <a16:creationId xmlns:a16="http://schemas.microsoft.com/office/drawing/2014/main" id="{9A421E30-C446-9581-D685-84815E1A04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2286000"/>
            <a:ext cx="3429000" cy="68580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</a:endParaRPr>
          </a:p>
        </p:txBody>
      </p:sp>
      <p:sp>
        <p:nvSpPr>
          <p:cNvPr id="13320" name="AutoShape 8">
            <a:extLst>
              <a:ext uri="{FF2B5EF4-FFF2-40B4-BE49-F238E27FC236}">
                <a16:creationId xmlns:a16="http://schemas.microsoft.com/office/drawing/2014/main" id="{96836418-9DAC-0BF9-56C3-9D411DE64C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2895600"/>
            <a:ext cx="2514600" cy="68580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</a:endParaRPr>
          </a:p>
        </p:txBody>
      </p:sp>
      <p:sp>
        <p:nvSpPr>
          <p:cNvPr id="13317" name="AutoShape 5">
            <a:extLst>
              <a:ext uri="{FF2B5EF4-FFF2-40B4-BE49-F238E27FC236}">
                <a16:creationId xmlns:a16="http://schemas.microsoft.com/office/drawing/2014/main" id="{C828D2DD-0DB9-7606-B5CE-703A407B72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3505200"/>
            <a:ext cx="2209800" cy="129540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</a:endParaRPr>
          </a:p>
        </p:txBody>
      </p:sp>
      <p:sp>
        <p:nvSpPr>
          <p:cNvPr id="16390" name="AutoShape 6">
            <a:extLst>
              <a:ext uri="{FF2B5EF4-FFF2-40B4-BE49-F238E27FC236}">
                <a16:creationId xmlns:a16="http://schemas.microsoft.com/office/drawing/2014/main" id="{E56529F5-2B80-3D12-8FD0-D63616AB16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3505200"/>
            <a:ext cx="2057400" cy="83820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003B00"/>
              </a:gs>
              <a:gs pos="50000">
                <a:srgbClr val="008000"/>
              </a:gs>
              <a:gs pos="100000">
                <a:srgbClr val="003B00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6391" name="AutoShape 7">
            <a:extLst>
              <a:ext uri="{FF2B5EF4-FFF2-40B4-BE49-F238E27FC236}">
                <a16:creationId xmlns:a16="http://schemas.microsoft.com/office/drawing/2014/main" id="{F84654CA-F637-9856-8FF2-51927D55D4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2895600"/>
            <a:ext cx="1524000" cy="137160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003B00"/>
              </a:gs>
              <a:gs pos="50000">
                <a:srgbClr val="008000"/>
              </a:gs>
              <a:gs pos="100000">
                <a:srgbClr val="003B00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494252E1-45DA-4B99-0B34-AFAE96B5A1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Hierarchical Organizations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54E2C530-AE09-CFC4-3432-C615570962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Constrained</a:t>
            </a:r>
          </a:p>
          <a:p>
            <a:pPr eaLnBrk="1" hangingPunct="1"/>
            <a:r>
              <a:rPr lang="en-US" altLang="en-US"/>
              <a:t>Unconstrained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1C2F8E59-E00B-4F2C-005A-A54A886407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Constrained Organizations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537F4779-2873-BD6D-6F23-DDBBB94EA0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Independent FSes located at particular places</a:t>
            </a:r>
          </a:p>
          <a:p>
            <a:pPr eaLnBrk="1" hangingPunct="1"/>
            <a:r>
              <a:rPr lang="en-US" altLang="en-US"/>
              <a:t>Usually at the highest level in the hierarchy (e.g., DOS/Windows and iOS)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+ Simplicity, simple user model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- lack of flexibility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1106</TotalTime>
  <Words>2112</Words>
  <Application>Microsoft Office PowerPoint</Application>
  <PresentationFormat>On-screen Show (4:3)</PresentationFormat>
  <Paragraphs>500</Paragraphs>
  <Slides>67</Slides>
  <Notes>66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2" baseType="lpstr">
      <vt:lpstr>Arial</vt:lpstr>
      <vt:lpstr>Tahoma</vt:lpstr>
      <vt:lpstr>Times New Roman</vt:lpstr>
      <vt:lpstr>Wingdings</vt:lpstr>
      <vt:lpstr>Blends</vt:lpstr>
      <vt:lpstr>Advanced File Systems Issues</vt:lpstr>
      <vt:lpstr>Outline</vt:lpstr>
      <vt:lpstr>File System Basics</vt:lpstr>
      <vt:lpstr>File System Basics</vt:lpstr>
      <vt:lpstr>Why not a single FS? </vt:lpstr>
      <vt:lpstr>Pros of Having Multiple FSes</vt:lpstr>
      <vt:lpstr>A Hierarchy of File Systems </vt:lpstr>
      <vt:lpstr>Hierarchical Organizations</vt:lpstr>
      <vt:lpstr>Constrained Organizations</vt:lpstr>
      <vt:lpstr>Unconstrained Organizations</vt:lpstr>
      <vt:lpstr>Some Questions…</vt:lpstr>
      <vt:lpstr>Types of Namespaces</vt:lpstr>
      <vt:lpstr>Example:  “Internet FS”</vt:lpstr>
      <vt:lpstr>Mounting File Systems</vt:lpstr>
      <vt:lpstr>Mounting Example </vt:lpstr>
      <vt:lpstr>After the Mount </vt:lpstr>
      <vt:lpstr>Before and After the Mount</vt:lpstr>
      <vt:lpstr>Questions</vt:lpstr>
      <vt:lpstr>What is a File?</vt:lpstr>
      <vt:lpstr>Logical File Representation</vt:lpstr>
      <vt:lpstr>File Attributes</vt:lpstr>
      <vt:lpstr>Extended Attributes</vt:lpstr>
      <vt:lpstr>Storing File Data</vt:lpstr>
      <vt:lpstr>Physical File Representation</vt:lpstr>
      <vt:lpstr>Ext2/3 i-node</vt:lpstr>
      <vt:lpstr>A Major Design Assumption</vt:lpstr>
      <vt:lpstr>Pros/Cons of i_node Design</vt:lpstr>
      <vt:lpstr>Directories</vt:lpstr>
      <vt:lpstr>Ext2/3 Dir Representation</vt:lpstr>
      <vt:lpstr>Links</vt:lpstr>
      <vt:lpstr>Hard Link Diagram</vt:lpstr>
      <vt:lpstr>Implications of Hard Links</vt:lpstr>
      <vt:lpstr>Symbolic Link Diagram</vt:lpstr>
      <vt:lpstr>Implications of Symbolic Links</vt:lpstr>
      <vt:lpstr>Ext4 i-node</vt:lpstr>
      <vt:lpstr>Disk Hardware</vt:lpstr>
      <vt:lpstr>Disk Hardware</vt:lpstr>
      <vt:lpstr>More Complexities</vt:lpstr>
      <vt:lpstr>Seagate Mosaic 3+</vt:lpstr>
      <vt:lpstr>Disk Sales Trend</vt:lpstr>
      <vt:lpstr>Laying Out Files on Disks</vt:lpstr>
      <vt:lpstr>File Layout Methods</vt:lpstr>
      <vt:lpstr>Contiguous Allocation</vt:lpstr>
      <vt:lpstr>Threaded Allocation</vt:lpstr>
      <vt:lpstr>Segment-based Allocation</vt:lpstr>
      <vt:lpstr>Segment-Based Allocation</vt:lpstr>
      <vt:lpstr>Indexed Allocation</vt:lpstr>
      <vt:lpstr>Multi-level Indexed Allocation</vt:lpstr>
      <vt:lpstr>Multi-level Indexed Allocation</vt:lpstr>
      <vt:lpstr>Inverted Allocation</vt:lpstr>
      <vt:lpstr>FS Performance Issues</vt:lpstr>
      <vt:lpstr>Typical Disk Overheads</vt:lpstr>
      <vt:lpstr>How are disks improving?</vt:lpstr>
      <vt:lpstr>The Disk/Processor Gap</vt:lpstr>
      <vt:lpstr>Disk Usage Patterns</vt:lpstr>
      <vt:lpstr>Disk Usage Patterns (2)</vt:lpstr>
      <vt:lpstr>Disk Usage Patterns (3)</vt:lpstr>
      <vt:lpstr>What Can the OS Do?</vt:lpstr>
      <vt:lpstr>Minimizing Disk Access</vt:lpstr>
      <vt:lpstr>Buffer Cache Design Factors</vt:lpstr>
      <vt:lpstr>Implications</vt:lpstr>
      <vt:lpstr>Pros/Cons of Read-ahead</vt:lpstr>
      <vt:lpstr>Buffering Writes</vt:lpstr>
      <vt:lpstr>Should We Buffer Writes?</vt:lpstr>
      <vt:lpstr>Improved Locality</vt:lpstr>
      <vt:lpstr>Maximizing Data Transfers</vt:lpstr>
      <vt:lpstr>Use Multiple Disks in Parallel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An-I Wang</cp:lastModifiedBy>
  <cp:revision>163</cp:revision>
  <dcterms:created xsi:type="dcterms:W3CDTF">1601-01-01T00:00:00Z</dcterms:created>
  <dcterms:modified xsi:type="dcterms:W3CDTF">2026-07-23T14:59:02Z</dcterms:modified>
</cp:coreProperties>
</file>