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5"/>
  </p:notesMasterIdLst>
  <p:handoutMasterIdLst>
    <p:handoutMasterId r:id="rId86"/>
  </p:handout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325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301" r:id="rId44"/>
    <p:sldId id="302" r:id="rId45"/>
    <p:sldId id="299" r:id="rId46"/>
    <p:sldId id="300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7" r:id="rId70"/>
    <p:sldId id="328" r:id="rId71"/>
    <p:sldId id="329" r:id="rId72"/>
    <p:sldId id="330" r:id="rId73"/>
    <p:sldId id="331" r:id="rId74"/>
    <p:sldId id="333" r:id="rId75"/>
    <p:sldId id="334" r:id="rId76"/>
    <p:sldId id="335" r:id="rId77"/>
    <p:sldId id="336" r:id="rId78"/>
    <p:sldId id="337" r:id="rId79"/>
    <p:sldId id="338" r:id="rId80"/>
    <p:sldId id="339" r:id="rId81"/>
    <p:sldId id="340" r:id="rId82"/>
    <p:sldId id="341" r:id="rId83"/>
    <p:sldId id="342" r:id="rId84"/>
  </p:sldIdLst>
  <p:sldSz cx="9144000" cy="6858000" type="screen4x3"/>
  <p:notesSz cx="69850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66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152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74962BD6-584F-A80F-6AAE-A71A119DDE5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DF40A610-4A2E-EDBC-2A4C-154E249144E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2" name="Rectangle 4">
            <a:extLst>
              <a:ext uri="{FF2B5EF4-FFF2-40B4-BE49-F238E27FC236}">
                <a16:creationId xmlns:a16="http://schemas.microsoft.com/office/drawing/2014/main" id="{C1F16DEC-A9D5-E81F-6E40-D387F753ED7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3" name="Rectangle 5">
            <a:extLst>
              <a:ext uri="{FF2B5EF4-FFF2-40B4-BE49-F238E27FC236}">
                <a16:creationId xmlns:a16="http://schemas.microsoft.com/office/drawing/2014/main" id="{EEC184AF-A4E6-4A00-927B-C8CE49E9527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92814AA-BAC2-4DA8-9B9A-BDBD7B6446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8DE3308-E7BE-4E7A-90CD-87CD17E605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312B0B-3887-C2A9-9405-A55CFA965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ahoma" charset="0"/>
              </a:defRPr>
            </a:lvl1pPr>
          </a:lstStyle>
          <a:p>
            <a:pPr>
              <a:defRPr/>
            </a:pPr>
            <a:fld id="{9C86B5D7-EE88-4DFC-9727-4518037CD49D}" type="datetimeFigureOut">
              <a:rPr lang="en-US"/>
              <a:pPr>
                <a:defRPr/>
              </a:pPr>
              <a:t>10/1/2026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BCD4085-AE55-5225-7B88-935351F52A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13C044D-5286-E201-C577-EB0875CF52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8500" y="4410075"/>
            <a:ext cx="5588000" cy="417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CE33D6-CA7C-1842-5F97-44BD9A527EA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774975-B985-5386-5735-2A2630D000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3670050-D0B8-4E25-A035-8F6619C776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F6B02531-7BD8-83D7-4397-26B15FD52E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C01E010C-0DBC-4DDB-F639-C77870B6BC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6E1ED10B-92CA-3107-4880-80DA2C78BC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09F0538-AC44-4D84-93EF-87D8327840EE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52374A1B-2F73-AE8E-74C5-F042429B97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DB9F7B64-2A5C-73F8-4846-8A135DB44A5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DE0AFC5A-CA89-6F2A-5B32-4C14D61C52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6C5F867-C208-425B-9185-356B918B3BBB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A7DA23B9-C940-8E2E-F28C-850762E582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A2F31CB5-CED7-63B5-E54A-018D361978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70522FBD-99EA-729C-6B46-668293C113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0A866A0-3C39-449D-930C-481FCB02491D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E844C483-0BCF-805A-0E6A-63F84BB5527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8E089B8E-3CA4-11E2-0965-63DEDB79636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BD308F18-3414-2296-62CB-A3ECF2170B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238F9C0-39F5-48BF-A9AD-9B4299B22B4E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BB7CE69-3A61-CE10-CFB4-7BCC09807E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CB93E672-C07D-8CD5-EF6E-8962001484C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C63E8CB6-D4B1-D1AE-1A37-491B63230D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7640EE5-4D58-4500-937C-B5C0E99D432E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74C4391D-8CC6-D239-5373-D3C423E1E3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D77E9848-53E7-87EA-6E26-9D7E2B8CAD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F49DF1AE-111C-AC03-32BA-F546273F6E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B292FDD-26D3-4C92-986C-310C31F3F5B3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196A0E29-6D69-80C7-C34A-A1F089A350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BE7AF92C-5B8F-E65D-B43C-CEC15AF119D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18DC00D7-BBD9-2036-271F-2109447777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D5BC548-737F-4D1C-8987-6D74C0C5ADA9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83F51FAE-622A-8C2D-B085-74D53FB894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98B56006-4263-5CE2-F290-6381C5E156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6147DE3F-8DD1-395C-00CA-476D451EE1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480CCA6-6F28-4C81-A950-65FFCB9ECF51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E6C92E28-5943-8452-FEF3-07DA53B8564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F2B8EF67-88D4-2EE2-4F3D-B652F42D93C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02767CE9-8BE0-E07F-A5F5-98B9AA1EC9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72575C6-9E99-41E8-B33F-67A3D1F66CB3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A7DCFB06-7811-231A-09C9-EA524BDC2D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327AA8D0-0178-2461-F2C3-029D84614CE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FCC76A46-587D-1566-9390-C077741DDE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6A7FAAA-606D-4462-AB87-C945127B454B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DACD43BE-57A3-D5C2-4930-CB86D06ABA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2BBB8D87-224D-95C1-DE05-1814EA9BAE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7A252DE7-4E55-8E8A-E27E-174539D5C1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777E133-C47B-4C27-8AD8-6AB27A9F0F1F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2B649BFE-B93D-0302-F8CC-DE4D9135D2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9E487EDB-2B50-A3D0-28FA-1FAF2E24E4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15078077-3430-29BD-4015-BC76B369B8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189DFA4-3D9E-49F0-9548-8F0B4DB18472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6AF2F844-36A8-5263-2F62-201B6205BC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B5B074B0-8C97-8F47-2179-7BDB720D21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DB79B00B-48CA-4E09-DEF3-CCA87DFA22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87A4BED-445F-43EC-9851-D7003A269631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D1B32B11-C111-5377-0EB4-7D25984D88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EB8BCDB6-76CC-F4DA-1D06-1C4B290C14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18472B67-A151-58DB-BC77-EC86A4EBC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6D29D2E-C298-4DB2-B987-E3AF5BCA6E49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F64478E2-6128-1716-D08E-A75756D7D5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B3BBBD58-FD69-E90B-A816-4E35949C04E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50FFE227-395E-73D3-AAE2-E25A731855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44EB219-38A3-416E-9F4E-64DF5D959E7B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9D167988-DE3E-7FF9-AD6B-1CBE72F55A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80EC0633-EB52-E0EA-9CE3-920D53CC40B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C78313B2-B889-AFBA-4981-1CB4895BE9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8025764-BA50-44B4-8035-77825D1AE693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0C142BE9-5EAF-13A7-CC20-14D268CD2F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81DF76BF-28F7-0971-50F7-20E6349BD9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7A1A1C6E-D455-48B2-594A-1D8C9BA92A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A9F6220-536D-4613-87F5-6B306C3449F2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DA7C4033-E1A4-D241-3707-25A86D7B15F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450E05ED-86C6-EA52-43B1-322F29D29C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A91DECDB-379F-3126-6172-6FB4353B7C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900F85F-D5E1-4575-89B2-521E9B09B9E0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8E7B2107-1950-4DCF-8B42-63C210B5BAC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39EFD730-1881-09C4-F9B4-DEA5B5182C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CA892373-469C-2346-D078-C10C8489A9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0E6450A-0E4D-4809-9311-1E80AC98A255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812756FA-0A32-6280-7980-7737F99BBA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24E8B5C8-B650-D47A-3068-F6D8EB5927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C6E86AD6-F92D-7DD1-F838-5C73D2CEDA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C6E242B-29FC-4386-AFA9-326B284A606F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>
            <a:extLst>
              <a:ext uri="{FF2B5EF4-FFF2-40B4-BE49-F238E27FC236}">
                <a16:creationId xmlns:a16="http://schemas.microsoft.com/office/drawing/2014/main" id="{A4CE92E0-FC3A-8F21-387B-0AA8A7E2DF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>
            <a:extLst>
              <a:ext uri="{FF2B5EF4-FFF2-40B4-BE49-F238E27FC236}">
                <a16:creationId xmlns:a16="http://schemas.microsoft.com/office/drawing/2014/main" id="{9EE416B7-4B54-AD62-F096-5B796221C6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7108" name="Slide Number Placeholder 3">
            <a:extLst>
              <a:ext uri="{FF2B5EF4-FFF2-40B4-BE49-F238E27FC236}">
                <a16:creationId xmlns:a16="http://schemas.microsoft.com/office/drawing/2014/main" id="{41B9EC45-8A4C-645F-C1CC-236CDB7257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9691F87-F68C-4F62-9F3A-2D0B9C55FCC0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407A83CA-4201-C93C-65F3-16D0A0CDDAB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C80B3A34-5C85-FCC6-7691-FFB500CAAF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CE0CB679-2B9D-E688-A5B4-B78A6868BC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DB0AB6A-D81C-4245-B799-2D19884163F4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596F3A53-2DA1-288E-D316-CC31B3684A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9AF61FEA-5D74-4787-60D6-388DA3CA155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9FEDE1E7-ABE4-30E9-EF2A-BDA0095C5C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B642364-5BE5-4E47-BB0B-131E68968CEE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>
            <a:extLst>
              <a:ext uri="{FF2B5EF4-FFF2-40B4-BE49-F238E27FC236}">
                <a16:creationId xmlns:a16="http://schemas.microsoft.com/office/drawing/2014/main" id="{A3A1B192-26C4-327E-00ED-BA7899EEF3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>
            <a:extLst>
              <a:ext uri="{FF2B5EF4-FFF2-40B4-BE49-F238E27FC236}">
                <a16:creationId xmlns:a16="http://schemas.microsoft.com/office/drawing/2014/main" id="{98B344B7-68DF-8D63-A44B-60D0D064FB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3252" name="Slide Number Placeholder 3">
            <a:extLst>
              <a:ext uri="{FF2B5EF4-FFF2-40B4-BE49-F238E27FC236}">
                <a16:creationId xmlns:a16="http://schemas.microsoft.com/office/drawing/2014/main" id="{BEAD7D7B-7E9B-9265-5FFA-D9E8F15285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B1AB9B3-DEEC-499D-8B99-FA925FBB18BC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>
            <a:extLst>
              <a:ext uri="{FF2B5EF4-FFF2-40B4-BE49-F238E27FC236}">
                <a16:creationId xmlns:a16="http://schemas.microsoft.com/office/drawing/2014/main" id="{AD6D6537-A3D5-9EA5-E40E-2EB897F2618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>
            <a:extLst>
              <a:ext uri="{FF2B5EF4-FFF2-40B4-BE49-F238E27FC236}">
                <a16:creationId xmlns:a16="http://schemas.microsoft.com/office/drawing/2014/main" id="{812A64CD-9794-EA61-66E9-4E8D180434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5300" name="Slide Number Placeholder 3">
            <a:extLst>
              <a:ext uri="{FF2B5EF4-FFF2-40B4-BE49-F238E27FC236}">
                <a16:creationId xmlns:a16="http://schemas.microsoft.com/office/drawing/2014/main" id="{44090C45-A9DA-7B66-C357-DAF84BDE90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C8F0A27-BF76-40E9-9015-84D4BAB868B6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C9A07B20-1722-91F3-6031-5F9A6FAD1C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02E37BCE-26EF-4B9D-C0E3-227E6EE994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7EB4143B-6704-9DE1-821A-5E94EBFAEE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B097C54-645A-4886-B242-25D8259A4DD0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>
            <a:extLst>
              <a:ext uri="{FF2B5EF4-FFF2-40B4-BE49-F238E27FC236}">
                <a16:creationId xmlns:a16="http://schemas.microsoft.com/office/drawing/2014/main" id="{CE5C9060-9D07-CC11-33DA-49FA52559B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>
            <a:extLst>
              <a:ext uri="{FF2B5EF4-FFF2-40B4-BE49-F238E27FC236}">
                <a16:creationId xmlns:a16="http://schemas.microsoft.com/office/drawing/2014/main" id="{D378ED4B-0B05-F7A7-152D-C3A2E3C9B5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9396" name="Slide Number Placeholder 3">
            <a:extLst>
              <a:ext uri="{FF2B5EF4-FFF2-40B4-BE49-F238E27FC236}">
                <a16:creationId xmlns:a16="http://schemas.microsoft.com/office/drawing/2014/main" id="{AEFC9DEE-96AD-BA18-BD37-85F2214DC2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047AC37-D11B-471B-AF0A-084FA1DE6C87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>
            <a:extLst>
              <a:ext uri="{FF2B5EF4-FFF2-40B4-BE49-F238E27FC236}">
                <a16:creationId xmlns:a16="http://schemas.microsoft.com/office/drawing/2014/main" id="{65117E0F-6DB1-768E-22C6-854D096FC9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>
            <a:extLst>
              <a:ext uri="{FF2B5EF4-FFF2-40B4-BE49-F238E27FC236}">
                <a16:creationId xmlns:a16="http://schemas.microsoft.com/office/drawing/2014/main" id="{CE5F6C5B-F19E-19EE-ED2D-7931B4A78A1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3A9134BB-65BB-E595-6940-909FD3D02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DB9F54B-1E7B-4CF4-85AE-0EAFA4FAB162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3007EC43-CDE1-97B2-C22B-886BF1A564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09A11B2D-AA2C-79B0-E16D-84B9CCA71D4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3ECA8F55-6777-EB32-E015-BDD377CDEE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B674144-D195-4D5E-AF88-9590A6B2790B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>
            <a:extLst>
              <a:ext uri="{FF2B5EF4-FFF2-40B4-BE49-F238E27FC236}">
                <a16:creationId xmlns:a16="http://schemas.microsoft.com/office/drawing/2014/main" id="{58F4830D-F6DD-2CDA-CA54-FD36D595F7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>
            <a:extLst>
              <a:ext uri="{FF2B5EF4-FFF2-40B4-BE49-F238E27FC236}">
                <a16:creationId xmlns:a16="http://schemas.microsoft.com/office/drawing/2014/main" id="{E1B87633-3BCA-E123-065B-896A2D1487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EFE626FD-27DF-7819-11F8-572ABAAF67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605E8D9-C779-414A-B060-E58CD8D54E4A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>
            <a:extLst>
              <a:ext uri="{FF2B5EF4-FFF2-40B4-BE49-F238E27FC236}">
                <a16:creationId xmlns:a16="http://schemas.microsoft.com/office/drawing/2014/main" id="{26A527D5-7870-26BA-9B3E-F0CD9D049C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>
            <a:extLst>
              <a:ext uri="{FF2B5EF4-FFF2-40B4-BE49-F238E27FC236}">
                <a16:creationId xmlns:a16="http://schemas.microsoft.com/office/drawing/2014/main" id="{EA28CD74-6B79-DAAA-042D-812C4D545F1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7588" name="Slide Number Placeholder 3">
            <a:extLst>
              <a:ext uri="{FF2B5EF4-FFF2-40B4-BE49-F238E27FC236}">
                <a16:creationId xmlns:a16="http://schemas.microsoft.com/office/drawing/2014/main" id="{01191BA6-CFCB-6182-AE90-E08E9F2DF8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9FFDE9C-9A4B-407F-BC56-153A91E01D3C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:a16="http://schemas.microsoft.com/office/drawing/2014/main" id="{49942D5F-48D0-14B9-D935-B089881F99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>
            <a:extLst>
              <a:ext uri="{FF2B5EF4-FFF2-40B4-BE49-F238E27FC236}">
                <a16:creationId xmlns:a16="http://schemas.microsoft.com/office/drawing/2014/main" id="{BAD9D56A-DF2B-2FF7-AFBD-BE83B53CE2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9636" name="Slide Number Placeholder 3">
            <a:extLst>
              <a:ext uri="{FF2B5EF4-FFF2-40B4-BE49-F238E27FC236}">
                <a16:creationId xmlns:a16="http://schemas.microsoft.com/office/drawing/2014/main" id="{75EEF160-F368-BD0D-F349-EBB66D04BF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7665CF0-3D75-4485-A33A-30724CAE4F30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>
            <a:extLst>
              <a:ext uri="{FF2B5EF4-FFF2-40B4-BE49-F238E27FC236}">
                <a16:creationId xmlns:a16="http://schemas.microsoft.com/office/drawing/2014/main" id="{3809574D-5122-2AD0-EAE8-7615871719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>
            <a:extLst>
              <a:ext uri="{FF2B5EF4-FFF2-40B4-BE49-F238E27FC236}">
                <a16:creationId xmlns:a16="http://schemas.microsoft.com/office/drawing/2014/main" id="{28186044-B58C-7C48-01B9-92D63BA8BC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684" name="Slide Number Placeholder 3">
            <a:extLst>
              <a:ext uri="{FF2B5EF4-FFF2-40B4-BE49-F238E27FC236}">
                <a16:creationId xmlns:a16="http://schemas.microsoft.com/office/drawing/2014/main" id="{939B9B5F-900B-E4B2-F11F-EB79EB8C3B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C3C8564-CEDE-4E69-A5B4-4D22563001D6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1FBAE049-1FAA-C775-89CF-C16D23F968F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50FA8FC3-193B-5B0C-3C63-61140359CB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3732" name="Slide Number Placeholder 3">
            <a:extLst>
              <a:ext uri="{FF2B5EF4-FFF2-40B4-BE49-F238E27FC236}">
                <a16:creationId xmlns:a16="http://schemas.microsoft.com/office/drawing/2014/main" id="{683E1E65-0958-1795-B3A0-8A90D3C5F2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B288C13-BAFC-4DD5-89AF-FDAEB1608737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>
            <a:extLst>
              <a:ext uri="{FF2B5EF4-FFF2-40B4-BE49-F238E27FC236}">
                <a16:creationId xmlns:a16="http://schemas.microsoft.com/office/drawing/2014/main" id="{358D03A1-2FFF-385C-B703-26FE35D1C95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Notes Placeholder 2">
            <a:extLst>
              <a:ext uri="{FF2B5EF4-FFF2-40B4-BE49-F238E27FC236}">
                <a16:creationId xmlns:a16="http://schemas.microsoft.com/office/drawing/2014/main" id="{911CA0BA-8C67-0993-EDF7-FE733F425C0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5780" name="Slide Number Placeholder 3">
            <a:extLst>
              <a:ext uri="{FF2B5EF4-FFF2-40B4-BE49-F238E27FC236}">
                <a16:creationId xmlns:a16="http://schemas.microsoft.com/office/drawing/2014/main" id="{9DF41E03-2341-62ED-E124-D8DC211859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6A34C9E-0761-4A1C-9637-E0BBA27B883E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>
            <a:extLst>
              <a:ext uri="{FF2B5EF4-FFF2-40B4-BE49-F238E27FC236}">
                <a16:creationId xmlns:a16="http://schemas.microsoft.com/office/drawing/2014/main" id="{DB782B61-D01D-D488-0AEB-4A5CE08264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>
            <a:extLst>
              <a:ext uri="{FF2B5EF4-FFF2-40B4-BE49-F238E27FC236}">
                <a16:creationId xmlns:a16="http://schemas.microsoft.com/office/drawing/2014/main" id="{7BCE389A-69A7-7D1F-C479-79B6D68FE8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9C4B0558-BBE1-F35C-BFEE-3EE7F632BF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D8650FC-1682-4753-9C8C-33C0C123E66A}" type="slidenum">
              <a:rPr lang="en-US" altLang="en-US" smtClean="0"/>
              <a:pPr/>
              <a:t>36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56125E98-430A-2036-DC21-2735BC19E8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2E0BCAD0-23E6-26F4-8109-B456956ADB5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1B4A262F-DCCA-4A6B-4956-53F0CCC4C9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B881066-2B81-4BC0-B883-6747EA6D2C2F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>
            <a:extLst>
              <a:ext uri="{FF2B5EF4-FFF2-40B4-BE49-F238E27FC236}">
                <a16:creationId xmlns:a16="http://schemas.microsoft.com/office/drawing/2014/main" id="{C60EAC1E-1626-ADCA-DDDF-7BE0C6DAACA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>
            <a:extLst>
              <a:ext uri="{FF2B5EF4-FFF2-40B4-BE49-F238E27FC236}">
                <a16:creationId xmlns:a16="http://schemas.microsoft.com/office/drawing/2014/main" id="{00AC18CD-CD2F-D842-43A8-B5A48669D3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1B59FA2C-D988-68B9-29FD-35C2FA0963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01C380F-92C2-4E8E-B351-77FB9793EF12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>
            <a:extLst>
              <a:ext uri="{FF2B5EF4-FFF2-40B4-BE49-F238E27FC236}">
                <a16:creationId xmlns:a16="http://schemas.microsoft.com/office/drawing/2014/main" id="{9735ECA3-8882-64EA-6705-D66759402E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>
            <a:extLst>
              <a:ext uri="{FF2B5EF4-FFF2-40B4-BE49-F238E27FC236}">
                <a16:creationId xmlns:a16="http://schemas.microsoft.com/office/drawing/2014/main" id="{98D25A31-3699-2D66-1789-81EDABC59A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3972" name="Slide Number Placeholder 3">
            <a:extLst>
              <a:ext uri="{FF2B5EF4-FFF2-40B4-BE49-F238E27FC236}">
                <a16:creationId xmlns:a16="http://schemas.microsoft.com/office/drawing/2014/main" id="{8414B8C7-714E-D2F6-E7A5-270D8802D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8387776-002F-4AA3-BFB9-EA7BAB1A6F90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>
            <a:extLst>
              <a:ext uri="{FF2B5EF4-FFF2-40B4-BE49-F238E27FC236}">
                <a16:creationId xmlns:a16="http://schemas.microsoft.com/office/drawing/2014/main" id="{4B886BA3-BE87-518C-5BC9-D5B1D12D057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>
            <a:extLst>
              <a:ext uri="{FF2B5EF4-FFF2-40B4-BE49-F238E27FC236}">
                <a16:creationId xmlns:a16="http://schemas.microsoft.com/office/drawing/2014/main" id="{01C8C2FF-8ABC-7F33-00C0-0C9D3B7FA9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6020" name="Slide Number Placeholder 3">
            <a:extLst>
              <a:ext uri="{FF2B5EF4-FFF2-40B4-BE49-F238E27FC236}">
                <a16:creationId xmlns:a16="http://schemas.microsoft.com/office/drawing/2014/main" id="{044CBBBC-C015-5EAE-10F2-6E59BDC910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E42D4EE-446A-462B-A62C-C4162BE49EEF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>
            <a:extLst>
              <a:ext uri="{FF2B5EF4-FFF2-40B4-BE49-F238E27FC236}">
                <a16:creationId xmlns:a16="http://schemas.microsoft.com/office/drawing/2014/main" id="{F9071879-ECF4-A7FD-C44A-AF2536C05AD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Notes Placeholder 2">
            <a:extLst>
              <a:ext uri="{FF2B5EF4-FFF2-40B4-BE49-F238E27FC236}">
                <a16:creationId xmlns:a16="http://schemas.microsoft.com/office/drawing/2014/main" id="{FDB42F9F-607F-E68C-5B1F-9C2F3B291FE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8068" name="Slide Number Placeholder 3">
            <a:extLst>
              <a:ext uri="{FF2B5EF4-FFF2-40B4-BE49-F238E27FC236}">
                <a16:creationId xmlns:a16="http://schemas.microsoft.com/office/drawing/2014/main" id="{08371698-8DE4-D78C-92B7-B3CADADC1A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38C5A5B-33B3-4254-934F-C1B7BA169D13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>
            <a:extLst>
              <a:ext uri="{FF2B5EF4-FFF2-40B4-BE49-F238E27FC236}">
                <a16:creationId xmlns:a16="http://schemas.microsoft.com/office/drawing/2014/main" id="{16040A45-EFBF-2076-C81F-20FE034C912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Notes Placeholder 2">
            <a:extLst>
              <a:ext uri="{FF2B5EF4-FFF2-40B4-BE49-F238E27FC236}">
                <a16:creationId xmlns:a16="http://schemas.microsoft.com/office/drawing/2014/main" id="{E2B3D381-CBA3-4F57-59B7-5D55AD0815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0116" name="Slide Number Placeholder 3">
            <a:extLst>
              <a:ext uri="{FF2B5EF4-FFF2-40B4-BE49-F238E27FC236}">
                <a16:creationId xmlns:a16="http://schemas.microsoft.com/office/drawing/2014/main" id="{68A8357C-0A99-E0DC-AD84-1C8471326A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0E1BCE0-9437-42F5-AD83-7424D53B4515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>
            <a:extLst>
              <a:ext uri="{FF2B5EF4-FFF2-40B4-BE49-F238E27FC236}">
                <a16:creationId xmlns:a16="http://schemas.microsoft.com/office/drawing/2014/main" id="{E89E8F77-C7D9-F515-7FD0-92E5E86D24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>
            <a:extLst>
              <a:ext uri="{FF2B5EF4-FFF2-40B4-BE49-F238E27FC236}">
                <a16:creationId xmlns:a16="http://schemas.microsoft.com/office/drawing/2014/main" id="{0E949935-2ED2-1A5A-05E4-0B8703F444B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164" name="Slide Number Placeholder 3">
            <a:extLst>
              <a:ext uri="{FF2B5EF4-FFF2-40B4-BE49-F238E27FC236}">
                <a16:creationId xmlns:a16="http://schemas.microsoft.com/office/drawing/2014/main" id="{EFF61F77-4C4E-0C82-1A54-02C3EFF595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DEDD745-1F5B-4973-BEBE-424187A3AA68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>
            <a:extLst>
              <a:ext uri="{FF2B5EF4-FFF2-40B4-BE49-F238E27FC236}">
                <a16:creationId xmlns:a16="http://schemas.microsoft.com/office/drawing/2014/main" id="{F18E1BDC-CD3C-81E2-BC52-CC8E056F3E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>
            <a:extLst>
              <a:ext uri="{FF2B5EF4-FFF2-40B4-BE49-F238E27FC236}">
                <a16:creationId xmlns:a16="http://schemas.microsoft.com/office/drawing/2014/main" id="{BC103500-AF43-0F6E-A07D-4E9A9F6C8C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4212" name="Slide Number Placeholder 3">
            <a:extLst>
              <a:ext uri="{FF2B5EF4-FFF2-40B4-BE49-F238E27FC236}">
                <a16:creationId xmlns:a16="http://schemas.microsoft.com/office/drawing/2014/main" id="{B26680C5-CC9F-01AD-1186-0042C811B8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B710A47-8A4E-4893-A71C-401E75F8F1F0}" type="slidenum">
              <a:rPr lang="en-US" altLang="en-US" smtClean="0"/>
              <a:pPr/>
              <a:t>44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>
            <a:extLst>
              <a:ext uri="{FF2B5EF4-FFF2-40B4-BE49-F238E27FC236}">
                <a16:creationId xmlns:a16="http://schemas.microsoft.com/office/drawing/2014/main" id="{354B92F8-7086-59DF-349F-E88CE4C1D9F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es Placeholder 2">
            <a:extLst>
              <a:ext uri="{FF2B5EF4-FFF2-40B4-BE49-F238E27FC236}">
                <a16:creationId xmlns:a16="http://schemas.microsoft.com/office/drawing/2014/main" id="{089CF1E9-8F39-9CC5-6470-32FD812501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6260" name="Slide Number Placeholder 3">
            <a:extLst>
              <a:ext uri="{FF2B5EF4-FFF2-40B4-BE49-F238E27FC236}">
                <a16:creationId xmlns:a16="http://schemas.microsoft.com/office/drawing/2014/main" id="{19EEA08A-9A11-5747-9419-2703982BE6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D70AB6F-758A-4DE5-B7B5-A637F6E6F4DC}" type="slidenum">
              <a:rPr lang="en-US" altLang="en-US" smtClean="0"/>
              <a:pPr/>
              <a:t>45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>
            <a:extLst>
              <a:ext uri="{FF2B5EF4-FFF2-40B4-BE49-F238E27FC236}">
                <a16:creationId xmlns:a16="http://schemas.microsoft.com/office/drawing/2014/main" id="{DEB12BAA-A99F-7412-F312-AD6A94DDAAA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>
            <a:extLst>
              <a:ext uri="{FF2B5EF4-FFF2-40B4-BE49-F238E27FC236}">
                <a16:creationId xmlns:a16="http://schemas.microsoft.com/office/drawing/2014/main" id="{FEBC26FC-44C1-56DF-E909-A139237062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8308" name="Slide Number Placeholder 3">
            <a:extLst>
              <a:ext uri="{FF2B5EF4-FFF2-40B4-BE49-F238E27FC236}">
                <a16:creationId xmlns:a16="http://schemas.microsoft.com/office/drawing/2014/main" id="{8E648827-2D76-55D8-82BB-05921FD1E3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A32B0D9-894D-48D1-90D9-EFB14F750700}" type="slidenum">
              <a:rPr lang="en-US" altLang="en-US" smtClean="0"/>
              <a:pPr/>
              <a:t>46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>
            <a:extLst>
              <a:ext uri="{FF2B5EF4-FFF2-40B4-BE49-F238E27FC236}">
                <a16:creationId xmlns:a16="http://schemas.microsoft.com/office/drawing/2014/main" id="{22117BF0-74C9-005A-B33F-E897C61BF66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es Placeholder 2">
            <a:extLst>
              <a:ext uri="{FF2B5EF4-FFF2-40B4-BE49-F238E27FC236}">
                <a16:creationId xmlns:a16="http://schemas.microsoft.com/office/drawing/2014/main" id="{642C3622-1A13-A302-5638-068193B082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0356" name="Slide Number Placeholder 3">
            <a:extLst>
              <a:ext uri="{FF2B5EF4-FFF2-40B4-BE49-F238E27FC236}">
                <a16:creationId xmlns:a16="http://schemas.microsoft.com/office/drawing/2014/main" id="{0B19F51D-AB52-6D93-CEFC-4291457562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EAC5513-6208-41C6-9442-6DF7ED9A6109}" type="slidenum">
              <a:rPr lang="en-US" altLang="en-US" smtClean="0"/>
              <a:pPr/>
              <a:t>47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>
            <a:extLst>
              <a:ext uri="{FF2B5EF4-FFF2-40B4-BE49-F238E27FC236}">
                <a16:creationId xmlns:a16="http://schemas.microsoft.com/office/drawing/2014/main" id="{892AE811-83DA-D369-11AF-A39D03E086D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es Placeholder 2">
            <a:extLst>
              <a:ext uri="{FF2B5EF4-FFF2-40B4-BE49-F238E27FC236}">
                <a16:creationId xmlns:a16="http://schemas.microsoft.com/office/drawing/2014/main" id="{529D0E35-7A46-F4CF-2633-6C6957A86E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04" name="Slide Number Placeholder 3">
            <a:extLst>
              <a:ext uri="{FF2B5EF4-FFF2-40B4-BE49-F238E27FC236}">
                <a16:creationId xmlns:a16="http://schemas.microsoft.com/office/drawing/2014/main" id="{0D1725BA-6B3A-2224-2880-9D3BB12C71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46FDFC3-7426-4D3C-A572-DC1FC3E5991E}" type="slidenum">
              <a:rPr lang="en-US" altLang="en-US" smtClean="0"/>
              <a:pPr/>
              <a:t>48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>
            <a:extLst>
              <a:ext uri="{FF2B5EF4-FFF2-40B4-BE49-F238E27FC236}">
                <a16:creationId xmlns:a16="http://schemas.microsoft.com/office/drawing/2014/main" id="{09E4E0B2-85A7-1732-A692-2F64D234AF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es Placeholder 2">
            <a:extLst>
              <a:ext uri="{FF2B5EF4-FFF2-40B4-BE49-F238E27FC236}">
                <a16:creationId xmlns:a16="http://schemas.microsoft.com/office/drawing/2014/main" id="{FE232C57-D30C-BE43-FFE6-1CE4A29CFF2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4452" name="Slide Number Placeholder 3">
            <a:extLst>
              <a:ext uri="{FF2B5EF4-FFF2-40B4-BE49-F238E27FC236}">
                <a16:creationId xmlns:a16="http://schemas.microsoft.com/office/drawing/2014/main" id="{F8255B0B-D116-B434-CBDA-4735C77C7A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6453774-8238-47DC-8565-6B5B86BEFF83}" type="slidenum">
              <a:rPr lang="en-US" altLang="en-US" smtClean="0"/>
              <a:pPr/>
              <a:t>49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>
            <a:extLst>
              <a:ext uri="{FF2B5EF4-FFF2-40B4-BE49-F238E27FC236}">
                <a16:creationId xmlns:a16="http://schemas.microsoft.com/office/drawing/2014/main" id="{2A089ED9-E1FB-0AAF-56F2-D14EC77C5E4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>
            <a:extLst>
              <a:ext uri="{FF2B5EF4-FFF2-40B4-BE49-F238E27FC236}">
                <a16:creationId xmlns:a16="http://schemas.microsoft.com/office/drawing/2014/main" id="{5ACA4530-506B-48FB-1455-20036C9A0C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6500" name="Slide Number Placeholder 3">
            <a:extLst>
              <a:ext uri="{FF2B5EF4-FFF2-40B4-BE49-F238E27FC236}">
                <a16:creationId xmlns:a16="http://schemas.microsoft.com/office/drawing/2014/main" id="{77D66B8E-D87B-633E-0759-03E49ABE7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C86274A-F5BC-41E1-B9B1-471AB3D7EEFA}" type="slidenum">
              <a:rPr lang="en-US" altLang="en-US" smtClean="0"/>
              <a:pPr/>
              <a:t>50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>
            <a:extLst>
              <a:ext uri="{FF2B5EF4-FFF2-40B4-BE49-F238E27FC236}">
                <a16:creationId xmlns:a16="http://schemas.microsoft.com/office/drawing/2014/main" id="{A1330FAF-C8FB-AC50-6317-3BAD9C9C014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es Placeholder 2">
            <a:extLst>
              <a:ext uri="{FF2B5EF4-FFF2-40B4-BE49-F238E27FC236}">
                <a16:creationId xmlns:a16="http://schemas.microsoft.com/office/drawing/2014/main" id="{9C9C6428-2A60-0F52-1341-5B795A8449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8548" name="Slide Number Placeholder 3">
            <a:extLst>
              <a:ext uri="{FF2B5EF4-FFF2-40B4-BE49-F238E27FC236}">
                <a16:creationId xmlns:a16="http://schemas.microsoft.com/office/drawing/2014/main" id="{9FC1CD7A-1162-869C-BF79-7C4E07AFB3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4FFCCD4-AB0C-408F-8738-32804174042C}" type="slidenum">
              <a:rPr lang="en-US" altLang="en-US" smtClean="0"/>
              <a:pPr/>
              <a:t>51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>
            <a:extLst>
              <a:ext uri="{FF2B5EF4-FFF2-40B4-BE49-F238E27FC236}">
                <a16:creationId xmlns:a16="http://schemas.microsoft.com/office/drawing/2014/main" id="{8B918D4B-3128-3365-C7FC-6D658914130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>
            <a:extLst>
              <a:ext uri="{FF2B5EF4-FFF2-40B4-BE49-F238E27FC236}">
                <a16:creationId xmlns:a16="http://schemas.microsoft.com/office/drawing/2014/main" id="{D91C6F0C-22C6-2B03-FB49-E5899637D6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10596" name="Slide Number Placeholder 3">
            <a:extLst>
              <a:ext uri="{FF2B5EF4-FFF2-40B4-BE49-F238E27FC236}">
                <a16:creationId xmlns:a16="http://schemas.microsoft.com/office/drawing/2014/main" id="{F4F70299-1BC7-49B2-B0AF-8CB114C882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32F697B-7562-47B1-9CD1-5830F61DAF92}" type="slidenum">
              <a:rPr lang="en-US" altLang="en-US" smtClean="0"/>
              <a:pPr/>
              <a:t>52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>
            <a:extLst>
              <a:ext uri="{FF2B5EF4-FFF2-40B4-BE49-F238E27FC236}">
                <a16:creationId xmlns:a16="http://schemas.microsoft.com/office/drawing/2014/main" id="{74721A09-80C3-6860-7BA9-651F20EB6F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Notes Placeholder 2">
            <a:extLst>
              <a:ext uri="{FF2B5EF4-FFF2-40B4-BE49-F238E27FC236}">
                <a16:creationId xmlns:a16="http://schemas.microsoft.com/office/drawing/2014/main" id="{2CC32C80-361C-ADAE-F042-1738D6F3D8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12644" name="Slide Number Placeholder 3">
            <a:extLst>
              <a:ext uri="{FF2B5EF4-FFF2-40B4-BE49-F238E27FC236}">
                <a16:creationId xmlns:a16="http://schemas.microsoft.com/office/drawing/2014/main" id="{1DA1D0D4-7999-D8EE-C8B3-D4897D8C42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1496681-9691-42B4-BD94-1A472961AF9A}" type="slidenum">
              <a:rPr lang="en-US" altLang="en-US" smtClean="0"/>
              <a:pPr/>
              <a:t>53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>
            <a:extLst>
              <a:ext uri="{FF2B5EF4-FFF2-40B4-BE49-F238E27FC236}">
                <a16:creationId xmlns:a16="http://schemas.microsoft.com/office/drawing/2014/main" id="{E500B428-E167-0540-165F-2B3DE9B135D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1" name="Notes Placeholder 2">
            <a:extLst>
              <a:ext uri="{FF2B5EF4-FFF2-40B4-BE49-F238E27FC236}">
                <a16:creationId xmlns:a16="http://schemas.microsoft.com/office/drawing/2014/main" id="{59BCF2C3-5BBF-7333-3D74-4D19017C7A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14692" name="Slide Number Placeholder 3">
            <a:extLst>
              <a:ext uri="{FF2B5EF4-FFF2-40B4-BE49-F238E27FC236}">
                <a16:creationId xmlns:a16="http://schemas.microsoft.com/office/drawing/2014/main" id="{1AEAA5D7-CB7F-E1ED-6BE3-E4DBFB7FDF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FA9F136-8B7A-4FB0-96F0-8F3CD5D669CC}" type="slidenum">
              <a:rPr lang="en-US" altLang="en-US" smtClean="0"/>
              <a:pPr/>
              <a:t>54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>
            <a:extLst>
              <a:ext uri="{FF2B5EF4-FFF2-40B4-BE49-F238E27FC236}">
                <a16:creationId xmlns:a16="http://schemas.microsoft.com/office/drawing/2014/main" id="{B78203C6-6477-D3C4-1047-4E6FED8BC1B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Notes Placeholder 2">
            <a:extLst>
              <a:ext uri="{FF2B5EF4-FFF2-40B4-BE49-F238E27FC236}">
                <a16:creationId xmlns:a16="http://schemas.microsoft.com/office/drawing/2014/main" id="{9B159160-8508-094C-179D-1BE098469E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16740" name="Slide Number Placeholder 3">
            <a:extLst>
              <a:ext uri="{FF2B5EF4-FFF2-40B4-BE49-F238E27FC236}">
                <a16:creationId xmlns:a16="http://schemas.microsoft.com/office/drawing/2014/main" id="{1CCBE2CA-23E8-597A-D26B-0CD6A410BE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E79532C-0E43-4256-99B1-2A36876114C7}" type="slidenum">
              <a:rPr lang="en-US" altLang="en-US" smtClean="0"/>
              <a:pPr/>
              <a:t>55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>
            <a:extLst>
              <a:ext uri="{FF2B5EF4-FFF2-40B4-BE49-F238E27FC236}">
                <a16:creationId xmlns:a16="http://schemas.microsoft.com/office/drawing/2014/main" id="{19FE4951-A380-6665-2465-7A5815670F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>
            <a:extLst>
              <a:ext uri="{FF2B5EF4-FFF2-40B4-BE49-F238E27FC236}">
                <a16:creationId xmlns:a16="http://schemas.microsoft.com/office/drawing/2014/main" id="{A2722B4B-6691-7312-ACBC-03B69FC58D3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18788" name="Slide Number Placeholder 3">
            <a:extLst>
              <a:ext uri="{FF2B5EF4-FFF2-40B4-BE49-F238E27FC236}">
                <a16:creationId xmlns:a16="http://schemas.microsoft.com/office/drawing/2014/main" id="{77BB36EF-EB0B-E1A3-95CB-EED27045EB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D1EC077-5BD0-404F-8D42-12C89F3A80D8}" type="slidenum">
              <a:rPr lang="en-US" altLang="en-US" smtClean="0"/>
              <a:pPr/>
              <a:t>56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>
            <a:extLst>
              <a:ext uri="{FF2B5EF4-FFF2-40B4-BE49-F238E27FC236}">
                <a16:creationId xmlns:a16="http://schemas.microsoft.com/office/drawing/2014/main" id="{8A8F0EFC-743A-BD3C-96FD-3C9F04932EF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>
            <a:extLst>
              <a:ext uri="{FF2B5EF4-FFF2-40B4-BE49-F238E27FC236}">
                <a16:creationId xmlns:a16="http://schemas.microsoft.com/office/drawing/2014/main" id="{0F242CE4-9F51-4D98-36C9-57D45CD7788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0836" name="Slide Number Placeholder 3">
            <a:extLst>
              <a:ext uri="{FF2B5EF4-FFF2-40B4-BE49-F238E27FC236}">
                <a16:creationId xmlns:a16="http://schemas.microsoft.com/office/drawing/2014/main" id="{1BB066F4-343F-2A7E-0BA4-FD876E6C2A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188E309-F1BC-44F3-A013-C859EA448C95}" type="slidenum">
              <a:rPr lang="en-US" altLang="en-US" smtClean="0"/>
              <a:pPr/>
              <a:t>57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>
            <a:extLst>
              <a:ext uri="{FF2B5EF4-FFF2-40B4-BE49-F238E27FC236}">
                <a16:creationId xmlns:a16="http://schemas.microsoft.com/office/drawing/2014/main" id="{E71C80EF-8C28-BBE7-8AB5-FF560FC0F3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>
            <a:extLst>
              <a:ext uri="{FF2B5EF4-FFF2-40B4-BE49-F238E27FC236}">
                <a16:creationId xmlns:a16="http://schemas.microsoft.com/office/drawing/2014/main" id="{398E5865-5CD8-EF15-4E64-6156ED890B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884" name="Slide Number Placeholder 3">
            <a:extLst>
              <a:ext uri="{FF2B5EF4-FFF2-40B4-BE49-F238E27FC236}">
                <a16:creationId xmlns:a16="http://schemas.microsoft.com/office/drawing/2014/main" id="{4CE0940A-9CEB-9300-C306-657B7805CB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F2059F2-CCE8-4BAC-967D-688127212A10}" type="slidenum">
              <a:rPr lang="en-US" altLang="en-US" smtClean="0"/>
              <a:pPr/>
              <a:t>58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>
            <a:extLst>
              <a:ext uri="{FF2B5EF4-FFF2-40B4-BE49-F238E27FC236}">
                <a16:creationId xmlns:a16="http://schemas.microsoft.com/office/drawing/2014/main" id="{C8BA62BE-3795-67F8-8A58-00A9EAEFC6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>
            <a:extLst>
              <a:ext uri="{FF2B5EF4-FFF2-40B4-BE49-F238E27FC236}">
                <a16:creationId xmlns:a16="http://schemas.microsoft.com/office/drawing/2014/main" id="{BD2FE078-C989-EAE8-0DEF-FD6E325EC6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4932" name="Slide Number Placeholder 3">
            <a:extLst>
              <a:ext uri="{FF2B5EF4-FFF2-40B4-BE49-F238E27FC236}">
                <a16:creationId xmlns:a16="http://schemas.microsoft.com/office/drawing/2014/main" id="{0F2C2145-2995-5841-D4E9-CE2E0FCDC3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8F12744-64B9-4680-A00F-882EB5DA59F0}" type="slidenum">
              <a:rPr lang="en-US" altLang="en-US" smtClean="0"/>
              <a:pPr/>
              <a:t>59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>
            <a:extLst>
              <a:ext uri="{FF2B5EF4-FFF2-40B4-BE49-F238E27FC236}">
                <a16:creationId xmlns:a16="http://schemas.microsoft.com/office/drawing/2014/main" id="{1FB67AA6-5CF8-AE62-2456-997E9E6CE4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>
            <a:extLst>
              <a:ext uri="{FF2B5EF4-FFF2-40B4-BE49-F238E27FC236}">
                <a16:creationId xmlns:a16="http://schemas.microsoft.com/office/drawing/2014/main" id="{774B41F4-4C0B-127B-71C3-3D2B653CB7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6980" name="Slide Number Placeholder 3">
            <a:extLst>
              <a:ext uri="{FF2B5EF4-FFF2-40B4-BE49-F238E27FC236}">
                <a16:creationId xmlns:a16="http://schemas.microsoft.com/office/drawing/2014/main" id="{846EB09C-889A-E0F6-7C7B-C5075030B6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23493F6-8C67-46C3-AB7A-FCB7FB9142CD}" type="slidenum">
              <a:rPr lang="en-US" altLang="en-US" smtClean="0"/>
              <a:pPr/>
              <a:t>60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>
            <a:extLst>
              <a:ext uri="{FF2B5EF4-FFF2-40B4-BE49-F238E27FC236}">
                <a16:creationId xmlns:a16="http://schemas.microsoft.com/office/drawing/2014/main" id="{D7C39501-8585-0BAF-8BE2-435C487BD1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Notes Placeholder 2">
            <a:extLst>
              <a:ext uri="{FF2B5EF4-FFF2-40B4-BE49-F238E27FC236}">
                <a16:creationId xmlns:a16="http://schemas.microsoft.com/office/drawing/2014/main" id="{1A37B512-0EB9-2D6E-1D82-705AE8617B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9028" name="Slide Number Placeholder 3">
            <a:extLst>
              <a:ext uri="{FF2B5EF4-FFF2-40B4-BE49-F238E27FC236}">
                <a16:creationId xmlns:a16="http://schemas.microsoft.com/office/drawing/2014/main" id="{C1294060-7551-2EF5-C40C-54E428287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8BF9792-5C94-46EC-B26D-37EBE57B9C29}" type="slidenum">
              <a:rPr lang="en-US" altLang="en-US" smtClean="0"/>
              <a:pPr/>
              <a:t>61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>
            <a:extLst>
              <a:ext uri="{FF2B5EF4-FFF2-40B4-BE49-F238E27FC236}">
                <a16:creationId xmlns:a16="http://schemas.microsoft.com/office/drawing/2014/main" id="{90DB875D-B0E7-C125-4480-40A1BDAE249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>
            <a:extLst>
              <a:ext uri="{FF2B5EF4-FFF2-40B4-BE49-F238E27FC236}">
                <a16:creationId xmlns:a16="http://schemas.microsoft.com/office/drawing/2014/main" id="{E2772C89-1CEE-51A7-403A-CC383ACCF7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31076" name="Slide Number Placeholder 3">
            <a:extLst>
              <a:ext uri="{FF2B5EF4-FFF2-40B4-BE49-F238E27FC236}">
                <a16:creationId xmlns:a16="http://schemas.microsoft.com/office/drawing/2014/main" id="{394DB270-2B89-FE44-9B9B-5866427156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30713B4-7AC0-4C93-B694-F37551D7CFB3}" type="slidenum">
              <a:rPr lang="en-US" altLang="en-US" smtClean="0"/>
              <a:pPr/>
              <a:t>62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>
            <a:extLst>
              <a:ext uri="{FF2B5EF4-FFF2-40B4-BE49-F238E27FC236}">
                <a16:creationId xmlns:a16="http://schemas.microsoft.com/office/drawing/2014/main" id="{1A5299C6-7D8A-55B2-AE27-232AB4F9FBD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>
            <a:extLst>
              <a:ext uri="{FF2B5EF4-FFF2-40B4-BE49-F238E27FC236}">
                <a16:creationId xmlns:a16="http://schemas.microsoft.com/office/drawing/2014/main" id="{D572AE54-0C6D-3433-4540-8345437297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33124" name="Slide Number Placeholder 3">
            <a:extLst>
              <a:ext uri="{FF2B5EF4-FFF2-40B4-BE49-F238E27FC236}">
                <a16:creationId xmlns:a16="http://schemas.microsoft.com/office/drawing/2014/main" id="{C98D75A4-F3BF-C4D7-A226-5DF24A9620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4752136-97B9-4CFB-BBF3-ABE826AD8D8C}" type="slidenum">
              <a:rPr lang="en-US" altLang="en-US" smtClean="0"/>
              <a:pPr/>
              <a:t>63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>
            <a:extLst>
              <a:ext uri="{FF2B5EF4-FFF2-40B4-BE49-F238E27FC236}">
                <a16:creationId xmlns:a16="http://schemas.microsoft.com/office/drawing/2014/main" id="{1B1ECD7C-B379-9BA7-93FC-BECB0F4050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>
            <a:extLst>
              <a:ext uri="{FF2B5EF4-FFF2-40B4-BE49-F238E27FC236}">
                <a16:creationId xmlns:a16="http://schemas.microsoft.com/office/drawing/2014/main" id="{0F9DBADB-7249-5DD5-8F0E-97676CD355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35172" name="Slide Number Placeholder 3">
            <a:extLst>
              <a:ext uri="{FF2B5EF4-FFF2-40B4-BE49-F238E27FC236}">
                <a16:creationId xmlns:a16="http://schemas.microsoft.com/office/drawing/2014/main" id="{15FF9D3B-EB67-DA47-14BF-B60D57334A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9BF2BF6-FBE1-426B-9C47-A67DEB09A52F}" type="slidenum">
              <a:rPr lang="en-US" altLang="en-US" smtClean="0"/>
              <a:pPr/>
              <a:t>64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>
            <a:extLst>
              <a:ext uri="{FF2B5EF4-FFF2-40B4-BE49-F238E27FC236}">
                <a16:creationId xmlns:a16="http://schemas.microsoft.com/office/drawing/2014/main" id="{123AA62E-576F-D475-6191-C3DE0077A0B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>
            <a:extLst>
              <a:ext uri="{FF2B5EF4-FFF2-40B4-BE49-F238E27FC236}">
                <a16:creationId xmlns:a16="http://schemas.microsoft.com/office/drawing/2014/main" id="{31CD90D8-B1D3-C13A-62DD-9D31F188D9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37220" name="Slide Number Placeholder 3">
            <a:extLst>
              <a:ext uri="{FF2B5EF4-FFF2-40B4-BE49-F238E27FC236}">
                <a16:creationId xmlns:a16="http://schemas.microsoft.com/office/drawing/2014/main" id="{600D2805-DA75-0C17-C480-F1301EDC3D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66ABC41-CAB6-496E-8EB8-33635C3DC72D}" type="slidenum">
              <a:rPr lang="en-US" altLang="en-US" smtClean="0"/>
              <a:pPr/>
              <a:t>65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>
            <a:extLst>
              <a:ext uri="{FF2B5EF4-FFF2-40B4-BE49-F238E27FC236}">
                <a16:creationId xmlns:a16="http://schemas.microsoft.com/office/drawing/2014/main" id="{96B7D3B7-5A41-CEA5-5819-781093333AD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>
            <a:extLst>
              <a:ext uri="{FF2B5EF4-FFF2-40B4-BE49-F238E27FC236}">
                <a16:creationId xmlns:a16="http://schemas.microsoft.com/office/drawing/2014/main" id="{78941F95-C08C-A2E3-7FFF-0174EC96AF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39268" name="Slide Number Placeholder 3">
            <a:extLst>
              <a:ext uri="{FF2B5EF4-FFF2-40B4-BE49-F238E27FC236}">
                <a16:creationId xmlns:a16="http://schemas.microsoft.com/office/drawing/2014/main" id="{EB9769B9-DC9B-B8D0-58FA-435BE0445D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3557DB2-485F-45A7-959A-B03D4320D7B7}" type="slidenum">
              <a:rPr lang="en-US" altLang="en-US" smtClean="0"/>
              <a:pPr/>
              <a:t>66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>
            <a:extLst>
              <a:ext uri="{FF2B5EF4-FFF2-40B4-BE49-F238E27FC236}">
                <a16:creationId xmlns:a16="http://schemas.microsoft.com/office/drawing/2014/main" id="{E0C653E0-0B92-22FD-C89F-552FC94870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>
            <a:extLst>
              <a:ext uri="{FF2B5EF4-FFF2-40B4-BE49-F238E27FC236}">
                <a16:creationId xmlns:a16="http://schemas.microsoft.com/office/drawing/2014/main" id="{54CDF20A-86DF-603B-0355-7D9AF1CD51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1316" name="Slide Number Placeholder 3">
            <a:extLst>
              <a:ext uri="{FF2B5EF4-FFF2-40B4-BE49-F238E27FC236}">
                <a16:creationId xmlns:a16="http://schemas.microsoft.com/office/drawing/2014/main" id="{7D18E54D-9688-D60E-F18E-7DA09B27BD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AFDC6F6-BF29-4BFA-B948-857DF7510AE9}" type="slidenum">
              <a:rPr lang="en-US" altLang="en-US" smtClean="0"/>
              <a:pPr/>
              <a:t>67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>
            <a:extLst>
              <a:ext uri="{FF2B5EF4-FFF2-40B4-BE49-F238E27FC236}">
                <a16:creationId xmlns:a16="http://schemas.microsoft.com/office/drawing/2014/main" id="{520863AD-1E45-67AA-07A9-1CBF1E24DEF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>
            <a:extLst>
              <a:ext uri="{FF2B5EF4-FFF2-40B4-BE49-F238E27FC236}">
                <a16:creationId xmlns:a16="http://schemas.microsoft.com/office/drawing/2014/main" id="{77198B5F-2620-D8D3-775B-0B8C245061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364" name="Slide Number Placeholder 3">
            <a:extLst>
              <a:ext uri="{FF2B5EF4-FFF2-40B4-BE49-F238E27FC236}">
                <a16:creationId xmlns:a16="http://schemas.microsoft.com/office/drawing/2014/main" id="{61D9D095-FAB0-DA4C-DF93-0CC3BAD8A0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9A72992-67DE-49C2-98C7-AECCDEA948F3}" type="slidenum">
              <a:rPr lang="en-US" altLang="en-US" smtClean="0"/>
              <a:pPr/>
              <a:t>68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6D3382E-29BB-988F-B534-E016B120CB00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6ADE2948-C5E7-FF76-F54C-08CE0A717D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0" name="Rectangle 4">
                <a:extLst>
                  <a:ext uri="{FF2B5EF4-FFF2-40B4-BE49-F238E27FC236}">
                    <a16:creationId xmlns:a16="http://schemas.microsoft.com/office/drawing/2014/main" id="{03DB406F-1E23-3970-F38B-FC7B3059FA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11" name="Rectangle 5">
                <a:extLst>
                  <a:ext uri="{FF2B5EF4-FFF2-40B4-BE49-F238E27FC236}">
                    <a16:creationId xmlns:a16="http://schemas.microsoft.com/office/drawing/2014/main" id="{005C8079-35DE-8495-EF76-531C8F5AC6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  <p:grpSp>
          <p:nvGrpSpPr>
            <p:cNvPr id="4" name="Group 6">
              <a:extLst>
                <a:ext uri="{FF2B5EF4-FFF2-40B4-BE49-F238E27FC236}">
                  <a16:creationId xmlns:a16="http://schemas.microsoft.com/office/drawing/2014/main" id="{5394D67E-3B30-1BAC-C62B-4CB872027A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6D3D7BE-4CC6-A1A3-3A9D-1BF7790CCD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668474F-AB00-C4B7-A9F8-49A7D849CB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BE041D79-96DA-47C0-152E-7F01B8D81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" name="Rectangle 10">
              <a:extLst>
                <a:ext uri="{FF2B5EF4-FFF2-40B4-BE49-F238E27FC236}">
                  <a16:creationId xmlns:a16="http://schemas.microsoft.com/office/drawing/2014/main" id="{17E5CA5F-BE12-DFAF-C96A-FBF18C039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7" name="Rectangle 11">
              <a:extLst>
                <a:ext uri="{FF2B5EF4-FFF2-40B4-BE49-F238E27FC236}">
                  <a16:creationId xmlns:a16="http://schemas.microsoft.com/office/drawing/2014/main" id="{43F3183F-0D79-B387-78E2-34BBF388301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213C7784-AA73-CA80-931F-3D06D015DA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FDA06B2A-BCBD-6117-DC73-F5CB7B5BA9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15A809F6-E0B7-0C59-A04C-002B32F12C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C79700D9-E45C-43CC-8338-527DE004A0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4672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F8D14FE-10E1-4246-4036-8E2CEA8FE2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5F34FD57-F457-BC3A-42FE-748A25C6F0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06715208-046F-C5EA-6680-0F3848818C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36C20-22C2-4587-9B16-7DE0C52249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2942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989AEC81-8541-26BB-FF82-517FA3863E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8712E38D-C91E-738E-B52B-7FD9484767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86364B3D-A939-917E-BA19-AC8A0F94B8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FDC60-A0F5-448E-B716-E5B7037F8E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69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632CF9CE-E0C2-C321-3290-63FD05FBD0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49A2E361-929F-9A4B-8337-E313A79C9C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5F90E665-9831-A205-74F8-4FE2D0F80F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D064CD-89A2-4569-BA87-E1D9874266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2294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81CB23E8-0307-F640-A436-D152EC12E2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E8411EC9-768F-0CA9-9E5F-70DD6D4B05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67BD02D0-FDCB-0CFA-8043-168131B0A2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5EF961-028C-4B92-A9C5-0A316CC812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033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73999E7A-A11B-00FC-ACCB-DBF16D3E95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AE57BFB-BD78-D938-03F9-6EB9B38394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A41A5A1-77C0-7666-02B7-B791AA18F8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3FE31-480D-4FFF-95CE-87CBFA1B6D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4534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E9EC1C40-C7C4-7A81-D5FC-7729CE8616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78134A60-41FF-C945-0193-A8BA8C7EDA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9131956E-46C9-60DA-F193-B3CAE3765D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0B16B-8567-415E-B8FF-855B14FA98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3833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A388E107-2C0D-4BB5-01C7-4B0EBEF6DA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3EC45A51-FC25-2336-BCED-BD1AA37259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6C923FA2-F233-5A4E-D950-BBBD74DF80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6961A-8FF3-480C-9270-6FAF3148A7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3581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4D04161A-54D4-A4B5-383C-47992CADE5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D0C80285-4141-58A4-1C0E-BA7D7686A4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9245CF65-BD54-81CB-BD3C-5C4F5C6051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29F43-96AC-4A26-BF03-054168066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1028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ABBAF826-A793-C05F-F0D3-6A6A4F26CF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5E3642A5-0267-81FD-2DB1-E2EC8A676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3D45A7D-3CEB-8E8E-D3DE-6275CE3A20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950CE0-61A2-4B6B-ADB0-6135C8F2A3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5797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6BF764D1-184E-234D-B2F4-02A7A7BB0A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724E9FB1-456F-ED0C-6E08-14CD724F6B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028F211-F297-1D2C-BA40-B5D8266150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11077-E954-48F4-9F63-A6F79DA23F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5875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6117E29-51F7-E98E-5E79-AAF2807DC4D3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 sz="2400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FDA8A84-A705-6EDB-3EB6-76491B35FA71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 sz="2400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E39F458-E1C7-26DC-7CFF-C87575EE5449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 sz="240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08F66BD-435C-1368-867E-B25975E6363B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 sz="240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547F6B9-4804-C19A-A71A-5B30B02EA027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 sz="2400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642FC6AB-3105-EEA7-1EAE-6E8997AEBDE4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 sz="2400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8EB3E62B-295B-B013-B3AD-AD28688B40FD}"/>
              </a:ext>
            </a:extLst>
          </p:cNvPr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 sz="2400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F35EBD45-A43E-9452-9652-46FB3CA21A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4" name="Rectangle 10">
            <a:extLst>
              <a:ext uri="{FF2B5EF4-FFF2-40B4-BE49-F238E27FC236}">
                <a16:creationId xmlns:a16="http://schemas.microsoft.com/office/drawing/2014/main" id="{8C57E78C-F720-4D28-8BEA-40DA240937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155" name="Rectangle 11">
            <a:extLst>
              <a:ext uri="{FF2B5EF4-FFF2-40B4-BE49-F238E27FC236}">
                <a16:creationId xmlns:a16="http://schemas.microsoft.com/office/drawing/2014/main" id="{AFC6A3E6-9543-A755-576A-B2339899315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6" name="Rectangle 12">
            <a:extLst>
              <a:ext uri="{FF2B5EF4-FFF2-40B4-BE49-F238E27FC236}">
                <a16:creationId xmlns:a16="http://schemas.microsoft.com/office/drawing/2014/main" id="{22486253-17F0-5A11-6BE5-A3532929C61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7" name="Rectangle 13">
            <a:extLst>
              <a:ext uri="{FF2B5EF4-FFF2-40B4-BE49-F238E27FC236}">
                <a16:creationId xmlns:a16="http://schemas.microsoft.com/office/drawing/2014/main" id="{69F8196A-FDB2-7D33-8C3C-10213A0D783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758EFB8-3D38-48B7-B86C-765C14D4B8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4471F5B-74D5-306F-9A65-89B97E370A9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Distributed Operating Systems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B0F978D-DC6A-84A7-F12A-D16E36A53AA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Andy Wang</a:t>
            </a:r>
          </a:p>
          <a:p>
            <a:pPr eaLnBrk="1" hangingPunct="1"/>
            <a:r>
              <a:rPr lang="en-US" altLang="en-US"/>
              <a:t>COP 5611</a:t>
            </a:r>
          </a:p>
          <a:p>
            <a:pPr eaLnBrk="1" hangingPunct="1"/>
            <a:r>
              <a:rPr lang="en-US" altLang="en-US"/>
              <a:t>Advanced Operating Systems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CB1C670-234B-5DA9-0BFE-7D46AC4F7B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Outline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6AF45173-DAAF-6EAD-EB87-365A8F521C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Introductory material</a:t>
            </a:r>
          </a:p>
          <a:p>
            <a:pPr eaLnBrk="1" hangingPunct="1"/>
            <a:r>
              <a:rPr lang="en-US" altLang="en-US"/>
              <a:t>Distributed IPC</a:t>
            </a:r>
          </a:p>
          <a:p>
            <a:pPr eaLnBrk="1" hangingPunct="1"/>
            <a:r>
              <a:rPr lang="en-US" altLang="en-US"/>
              <a:t>Distributed file systems</a:t>
            </a:r>
          </a:p>
          <a:p>
            <a:pPr eaLnBrk="1" hangingPunct="1"/>
            <a:r>
              <a:rPr lang="en-US" altLang="en-US"/>
              <a:t>Security for distributed systems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C65FEDA-6E7B-D270-4141-7463C98A3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Outline of Introductory Materials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FA584CA3-B9AB-5E95-A559-66B6CB4884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Why distributed OSes?</a:t>
            </a:r>
          </a:p>
          <a:p>
            <a:pPr eaLnBrk="1" hangingPunct="1"/>
            <a:r>
              <a:rPr lang="en-US" altLang="en-US"/>
              <a:t>Important issues in distributed OSes</a:t>
            </a:r>
          </a:p>
          <a:p>
            <a:pPr eaLnBrk="1" hangingPunct="1"/>
            <a:r>
              <a:rPr lang="en-US" altLang="en-US"/>
              <a:t>Important distributed OS tools and mechanisms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3BCB61C-2AEC-9A25-2C97-79354921AF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Why Bother?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189485C4-53E7-3C56-C082-93A9E3AD83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Economics of hardware</a:t>
            </a:r>
          </a:p>
          <a:p>
            <a:pPr eaLnBrk="1" hangingPunct="1"/>
            <a:r>
              <a:rPr lang="en-US" altLang="en-US"/>
              <a:t>Resource sharing</a:t>
            </a:r>
          </a:p>
          <a:p>
            <a:pPr eaLnBrk="1" hangingPunct="1"/>
            <a:r>
              <a:rPr lang="en-US" altLang="en-US"/>
              <a:t>Effective use of networks</a:t>
            </a:r>
          </a:p>
          <a:p>
            <a:pPr eaLnBrk="1" hangingPunct="1"/>
            <a:r>
              <a:rPr lang="en-US" altLang="en-US"/>
              <a:t>Reliability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D2E0921D-B3F7-CB84-B364-4DCB0B06A0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Economics of Hardware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9C828EED-12A2-7F61-2172-6F639D5C79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Cheaper to build many small machines than one large one</a:t>
            </a:r>
          </a:p>
          <a:p>
            <a:pPr eaLnBrk="1" hangingPunct="1"/>
            <a:r>
              <a:rPr lang="en-US" altLang="en-US"/>
              <a:t>Due to</a:t>
            </a:r>
          </a:p>
          <a:p>
            <a:pPr lvl="1" eaLnBrk="1" hangingPunct="1"/>
            <a:r>
              <a:rPr lang="en-US" altLang="en-US"/>
              <a:t>Economics of scale</a:t>
            </a:r>
          </a:p>
          <a:p>
            <a:pPr lvl="1" eaLnBrk="1" hangingPunct="1"/>
            <a:r>
              <a:rPr lang="en-US" altLang="en-US"/>
              <a:t>Chip design and fabrication issues</a:t>
            </a:r>
          </a:p>
          <a:p>
            <a:pPr lvl="2" eaLnBrk="1" hangingPunct="1"/>
            <a:r>
              <a:rPr lang="en-US" altLang="en-US"/>
              <a:t>E.g., clock, power, heat</a:t>
            </a:r>
          </a:p>
          <a:p>
            <a:pPr eaLnBrk="1" hangingPunct="1"/>
            <a:r>
              <a:rPr lang="en-US" altLang="en-US"/>
              <a:t>Gives purchasers easy options to increase computer power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910A4AAF-2198-A031-4751-4070317237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Resource Sharing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F4332A3-F019-1B63-03F1-CD445D121D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Users need to share resources</a:t>
            </a:r>
          </a:p>
          <a:p>
            <a:pPr eaLnBrk="1" hangingPunct="1"/>
            <a:r>
              <a:rPr lang="en-US" altLang="en-US"/>
              <a:t>Hardware resources</a:t>
            </a:r>
          </a:p>
          <a:p>
            <a:pPr lvl="1" eaLnBrk="1" hangingPunct="1"/>
            <a:r>
              <a:rPr lang="en-US" altLang="en-US"/>
              <a:t>CPU, memory, storage, printers</a:t>
            </a:r>
          </a:p>
          <a:p>
            <a:pPr eaLnBrk="1" hangingPunct="1"/>
            <a:r>
              <a:rPr lang="en-US" altLang="en-US"/>
              <a:t>Software resources</a:t>
            </a:r>
          </a:p>
          <a:p>
            <a:pPr lvl="1" eaLnBrk="1" hangingPunct="1"/>
            <a:r>
              <a:rPr lang="en-US" altLang="en-US"/>
              <a:t>Data</a:t>
            </a:r>
          </a:p>
          <a:p>
            <a:pPr lvl="1" eaLnBrk="1" hangingPunct="1"/>
            <a:r>
              <a:rPr lang="en-US" altLang="en-US"/>
              <a:t>Access to software services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BE65160-F7D5-3295-C873-570D36144E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Network Usage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3BCD5E2-A1AB-0194-6667-6CEBE9040B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Users often want to communicate</a:t>
            </a:r>
          </a:p>
          <a:p>
            <a:pPr lvl="1" eaLnBrk="1" hangingPunct="1"/>
            <a:r>
              <a:rPr lang="en-US" altLang="en-US"/>
              <a:t>With other local users</a:t>
            </a:r>
          </a:p>
          <a:p>
            <a:pPr lvl="1" eaLnBrk="1" hangingPunct="1"/>
            <a:r>
              <a:rPr lang="en-US" altLang="en-US"/>
              <a:t>And to make data available to world</a:t>
            </a:r>
          </a:p>
          <a:p>
            <a:pPr eaLnBrk="1" hangingPunct="1"/>
            <a:r>
              <a:rPr lang="en-US" altLang="en-US"/>
              <a:t>System needs to support user interactions</a:t>
            </a:r>
          </a:p>
          <a:p>
            <a:pPr eaLnBrk="1" hangingPunct="1"/>
            <a:r>
              <a:rPr lang="en-US" altLang="en-US"/>
              <a:t>Generally demands cooperation among machines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EDA3125E-D869-2970-19E7-73F65C2D90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Reliability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068200A5-5765-B1D1-96F1-3FAF0F2859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Failure of a single machine no longer halts everyone</a:t>
            </a:r>
          </a:p>
          <a:p>
            <a:pPr eaLnBrk="1" hangingPunct="1"/>
            <a:r>
              <a:rPr lang="en-US" altLang="en-US"/>
              <a:t>Graceful degradation of the overall system’s resources</a:t>
            </a:r>
          </a:p>
          <a:p>
            <a:pPr eaLnBrk="1" hangingPunct="1"/>
            <a:r>
              <a:rPr lang="en-US" altLang="en-US"/>
              <a:t>Can apply fault tolerance for tasks at a high architectural level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8312A725-5164-9E99-A787-AA25601AC6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Problems with Distributed Systems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DD00B3D-60CA-8344-3C46-D560D3847C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More complex</a:t>
            </a:r>
          </a:p>
          <a:p>
            <a:pPr eaLnBrk="1" hangingPunct="1"/>
            <a:r>
              <a:rPr lang="en-US" altLang="en-US"/>
              <a:t>Harder to achieve correctness</a:t>
            </a:r>
          </a:p>
          <a:p>
            <a:pPr eaLnBrk="1" hangingPunct="1"/>
            <a:r>
              <a:rPr lang="en-US" altLang="en-US"/>
              <a:t>Harder to allocate resources properly</a:t>
            </a:r>
          </a:p>
          <a:p>
            <a:pPr eaLnBrk="1" hangingPunct="1"/>
            <a:r>
              <a:rPr lang="en-US" altLang="en-US"/>
              <a:t>Security</a:t>
            </a:r>
          </a:p>
          <a:p>
            <a:pPr eaLnBrk="1" hangingPunct="1"/>
            <a:r>
              <a:rPr lang="en-US" altLang="en-US"/>
              <a:t>Dealing with partial failures</a:t>
            </a:r>
          </a:p>
          <a:p>
            <a:pPr eaLnBrk="1" hangingPunct="1"/>
            <a:r>
              <a:rPr lang="en-US" altLang="en-US"/>
              <a:t>Scaling issues</a:t>
            </a:r>
          </a:p>
          <a:p>
            <a:pPr eaLnBrk="1" hangingPunct="1"/>
            <a:r>
              <a:rPr lang="en-US" altLang="en-US"/>
              <a:t>Heterogeneity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C20094EB-A4D7-7B49-FDE7-638AD41844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Complexity of the Model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A3EBE48E-E2F2-CC45-6D84-9B022E2F3B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Problem for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Designers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Users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System software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Harder to understand what will happen at any given case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Network oscillations, cycles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Harder to design software to handle even understood complexities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E26BE55D-72FA-A7E3-D8A4-BC2A6B885E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Difficulties with Correct Operation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B66909C-2227-5A44-77C2-84C5C7044D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Distribution requires more complex synchronization</a:t>
            </a:r>
          </a:p>
          <a:p>
            <a:pPr lvl="1" eaLnBrk="1" hangingPunct="1"/>
            <a:r>
              <a:rPr lang="en-US" altLang="en-US"/>
              <a:t>Hard to synchronize at fine time scale</a:t>
            </a:r>
          </a:p>
          <a:p>
            <a:pPr lvl="1" eaLnBrk="1" hangingPunct="1"/>
            <a:r>
              <a:rPr lang="en-US" altLang="en-US"/>
              <a:t>Example, distributed make</a:t>
            </a:r>
          </a:p>
          <a:p>
            <a:pPr eaLnBrk="1" hangingPunct="1"/>
            <a:r>
              <a:rPr lang="en-US" altLang="en-US"/>
              <a:t>Differences between similar operations with remote and local (pointer passing)</a:t>
            </a:r>
          </a:p>
          <a:p>
            <a:pPr eaLnBrk="1" hangingPunct="1"/>
            <a:r>
              <a:rPr lang="en-US" altLang="en-US"/>
              <a:t>New sources of nonuniform timings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061C44F1-5D91-A54D-41A0-DBCD4502F0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Difficulties of Allocating Resources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AA2876B2-AE67-5B87-EA89-B0D070EF0D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Local machine may have inadequate resources for a task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While a remote machine lies idle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Infeasible to control resources centrally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Do I need to go remote to satisfy malloc()?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Using remote resources conflicts with local autonomy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ADBEAA6E-5BA9-D3C6-D1A7-FE1AEBA005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Security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F8845631-A7F1-56B5-F465-940899B8AD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Much trickier with no centralized control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Data communications more subject to eavedropping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Physical security measures typically infeasible for many problems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In very widely distributed systems, very tricky problems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7ED0116E-13AB-C7D5-A0CB-A6550B2AA9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Dealing with Partial Failures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CECFD61F-FE45-3D09-5297-BDED6DE1FB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Single machines usually have easy failure modes</a:t>
            </a:r>
          </a:p>
          <a:p>
            <a:pPr eaLnBrk="1" hangingPunct="1"/>
            <a:r>
              <a:rPr lang="en-US" altLang="en-US"/>
              <a:t>Distributed systems face complications</a:t>
            </a:r>
          </a:p>
          <a:p>
            <a:pPr eaLnBrk="1" hangingPunct="1"/>
            <a:r>
              <a:rPr lang="en-US" altLang="en-US"/>
              <a:t>Even detecting failure of a remote machine is nontrivial</a:t>
            </a:r>
          </a:p>
          <a:p>
            <a:pPr lvl="1" eaLnBrk="1" hangingPunct="1"/>
            <a:r>
              <a:rPr lang="en-US" altLang="en-US"/>
              <a:t>A slow network vs. a failed network vs. a crashed machine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92A3216C-538A-5738-945A-3A06D26AD6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Scaling Issues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C9F0E65B-0285-67D5-8B50-4342820531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Distributed systems control much larger pools of resources</a:t>
            </a:r>
          </a:p>
          <a:p>
            <a:pPr eaLnBrk="1" hangingPunct="1"/>
            <a:r>
              <a:rPr lang="en-US" altLang="en-US"/>
              <a:t>So, algorithms that scale well become much more important</a:t>
            </a:r>
          </a:p>
          <a:p>
            <a:pPr eaLnBrk="1" hangingPunct="1"/>
            <a:r>
              <a:rPr lang="en-US" altLang="en-US"/>
              <a:t>Scaling puts severe limits on close cooperation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19421E90-6D33-B65A-ECC5-91B85960BB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Heterogeneity Problems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CC4B4217-DD71-B80A-8B93-272B4B9073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Most distributed systems must address problems of differing HW and SW</a:t>
            </a:r>
          </a:p>
          <a:p>
            <a:pPr lvl="1" eaLnBrk="1" hangingPunct="1"/>
            <a:r>
              <a:rPr lang="en-US" altLang="en-US"/>
              <a:t>Same disk model has different number of tracks</a:t>
            </a:r>
          </a:p>
          <a:p>
            <a:pPr eaLnBrk="1" hangingPunct="1"/>
            <a:r>
              <a:rPr lang="en-US" altLang="en-US"/>
              <a:t>Different data and executable formats</a:t>
            </a:r>
          </a:p>
          <a:p>
            <a:pPr eaLnBrk="1" hangingPunct="1"/>
            <a:r>
              <a:rPr lang="en-US" altLang="en-US"/>
              <a:t>Different software versions</a:t>
            </a:r>
          </a:p>
          <a:p>
            <a:pPr eaLnBrk="1" hangingPunct="1"/>
            <a:r>
              <a:rPr lang="en-US" altLang="en-US"/>
              <a:t>Different OSes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F179BBD0-FA67-F889-CA41-5E19D6573B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Resource Sharing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7E6BCC3C-B76B-6419-8F7F-79FA936C72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Resource sharing helps somewhat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Motivations for resource sharing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Information exchange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Load distribution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Computational parallelism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The fundamental distributed system problem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The tragedy of the commons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Roommates…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9FE0E06-CC21-EF21-93EC-48BBCC7D8A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Distribution Complicates Everything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E897118C-5163-1027-F754-84F0BA6B7F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Process control and synchronization</a:t>
            </a:r>
          </a:p>
          <a:p>
            <a:pPr eaLnBrk="1" hangingPunct="1"/>
            <a:r>
              <a:rPr lang="en-US" altLang="en-US"/>
              <a:t>Interprocess communications</a:t>
            </a:r>
          </a:p>
          <a:p>
            <a:pPr eaLnBrk="1" hangingPunct="1"/>
            <a:r>
              <a:rPr lang="en-US" altLang="en-US"/>
              <a:t>File systems</a:t>
            </a:r>
          </a:p>
          <a:p>
            <a:pPr eaLnBrk="1" hangingPunct="1"/>
            <a:r>
              <a:rPr lang="en-US" altLang="en-US"/>
              <a:t>Security</a:t>
            </a:r>
          </a:p>
          <a:p>
            <a:pPr eaLnBrk="1" hangingPunct="1"/>
            <a:r>
              <a:rPr lang="en-US" altLang="en-US"/>
              <a:t>Device management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193C65B-4466-5E8D-508D-E96B176ED9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Important Research Areas in Distributed Operating Systems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905DE6F4-A4CB-A44E-0C3D-C1B5FBD74D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 the area of processes</a:t>
            </a:r>
          </a:p>
          <a:p>
            <a:pPr lvl="1" eaLnBrk="1" hangingPunct="1"/>
            <a:r>
              <a:rPr lang="en-US" altLang="en-US"/>
              <a:t>Remote interprocess communications</a:t>
            </a:r>
          </a:p>
          <a:p>
            <a:pPr lvl="1" eaLnBrk="1" hangingPunct="1"/>
            <a:r>
              <a:rPr lang="en-US" altLang="en-US"/>
              <a:t>Synchronization</a:t>
            </a:r>
          </a:p>
          <a:p>
            <a:pPr lvl="1" eaLnBrk="1" hangingPunct="1"/>
            <a:r>
              <a:rPr lang="en-US" altLang="en-US"/>
              <a:t>Naming</a:t>
            </a:r>
          </a:p>
          <a:p>
            <a:pPr lvl="1" eaLnBrk="1" hangingPunct="1"/>
            <a:r>
              <a:rPr lang="en-US" altLang="en-US"/>
              <a:t>Distributed process management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FE2A2552-3DC8-29FF-527F-01CAE5578B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More Research Areas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F9C8225F-5E41-351D-9FD9-39AE4B277A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 the area of resource management</a:t>
            </a:r>
          </a:p>
          <a:p>
            <a:pPr lvl="1" eaLnBrk="1" hangingPunct="1"/>
            <a:r>
              <a:rPr lang="en-US" altLang="en-US"/>
              <a:t>Resource allocation</a:t>
            </a:r>
          </a:p>
          <a:p>
            <a:pPr lvl="1" eaLnBrk="1" hangingPunct="1"/>
            <a:r>
              <a:rPr lang="en-US" altLang="en-US"/>
              <a:t>Distributed deadlock mechanisms</a:t>
            </a:r>
          </a:p>
          <a:p>
            <a:pPr lvl="1" eaLnBrk="1" hangingPunct="1"/>
            <a:r>
              <a:rPr lang="en-US" altLang="en-US"/>
              <a:t>Protection and security</a:t>
            </a:r>
          </a:p>
          <a:p>
            <a:pPr lvl="1" eaLnBrk="1" hangingPunct="1"/>
            <a:r>
              <a:rPr lang="en-US" altLang="en-US"/>
              <a:t>Managing communication resources</a:t>
            </a:r>
          </a:p>
          <a:p>
            <a:pPr lvl="1" eaLnBrk="1" hangingPunct="1"/>
            <a:r>
              <a:rPr lang="en-US" altLang="en-US"/>
              <a:t>Performance isolation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3BE590A1-5C73-211F-396C-296BFEEE6B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Taxonomy of Distributed Systems</a:t>
            </a:r>
          </a:p>
        </p:txBody>
      </p:sp>
      <p:grpSp>
        <p:nvGrpSpPr>
          <p:cNvPr id="46083" name="Group 19">
            <a:extLst>
              <a:ext uri="{FF2B5EF4-FFF2-40B4-BE49-F238E27FC236}">
                <a16:creationId xmlns:a16="http://schemas.microsoft.com/office/drawing/2014/main" id="{25F117C6-4F39-6C3B-48A7-DE5AC422AA4B}"/>
              </a:ext>
            </a:extLst>
          </p:cNvPr>
          <p:cNvGrpSpPr>
            <a:grpSpLocks/>
          </p:cNvGrpSpPr>
          <p:nvPr/>
        </p:nvGrpSpPr>
        <p:grpSpPr bwMode="auto">
          <a:xfrm>
            <a:off x="1055688" y="1925638"/>
            <a:ext cx="7021512" cy="4706937"/>
            <a:chOff x="278" y="1065"/>
            <a:chExt cx="4423" cy="2965"/>
          </a:xfrm>
        </p:grpSpPr>
        <p:sp>
          <p:nvSpPr>
            <p:cNvPr id="46084" name="Rectangle 4">
              <a:extLst>
                <a:ext uri="{FF2B5EF4-FFF2-40B4-BE49-F238E27FC236}">
                  <a16:creationId xmlns:a16="http://schemas.microsoft.com/office/drawing/2014/main" id="{6A8E7BFD-EC8E-0521-C7C9-FCD3FE51B0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8" y="1065"/>
              <a:ext cx="132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800" b="1">
                  <a:latin typeface="Times New Roman" panose="02020603050405020304" pitchFamily="18" charset="0"/>
                </a:rPr>
                <a:t>Data Stream</a:t>
              </a:r>
            </a:p>
          </p:txBody>
        </p:sp>
        <p:sp>
          <p:nvSpPr>
            <p:cNvPr id="46085" name="Rectangle 5">
              <a:extLst>
                <a:ext uri="{FF2B5EF4-FFF2-40B4-BE49-F238E27FC236}">
                  <a16:creationId xmlns:a16="http://schemas.microsoft.com/office/drawing/2014/main" id="{E27E250E-A831-E48B-C902-F4CDC7743C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" y="2553"/>
              <a:ext cx="1186" cy="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800" b="1">
                  <a:latin typeface="Times New Roman" panose="02020603050405020304" pitchFamily="18" charset="0"/>
                </a:rPr>
                <a:t>Instruction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800" b="1">
                  <a:latin typeface="Times New Roman" panose="02020603050405020304" pitchFamily="18" charset="0"/>
                </a:rPr>
                <a:t>Stream</a:t>
              </a:r>
            </a:p>
          </p:txBody>
        </p:sp>
        <p:grpSp>
          <p:nvGrpSpPr>
            <p:cNvPr id="46086" name="Group 6">
              <a:extLst>
                <a:ext uri="{FF2B5EF4-FFF2-40B4-BE49-F238E27FC236}">
                  <a16:creationId xmlns:a16="http://schemas.microsoft.com/office/drawing/2014/main" id="{23B72645-9F99-A896-4C28-F96FD7DDDD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30" y="1449"/>
              <a:ext cx="3271" cy="2579"/>
              <a:chOff x="1430" y="1449"/>
              <a:chExt cx="3271" cy="2579"/>
            </a:xfrm>
          </p:grpSpPr>
          <p:sp>
            <p:nvSpPr>
              <p:cNvPr id="46091" name="Rectangle 7">
                <a:extLst>
                  <a:ext uri="{FF2B5EF4-FFF2-40B4-BE49-F238E27FC236}">
                    <a16:creationId xmlns:a16="http://schemas.microsoft.com/office/drawing/2014/main" id="{38CD7865-8AD2-D67F-CFC8-D78BA067A4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2" y="2121"/>
                <a:ext cx="688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800">
                    <a:latin typeface="Times New Roman" panose="02020603050405020304" pitchFamily="18" charset="0"/>
                  </a:rPr>
                  <a:t>Single</a:t>
                </a:r>
              </a:p>
            </p:txBody>
          </p:sp>
          <p:sp>
            <p:nvSpPr>
              <p:cNvPr id="46092" name="Rectangle 8">
                <a:extLst>
                  <a:ext uri="{FF2B5EF4-FFF2-40B4-BE49-F238E27FC236}">
                    <a16:creationId xmlns:a16="http://schemas.microsoft.com/office/drawing/2014/main" id="{DCF031B1-2E94-86EA-CB17-EEC3605FF3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0" y="3273"/>
                <a:ext cx="886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800">
                    <a:latin typeface="Times New Roman" panose="02020603050405020304" pitchFamily="18" charset="0"/>
                  </a:rPr>
                  <a:t>Multiple</a:t>
                </a:r>
              </a:p>
            </p:txBody>
          </p:sp>
          <p:sp>
            <p:nvSpPr>
              <p:cNvPr id="46093" name="Rectangle 9">
                <a:extLst>
                  <a:ext uri="{FF2B5EF4-FFF2-40B4-BE49-F238E27FC236}">
                    <a16:creationId xmlns:a16="http://schemas.microsoft.com/office/drawing/2014/main" id="{48F7CA17-0206-8286-7028-69CDC4E71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2" y="1449"/>
                <a:ext cx="688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800">
                    <a:latin typeface="Times New Roman" panose="02020603050405020304" pitchFamily="18" charset="0"/>
                  </a:rPr>
                  <a:t>Single</a:t>
                </a:r>
              </a:p>
            </p:txBody>
          </p:sp>
          <p:sp>
            <p:nvSpPr>
              <p:cNvPr id="46094" name="Rectangle 10">
                <a:extLst>
                  <a:ext uri="{FF2B5EF4-FFF2-40B4-BE49-F238E27FC236}">
                    <a16:creationId xmlns:a16="http://schemas.microsoft.com/office/drawing/2014/main" id="{29E1F156-AB7B-995E-B77F-B51A8E0FBE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8" y="1449"/>
                <a:ext cx="886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800">
                    <a:latin typeface="Times New Roman" panose="02020603050405020304" pitchFamily="18" charset="0"/>
                  </a:rPr>
                  <a:t>Multiple</a:t>
                </a:r>
              </a:p>
            </p:txBody>
          </p:sp>
          <p:sp>
            <p:nvSpPr>
              <p:cNvPr id="46095" name="Rectangle 11">
                <a:extLst>
                  <a:ext uri="{FF2B5EF4-FFF2-40B4-BE49-F238E27FC236}">
                    <a16:creationId xmlns:a16="http://schemas.microsoft.com/office/drawing/2014/main" id="{AB8A7EC8-E9C7-BA15-1D78-EA77EE800D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8" y="1732"/>
                <a:ext cx="1192" cy="114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6096" name="Rectangle 12">
                <a:extLst>
                  <a:ext uri="{FF2B5EF4-FFF2-40B4-BE49-F238E27FC236}">
                    <a16:creationId xmlns:a16="http://schemas.microsoft.com/office/drawing/2014/main" id="{4F6EF47F-7A57-6D02-971F-8FE3946E24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8" y="2884"/>
                <a:ext cx="1192" cy="114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6097" name="Rectangle 13">
                <a:extLst>
                  <a:ext uri="{FF2B5EF4-FFF2-40B4-BE49-F238E27FC236}">
                    <a16:creationId xmlns:a16="http://schemas.microsoft.com/office/drawing/2014/main" id="{68840F17-D8E6-6080-04C3-001B945C48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8" y="2884"/>
                <a:ext cx="1192" cy="114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6098" name="Rectangle 14">
                <a:extLst>
                  <a:ext uri="{FF2B5EF4-FFF2-40B4-BE49-F238E27FC236}">
                    <a16:creationId xmlns:a16="http://schemas.microsoft.com/office/drawing/2014/main" id="{CE8AF6AD-3769-5616-44B2-FA41AD37AF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9" y="1732"/>
                <a:ext cx="1192" cy="114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46087" name="Rectangle 15">
              <a:extLst>
                <a:ext uri="{FF2B5EF4-FFF2-40B4-BE49-F238E27FC236}">
                  <a16:creationId xmlns:a16="http://schemas.microsoft.com/office/drawing/2014/main" id="{02167522-2FB5-712E-AAF9-E147C7A9AA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6" y="2083"/>
              <a:ext cx="1022" cy="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</a:rPr>
                <a:t>SISD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(von Neumann 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architecture)</a:t>
              </a:r>
            </a:p>
          </p:txBody>
        </p:sp>
        <p:sp>
          <p:nvSpPr>
            <p:cNvPr id="46088" name="Rectangle 16">
              <a:extLst>
                <a:ext uri="{FF2B5EF4-FFF2-40B4-BE49-F238E27FC236}">
                  <a16:creationId xmlns:a16="http://schemas.microsoft.com/office/drawing/2014/main" id="{7A6C5ABE-23E7-A1E3-33C6-5E5216940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8" y="2083"/>
              <a:ext cx="926" cy="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</a:rPr>
                <a:t>SIMD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(vector 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processors)</a:t>
              </a:r>
            </a:p>
          </p:txBody>
        </p:sp>
        <p:sp>
          <p:nvSpPr>
            <p:cNvPr id="46089" name="Rectangle 17">
              <a:extLst>
                <a:ext uri="{FF2B5EF4-FFF2-40B4-BE49-F238E27FC236}">
                  <a16:creationId xmlns:a16="http://schemas.microsoft.com/office/drawing/2014/main" id="{10B01966-E3D3-A9E1-A034-4B371C799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" y="3235"/>
              <a:ext cx="926" cy="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</a:rPr>
                <a:t>MISD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(pipeline)</a:t>
              </a:r>
            </a:p>
          </p:txBody>
        </p:sp>
        <p:sp>
          <p:nvSpPr>
            <p:cNvPr id="46090" name="Rectangle 18">
              <a:extLst>
                <a:ext uri="{FF2B5EF4-FFF2-40B4-BE49-F238E27FC236}">
                  <a16:creationId xmlns:a16="http://schemas.microsoft.com/office/drawing/2014/main" id="{7F65AF48-56FF-D14A-6D2F-0B0AFF8B84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0" y="3235"/>
              <a:ext cx="1066" cy="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4000">
                  <a:latin typeface="Times New Roman" panose="02020603050405020304" pitchFamily="18" charset="0"/>
                </a:rPr>
                <a:t>MIMD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(distributed 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</a:rPr>
                <a:t>shared memory)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EDD0758F-E2EC-9D7B-9CCC-CCA8A1CCD8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Network vs. Distributed OSes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2BD2786D-4988-749C-9D57-F6A2590601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Network OSes control a single machine, plus some remote access facilities</a:t>
            </a:r>
          </a:p>
          <a:p>
            <a:pPr eaLnBrk="1" hangingPunct="1"/>
            <a:r>
              <a:rPr lang="en-US" altLang="en-US"/>
              <a:t>Distributed OSes control a collection of machines</a:t>
            </a:r>
          </a:p>
          <a:p>
            <a:pPr eaLnBrk="1" hangingPunct="1"/>
            <a:r>
              <a:rPr lang="en-US" altLang="en-US"/>
              <a:t>Not a hard and fast distinction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Oval 9">
            <a:extLst>
              <a:ext uri="{FF2B5EF4-FFF2-40B4-BE49-F238E27FC236}">
                <a16:creationId xmlns:a16="http://schemas.microsoft.com/office/drawing/2014/main" id="{36BF5E0A-8DCB-D2C2-5E7B-6DE4CBB2B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429000"/>
            <a:ext cx="5410200" cy="13716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334F3FCC-1E47-5EBD-9596-C8C80C2776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Network OS Diagram</a:t>
            </a:r>
          </a:p>
        </p:txBody>
      </p:sp>
      <p:grpSp>
        <p:nvGrpSpPr>
          <p:cNvPr id="50180" name="Group 8">
            <a:extLst>
              <a:ext uri="{FF2B5EF4-FFF2-40B4-BE49-F238E27FC236}">
                <a16:creationId xmlns:a16="http://schemas.microsoft.com/office/drawing/2014/main" id="{64454516-BAD7-D919-6C95-5E208B21D4B4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3200400"/>
            <a:ext cx="1447800" cy="1290638"/>
            <a:chOff x="912" y="2448"/>
            <a:chExt cx="912" cy="813"/>
          </a:xfrm>
        </p:grpSpPr>
        <p:sp>
          <p:nvSpPr>
            <p:cNvPr id="50193" name="Text Box 6">
              <a:extLst>
                <a:ext uri="{FF2B5EF4-FFF2-40B4-BE49-F238E27FC236}">
                  <a16:creationId xmlns:a16="http://schemas.microsoft.com/office/drawing/2014/main" id="{D37D2F6D-056E-555B-CE59-12CB551C3B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3024"/>
              <a:ext cx="912" cy="237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Network OS</a:t>
              </a:r>
            </a:p>
          </p:txBody>
        </p:sp>
        <p:sp>
          <p:nvSpPr>
            <p:cNvPr id="50194" name="Rectangle 7">
              <a:extLst>
                <a:ext uri="{FF2B5EF4-FFF2-40B4-BE49-F238E27FC236}">
                  <a16:creationId xmlns:a16="http://schemas.microsoft.com/office/drawing/2014/main" id="{901C9C6E-760D-1A1C-D611-1529FFD29B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2448"/>
              <a:ext cx="912" cy="57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50181" name="Group 10">
            <a:extLst>
              <a:ext uri="{FF2B5EF4-FFF2-40B4-BE49-F238E27FC236}">
                <a16:creationId xmlns:a16="http://schemas.microsoft.com/office/drawing/2014/main" id="{D454F043-0807-8057-C5B7-C4271A4D3492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4495800"/>
            <a:ext cx="1447800" cy="1290638"/>
            <a:chOff x="912" y="2448"/>
            <a:chExt cx="912" cy="813"/>
          </a:xfrm>
        </p:grpSpPr>
        <p:sp>
          <p:nvSpPr>
            <p:cNvPr id="50191" name="Text Box 11">
              <a:extLst>
                <a:ext uri="{FF2B5EF4-FFF2-40B4-BE49-F238E27FC236}">
                  <a16:creationId xmlns:a16="http://schemas.microsoft.com/office/drawing/2014/main" id="{9D58F877-E66B-C3DA-C52A-36F9AD742E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3024"/>
              <a:ext cx="912" cy="237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Network OS</a:t>
              </a:r>
            </a:p>
          </p:txBody>
        </p:sp>
        <p:sp>
          <p:nvSpPr>
            <p:cNvPr id="50192" name="Rectangle 12">
              <a:extLst>
                <a:ext uri="{FF2B5EF4-FFF2-40B4-BE49-F238E27FC236}">
                  <a16:creationId xmlns:a16="http://schemas.microsoft.com/office/drawing/2014/main" id="{06079877-ECB9-4364-268D-69AB3379A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2448"/>
              <a:ext cx="912" cy="57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50182" name="Group 13">
            <a:extLst>
              <a:ext uri="{FF2B5EF4-FFF2-40B4-BE49-F238E27FC236}">
                <a16:creationId xmlns:a16="http://schemas.microsoft.com/office/drawing/2014/main" id="{164F49C8-C070-12E8-FAD3-B45288F21A1C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4495800"/>
            <a:ext cx="1447800" cy="1290638"/>
            <a:chOff x="912" y="2448"/>
            <a:chExt cx="912" cy="813"/>
          </a:xfrm>
        </p:grpSpPr>
        <p:sp>
          <p:nvSpPr>
            <p:cNvPr id="50189" name="Text Box 14">
              <a:extLst>
                <a:ext uri="{FF2B5EF4-FFF2-40B4-BE49-F238E27FC236}">
                  <a16:creationId xmlns:a16="http://schemas.microsoft.com/office/drawing/2014/main" id="{3AD1F2D2-2FD5-60F8-36B3-0B4B47A0D3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3024"/>
              <a:ext cx="912" cy="237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Network OS</a:t>
              </a:r>
            </a:p>
          </p:txBody>
        </p:sp>
        <p:sp>
          <p:nvSpPr>
            <p:cNvPr id="50190" name="Rectangle 15">
              <a:extLst>
                <a:ext uri="{FF2B5EF4-FFF2-40B4-BE49-F238E27FC236}">
                  <a16:creationId xmlns:a16="http://schemas.microsoft.com/office/drawing/2014/main" id="{C0AA2BA8-7187-E534-2395-D1C456EA3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2448"/>
              <a:ext cx="912" cy="57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50183" name="Group 16">
            <a:extLst>
              <a:ext uri="{FF2B5EF4-FFF2-40B4-BE49-F238E27FC236}">
                <a16:creationId xmlns:a16="http://schemas.microsoft.com/office/drawing/2014/main" id="{34AB578D-EC05-D27C-6A31-853712E6683C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2590800"/>
            <a:ext cx="1447800" cy="1290638"/>
            <a:chOff x="912" y="2448"/>
            <a:chExt cx="912" cy="813"/>
          </a:xfrm>
        </p:grpSpPr>
        <p:sp>
          <p:nvSpPr>
            <p:cNvPr id="50187" name="Text Box 17">
              <a:extLst>
                <a:ext uri="{FF2B5EF4-FFF2-40B4-BE49-F238E27FC236}">
                  <a16:creationId xmlns:a16="http://schemas.microsoft.com/office/drawing/2014/main" id="{7E0FE4E7-BB45-1483-D028-8A18F8F808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3024"/>
              <a:ext cx="912" cy="237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Network OS</a:t>
              </a:r>
            </a:p>
          </p:txBody>
        </p:sp>
        <p:sp>
          <p:nvSpPr>
            <p:cNvPr id="50188" name="Rectangle 18">
              <a:extLst>
                <a:ext uri="{FF2B5EF4-FFF2-40B4-BE49-F238E27FC236}">
                  <a16:creationId xmlns:a16="http://schemas.microsoft.com/office/drawing/2014/main" id="{87EED366-8626-E7EB-661C-65A71E0FA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2448"/>
              <a:ext cx="912" cy="57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50184" name="Group 19">
            <a:extLst>
              <a:ext uri="{FF2B5EF4-FFF2-40B4-BE49-F238E27FC236}">
                <a16:creationId xmlns:a16="http://schemas.microsoft.com/office/drawing/2014/main" id="{AB091B2C-1B0F-8B1F-FC4D-5D3ADC4B27A8}"/>
              </a:ext>
            </a:extLst>
          </p:cNvPr>
          <p:cNvGrpSpPr>
            <a:grpSpLocks/>
          </p:cNvGrpSpPr>
          <p:nvPr/>
        </p:nvGrpSpPr>
        <p:grpSpPr bwMode="auto">
          <a:xfrm>
            <a:off x="6705600" y="2971800"/>
            <a:ext cx="1447800" cy="1290638"/>
            <a:chOff x="912" y="2448"/>
            <a:chExt cx="912" cy="813"/>
          </a:xfrm>
        </p:grpSpPr>
        <p:sp>
          <p:nvSpPr>
            <p:cNvPr id="50185" name="Text Box 20">
              <a:extLst>
                <a:ext uri="{FF2B5EF4-FFF2-40B4-BE49-F238E27FC236}">
                  <a16:creationId xmlns:a16="http://schemas.microsoft.com/office/drawing/2014/main" id="{1272954D-787D-49C7-E04B-979B1AAE0C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3024"/>
              <a:ext cx="912" cy="237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/>
                <a:t>Network OS</a:t>
              </a:r>
            </a:p>
          </p:txBody>
        </p:sp>
        <p:sp>
          <p:nvSpPr>
            <p:cNvPr id="50186" name="Rectangle 21">
              <a:extLst>
                <a:ext uri="{FF2B5EF4-FFF2-40B4-BE49-F238E27FC236}">
                  <a16:creationId xmlns:a16="http://schemas.microsoft.com/office/drawing/2014/main" id="{3B4901A2-7542-69E5-2D3D-8D38515453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2448"/>
              <a:ext cx="912" cy="57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4DFD29B5-217A-1042-F228-1ACBF443E5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Distributed OS Diagram</a:t>
            </a:r>
          </a:p>
        </p:txBody>
      </p:sp>
      <p:sp>
        <p:nvSpPr>
          <p:cNvPr id="52227" name="Oval 4">
            <a:extLst>
              <a:ext uri="{FF2B5EF4-FFF2-40B4-BE49-F238E27FC236}">
                <a16:creationId xmlns:a16="http://schemas.microsoft.com/office/drawing/2014/main" id="{990891CD-2FB7-1F24-5405-F45252261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429000"/>
            <a:ext cx="5410200" cy="13716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2228" name="Text Box 6">
            <a:extLst>
              <a:ext uri="{FF2B5EF4-FFF2-40B4-BE49-F238E27FC236}">
                <a16:creationId xmlns:a16="http://schemas.microsoft.com/office/drawing/2014/main" id="{19007B2E-7652-8D4C-9CC4-0BDD1351C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114800"/>
            <a:ext cx="1447800" cy="37623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Network OS</a:t>
            </a:r>
          </a:p>
        </p:txBody>
      </p:sp>
      <p:sp>
        <p:nvSpPr>
          <p:cNvPr id="52229" name="Rectangle 7">
            <a:extLst>
              <a:ext uri="{FF2B5EF4-FFF2-40B4-BE49-F238E27FC236}">
                <a16:creationId xmlns:a16="http://schemas.microsoft.com/office/drawing/2014/main" id="{08B88080-87D5-8591-A117-93858BAB6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200400"/>
            <a:ext cx="1447800" cy="1295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2230" name="Text Box 9">
            <a:extLst>
              <a:ext uri="{FF2B5EF4-FFF2-40B4-BE49-F238E27FC236}">
                <a16:creationId xmlns:a16="http://schemas.microsoft.com/office/drawing/2014/main" id="{28F538E3-39AC-C8D0-0D54-55512CD8D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410200"/>
            <a:ext cx="1447800" cy="37623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Network OS</a:t>
            </a:r>
          </a:p>
        </p:txBody>
      </p:sp>
      <p:sp>
        <p:nvSpPr>
          <p:cNvPr id="52231" name="Rectangle 10">
            <a:extLst>
              <a:ext uri="{FF2B5EF4-FFF2-40B4-BE49-F238E27FC236}">
                <a16:creationId xmlns:a16="http://schemas.microsoft.com/office/drawing/2014/main" id="{E13E5963-65F3-7D2D-3C96-5F4F28609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4495800"/>
            <a:ext cx="1447800" cy="1295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2232" name="Text Box 12">
            <a:extLst>
              <a:ext uri="{FF2B5EF4-FFF2-40B4-BE49-F238E27FC236}">
                <a16:creationId xmlns:a16="http://schemas.microsoft.com/office/drawing/2014/main" id="{DD924CAA-DB8F-EB70-3C32-174DF0EC1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5410200"/>
            <a:ext cx="1447800" cy="37623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Network OS</a:t>
            </a:r>
          </a:p>
        </p:txBody>
      </p:sp>
      <p:sp>
        <p:nvSpPr>
          <p:cNvPr id="52233" name="Rectangle 13">
            <a:extLst>
              <a:ext uri="{FF2B5EF4-FFF2-40B4-BE49-F238E27FC236}">
                <a16:creationId xmlns:a16="http://schemas.microsoft.com/office/drawing/2014/main" id="{753B9078-C05A-4386-CEDF-3CF29AB94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495800"/>
            <a:ext cx="1447800" cy="1295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2234" name="Text Box 15">
            <a:extLst>
              <a:ext uri="{FF2B5EF4-FFF2-40B4-BE49-F238E27FC236}">
                <a16:creationId xmlns:a16="http://schemas.microsoft.com/office/drawing/2014/main" id="{DC997778-0202-4C42-0DDA-AFB0EC479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505200"/>
            <a:ext cx="1447800" cy="37623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Network OS</a:t>
            </a:r>
          </a:p>
        </p:txBody>
      </p:sp>
      <p:sp>
        <p:nvSpPr>
          <p:cNvPr id="52235" name="Rectangle 16">
            <a:extLst>
              <a:ext uri="{FF2B5EF4-FFF2-40B4-BE49-F238E27FC236}">
                <a16:creationId xmlns:a16="http://schemas.microsoft.com/office/drawing/2014/main" id="{9E19DE4C-FD2B-3CC3-966A-2E8C5C29A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590800"/>
            <a:ext cx="1447800" cy="1295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2236" name="Text Box 18">
            <a:extLst>
              <a:ext uri="{FF2B5EF4-FFF2-40B4-BE49-F238E27FC236}">
                <a16:creationId xmlns:a16="http://schemas.microsoft.com/office/drawing/2014/main" id="{ADFAD958-E0A1-1CD0-C787-57601FB89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3886200"/>
            <a:ext cx="1447800" cy="37623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Network OS</a:t>
            </a:r>
          </a:p>
        </p:txBody>
      </p:sp>
      <p:sp>
        <p:nvSpPr>
          <p:cNvPr id="52237" name="Rectangle 19">
            <a:extLst>
              <a:ext uri="{FF2B5EF4-FFF2-40B4-BE49-F238E27FC236}">
                <a16:creationId xmlns:a16="http://schemas.microsoft.com/office/drawing/2014/main" id="{C79CEE12-A53D-3BFB-48DD-758FF2BE1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971800"/>
            <a:ext cx="1447800" cy="1295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2238" name="Oval 20">
            <a:extLst>
              <a:ext uri="{FF2B5EF4-FFF2-40B4-BE49-F238E27FC236}">
                <a16:creationId xmlns:a16="http://schemas.microsoft.com/office/drawing/2014/main" id="{133909CC-35D2-E34A-6F19-E85F8BAD2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505200"/>
            <a:ext cx="5105400" cy="1219200"/>
          </a:xfrm>
          <a:prstGeom prst="ellipse">
            <a:avLst/>
          </a:prstGeom>
          <a:solidFill>
            <a:srgbClr val="B2B2B2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Distributed Operating system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F153F43E-0E98-FFBD-6C05-08FAA37215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Characteristics of Network OSes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51A4BEA4-A8F2-2052-3C9B-E88ACC2F89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Private per-machine OS</a:t>
            </a:r>
          </a:p>
          <a:p>
            <a:pPr eaLnBrk="1" hangingPunct="1"/>
            <a:r>
              <a:rPr lang="en-US" altLang="en-US"/>
              <a:t>Normal operations only on local machine</a:t>
            </a:r>
          </a:p>
          <a:p>
            <a:pPr eaLnBrk="1" hangingPunct="1"/>
            <a:r>
              <a:rPr lang="en-US" altLang="en-US"/>
              <a:t>Machine boundaries are explicit</a:t>
            </a:r>
          </a:p>
          <a:p>
            <a:pPr eaLnBrk="1" hangingPunct="1"/>
            <a:r>
              <a:rPr lang="en-US" altLang="en-US"/>
              <a:t>Little per-user fault tolerance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592DEC94-B77A-09A5-545C-509FD2D611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Characteristics of Distributed OSes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D09EC92C-8C5B-8EAF-D96B-5B99DB038C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Single system controls multiple machines</a:t>
            </a:r>
          </a:p>
          <a:p>
            <a:pPr eaLnBrk="1" hangingPunct="1"/>
            <a:r>
              <a:rPr lang="en-US" altLang="en-US"/>
              <a:t>Use of remote machines invisible </a:t>
            </a:r>
          </a:p>
          <a:p>
            <a:pPr eaLnBrk="1" hangingPunct="1"/>
            <a:r>
              <a:rPr lang="en-US" altLang="en-US"/>
              <a:t>Users treat system as virtual uniprocessor</a:t>
            </a:r>
          </a:p>
          <a:p>
            <a:pPr eaLnBrk="1" hangingPunct="1"/>
            <a:r>
              <a:rPr lang="en-US" altLang="en-US"/>
              <a:t>Strong fault tolerance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63B27646-F6D7-8E0F-E75B-20FA234D91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Reality is Somewhere in Between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9433812B-D2BD-F0F9-4C69-00E696B366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Relatively few true distributed OSes</a:t>
            </a:r>
          </a:p>
          <a:p>
            <a:pPr eaLnBrk="1" hangingPunct="1"/>
            <a:r>
              <a:rPr lang="en-US" altLang="en-US" sz="2800"/>
              <a:t>Network OS model…</a:t>
            </a:r>
          </a:p>
          <a:p>
            <a:pPr eaLnBrk="1" hangingPunct="1"/>
            <a:r>
              <a:rPr lang="en-US" altLang="en-US" sz="2800"/>
              <a:t>But many modern systems have distributed OS-like capabilities</a:t>
            </a:r>
          </a:p>
          <a:p>
            <a:pPr lvl="1" eaLnBrk="1" hangingPunct="1"/>
            <a:r>
              <a:rPr lang="en-US" altLang="en-US" sz="2400"/>
              <a:t>Like remote file access</a:t>
            </a:r>
          </a:p>
          <a:p>
            <a:pPr eaLnBrk="1" hangingPunct="1"/>
            <a:r>
              <a:rPr lang="en-US" altLang="en-US" sz="2800"/>
              <a:t>And they also support network OS operations</a:t>
            </a:r>
          </a:p>
          <a:p>
            <a:pPr lvl="1" eaLnBrk="1" hangingPunct="1"/>
            <a:r>
              <a:rPr lang="en-US" altLang="en-US" sz="2400"/>
              <a:t>Like remote shell</a:t>
            </a:r>
          </a:p>
          <a:p>
            <a:pPr eaLnBrk="1" hangingPunct="1"/>
            <a:r>
              <a:rPr lang="en-US" altLang="en-US" sz="2800"/>
              <a:t>WWW access is in between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B291D849-4364-3012-BF0D-199B3C8759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Role of the Network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F75BD6F3-ECD4-09DC-AD44-B88D8BC2EA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Distributed OSes made possible by network</a:t>
            </a:r>
          </a:p>
          <a:p>
            <a:pPr eaLnBrk="1" hangingPunct="1"/>
            <a:r>
              <a:rPr lang="en-US" altLang="en-US"/>
              <a:t>Two fundamental types</a:t>
            </a:r>
          </a:p>
          <a:p>
            <a:pPr lvl="1" eaLnBrk="1" hangingPunct="1"/>
            <a:r>
              <a:rPr lang="en-US" altLang="en-US"/>
              <a:t>Local area networks</a:t>
            </a:r>
          </a:p>
          <a:p>
            <a:pPr lvl="1" eaLnBrk="1" hangingPunct="1"/>
            <a:r>
              <a:rPr lang="en-US" altLang="en-US"/>
              <a:t>Long haul networks</a:t>
            </a:r>
          </a:p>
          <a:p>
            <a:pPr eaLnBrk="1" hangingPunct="1"/>
            <a:r>
              <a:rPr lang="en-US" altLang="en-US"/>
              <a:t>With very different characteristics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595D3D33-4616-F82C-7A07-8FDA8D0D41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Local Area Networks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28FD4385-1080-6CD9-4916-4F5D4933AC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High bandwidth</a:t>
            </a:r>
          </a:p>
          <a:p>
            <a:pPr eaLnBrk="1" hangingPunct="1"/>
            <a:r>
              <a:rPr lang="en-US" altLang="en-US"/>
              <a:t>Low delay</a:t>
            </a:r>
          </a:p>
          <a:p>
            <a:pPr eaLnBrk="1" hangingPunct="1"/>
            <a:r>
              <a:rPr lang="en-US" altLang="en-US"/>
              <a:t>Shared by modest number of machines</a:t>
            </a:r>
          </a:p>
          <a:p>
            <a:pPr eaLnBrk="1" hangingPunct="1"/>
            <a:r>
              <a:rPr lang="en-US" altLang="en-US"/>
              <a:t>Covers modest geographical area</a:t>
            </a:r>
          </a:p>
          <a:p>
            <a:pPr eaLnBrk="1" hangingPunct="1"/>
            <a:r>
              <a:rPr lang="en-US" altLang="en-US"/>
              <a:t>Dedicated to small group of users</a:t>
            </a:r>
          </a:p>
          <a:p>
            <a:pPr eaLnBrk="1" hangingPunct="1"/>
            <a:r>
              <a:rPr lang="en-US" altLang="en-US"/>
              <a:t>Can be regarded as extension to computer’s backplane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78E078C8-8366-2969-E1AC-D6630CAC0D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Long Haul Networks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77775FF9-C4E2-E0CE-3DF6-F31A7EE37A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Lower bandwidth</a:t>
            </a:r>
          </a:p>
          <a:p>
            <a:pPr eaLnBrk="1" hangingPunct="1"/>
            <a:r>
              <a:rPr lang="en-US" altLang="en-US"/>
              <a:t>Longer delays</a:t>
            </a:r>
          </a:p>
          <a:p>
            <a:pPr eaLnBrk="1" hangingPunct="1"/>
            <a:r>
              <a:rPr lang="en-US" altLang="en-US"/>
              <a:t>Shared by large numbers of machines</a:t>
            </a:r>
          </a:p>
          <a:p>
            <a:pPr eaLnBrk="1" hangingPunct="1"/>
            <a:r>
              <a:rPr lang="en-US" altLang="en-US"/>
              <a:t>Covers very wide area</a:t>
            </a:r>
          </a:p>
          <a:p>
            <a:pPr eaLnBrk="1" hangingPunct="1"/>
            <a:r>
              <a:rPr lang="en-US" altLang="en-US"/>
              <a:t>Typically shared by many independent groups</a:t>
            </a:r>
          </a:p>
          <a:p>
            <a:pPr lvl="1" eaLnBrk="1" hangingPunct="1"/>
            <a:r>
              <a:rPr lang="en-US" altLang="en-US"/>
              <a:t>Problematic for cloud computing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DC69229B-04A5-DC24-1B62-92E079BFD4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Communication Protocols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DC484067-EC8B-F2E1-262E-4A9FDB7849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Well defined methods of intermachine data exchange</a:t>
            </a:r>
          </a:p>
          <a:p>
            <a:pPr eaLnBrk="1" hangingPunct="1"/>
            <a:r>
              <a:rPr lang="en-US" altLang="en-US"/>
              <a:t>To handle problems of connecting network automatically </a:t>
            </a:r>
          </a:p>
          <a:p>
            <a:pPr eaLnBrk="1" hangingPunct="1"/>
            <a:r>
              <a:rPr lang="en-US" altLang="en-US"/>
              <a:t>Many different types required/available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EAE5FDE3-A62B-7BC1-7660-4B185B3A22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Using Protocols in Distributed OSes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D2E069FE-77D5-A63B-8B2B-A764C09300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Any intermachine operation requires a protocol to control it</a:t>
            </a:r>
          </a:p>
          <a:p>
            <a:pPr eaLnBrk="1" hangingPunct="1"/>
            <a:r>
              <a:rPr lang="en-US" altLang="en-US"/>
              <a:t>So, all machines involved can understand data exchange</a:t>
            </a:r>
          </a:p>
          <a:p>
            <a:pPr eaLnBrk="1" hangingPunct="1"/>
            <a:r>
              <a:rPr lang="en-US" altLang="en-US"/>
              <a:t>Fundamental choice</a:t>
            </a:r>
          </a:p>
          <a:p>
            <a:pPr lvl="1" eaLnBrk="1" hangingPunct="1"/>
            <a:r>
              <a:rPr lang="en-US" altLang="en-US"/>
              <a:t>General vs. special purpose protocols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0D83EA28-77FE-E3F1-B561-EBA70CEF9C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General- vs. Special-purpose Protocols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5076C87C-D2CA-ABED-1498-60C55D9461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General protocols try to handle any kind of traffic</a:t>
            </a:r>
          </a:p>
          <a:p>
            <a:pPr eaLnBrk="1" hangingPunct="1"/>
            <a:r>
              <a:rPr lang="en-US" altLang="en-US"/>
              <a:t>Special-purpose protocols are customized for one situation</a:t>
            </a:r>
          </a:p>
          <a:p>
            <a:pPr eaLnBrk="1" hangingPunct="1"/>
            <a:r>
              <a:rPr lang="en-US" altLang="en-US"/>
              <a:t>General protocols simplify everything</a:t>
            </a:r>
          </a:p>
          <a:p>
            <a:pPr eaLnBrk="1" hangingPunct="1"/>
            <a:r>
              <a:rPr lang="en-US" altLang="en-US"/>
              <a:t>Special-purpose protocols may perform better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28003797-32EF-D526-00A1-95A5141E13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Important Issues in Distributed Operating Systems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487D059B-816F-4F87-90CD-752B350A3E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Communication model</a:t>
            </a:r>
          </a:p>
          <a:p>
            <a:pPr eaLnBrk="1" hangingPunct="1"/>
            <a:r>
              <a:rPr lang="en-US" altLang="en-US"/>
              <a:t>Process interaction</a:t>
            </a:r>
          </a:p>
          <a:p>
            <a:pPr eaLnBrk="1" hangingPunct="1"/>
            <a:r>
              <a:rPr lang="en-US" altLang="en-US"/>
              <a:t>Transparency</a:t>
            </a:r>
          </a:p>
          <a:p>
            <a:pPr eaLnBrk="1" hangingPunct="1"/>
            <a:r>
              <a:rPr lang="en-US" altLang="en-US"/>
              <a:t>Heterogeneity</a:t>
            </a:r>
          </a:p>
          <a:p>
            <a:pPr eaLnBrk="1" hangingPunct="1"/>
            <a:r>
              <a:rPr lang="en-US" altLang="en-US"/>
              <a:t>Resource allocation</a:t>
            </a:r>
          </a:p>
          <a:p>
            <a:pPr eaLnBrk="1" hangingPunct="1"/>
            <a:r>
              <a:rPr lang="en-US" altLang="en-US"/>
              <a:t>Autonomy</a:t>
            </a:r>
          </a:p>
          <a:p>
            <a:pPr eaLnBrk="1" hangingPunct="1"/>
            <a:r>
              <a:rPr lang="en-US" altLang="en-US"/>
              <a:t>Consistency and transactions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4F75366E-99AA-69AE-44F0-341F45DB37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Communication Models for Distributed OSes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02F2B5AB-55D5-E4D5-8290-B42C598367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do machines communicate?</a:t>
            </a:r>
          </a:p>
          <a:p>
            <a:pPr lvl="1" eaLnBrk="1" hangingPunct="1"/>
            <a:r>
              <a:rPr lang="en-US" altLang="en-US"/>
              <a:t>Generally, message-based, at some level</a:t>
            </a:r>
          </a:p>
          <a:p>
            <a:pPr eaLnBrk="1" hangingPunct="1"/>
            <a:r>
              <a:rPr lang="en-US" altLang="en-US"/>
              <a:t>ISO model adds too much overhead</a:t>
            </a:r>
          </a:p>
          <a:p>
            <a:pPr lvl="1" eaLnBrk="1" hangingPunct="1"/>
            <a:r>
              <a:rPr lang="en-US" altLang="en-US"/>
              <a:t>So, special-purpose protocols or simplified protocol stacking model is typically used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3800C70F-4F44-273D-68F5-0C21ADDDDD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Process Interaction in Distributed OSes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61704E7E-4AA5-D178-A158-D545581481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How do processes interact in a distributed system?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Pipe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Uninterpreted message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Client/server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Peer-to-peer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Integrated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RPC model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Shared memory model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FB49700D-4452-871F-D29B-3618A2AF98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Pipe Model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DD714A8C-EBCE-F3D0-FFB2-2615D901E4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Processes interact through pipes</a:t>
            </a:r>
          </a:p>
          <a:p>
            <a:pPr lvl="1" eaLnBrk="1" hangingPunct="1"/>
            <a:r>
              <a:rPr lang="en-US" altLang="en-US"/>
              <a:t>Named (has an associated file name) or unnamed</a:t>
            </a:r>
          </a:p>
          <a:p>
            <a:pPr lvl="1" eaLnBrk="1" hangingPunct="1"/>
            <a:r>
              <a:rPr lang="en-US" altLang="en-US"/>
              <a:t>Local or remote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986AEDCB-7146-B416-5124-715A39AA94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Pros/Cons of Pipe Model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B409A43A-B844-F895-16F2-9AC8EADE3C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+ Simple transfer of large blocks of data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+ Hides many aspects of distribution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- Offers little organizational benefits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- Short on flexibility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- May be hard to get good performance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D2848EFB-1A03-A884-11D7-0F4B408D80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Uninterpreted Message Model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B74A569F-79BD-AB5C-B4D9-E020F598E6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Processes send explicit messages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System provides general message delivery service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Higher-level semantics (blocking/nonblocking) handled by processes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Libraries can provide useful message services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Example:  Isis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237649C9-57E0-5284-4901-49994E7095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Pros/Cons of Uninterpreted Message Model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862420F6-1294-7BA0-408F-EFC05FEBBA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+ Simple and powerful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+ Relatively easy to implement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+ Can scale well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- Offers little organizational support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- Encourages asynchrony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- Not everyone’s favorite programming paradigm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44815485-2F73-246C-46EF-A28D1730F4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Client/Server Process Interaction Model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D8FB9037-72DA-CA9D-1FDB-A8F23569B9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Processes are either clients or servers</a:t>
            </a:r>
          </a:p>
          <a:p>
            <a:pPr eaLnBrk="1" hangingPunct="1"/>
            <a:r>
              <a:rPr lang="en-US" altLang="en-US" sz="2800"/>
              <a:t>Clients send request messages to servers</a:t>
            </a:r>
          </a:p>
          <a:p>
            <a:pPr eaLnBrk="1" hangingPunct="1"/>
            <a:r>
              <a:rPr lang="en-US" altLang="en-US" sz="2800"/>
              <a:t>Servers send response messages to clients</a:t>
            </a:r>
          </a:p>
          <a:p>
            <a:pPr eaLnBrk="1" hangingPunct="1"/>
            <a:r>
              <a:rPr lang="en-US" altLang="en-US" sz="2800"/>
              <a:t>Clients compete for server resources</a:t>
            </a:r>
          </a:p>
          <a:p>
            <a:pPr eaLnBrk="1" hangingPunct="1"/>
            <a:r>
              <a:rPr lang="en-US" altLang="en-US" sz="2800"/>
              <a:t>Control of system distributed among servers</a:t>
            </a:r>
          </a:p>
          <a:p>
            <a:pPr eaLnBrk="1" hangingPunct="1"/>
            <a:r>
              <a:rPr lang="en-US" altLang="en-US" sz="2800"/>
              <a:t>Examples:  Name servers, IPC servers, file servers, WWW servers, etc.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20602588-DAA0-2F9A-A64D-8941CCB7D0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Pros/Cons of Client/Server Model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ADDE117A-D32F-0D68-41E4-9D44A28966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/>
              <a:t>+ Simple model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/>
              <a:t>+ Hides much distribution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/>
              <a:t>- Servers are bottlenecks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/>
              <a:t>- Multiple implementations of servers to overcome bottlenecks increase complexity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3D36B439-D825-C88B-9B4C-8CAE57483E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Peer-to-Peer Model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0220A196-2672-4EAD-5834-B0876DC58A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process serves as a client and a server</a:t>
            </a:r>
          </a:p>
          <a:p>
            <a:pPr eaLnBrk="1" hangingPunct="1"/>
            <a:r>
              <a:rPr lang="en-US" altLang="en-US"/>
              <a:t>Control of the total system is distributed among peers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DB435460-10B7-C3BE-9F23-42C3F7C59A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Pros/Cons of Peer-to-Peer Model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408AEE40-D394-C8D9-1C4D-40FDEE2AA5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+ No centralized bottleneck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+ Can scale well</a:t>
            </a:r>
          </a:p>
          <a:p>
            <a:pPr eaLnBrk="1" hangingPunct="1">
              <a:buFontTx/>
              <a:buChar char="-"/>
            </a:pPr>
            <a:r>
              <a:rPr lang="en-US" altLang="en-US"/>
              <a:t>Difficult to control the global behavior</a:t>
            </a:r>
          </a:p>
          <a:p>
            <a:pPr lvl="1" eaLnBrk="1" hangingPunct="1">
              <a:buFontTx/>
              <a:buChar char="-"/>
            </a:pPr>
            <a:r>
              <a:rPr lang="en-US" altLang="en-US"/>
              <a:t>Censorship-proof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66E7CE59-6270-8845-E39F-43FD5697FC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Integrated Process Interaction Model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07493E7F-DFB9-2D8A-7105-A1DA71D9B0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All system resources implemented in integrated way</a:t>
            </a:r>
          </a:p>
          <a:p>
            <a:pPr eaLnBrk="1" hangingPunct="1"/>
            <a:r>
              <a:rPr lang="en-US" altLang="en-US"/>
              <a:t>Remote/local resources treated identically</a:t>
            </a:r>
          </a:p>
          <a:p>
            <a:pPr eaLnBrk="1" hangingPunct="1"/>
            <a:r>
              <a:rPr lang="en-US" altLang="en-US"/>
              <a:t>System makes decisions on resource allocation</a:t>
            </a:r>
          </a:p>
          <a:p>
            <a:pPr eaLnBrk="1" hangingPunct="1"/>
            <a:r>
              <a:rPr lang="en-US" altLang="en-US"/>
              <a:t>E.g., Locus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38B865F9-FE76-B102-95EC-CED0064527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Pros/Cons of Integrated Process Interaction Model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8E807BC2-E23D-8122-D402-0D84F30C1F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+ Hides distributed complexity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+ Reduces bottlenecks</a:t>
            </a:r>
          </a:p>
          <a:p>
            <a:pPr eaLnBrk="1" hangingPunct="1">
              <a:buFontTx/>
              <a:buChar char="-"/>
            </a:pPr>
            <a:r>
              <a:rPr lang="en-US" altLang="en-US"/>
              <a:t>Hard to implement correctly</a:t>
            </a:r>
          </a:p>
          <a:p>
            <a:pPr lvl="1" eaLnBrk="1" hangingPunct="1">
              <a:buFontTx/>
              <a:buChar char="-"/>
            </a:pPr>
            <a:r>
              <a:rPr lang="en-US" altLang="en-US"/>
              <a:t>How do you migrate a process?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- Performance problems likely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- Big scaling problems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5ABD5836-FC1F-2F87-4726-C0E3AEA6A7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RPC Model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650435BB-0CDB-5B4F-279A-62F0C6471F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Processes communicate through RPC</a:t>
            </a:r>
          </a:p>
          <a:p>
            <a:pPr lvl="1" eaLnBrk="1" hangingPunct="1"/>
            <a:r>
              <a:rPr lang="en-US" altLang="en-US"/>
              <a:t>Client/server often built on top of this</a:t>
            </a:r>
          </a:p>
          <a:p>
            <a:pPr lvl="1" eaLnBrk="1" hangingPunct="1"/>
            <a:r>
              <a:rPr lang="en-US" altLang="en-US"/>
              <a:t>But this model makes lower level more explicit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1153886B-BD88-9444-A6C1-E3FDEB65C4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Pros/Cons of RPC Model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0DB563E6-2E66-835F-DA82-FCD18950DC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+ Simple programming model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+ Good scaling potential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+ Potentially good performance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- Potential for deadlock and blocking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- Potential bottleneck problems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D7D51817-7620-921B-EB46-F28B0D2F11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Shared Memory Model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464313CF-1F7F-BEF1-CFB3-EEE1DF9B99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Provide distributed shared memory as the basic IPC mechanism</a:t>
            </a:r>
          </a:p>
          <a:p>
            <a:pPr eaLnBrk="1" hangingPunct="1"/>
            <a:r>
              <a:rPr lang="en-US" altLang="en-US"/>
              <a:t>Emulating local shared memory</a:t>
            </a:r>
          </a:p>
          <a:p>
            <a:pPr eaLnBrk="1" hangingPunct="1"/>
            <a:r>
              <a:rPr lang="en-US" altLang="en-US"/>
              <a:t>Possibly without substantial HW support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6B5578B4-AACB-491E-2416-738B87AF26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Pros/Cons of Shared Memory Model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DE073EB5-309D-E970-12DE-8D27BF2AAA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+ Simple user model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+ Easy to build other mechanisms on top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- Hard to provide complete transparency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- Hard to provide good performance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- Serious scaling, heterogeneity questions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82E02BB1-E375-9034-7573-24D183A7FB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Transparency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EC5367BA-E117-C996-EF2D-4AF5F34B17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Invisible (like a pane of glass)</a:t>
            </a:r>
          </a:p>
          <a:p>
            <a:pPr eaLnBrk="1" hangingPunct="1"/>
            <a:r>
              <a:rPr lang="en-US" altLang="en-US"/>
              <a:t>Hiding machine boundaries</a:t>
            </a:r>
          </a:p>
          <a:p>
            <a:pPr lvl="1" eaLnBrk="1" hangingPunct="1"/>
            <a:r>
              <a:rPr lang="en-US" altLang="en-US"/>
              <a:t>From both users and system itself</a:t>
            </a:r>
          </a:p>
          <a:p>
            <a:pPr eaLnBrk="1" hangingPunct="1"/>
            <a:r>
              <a:rPr lang="en-US" altLang="en-US"/>
              <a:t>Transparent systems much easier to work with</a:t>
            </a:r>
          </a:p>
          <a:p>
            <a:pPr eaLnBrk="1" hangingPunct="1"/>
            <a:r>
              <a:rPr lang="en-US" altLang="en-US"/>
              <a:t>Providing at a low level has strong benefits</a:t>
            </a:r>
          </a:p>
          <a:p>
            <a:pPr eaLnBrk="1" hangingPunct="1"/>
            <a:r>
              <a:rPr lang="en-US" altLang="en-US"/>
              <a:t>Not everything </a:t>
            </a:r>
            <a:r>
              <a:rPr lang="en-US" altLang="en-US" u="sng"/>
              <a:t>should</a:t>
            </a:r>
            <a:r>
              <a:rPr lang="en-US" altLang="en-US"/>
              <a:t> be transparent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397E0438-F5FE-6387-CDD0-4075EA2096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Kinds of Transparency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0A9B933E-2801-AC1D-C61D-622C51D2E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transparency</a:t>
            </a:r>
          </a:p>
          <a:p>
            <a:pPr eaLnBrk="1" hangingPunct="1"/>
            <a:r>
              <a:rPr lang="en-US" altLang="en-US"/>
              <a:t>Process-access transparency</a:t>
            </a:r>
          </a:p>
          <a:p>
            <a:pPr eaLnBrk="1" hangingPunct="1"/>
            <a:r>
              <a:rPr lang="en-US" altLang="en-US"/>
              <a:t>Location transparency</a:t>
            </a:r>
          </a:p>
          <a:p>
            <a:pPr eaLnBrk="1" hangingPunct="1"/>
            <a:r>
              <a:rPr lang="en-US" altLang="en-US"/>
              <a:t>Name transparency</a:t>
            </a:r>
          </a:p>
          <a:p>
            <a:pPr eaLnBrk="1" hangingPunct="1"/>
            <a:r>
              <a:rPr lang="en-US" altLang="en-US"/>
              <a:t>Control transparency</a:t>
            </a:r>
          </a:p>
          <a:p>
            <a:pPr eaLnBrk="1" hangingPunct="1"/>
            <a:r>
              <a:rPr lang="en-US" altLang="en-US"/>
              <a:t>Execution transparency</a:t>
            </a:r>
          </a:p>
          <a:p>
            <a:pPr eaLnBrk="1" hangingPunct="1"/>
            <a:r>
              <a:rPr lang="en-US" altLang="en-US"/>
              <a:t>Performance transparency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1888C653-77F3-E3A4-9F76-D5546DA99E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Transparency</a:t>
            </a: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8B4C5084-0F4F-707D-6E1A-A4688320EF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Allow transparent access to remote data</a:t>
            </a:r>
          </a:p>
          <a:p>
            <a:pPr eaLnBrk="1" hangingPunct="1"/>
            <a:r>
              <a:rPr lang="en-US" altLang="en-US"/>
              <a:t>Benefit:  allows use of remote data resources</a:t>
            </a:r>
          </a:p>
          <a:p>
            <a:pPr eaLnBrk="1" hangingPunct="1"/>
            <a:r>
              <a:rPr lang="en-US" altLang="en-US"/>
              <a:t>NFS is (largely) data transparent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63BF95D6-A336-7BF5-20EF-97301B9B13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Process Access Transparency</a:t>
            </a: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BF407DF0-C4A0-10F8-920F-0E90B5FAB3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Local resources accessed with same mechanisms as remote resources</a:t>
            </a:r>
          </a:p>
          <a:p>
            <a:pPr eaLnBrk="1" hangingPunct="1"/>
            <a:r>
              <a:rPr lang="en-US" altLang="en-US"/>
              <a:t>Benefit:  user doesn’t need to worry what’s local and what’s not</a:t>
            </a:r>
          </a:p>
          <a:p>
            <a:pPr eaLnBrk="1" hangingPunct="1"/>
            <a:r>
              <a:rPr lang="en-US" altLang="en-US"/>
              <a:t>NFS, RPC are process access transparent</a:t>
            </a:r>
          </a:p>
          <a:p>
            <a:pPr eaLnBrk="1" hangingPunct="1"/>
            <a:r>
              <a:rPr lang="en-US" altLang="en-US"/>
              <a:t>WWW is not process access transparent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BFBAD5D1-0E84-1FE5-63D6-1F7DCDE574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Location Transparency</a:t>
            </a: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6BE66973-EBAE-2027-40F8-C1D9CEAFC9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Where resources are located is invisible</a:t>
            </a:r>
          </a:p>
          <a:p>
            <a:pPr eaLnBrk="1" hangingPunct="1"/>
            <a:r>
              <a:rPr lang="en-US" altLang="en-US"/>
              <a:t>Benefit:  resources can be moved without disruption</a:t>
            </a:r>
          </a:p>
          <a:p>
            <a:pPr eaLnBrk="1" hangingPunct="1"/>
            <a:r>
              <a:rPr lang="en-US" altLang="en-US"/>
              <a:t>RPC can be location transparent</a:t>
            </a:r>
          </a:p>
          <a:p>
            <a:pPr eaLnBrk="1" hangingPunct="1"/>
            <a:r>
              <a:rPr lang="en-US" altLang="en-US"/>
              <a:t>WWW is not location transparent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660D5B2D-D760-C20F-6D9A-D78B5415D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Name Transparency</a:t>
            </a:r>
          </a:p>
        </p:txBody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35F40E37-6BB1-7524-CA06-339F6DE725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given name has the same meaning throughout the distributed system</a:t>
            </a:r>
          </a:p>
          <a:p>
            <a:pPr eaLnBrk="1" hangingPunct="1"/>
            <a:r>
              <a:rPr lang="en-US" altLang="en-US"/>
              <a:t>Benefit:  same name gets to same resource from anywhere</a:t>
            </a:r>
          </a:p>
          <a:p>
            <a:pPr eaLnBrk="1" hangingPunct="1"/>
            <a:r>
              <a:rPr lang="en-US" altLang="en-US"/>
              <a:t>URLs are name transparent</a:t>
            </a:r>
          </a:p>
          <a:p>
            <a:pPr eaLnBrk="1" hangingPunct="1"/>
            <a:r>
              <a:rPr lang="en-US" altLang="en-US"/>
              <a:t>/tmp in most distributed FSes is not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B6A6405F-F87E-319D-4BE4-CD487675BB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Control Transparency</a:t>
            </a: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1A4CEF21-9209-1E22-A04D-1F87473DDF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Control of system resources is transparent to its users (e.g., remote processes controlled like local)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Benefit:  easier control of distributed applications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Locus provides control transparency on processes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Typical UNIX network of workstation does not provide it on processes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976809C7-4626-3F74-A872-FE8A93D570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Execution Transparency</a:t>
            </a:r>
          </a:p>
        </p:txBody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78BB63A8-3233-F55E-A58F-9424D3E2DE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Allows processes to execute on any machine in system (and more, perhaps)</a:t>
            </a:r>
          </a:p>
          <a:p>
            <a:pPr eaLnBrk="1" hangingPunct="1"/>
            <a:r>
              <a:rPr lang="en-US" altLang="en-US"/>
              <a:t>Benefit:  easier handling of distributed applications, load balancing</a:t>
            </a:r>
          </a:p>
          <a:p>
            <a:pPr eaLnBrk="1" hangingPunct="1"/>
            <a:r>
              <a:rPr lang="en-US" altLang="en-US"/>
              <a:t>Java is execution transparent (not load balancing, though)</a:t>
            </a:r>
          </a:p>
          <a:p>
            <a:pPr eaLnBrk="1" hangingPunct="1"/>
            <a:r>
              <a:rPr lang="en-US" altLang="en-US"/>
              <a:t>NFS provides no execution transparency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435B8EE7-DD40-9E8A-3D12-26C62AEF83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Performance Transparency</a:t>
            </a: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DF175194-DED0-1D92-4250-98AA4180EA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Users don’t notice difference when something must be done remotely</a:t>
            </a:r>
          </a:p>
          <a:p>
            <a:pPr eaLnBrk="1" hangingPunct="1"/>
            <a:r>
              <a:rPr lang="en-US" altLang="en-US"/>
              <a:t>Benefit:  if achievable, frees user of worrying about costs of going remote</a:t>
            </a:r>
          </a:p>
          <a:p>
            <a:pPr eaLnBrk="1" hangingPunct="1"/>
            <a:r>
              <a:rPr lang="en-US" altLang="en-US"/>
              <a:t>NFS has high degree of performance transparency</a:t>
            </a:r>
          </a:p>
          <a:p>
            <a:pPr eaLnBrk="1" hangingPunct="1"/>
            <a:r>
              <a:rPr lang="en-US" altLang="en-US"/>
              <a:t>WWW often does not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990D3D92-6294-1D55-B090-1456E6B053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Benefits of Transparency</a:t>
            </a:r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EC25392A-84C7-BE05-13A7-C55BB217D6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Easier software development</a:t>
            </a:r>
          </a:p>
          <a:p>
            <a:pPr eaLnBrk="1" hangingPunct="1"/>
            <a:r>
              <a:rPr lang="en-US" altLang="en-US"/>
              <a:t>Support for incremental changes</a:t>
            </a:r>
          </a:p>
          <a:p>
            <a:pPr eaLnBrk="1" hangingPunct="1"/>
            <a:r>
              <a:rPr lang="en-US" altLang="en-US"/>
              <a:t>Potentially better reliability</a:t>
            </a:r>
          </a:p>
          <a:p>
            <a:pPr eaLnBrk="1" hangingPunct="1"/>
            <a:r>
              <a:rPr lang="en-US" altLang="en-US"/>
              <a:t>Simpler user model</a:t>
            </a:r>
          </a:p>
          <a:p>
            <a:pPr eaLnBrk="1" hangingPunct="1"/>
            <a:r>
              <a:rPr lang="en-US" altLang="en-US"/>
              <a:t>Flexibility in resource location</a:t>
            </a:r>
          </a:p>
          <a:p>
            <a:pPr eaLnBrk="1" hangingPunct="1"/>
            <a:r>
              <a:rPr lang="en-US" altLang="en-US"/>
              <a:t>Support for scaling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1D06BE17-A8AD-4021-B68F-0953C578CD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When can you provide transparency?</a:t>
            </a:r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8AC23F65-DE13-87AF-249B-F42925C4FD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 applications (especially databases)</a:t>
            </a:r>
          </a:p>
          <a:p>
            <a:pPr eaLnBrk="1" hangingPunct="1"/>
            <a:r>
              <a:rPr lang="en-US" altLang="en-US"/>
              <a:t>In programming languages</a:t>
            </a:r>
          </a:p>
          <a:p>
            <a:pPr eaLnBrk="1" hangingPunct="1"/>
            <a:r>
              <a:rPr lang="en-US" altLang="en-US"/>
              <a:t>In OS itself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E71D70C8-1381-6EAF-093F-99B25EDC6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When don’t you want transparency?</a:t>
            </a:r>
          </a:p>
        </p:txBody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8B324748-1979-D420-07DB-868B1FCA57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When it’s too complex to provide</a:t>
            </a:r>
          </a:p>
          <a:p>
            <a:pPr lvl="1" eaLnBrk="1" hangingPunct="1"/>
            <a:r>
              <a:rPr lang="en-US" altLang="en-US"/>
              <a:t>E.g., heterogeneous systems</a:t>
            </a:r>
          </a:p>
          <a:p>
            <a:pPr eaLnBrk="1" hangingPunct="1"/>
            <a:r>
              <a:rPr lang="en-US" altLang="en-US"/>
              <a:t>When you want particular resources</a:t>
            </a:r>
          </a:p>
          <a:p>
            <a:pPr lvl="1" eaLnBrk="1" hangingPunct="1"/>
            <a:r>
              <a:rPr lang="en-US" altLang="en-US"/>
              <a:t>E.g., /tmp</a:t>
            </a:r>
          </a:p>
          <a:p>
            <a:pPr eaLnBrk="1" hangingPunct="1"/>
            <a:r>
              <a:rPr lang="en-US" altLang="en-US"/>
              <a:t>When remote performance is terrible</a:t>
            </a:r>
          </a:p>
          <a:p>
            <a:pPr lvl="1" eaLnBrk="1" hangingPunct="1"/>
            <a:r>
              <a:rPr lang="en-US" altLang="en-US"/>
              <a:t>E.g., over very slow links</a:t>
            </a:r>
          </a:p>
          <a:p>
            <a:pPr eaLnBrk="1" hangingPunct="1"/>
            <a:r>
              <a:rPr lang="en-US" altLang="en-US"/>
              <a:t>Must be able to bypass transparency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4494E506-DFBE-6C83-57E2-E5917CC957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Heterogeneity</a:t>
            </a:r>
          </a:p>
        </p:txBody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F95A9A2D-DBA5-2365-DD16-EF940F586D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transparent should heterogeneous networks be?</a:t>
            </a:r>
          </a:p>
          <a:p>
            <a:pPr eaLnBrk="1" hangingPunct="1"/>
            <a:r>
              <a:rPr lang="en-US" altLang="en-US"/>
              <a:t>And at what cost?</a:t>
            </a:r>
          </a:p>
          <a:p>
            <a:pPr eaLnBrk="1" hangingPunct="1"/>
            <a:r>
              <a:rPr lang="en-US" altLang="en-US"/>
              <a:t>Generally, how does the network deal with heterogeneity?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B24DCD1E-47EF-B277-E26C-749377C663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Types of Heterogeneity</a:t>
            </a:r>
          </a:p>
        </p:txBody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6B4C176F-585D-F2ED-21DF-061B4BB981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Computer heterogeneity</a:t>
            </a:r>
          </a:p>
          <a:p>
            <a:pPr eaLnBrk="1" hangingPunct="1"/>
            <a:r>
              <a:rPr lang="en-US" altLang="en-US"/>
              <a:t>Network heterogeneity</a:t>
            </a:r>
          </a:p>
          <a:p>
            <a:pPr eaLnBrk="1" hangingPunct="1"/>
            <a:r>
              <a:rPr lang="en-US" altLang="en-US"/>
              <a:t>OS heterogeneity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EA360C62-7B8E-FC6A-C255-E00ED7201F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Computer Heterogeneity</a:t>
            </a:r>
          </a:p>
        </p:txBody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E0845D7B-99B5-540B-20C0-56C2108D6F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Handling different types of computers</a:t>
            </a:r>
          </a:p>
          <a:p>
            <a:pPr eaLnBrk="1" hangingPunct="1"/>
            <a:r>
              <a:rPr lang="en-US" altLang="en-US"/>
              <a:t>Most IPC mechanism easier if machines are homogeneous</a:t>
            </a:r>
          </a:p>
          <a:p>
            <a:pPr lvl="1" eaLnBrk="1" hangingPunct="1"/>
            <a:r>
              <a:rPr lang="en-US" altLang="en-US"/>
              <a:t>Easier sharing of certain kinds of data</a:t>
            </a:r>
          </a:p>
          <a:p>
            <a:pPr eaLnBrk="1" hangingPunct="1"/>
            <a:r>
              <a:rPr lang="en-US" altLang="en-US"/>
              <a:t>Technology trends towards homogeneity</a:t>
            </a:r>
          </a:p>
          <a:p>
            <a:pPr lvl="1" eaLnBrk="1" hangingPunct="1"/>
            <a:r>
              <a:rPr lang="en-US" altLang="en-US"/>
              <a:t>But that can change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0B719528-5B5E-1139-3724-EB0CB32FF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Network Heterogeneity</a:t>
            </a:r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D1D079B1-B737-5CFC-66F3-ED2B81D1EA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Handling different types of networks</a:t>
            </a:r>
          </a:p>
          <a:p>
            <a:pPr lvl="1" eaLnBrk="1" hangingPunct="1"/>
            <a:r>
              <a:rPr lang="en-US" altLang="en-US"/>
              <a:t>Wired vs. wireless </a:t>
            </a:r>
          </a:p>
          <a:p>
            <a:pPr eaLnBrk="1" hangingPunct="1"/>
            <a:r>
              <a:rPr lang="en-US" altLang="en-US"/>
              <a:t>Dominance of IP making network interoperability a reality</a:t>
            </a:r>
          </a:p>
          <a:p>
            <a:pPr eaLnBrk="1" hangingPunct="1"/>
            <a:r>
              <a:rPr lang="en-US" altLang="en-US"/>
              <a:t>But problems remain with differing network performances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>
            <a:extLst>
              <a:ext uri="{FF2B5EF4-FFF2-40B4-BE49-F238E27FC236}">
                <a16:creationId xmlns:a16="http://schemas.microsoft.com/office/drawing/2014/main" id="{88F261C3-FA87-99BC-A632-70B1C8E2E7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OS Heterogeneity</a:t>
            </a:r>
          </a:p>
        </p:txBody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BBDA42C7-B31F-4DA1-15F2-2ADD16DD5B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Different OSes are not generally prepared to work together</a:t>
            </a:r>
          </a:p>
          <a:p>
            <a:pPr eaLnBrk="1" hangingPunct="1"/>
            <a:r>
              <a:rPr lang="en-US" altLang="en-US"/>
              <a:t>Prevents easy load sharing, migration of tasks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>
            <a:extLst>
              <a:ext uri="{FF2B5EF4-FFF2-40B4-BE49-F238E27FC236}">
                <a16:creationId xmlns:a16="http://schemas.microsoft.com/office/drawing/2014/main" id="{0EA9AC98-78E2-C8B1-C360-B725D23BEA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Solutions to Heterogeneity problems</a:t>
            </a:r>
          </a:p>
        </p:txBody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1D4041CF-3145-A196-D4A2-CF5ED04804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Enforced coherence</a:t>
            </a:r>
          </a:p>
          <a:p>
            <a:pPr lvl="1" eaLnBrk="1" hangingPunct="1"/>
            <a:r>
              <a:rPr lang="en-US" altLang="en-US"/>
              <a:t>Happening at de facto level</a:t>
            </a:r>
          </a:p>
          <a:p>
            <a:pPr eaLnBrk="1" hangingPunct="1"/>
            <a:r>
              <a:rPr lang="en-US" altLang="en-US"/>
              <a:t>High-level standards</a:t>
            </a:r>
          </a:p>
          <a:p>
            <a:pPr lvl="1" eaLnBrk="1" hangingPunct="1"/>
            <a:r>
              <a:rPr lang="en-US" altLang="en-US"/>
              <a:t>E.g., external data representations</a:t>
            </a:r>
          </a:p>
          <a:p>
            <a:pPr eaLnBrk="1" hangingPunct="1"/>
            <a:r>
              <a:rPr lang="en-US" altLang="en-US"/>
              <a:t>Bridges</a:t>
            </a:r>
          </a:p>
          <a:p>
            <a:pPr eaLnBrk="1" hangingPunct="1"/>
            <a:r>
              <a:rPr lang="en-US" altLang="en-US"/>
              <a:t>Virtualization</a:t>
            </a:r>
          </a:p>
          <a:p>
            <a:pPr eaLnBrk="1" hangingPunct="1"/>
            <a:r>
              <a:rPr lang="en-US" altLang="en-US"/>
              <a:t>…</a:t>
            </a:r>
            <a:br>
              <a:rPr lang="en-US" altLang="en-US"/>
            </a:br>
            <a:endParaRPr lang="en-US" alt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itle 1">
            <a:extLst>
              <a:ext uri="{FF2B5EF4-FFF2-40B4-BE49-F238E27FC236}">
                <a16:creationId xmlns:a16="http://schemas.microsoft.com/office/drawing/2014/main" id="{B3AE11E4-DB90-9F16-C970-1D4B2A4230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Resource Allocation</a:t>
            </a:r>
          </a:p>
        </p:txBody>
      </p:sp>
      <p:sp>
        <p:nvSpPr>
          <p:cNvPr id="144387" name="Content Placeholder 2">
            <a:extLst>
              <a:ext uri="{FF2B5EF4-FFF2-40B4-BE49-F238E27FC236}">
                <a16:creationId xmlns:a16="http://schemas.microsoft.com/office/drawing/2014/main" id="{56991AAB-69CA-CE47-2A87-DDBA91674AC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/>
              <a:t>Min-max allocation</a:t>
            </a:r>
          </a:p>
          <a:p>
            <a:pPr lvl="1"/>
            <a:r>
              <a:rPr lang="en-US" altLang="en-US"/>
              <a:t>Example network bandwidth allocation of 10MBps</a:t>
            </a:r>
          </a:p>
          <a:p>
            <a:pPr lvl="1"/>
            <a:r>
              <a:rPr lang="en-US" altLang="en-US"/>
              <a:t>Users 1, 2, 3, 4 need {2, 2.6, 4, 5 Mbps)</a:t>
            </a:r>
          </a:p>
          <a:p>
            <a:pPr lvl="1"/>
            <a:r>
              <a:rPr lang="en-US" altLang="en-US"/>
              <a:t>Step 1:  allocate for the smallest demand</a:t>
            </a:r>
          </a:p>
          <a:p>
            <a:pPr lvl="2"/>
            <a:r>
              <a:rPr lang="en-US" altLang="en-US"/>
              <a:t>User 1 gets 2 Mbps</a:t>
            </a:r>
          </a:p>
          <a:p>
            <a:pPr lvl="2"/>
            <a:r>
              <a:rPr lang="en-US" altLang="en-US"/>
              <a:t>Remaining = 10 – 2 = 8 Mbps</a:t>
            </a:r>
          </a:p>
          <a:p>
            <a:endParaRPr lang="en-US" altLang="en-US"/>
          </a:p>
        </p:txBody>
      </p:sp>
      <p:sp>
        <p:nvSpPr>
          <p:cNvPr id="144388" name="Content Placeholder 3">
            <a:extLst>
              <a:ext uri="{FF2B5EF4-FFF2-40B4-BE49-F238E27FC236}">
                <a16:creationId xmlns:a16="http://schemas.microsoft.com/office/drawing/2014/main" id="{07ADFC5A-041D-085C-5805-17DDD7FD656E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/>
              <a:t>Step 2:  three users share 8 Mbps, or 2.67 Mbps each</a:t>
            </a:r>
          </a:p>
          <a:p>
            <a:pPr lvl="1"/>
            <a:r>
              <a:rPr lang="en-US" altLang="en-US"/>
              <a:t>2.6 is less than 2.67</a:t>
            </a:r>
          </a:p>
          <a:p>
            <a:pPr lvl="1"/>
            <a:r>
              <a:rPr lang="en-US" altLang="en-US"/>
              <a:t>User 2 gets 2.6 Mbps</a:t>
            </a:r>
          </a:p>
          <a:p>
            <a:pPr lvl="1"/>
            <a:r>
              <a:rPr lang="en-US" altLang="en-US"/>
              <a:t>Remaining = 8 – 2.6 = 5.4 Mbps </a:t>
            </a:r>
          </a:p>
          <a:p>
            <a:r>
              <a:rPr lang="en-US" altLang="en-US"/>
              <a:t>Step 3:  two users share 5.4 Mbps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itle 1">
            <a:extLst>
              <a:ext uri="{FF2B5EF4-FFF2-40B4-BE49-F238E27FC236}">
                <a16:creationId xmlns:a16="http://schemas.microsoft.com/office/drawing/2014/main" id="{48995FDD-56A3-5D81-BC65-D53621927B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Resource Allocation</a:t>
            </a:r>
          </a:p>
        </p:txBody>
      </p:sp>
      <p:sp>
        <p:nvSpPr>
          <p:cNvPr id="145411" name="Content Placeholder 2">
            <a:extLst>
              <a:ext uri="{FF2B5EF4-FFF2-40B4-BE49-F238E27FC236}">
                <a16:creationId xmlns:a16="http://schemas.microsoft.com/office/drawing/2014/main" id="{EB5D287B-7BBD-BF44-F9AC-C743F710C22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/>
              <a:t>Min-max allocation</a:t>
            </a:r>
          </a:p>
          <a:p>
            <a:pPr lvl="1"/>
            <a:r>
              <a:rPr lang="en-US" altLang="en-US"/>
              <a:t>Step 3:  two users share 5.4 Mbps</a:t>
            </a:r>
          </a:p>
          <a:p>
            <a:pPr lvl="1"/>
            <a:r>
              <a:rPr lang="en-US" altLang="en-US"/>
              <a:t>Each gets 2.7 Mbps</a:t>
            </a:r>
          </a:p>
          <a:p>
            <a:r>
              <a:rPr lang="en-US" altLang="en-US"/>
              <a:t>Final allocation</a:t>
            </a:r>
          </a:p>
          <a:p>
            <a:pPr lvl="1"/>
            <a:r>
              <a:rPr lang="en-US" altLang="en-US"/>
              <a:t>User 1:  2 Mbps</a:t>
            </a:r>
          </a:p>
          <a:p>
            <a:pPr lvl="1"/>
            <a:r>
              <a:rPr lang="en-US" altLang="en-US"/>
              <a:t>User 2:  2.6 Mbps</a:t>
            </a:r>
          </a:p>
          <a:p>
            <a:pPr lvl="1"/>
            <a:r>
              <a:rPr lang="en-US" altLang="en-US"/>
              <a:t>User 3:  2.7 Mbps</a:t>
            </a:r>
          </a:p>
          <a:p>
            <a:pPr lvl="1"/>
            <a:r>
              <a:rPr lang="en-US" altLang="en-US"/>
              <a:t>User 4:  2.7 Mbps</a:t>
            </a:r>
          </a:p>
          <a:p>
            <a:pPr lvl="1"/>
            <a:endParaRPr lang="en-US" altLang="en-US"/>
          </a:p>
          <a:p>
            <a:endParaRPr lang="en-US" altLang="en-US"/>
          </a:p>
        </p:txBody>
      </p:sp>
      <p:sp>
        <p:nvSpPr>
          <p:cNvPr id="145412" name="Content Placeholder 3">
            <a:extLst>
              <a:ext uri="{FF2B5EF4-FFF2-40B4-BE49-F238E27FC236}">
                <a16:creationId xmlns:a16="http://schemas.microsoft.com/office/drawing/2014/main" id="{84C128BF-A6DB-A8FE-DB0F-686B97DFF928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en-US"/>
              <a:t>+ general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/>
              <a:t>+ performance isolation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/>
              <a:t>+ each user gets all of its requests or above 1/n fair share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/>
              <a:t>- Single resource type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itle 1">
            <a:extLst>
              <a:ext uri="{FF2B5EF4-FFF2-40B4-BE49-F238E27FC236}">
                <a16:creationId xmlns:a16="http://schemas.microsoft.com/office/drawing/2014/main" id="{531C6724-B10B-B4E7-266E-C675412FBC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about multiple resources?</a:t>
            </a:r>
          </a:p>
        </p:txBody>
      </p:sp>
      <p:sp>
        <p:nvSpPr>
          <p:cNvPr id="146435" name="Content Placeholder 4">
            <a:extLst>
              <a:ext uri="{FF2B5EF4-FFF2-40B4-BE49-F238E27FC236}">
                <a16:creationId xmlns:a16="http://schemas.microsoft.com/office/drawing/2014/main" id="{75EBEF96-52BF-F38E-8268-F0E81AE6C9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User A tasks (1 CPU, 4 GB RAM)</a:t>
            </a:r>
          </a:p>
          <a:p>
            <a:r>
              <a:rPr lang="en-US" altLang="en-US"/>
              <a:t>User B tasks (3 CPUs, 1 GB RAM)</a:t>
            </a:r>
          </a:p>
          <a:p>
            <a:r>
              <a:rPr lang="en-US" altLang="en-US"/>
              <a:t>How do we allocate fairly?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1">
            <a:extLst>
              <a:ext uri="{FF2B5EF4-FFF2-40B4-BE49-F238E27FC236}">
                <a16:creationId xmlns:a16="http://schemas.microsoft.com/office/drawing/2014/main" id="{E2E86C5C-0DBD-797F-695E-2F69E51C49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Solution Properties</a:t>
            </a:r>
          </a:p>
        </p:txBody>
      </p:sp>
      <p:sp>
        <p:nvSpPr>
          <p:cNvPr id="147459" name="Content Placeholder 2">
            <a:extLst>
              <a:ext uri="{FF2B5EF4-FFF2-40B4-BE49-F238E27FC236}">
                <a16:creationId xmlns:a16="http://schemas.microsoft.com/office/drawing/2014/main" id="{7C36C511-DB69-5770-0BD4-BB8D2EDE27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Sharing incentive:  should not allocate more tasks using &gt; 1/n of resources</a:t>
            </a:r>
          </a:p>
          <a:p>
            <a:r>
              <a:rPr lang="en-US" altLang="en-US"/>
              <a:t>Strategy-proofness:  can’t lie to gain resources</a:t>
            </a:r>
          </a:p>
          <a:p>
            <a:r>
              <a:rPr lang="en-US" altLang="en-US"/>
              <a:t>Envy-freeness:  fairness</a:t>
            </a:r>
          </a:p>
          <a:p>
            <a:r>
              <a:rPr lang="en-US" altLang="en-US"/>
              <a:t>Pareto efficiency:  can’t increase one’s alloc w/o decreasing another one’s alloc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itle 1">
            <a:extLst>
              <a:ext uri="{FF2B5EF4-FFF2-40B4-BE49-F238E27FC236}">
                <a16:creationId xmlns:a16="http://schemas.microsoft.com/office/drawing/2014/main" id="{739F347E-F88C-11E7-757D-C433F1C908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Strategy Proofness</a:t>
            </a:r>
          </a:p>
        </p:txBody>
      </p:sp>
      <p:sp>
        <p:nvSpPr>
          <p:cNvPr id="148483" name="Content Placeholder 2">
            <a:extLst>
              <a:ext uri="{FF2B5EF4-FFF2-40B4-BE49-F238E27FC236}">
                <a16:creationId xmlns:a16="http://schemas.microsoft.com/office/drawing/2014/main" id="{E156135C-AB27-8B72-8098-8BACD2134D8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Scheduler manipulations</a:t>
            </a:r>
          </a:p>
          <a:p>
            <a:pPr lvl="1"/>
            <a:r>
              <a:rPr lang="en-US" altLang="en-US"/>
              <a:t>If map slots are contended, do all jobs in the reduce phase…</a:t>
            </a:r>
          </a:p>
          <a:p>
            <a:pPr lvl="1"/>
            <a:r>
              <a:rPr lang="en-US" altLang="en-US"/>
              <a:t>A datacenter provides dedicated machine if a user has a high utilization</a:t>
            </a:r>
          </a:p>
          <a:p>
            <a:pPr lvl="2"/>
            <a:r>
              <a:rPr lang="en-US" altLang="en-US"/>
              <a:t>Users would add small useless loops to inflate utilization levels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itle 1">
            <a:extLst>
              <a:ext uri="{FF2B5EF4-FFF2-40B4-BE49-F238E27FC236}">
                <a16:creationId xmlns:a16="http://schemas.microsoft.com/office/drawing/2014/main" id="{D58714AD-56C5-4902-8883-0B3C20EE04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Other Desirable Properties of Resource Allocation</a:t>
            </a:r>
          </a:p>
        </p:txBody>
      </p:sp>
      <p:sp>
        <p:nvSpPr>
          <p:cNvPr id="149507" name="Content Placeholder 2">
            <a:extLst>
              <a:ext uri="{FF2B5EF4-FFF2-40B4-BE49-F238E27FC236}">
                <a16:creationId xmlns:a16="http://schemas.microsoft.com/office/drawing/2014/main" id="{1F83621F-9FBD-D67B-2D8E-014E7A42D2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Single resource fairness:  for one resource, the solution same as max-min</a:t>
            </a:r>
          </a:p>
          <a:p>
            <a:r>
              <a:rPr lang="en-US" altLang="en-US"/>
              <a:t>Bottleneck fairness:  the most demanded resource solution same as max-min</a:t>
            </a:r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itle 1">
            <a:extLst>
              <a:ext uri="{FF2B5EF4-FFF2-40B4-BE49-F238E27FC236}">
                <a16:creationId xmlns:a16="http://schemas.microsoft.com/office/drawing/2014/main" id="{AB6D3155-9A7C-A3F1-AD83-E68ED115EF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Other Desirable Properties of Resource Allocation</a:t>
            </a:r>
          </a:p>
        </p:txBody>
      </p:sp>
      <p:sp>
        <p:nvSpPr>
          <p:cNvPr id="150531" name="Content Placeholder 2">
            <a:extLst>
              <a:ext uri="{FF2B5EF4-FFF2-40B4-BE49-F238E27FC236}">
                <a16:creationId xmlns:a16="http://schemas.microsoft.com/office/drawing/2014/main" id="{E4F97BC4-D28E-3EF3-BD05-E4BCE5D71D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Population monotonicity:  when a user leaves the system, none of the allocs of the remaining users should decrease</a:t>
            </a:r>
          </a:p>
          <a:p>
            <a:r>
              <a:rPr lang="en-US" altLang="en-US"/>
              <a:t>Resource monotonicity:  when resources are added, non of the allocs of existing users should decrease</a:t>
            </a:r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itle 1">
            <a:extLst>
              <a:ext uri="{FF2B5EF4-FFF2-40B4-BE49-F238E27FC236}">
                <a16:creationId xmlns:a16="http://schemas.microsoft.com/office/drawing/2014/main" id="{A8EA75D2-1D2C-CCA6-501B-475A3B4C7A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Dominant Resource Fairness (DRF)</a:t>
            </a:r>
          </a:p>
        </p:txBody>
      </p:sp>
      <p:sp>
        <p:nvSpPr>
          <p:cNvPr id="151555" name="Content Placeholder 2">
            <a:extLst>
              <a:ext uri="{FF2B5EF4-FFF2-40B4-BE49-F238E27FC236}">
                <a16:creationId xmlns:a16="http://schemas.microsoft.com/office/drawing/2014/main" id="{4AE07180-209C-07A9-0AA4-8FCE0148C1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Dominant resource for a CPU-bound job is CPU</a:t>
            </a:r>
          </a:p>
          <a:p>
            <a:r>
              <a:rPr lang="en-US" altLang="en-US"/>
              <a:t>Dominant resource for a I/O-bound job is bandwidth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itle 1">
            <a:extLst>
              <a:ext uri="{FF2B5EF4-FFF2-40B4-BE49-F238E27FC236}">
                <a16:creationId xmlns:a16="http://schemas.microsoft.com/office/drawing/2014/main" id="{7D2A37FA-7F92-50B0-6AA0-B6ACE8304E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DRF Example</a:t>
            </a:r>
          </a:p>
        </p:txBody>
      </p:sp>
      <p:sp>
        <p:nvSpPr>
          <p:cNvPr id="152579" name="Content Placeholder 2">
            <a:extLst>
              <a:ext uri="{FF2B5EF4-FFF2-40B4-BE49-F238E27FC236}">
                <a16:creationId xmlns:a16="http://schemas.microsoft.com/office/drawing/2014/main" id="{5CCACF6F-8113-7F74-7BE1-C116C7D0A2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System with 9 CPUs, 18 GB RAM</a:t>
            </a:r>
          </a:p>
          <a:p>
            <a:r>
              <a:rPr lang="en-US" altLang="en-US"/>
              <a:t>A tasks (1 CPU, 4 GB)</a:t>
            </a:r>
          </a:p>
          <a:p>
            <a:pPr lvl="1"/>
            <a:r>
              <a:rPr lang="en-US" altLang="en-US"/>
              <a:t>1/9 of CPUs, 2/9 of RAM</a:t>
            </a:r>
          </a:p>
          <a:p>
            <a:pPr lvl="1"/>
            <a:r>
              <a:rPr lang="en-US" altLang="en-US"/>
              <a:t>RAM is dominant resource with 2/9 of RAM</a:t>
            </a:r>
          </a:p>
          <a:p>
            <a:r>
              <a:rPr lang="en-US" altLang="en-US"/>
              <a:t>B tasks (3 CPUs, 1 GB)</a:t>
            </a:r>
          </a:p>
          <a:p>
            <a:pPr lvl="1"/>
            <a:r>
              <a:rPr lang="en-US" altLang="en-US"/>
              <a:t>1/3 of CPUs, 1/18 of RAM </a:t>
            </a:r>
          </a:p>
          <a:p>
            <a:pPr lvl="1"/>
            <a:r>
              <a:rPr lang="en-US" altLang="en-US"/>
              <a:t>CPU is dominant resource with 1/3 of CPUs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itle 1">
            <a:extLst>
              <a:ext uri="{FF2B5EF4-FFF2-40B4-BE49-F238E27FC236}">
                <a16:creationId xmlns:a16="http://schemas.microsoft.com/office/drawing/2014/main" id="{B685F867-3679-BD3D-4113-A3A9907C7A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DRF Example Solution</a:t>
            </a:r>
          </a:p>
        </p:txBody>
      </p:sp>
      <p:sp>
        <p:nvSpPr>
          <p:cNvPr id="153603" name="Content Placeholder 2">
            <a:extLst>
              <a:ext uri="{FF2B5EF4-FFF2-40B4-BE49-F238E27FC236}">
                <a16:creationId xmlns:a16="http://schemas.microsoft.com/office/drawing/2014/main" id="{42116168-87A1-47AD-A1D6-F951E2C61F1C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/>
              <a:t>Three tasks for A</a:t>
            </a:r>
          </a:p>
          <a:p>
            <a:pPr lvl="1"/>
            <a:r>
              <a:rPr lang="en-US" altLang="en-US"/>
              <a:t>3 CPUs</a:t>
            </a:r>
          </a:p>
          <a:p>
            <a:pPr lvl="1"/>
            <a:r>
              <a:rPr lang="en-US" altLang="en-US"/>
              <a:t>12 GB (2/3 RAM)</a:t>
            </a:r>
          </a:p>
          <a:p>
            <a:r>
              <a:rPr lang="en-US" altLang="en-US"/>
              <a:t>Two tasks for B</a:t>
            </a:r>
          </a:p>
          <a:p>
            <a:pPr lvl="1"/>
            <a:r>
              <a:rPr lang="en-US" altLang="en-US"/>
              <a:t>6 CPUs (2/3 CPUs)</a:t>
            </a:r>
          </a:p>
          <a:p>
            <a:pPr lvl="1"/>
            <a:r>
              <a:rPr lang="en-US" altLang="en-US"/>
              <a:t>2 GB</a:t>
            </a:r>
          </a:p>
        </p:txBody>
      </p:sp>
      <p:pic>
        <p:nvPicPr>
          <p:cNvPr id="153604" name="Picture 4" descr="A graph of a computer hardware user&#10;&#10;AI-generated content may be incorrect.">
            <a:extLst>
              <a:ext uri="{FF2B5EF4-FFF2-40B4-BE49-F238E27FC236}">
                <a16:creationId xmlns:a16="http://schemas.microsoft.com/office/drawing/2014/main" id="{00DAB8BD-D323-0FB4-2CDB-4E4E1227B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775" y="2590800"/>
            <a:ext cx="3476625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itle 1">
            <a:extLst>
              <a:ext uri="{FF2B5EF4-FFF2-40B4-BE49-F238E27FC236}">
                <a16:creationId xmlns:a16="http://schemas.microsoft.com/office/drawing/2014/main" id="{B8C25CD3-277B-87FB-AB54-3E8799086E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to Solve…</a:t>
            </a:r>
          </a:p>
        </p:txBody>
      </p:sp>
      <p:sp>
        <p:nvSpPr>
          <p:cNvPr id="154627" name="Content Placeholder 2">
            <a:extLst>
              <a:ext uri="{FF2B5EF4-FFF2-40B4-BE49-F238E27FC236}">
                <a16:creationId xmlns:a16="http://schemas.microsoft.com/office/drawing/2014/main" id="{D18862AF-F3C4-2E0C-4020-5A55B5EE96ED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/>
              <a:t>A tasks uses </a:t>
            </a:r>
          </a:p>
          <a:p>
            <a:pPr lvl="1"/>
            <a:r>
              <a:rPr lang="en-US" altLang="en-US"/>
              <a:t>x CPU, 4x GB</a:t>
            </a:r>
          </a:p>
          <a:p>
            <a:r>
              <a:rPr lang="en-US" altLang="en-US"/>
              <a:t>B tasks uses </a:t>
            </a:r>
          </a:p>
          <a:p>
            <a:pPr lvl="1"/>
            <a:r>
              <a:rPr lang="en-US" altLang="en-US"/>
              <a:t>3y CPU, y GB</a:t>
            </a:r>
          </a:p>
          <a:p>
            <a:r>
              <a:rPr lang="en-US" altLang="en-US"/>
              <a:t>Total CPU</a:t>
            </a:r>
          </a:p>
          <a:p>
            <a:pPr lvl="1"/>
            <a:r>
              <a:rPr lang="en-US" altLang="en-US"/>
              <a:t>x + 3y </a:t>
            </a:r>
            <a:r>
              <a:rPr lang="en-US" altLang="en-US" u="sng"/>
              <a:t>&lt;</a:t>
            </a:r>
            <a:r>
              <a:rPr lang="en-US" altLang="en-US"/>
              <a:t> 9</a:t>
            </a:r>
          </a:p>
          <a:p>
            <a:r>
              <a:rPr lang="en-US" altLang="en-US"/>
              <a:t>Total RAM</a:t>
            </a:r>
          </a:p>
          <a:p>
            <a:pPr lvl="1"/>
            <a:r>
              <a:rPr lang="en-US" altLang="en-US"/>
              <a:t>4x + y </a:t>
            </a:r>
            <a:r>
              <a:rPr lang="en-US" altLang="en-US" u="sng"/>
              <a:t>&lt;</a:t>
            </a:r>
            <a:r>
              <a:rPr lang="en-US" altLang="en-US"/>
              <a:t> 18</a:t>
            </a:r>
          </a:p>
        </p:txBody>
      </p:sp>
      <p:sp>
        <p:nvSpPr>
          <p:cNvPr id="154628" name="Content Placeholder 3">
            <a:extLst>
              <a:ext uri="{FF2B5EF4-FFF2-40B4-BE49-F238E27FC236}">
                <a16:creationId xmlns:a16="http://schemas.microsoft.com/office/drawing/2014/main" id="{0E4A6325-62DF-82C2-EB07-7B3B9553C27C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/>
              <a:t>Equalize the dominant shares of resources</a:t>
            </a:r>
          </a:p>
          <a:p>
            <a:pPr lvl="1"/>
            <a:r>
              <a:rPr lang="en-US" altLang="en-US"/>
              <a:t>4x/18 = 3y/9</a:t>
            </a:r>
          </a:p>
          <a:p>
            <a:r>
              <a:rPr lang="en-US" altLang="en-US"/>
              <a:t>x = 3, y = 2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itle 1">
            <a:extLst>
              <a:ext uri="{FF2B5EF4-FFF2-40B4-BE49-F238E27FC236}">
                <a16:creationId xmlns:a16="http://schemas.microsoft.com/office/drawing/2014/main" id="{3EED2DB8-B519-87E7-326F-E37EA40CCB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Incremental Algorithm</a:t>
            </a:r>
          </a:p>
        </p:txBody>
      </p:sp>
      <p:sp>
        <p:nvSpPr>
          <p:cNvPr id="155651" name="Content Placeholder 6">
            <a:extLst>
              <a:ext uri="{FF2B5EF4-FFF2-40B4-BE49-F238E27FC236}">
                <a16:creationId xmlns:a16="http://schemas.microsoft.com/office/drawing/2014/main" id="{1B95643F-CAE2-F218-ECED-01F426B82A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2688" y="4670425"/>
            <a:ext cx="7772400" cy="1462088"/>
          </a:xfrm>
        </p:spPr>
        <p:txBody>
          <a:bodyPr/>
          <a:lstStyle/>
          <a:p>
            <a:r>
              <a:rPr lang="en-US" altLang="en-US"/>
              <a:t>Add tasks with least dominant share until the dominant shares equalize</a:t>
            </a:r>
          </a:p>
        </p:txBody>
      </p:sp>
      <p:pic>
        <p:nvPicPr>
          <p:cNvPr id="155652" name="Picture 8" descr="A table with numbers and symbols&#10;&#10;AI-generated content may be incorrect.">
            <a:extLst>
              <a:ext uri="{FF2B5EF4-FFF2-40B4-BE49-F238E27FC236}">
                <a16:creationId xmlns:a16="http://schemas.microsoft.com/office/drawing/2014/main" id="{E985F879-97BF-DE1D-D8F0-441907E23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2305050"/>
            <a:ext cx="82899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3" name="Speech Bubble: Rectangle with Corners Rounded 1">
            <a:extLst>
              <a:ext uri="{FF2B5EF4-FFF2-40B4-BE49-F238E27FC236}">
                <a16:creationId xmlns:a16="http://schemas.microsoft.com/office/drawing/2014/main" id="{78C85E12-5693-8C15-5572-6AE8418A5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1571625"/>
            <a:ext cx="1600200" cy="83820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/>
              <a:t>Randomly picked first</a:t>
            </a:r>
          </a:p>
        </p:txBody>
      </p:sp>
      <p:sp>
        <p:nvSpPr>
          <p:cNvPr id="155654" name="Speech Bubble: Rectangle with Corners Rounded 2">
            <a:extLst>
              <a:ext uri="{FF2B5EF4-FFF2-40B4-BE49-F238E27FC236}">
                <a16:creationId xmlns:a16="http://schemas.microsoft.com/office/drawing/2014/main" id="{96EB9F7D-0875-02BE-8918-3E9F1BA7D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4500" y="2895600"/>
            <a:ext cx="800100" cy="381000"/>
          </a:xfrm>
          <a:prstGeom prst="wedgeRoundRectCallout">
            <a:avLst>
              <a:gd name="adj1" fmla="val -159361"/>
              <a:gd name="adj2" fmla="val -32046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55655" name="Speech Bubble: Rectangle with Corners Rounded 3">
            <a:extLst>
              <a:ext uri="{FF2B5EF4-FFF2-40B4-BE49-F238E27FC236}">
                <a16:creationId xmlns:a16="http://schemas.microsoft.com/office/drawing/2014/main" id="{CA34D4BF-C579-182E-E4D8-DC9552BC9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1500" y="3086100"/>
            <a:ext cx="800100" cy="381000"/>
          </a:xfrm>
          <a:prstGeom prst="wedgeRoundRectCallout">
            <a:avLst>
              <a:gd name="adj1" fmla="val -98755"/>
              <a:gd name="adj2" fmla="val 37046"/>
              <a:gd name="adj3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itle 1">
            <a:extLst>
              <a:ext uri="{FF2B5EF4-FFF2-40B4-BE49-F238E27FC236}">
                <a16:creationId xmlns:a16="http://schemas.microsoft.com/office/drawing/2014/main" id="{9A85D904-8C06-8B55-8D64-3CB0EA924D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Alternatives of DRF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D47B5-839E-B2E1-1997-542126BD9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Asset Fairness</a:t>
            </a:r>
          </a:p>
          <a:p>
            <a:pPr lvl="1">
              <a:defRPr/>
            </a:pPr>
            <a:r>
              <a:rPr lang="en-US" dirty="0"/>
              <a:t>All resources are worth the same</a:t>
            </a:r>
          </a:p>
          <a:p>
            <a:pPr lvl="2">
              <a:defRPr/>
            </a:pPr>
            <a:r>
              <a:rPr lang="en-US" dirty="0"/>
              <a:t>1% of CPUs = 1% of RAM</a:t>
            </a:r>
          </a:p>
          <a:p>
            <a:pPr lvl="1">
              <a:defRPr/>
            </a:pPr>
            <a:r>
              <a:rPr lang="en-US" dirty="0"/>
              <a:t>Max-min on sum of all resources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- A user may get &lt; 1/n for each of all resources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itle 1">
            <a:extLst>
              <a:ext uri="{FF2B5EF4-FFF2-40B4-BE49-F238E27FC236}">
                <a16:creationId xmlns:a16="http://schemas.microsoft.com/office/drawing/2014/main" id="{0D930685-05CB-6341-72E0-A537A54190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Alternatives of DRF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0E9D6-C74A-37B5-6C2D-B3442796A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Competitive Equilibrium from Equal Incomes (CEEI)</a:t>
            </a:r>
          </a:p>
          <a:p>
            <a:pPr lvl="1">
              <a:defRPr/>
            </a:pPr>
            <a:r>
              <a:rPr lang="en-US" dirty="0"/>
              <a:t>Each user gets 1/n of each resource</a:t>
            </a:r>
          </a:p>
          <a:p>
            <a:pPr lvl="1">
              <a:defRPr/>
            </a:pPr>
            <a:r>
              <a:rPr lang="en-US" dirty="0"/>
              <a:t>Trade with other users</a:t>
            </a:r>
          </a:p>
          <a:p>
            <a:pPr lvl="1">
              <a:defRPr/>
            </a:pPr>
            <a:r>
              <a:rPr lang="en-US" dirty="0"/>
              <a:t>Maximize (x times y)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+ Envyfree and Pareto efficient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- Not strategy-proof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/>
              <a:t>- Violates population monotonicity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itle 1">
            <a:extLst>
              <a:ext uri="{FF2B5EF4-FFF2-40B4-BE49-F238E27FC236}">
                <a16:creationId xmlns:a16="http://schemas.microsoft.com/office/drawing/2014/main" id="{8DA25B72-504F-033D-0366-6E451BAA85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Quick Summary</a:t>
            </a:r>
          </a:p>
        </p:txBody>
      </p:sp>
      <p:pic>
        <p:nvPicPr>
          <p:cNvPr id="158723" name="Picture 4" descr="A list of assets with check marks&#10;&#10;AI-generated content may be incorrect.">
            <a:extLst>
              <a:ext uri="{FF2B5EF4-FFF2-40B4-BE49-F238E27FC236}">
                <a16:creationId xmlns:a16="http://schemas.microsoft.com/office/drawing/2014/main" id="{4EF62D32-5016-78AA-5F8E-7F1FAA65B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2057400"/>
            <a:ext cx="6505575" cy="404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941</TotalTime>
  <Words>2549</Words>
  <Application>Microsoft Office PowerPoint</Application>
  <PresentationFormat>On-screen Show (4:3)</PresentationFormat>
  <Paragraphs>562</Paragraphs>
  <Slides>83</Slides>
  <Notes>68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9" baseType="lpstr">
      <vt:lpstr>Tahoma</vt:lpstr>
      <vt:lpstr>Arial</vt:lpstr>
      <vt:lpstr>Wingdings</vt:lpstr>
      <vt:lpstr>Calibri</vt:lpstr>
      <vt:lpstr>Times New Roman</vt:lpstr>
      <vt:lpstr>Blends</vt:lpstr>
      <vt:lpstr>Distributed Operating Systems</vt:lpstr>
      <vt:lpstr>Outline</vt:lpstr>
      <vt:lpstr>Outline of Introductory Materials</vt:lpstr>
      <vt:lpstr>Why Bother?</vt:lpstr>
      <vt:lpstr>Economics of Hardware</vt:lpstr>
      <vt:lpstr>Resource Sharing</vt:lpstr>
      <vt:lpstr>Network Usage</vt:lpstr>
      <vt:lpstr>Reliability</vt:lpstr>
      <vt:lpstr>Problems with Distributed Systems</vt:lpstr>
      <vt:lpstr>Complexity of the Model</vt:lpstr>
      <vt:lpstr>Difficulties with Correct Operation</vt:lpstr>
      <vt:lpstr>Difficulties of Allocating Resources</vt:lpstr>
      <vt:lpstr>Security</vt:lpstr>
      <vt:lpstr>Dealing with Partial Failures</vt:lpstr>
      <vt:lpstr>Scaling Issues</vt:lpstr>
      <vt:lpstr>Heterogeneity Problems</vt:lpstr>
      <vt:lpstr>Resource Sharing</vt:lpstr>
      <vt:lpstr>Distribution Complicates Everything</vt:lpstr>
      <vt:lpstr>Important Research Areas in Distributed Operating Systems</vt:lpstr>
      <vt:lpstr>More Research Areas</vt:lpstr>
      <vt:lpstr>Taxonomy of Distributed Systems</vt:lpstr>
      <vt:lpstr>Network vs. Distributed OSes</vt:lpstr>
      <vt:lpstr>Network OS Diagram</vt:lpstr>
      <vt:lpstr>Distributed OS Diagram</vt:lpstr>
      <vt:lpstr>Characteristics of Network OSes</vt:lpstr>
      <vt:lpstr>Characteristics of Distributed OSes</vt:lpstr>
      <vt:lpstr>Reality is Somewhere in Between</vt:lpstr>
      <vt:lpstr>The Role of the Network</vt:lpstr>
      <vt:lpstr>Local Area Networks</vt:lpstr>
      <vt:lpstr>Long Haul Networks</vt:lpstr>
      <vt:lpstr>Communication Protocols</vt:lpstr>
      <vt:lpstr>Using Protocols in Distributed OSes</vt:lpstr>
      <vt:lpstr>General- vs. Special-purpose Protocols</vt:lpstr>
      <vt:lpstr>Important Issues in Distributed Operating Systems</vt:lpstr>
      <vt:lpstr>Communication Models for Distributed OSes</vt:lpstr>
      <vt:lpstr>Process Interaction in Distributed OSes</vt:lpstr>
      <vt:lpstr>Pipe Model</vt:lpstr>
      <vt:lpstr>Pros/Cons of Pipe Model</vt:lpstr>
      <vt:lpstr>Uninterpreted Message Model</vt:lpstr>
      <vt:lpstr>Pros/Cons of Uninterpreted Message Model</vt:lpstr>
      <vt:lpstr>Client/Server Process Interaction Model</vt:lpstr>
      <vt:lpstr>Pros/Cons of Client/Server Model</vt:lpstr>
      <vt:lpstr>Peer-to-Peer Model</vt:lpstr>
      <vt:lpstr>Pros/Cons of Peer-to-Peer Model</vt:lpstr>
      <vt:lpstr>Integrated Process Interaction Model</vt:lpstr>
      <vt:lpstr>Pros/Cons of Integrated Process Interaction Model</vt:lpstr>
      <vt:lpstr>RPC Model</vt:lpstr>
      <vt:lpstr>Pros/Cons of RPC Model</vt:lpstr>
      <vt:lpstr>Shared Memory Model</vt:lpstr>
      <vt:lpstr>Pros/Cons of Shared Memory Model</vt:lpstr>
      <vt:lpstr>Transparency</vt:lpstr>
      <vt:lpstr>Kinds of Transparency</vt:lpstr>
      <vt:lpstr>Data Transparency</vt:lpstr>
      <vt:lpstr>Process Access Transparency</vt:lpstr>
      <vt:lpstr>Location Transparency</vt:lpstr>
      <vt:lpstr>Name Transparency</vt:lpstr>
      <vt:lpstr>Control Transparency</vt:lpstr>
      <vt:lpstr>Execution Transparency</vt:lpstr>
      <vt:lpstr>Performance Transparency</vt:lpstr>
      <vt:lpstr>Benefits of Transparency</vt:lpstr>
      <vt:lpstr>When can you provide transparency?</vt:lpstr>
      <vt:lpstr>When don’t you want transparency?</vt:lpstr>
      <vt:lpstr>Heterogeneity</vt:lpstr>
      <vt:lpstr>Types of Heterogeneity</vt:lpstr>
      <vt:lpstr>Computer Heterogeneity</vt:lpstr>
      <vt:lpstr>Network Heterogeneity</vt:lpstr>
      <vt:lpstr>OS Heterogeneity</vt:lpstr>
      <vt:lpstr>Solutions to Heterogeneity problems</vt:lpstr>
      <vt:lpstr>Resource Allocation</vt:lpstr>
      <vt:lpstr>Resource Allocation</vt:lpstr>
      <vt:lpstr>How about multiple resources?</vt:lpstr>
      <vt:lpstr>Solution Properties</vt:lpstr>
      <vt:lpstr>Strategy Proofness</vt:lpstr>
      <vt:lpstr>Other Desirable Properties of Resource Allocation</vt:lpstr>
      <vt:lpstr>Other Desirable Properties of Resource Allocation</vt:lpstr>
      <vt:lpstr>Dominant Resource Fairness (DRF)</vt:lpstr>
      <vt:lpstr>DRF Example</vt:lpstr>
      <vt:lpstr>DRF Example Solution</vt:lpstr>
      <vt:lpstr>How to Solve…</vt:lpstr>
      <vt:lpstr>Incremental Algorithm</vt:lpstr>
      <vt:lpstr>Alternatives of DRF</vt:lpstr>
      <vt:lpstr>Alternatives of DRF</vt:lpstr>
      <vt:lpstr>Quick 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An-I Wang</cp:lastModifiedBy>
  <cp:revision>178</cp:revision>
  <dcterms:created xsi:type="dcterms:W3CDTF">1601-01-01T00:00:00Z</dcterms:created>
  <dcterms:modified xsi:type="dcterms:W3CDTF">2026-10-01T13:45:56Z</dcterms:modified>
</cp:coreProperties>
</file>