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theme/themeOverride1.xml" ContentType="application/vnd.openxmlformats-officedocument.themeOverr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46"/>
  </p:notesMasterIdLst>
  <p:sldIdLst>
    <p:sldId id="256" r:id="rId2"/>
    <p:sldId id="257" r:id="rId3"/>
    <p:sldId id="301" r:id="rId4"/>
    <p:sldId id="258" r:id="rId5"/>
    <p:sldId id="259" r:id="rId6"/>
    <p:sldId id="260" r:id="rId7"/>
    <p:sldId id="270" r:id="rId8"/>
    <p:sldId id="271" r:id="rId9"/>
    <p:sldId id="272" r:id="rId10"/>
    <p:sldId id="273" r:id="rId11"/>
    <p:sldId id="274" r:id="rId12"/>
    <p:sldId id="262" r:id="rId13"/>
    <p:sldId id="275" r:id="rId14"/>
    <p:sldId id="276" r:id="rId15"/>
    <p:sldId id="277" r:id="rId16"/>
    <p:sldId id="263" r:id="rId17"/>
    <p:sldId id="278" r:id="rId18"/>
    <p:sldId id="279" r:id="rId19"/>
    <p:sldId id="281" r:id="rId20"/>
    <p:sldId id="264" r:id="rId21"/>
    <p:sldId id="282" r:id="rId22"/>
    <p:sldId id="265" r:id="rId23"/>
    <p:sldId id="266" r:id="rId24"/>
    <p:sldId id="283" r:id="rId25"/>
    <p:sldId id="267" r:id="rId26"/>
    <p:sldId id="284" r:id="rId27"/>
    <p:sldId id="286" r:id="rId28"/>
    <p:sldId id="287" r:id="rId29"/>
    <p:sldId id="288" r:id="rId30"/>
    <p:sldId id="289" r:id="rId31"/>
    <p:sldId id="300" r:id="rId32"/>
    <p:sldId id="299" r:id="rId33"/>
    <p:sldId id="302" r:id="rId34"/>
    <p:sldId id="268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69" r:id="rId45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66FF"/>
    <a:srgbClr val="FFFF99"/>
    <a:srgbClr val="FFFF66"/>
    <a:srgbClr val="99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659" autoAdjust="0"/>
  </p:normalViewPr>
  <p:slideViewPr>
    <p:cSldViewPr>
      <p:cViewPr varScale="1">
        <p:scale>
          <a:sx n="59" d="100"/>
          <a:sy n="59" d="100"/>
        </p:scale>
        <p:origin x="1498" y="5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208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notesMaster" Target="notesMasters/notesMaster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453EAFB5-C502-4D28-8CFA-FC884CF924A1}" type="datetimeFigureOut">
              <a:rPr lang="en-US"/>
              <a:pPr>
                <a:defRPr/>
              </a:pPr>
              <a:t>1/9/2025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C09800AA-E1A1-45DF-9FCD-B01C8223644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8532899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5E88696E-B066-47A2-B8F8-F4EC824588B2}" type="slidenum">
              <a:rPr lang="en-US" altLang="en-US" smtClean="0"/>
              <a:pPr/>
              <a:t>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4609815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0C0179B0-05FF-4D18-8CF2-AAF52C32450A}" type="slidenum">
              <a:rPr lang="en-US" altLang="en-US" smtClean="0"/>
              <a:pPr/>
              <a:t>11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5349424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D8D9404C-70B1-4AC5-A0EF-19A94316589D}" type="slidenum">
              <a:rPr lang="en-US" altLang="en-US" smtClean="0"/>
              <a:pPr/>
              <a:t>12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555806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14031878-FC7F-454A-B925-FA5A76C934F8}" type="slidenum">
              <a:rPr lang="en-US" altLang="en-US" smtClean="0"/>
              <a:pPr/>
              <a:t>13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3953739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307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4079C760-BFDD-4AFD-9E25-D6DCC3B5B774}" type="slidenum">
              <a:rPr lang="en-US" altLang="en-US" smtClean="0"/>
              <a:pPr/>
              <a:t>14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260883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277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327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87DC7E76-7583-4317-B322-33D7D112D650}" type="slidenum">
              <a:rPr lang="en-US" altLang="en-US" smtClean="0"/>
              <a:pPr/>
              <a:t>15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6230697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3482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3515F191-6EE0-40DE-A95C-B2642A5471A1}" type="slidenum">
              <a:rPr lang="en-US" altLang="en-US" smtClean="0"/>
              <a:pPr/>
              <a:t>16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53652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686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3686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11C4B4F7-3CE7-4132-B1C4-5F1E83D23499}" type="slidenum">
              <a:rPr lang="en-US" altLang="en-US" smtClean="0"/>
              <a:pPr/>
              <a:t>17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5286704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37806311-03E0-4C9E-9776-135B242B634A}" type="slidenum">
              <a:rPr lang="en-US" altLang="en-US" smtClean="0"/>
              <a:pPr/>
              <a:t>18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9497434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301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4301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0FE3C8B2-1AB2-4B8A-8908-6159263A478F}" type="slidenum">
              <a:rPr lang="en-US" altLang="en-US" smtClean="0"/>
              <a:pPr/>
              <a:t>19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2355440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505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4506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16B981F9-5EF2-473E-8B7E-7CBC3745754B}" type="slidenum">
              <a:rPr lang="en-US" altLang="en-US" smtClean="0"/>
              <a:pPr/>
              <a:t>20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930041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71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06E307FB-B77A-4028-9C70-8EE4FA1CD4E5}" type="slidenum">
              <a:rPr lang="en-US" altLang="en-US" smtClean="0"/>
              <a:pPr/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8259928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710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4710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5885398B-D081-4B46-AB2E-0AFAC3575449}" type="slidenum">
              <a:rPr lang="en-US" altLang="en-US" smtClean="0"/>
              <a:pPr/>
              <a:t>21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5642294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915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4915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EEB37F8D-78B7-4B51-B128-BB793522D7D3}" type="slidenum">
              <a:rPr lang="en-US" altLang="en-US" smtClean="0"/>
              <a:pPr/>
              <a:t>22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2094904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7A3DD1E3-069B-441B-8186-BF078CF12D3C}" type="slidenum">
              <a:rPr lang="en-US" altLang="en-US" smtClean="0"/>
              <a:pPr/>
              <a:t>23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60793938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325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5325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B5CE959E-097A-45A0-B7B9-A0F2CDCE7583}" type="slidenum">
              <a:rPr lang="en-US" altLang="en-US" smtClean="0"/>
              <a:pPr/>
              <a:t>24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82835484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529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553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2F2B1C63-706E-4569-BC7B-6A98AE2CD6BC}" type="slidenum">
              <a:rPr lang="en-US" altLang="en-US" smtClean="0"/>
              <a:pPr/>
              <a:t>25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27486207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734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573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E17B3149-553A-4936-9A28-9791CE29B17E}" type="slidenum">
              <a:rPr lang="en-US" altLang="en-US" smtClean="0"/>
              <a:pPr/>
              <a:t>26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9592467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93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593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A7A5B421-D4F3-4CD5-BA44-41ECCC1C308C}" type="slidenum">
              <a:rPr lang="en-US" altLang="en-US" smtClean="0"/>
              <a:pPr/>
              <a:t>27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19664568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4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6144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9A0D7E32-93BE-4FBA-B242-582BBD327B8A}" type="slidenum">
              <a:rPr lang="en-US" altLang="en-US" smtClean="0"/>
              <a:pPr/>
              <a:t>28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1050567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349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634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661F435F-E895-497D-B13C-38CA2596559A}" type="slidenum">
              <a:rPr lang="en-US" altLang="en-US" smtClean="0"/>
              <a:pPr/>
              <a:t>29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82435685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553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655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19796F5B-7E06-4D45-9652-F5EB28640CD8}" type="slidenum">
              <a:rPr lang="en-US" altLang="en-US" smtClean="0"/>
              <a:pPr/>
              <a:t>30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024806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1CE9A5F6-4EB9-490F-BAE3-BD3461528803}" type="slidenum">
              <a:rPr lang="en-US" altLang="en-US" smtClean="0"/>
              <a:pPr/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99910591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065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7066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F13EA73B-EE58-4455-B542-630F8ECCA966}" type="slidenum">
              <a:rPr lang="en-US" altLang="en-US" smtClean="0"/>
              <a:pPr/>
              <a:t>34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34142130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270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7270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91FAC4D6-24FF-4C51-A3B5-2F8D62232CA8}" type="slidenum">
              <a:rPr lang="en-US" altLang="en-US" smtClean="0"/>
              <a:pPr/>
              <a:t>35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38920645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475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7475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5BA80B7A-AE54-4457-9863-BAF07803E3E0}" type="slidenum">
              <a:rPr lang="en-US" altLang="en-US" smtClean="0"/>
              <a:pPr/>
              <a:t>36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95251872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680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7680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02F3AE53-C2D3-4462-927D-815B7D36F718}" type="slidenum">
              <a:rPr lang="en-US" altLang="en-US" smtClean="0"/>
              <a:pPr/>
              <a:t>37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13198297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885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7885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3258095F-139A-4333-B3A7-B68479D083F4}" type="slidenum">
              <a:rPr lang="en-US" altLang="en-US" smtClean="0"/>
              <a:pPr/>
              <a:t>38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93425276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089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809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B585D84D-D487-4768-B598-AD381A0744CF}" type="slidenum">
              <a:rPr lang="en-US" altLang="en-US" smtClean="0"/>
              <a:pPr/>
              <a:t>39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55655253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294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829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61B22BC6-505E-4047-9073-01A299D8F6B5}" type="slidenum">
              <a:rPr lang="en-US" altLang="en-US" smtClean="0"/>
              <a:pPr/>
              <a:t>40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22832909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49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849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F88619DB-1E1C-4663-88AB-06648A33845F}" type="slidenum">
              <a:rPr lang="en-US" altLang="en-US" smtClean="0"/>
              <a:pPr/>
              <a:t>41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22315310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704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8704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C151F0AC-CE16-4513-8F13-9B5F266DF129}" type="slidenum">
              <a:rPr lang="en-US" altLang="en-US" smtClean="0"/>
              <a:pPr/>
              <a:t>42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96634474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909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890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B8B94C18-260A-42FF-87FF-96AD01062F8D}" type="slidenum">
              <a:rPr lang="en-US" altLang="en-US" smtClean="0"/>
              <a:pPr/>
              <a:t>43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4042569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122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A32132F3-326A-4D16-BFED-097334AABC3E}" type="slidenum">
              <a:rPr lang="en-US" altLang="en-US" smtClean="0"/>
              <a:pPr/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35805162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113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911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8F17E9CA-1AED-4465-A971-D7580B3D7AAA}" type="slidenum">
              <a:rPr lang="en-US" altLang="en-US" smtClean="0"/>
              <a:pPr/>
              <a:t>44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9416145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8B6A24C1-A4F5-4A79-952D-0D1BF809EA2E}" type="slidenum">
              <a:rPr lang="en-US" altLang="en-US" smtClean="0"/>
              <a:pPr/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4735895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180DBA41-83D4-49C0-98D7-320CB996497B}" type="slidenum">
              <a:rPr lang="en-US" altLang="en-US" smtClean="0"/>
              <a:pPr/>
              <a:t>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186421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9FEAC781-3A80-41B5-B761-B28F314C022E}" type="slidenum">
              <a:rPr lang="en-US" altLang="en-US" smtClean="0"/>
              <a:pPr/>
              <a:t>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9755118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1738C118-FE8F-43B6-B977-619F9F699327}" type="slidenum">
              <a:rPr lang="en-US" altLang="en-US" smtClean="0"/>
              <a:pPr/>
              <a:t>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7036461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53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2253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EBA9EC6C-9AEA-4BFD-BE9C-F2E47BBBAE62}" type="slidenum">
              <a:rPr lang="en-US" altLang="en-US" smtClean="0"/>
              <a:pPr/>
              <a:t>10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486689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5" y="1604"/>
              <a:ext cx="449" cy="299"/>
              <a:chOff x="720" y="336"/>
              <a:chExt cx="624" cy="432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>
                  <a:defRPr/>
                </a:pPr>
                <a:endParaRPr lang="en-US" altLang="en-US"/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>
                  <a:defRPr/>
                </a:pPr>
                <a:endParaRPr lang="en-US" altLang="en-US"/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3" y="1870"/>
              <a:ext cx="466" cy="299"/>
              <a:chOff x="912" y="2640"/>
              <a:chExt cx="672" cy="432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>
                  <a:defRPr/>
                </a:pPr>
                <a:endParaRPr lang="en-US" altLang="en-US"/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>
                  <a:defRPr/>
                </a:pPr>
                <a:endParaRPr lang="en-US" altLang="en-US"/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>
                <a:defRPr/>
              </a:pPr>
              <a:endParaRPr lang="en-US" altLang="en-US"/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>
                <a:defRPr/>
              </a:pPr>
              <a:endParaRPr lang="en-US" altLang="en-US"/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>
                <a:defRPr/>
              </a:pPr>
              <a:endParaRPr lang="en-US" altLang="en-US"/>
            </a:p>
          </p:txBody>
        </p:sp>
      </p:grpSp>
      <p:sp>
        <p:nvSpPr>
          <p:cNvPr id="7180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676400"/>
            <a:ext cx="7772400" cy="1462088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181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3342881C-FF54-4A46-B1B6-63CD27A5DC8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287602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544396-4A1C-4215-A9D0-7FF615E8C63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2781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04050" y="214313"/>
            <a:ext cx="1951038" cy="5918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0938" y="214313"/>
            <a:ext cx="5700712" cy="5918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D4972D-A653-4369-98A1-06011944B56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988994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0938" y="214313"/>
            <a:ext cx="7793037" cy="146208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7CEEA1-8A1D-4156-B20A-8351022C707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907958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EC4EAE-3C4C-42FD-8353-AD69B2C4D8E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329066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FD2CEF-EA06-4A2F-B2FB-0CAD88F6E90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729031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F44EE9-05DA-4F66-9FE3-77EEC1F67B9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768353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F76498-803E-482A-84EA-49F431DDB62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922650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BCF3D5-B1E5-43B7-BF87-EED5C3AAD23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669808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B5C52B-FCD4-450E-8C1C-9874B0E799D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063729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6F73EA-14F0-4C6B-A230-4A2F40F228C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644049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D30964-35AC-40AA-BDC0-75195035669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726183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ltGray">
          <a:xfrm>
            <a:off x="417513" y="1098550"/>
            <a:ext cx="438150" cy="474663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defRPr/>
            </a:pPr>
            <a:endParaRPr kumimoji="1" lang="en-US" altLang="en-US" sz="2400"/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ltGray">
          <a:xfrm>
            <a:off x="800100" y="10985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defRPr/>
            </a:pPr>
            <a:endParaRPr kumimoji="1" lang="en-US" altLang="en-US" sz="2400"/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ltGray">
          <a:xfrm>
            <a:off x="541338" y="1520825"/>
            <a:ext cx="422275" cy="474663"/>
          </a:xfrm>
          <a:prstGeom prst="rect">
            <a:avLst/>
          </a:pr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defRPr/>
            </a:pPr>
            <a:endParaRPr kumimoji="1" lang="en-US" altLang="en-US" sz="2400"/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ltGray">
          <a:xfrm>
            <a:off x="911225" y="15208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defRPr/>
            </a:pPr>
            <a:endParaRPr kumimoji="1" lang="en-US" altLang="en-US" sz="2400"/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ltGray">
          <a:xfrm>
            <a:off x="127000" y="14478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defRPr/>
            </a:pPr>
            <a:endParaRPr kumimoji="1" lang="en-US" altLang="en-US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gray">
          <a:xfrm>
            <a:off x="762000" y="990600"/>
            <a:ext cx="31750" cy="1052513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defRPr/>
            </a:pPr>
            <a:endParaRPr kumimoji="1" lang="en-US" altLang="en-US" sz="2400"/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gray">
          <a:xfrm>
            <a:off x="442913" y="1781175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defRPr/>
            </a:pPr>
            <a:endParaRPr kumimoji="1" lang="en-US" altLang="en-US" sz="2400"/>
          </a:p>
        </p:txBody>
      </p:sp>
      <p:sp>
        <p:nvSpPr>
          <p:cNvPr id="1033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214313"/>
            <a:ext cx="7793037" cy="1462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34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6155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56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57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163D282E-CCD9-497D-BB62-4B02A00346D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08" r:id="rId1"/>
    <p:sldLayoutId id="2147483897" r:id="rId2"/>
    <p:sldLayoutId id="2147483898" r:id="rId3"/>
    <p:sldLayoutId id="2147483899" r:id="rId4"/>
    <p:sldLayoutId id="2147483900" r:id="rId5"/>
    <p:sldLayoutId id="2147483901" r:id="rId6"/>
    <p:sldLayoutId id="2147483902" r:id="rId7"/>
    <p:sldLayoutId id="2147483903" r:id="rId8"/>
    <p:sldLayoutId id="2147483904" r:id="rId9"/>
    <p:sldLayoutId id="2147483905" r:id="rId10"/>
    <p:sldLayoutId id="2147483906" r:id="rId11"/>
    <p:sldLayoutId id="2147483907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anose="05000000000000000000" pitchFamily="2" charset="2"/>
        <a:buChar char="n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jpeg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9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3.jpg"/><Relationship Id="rId4" Type="http://schemas.openxmlformats.org/officeDocument/2006/relationships/image" Target="../media/image2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 sz="4000"/>
              <a:t>Genesis:  </a:t>
            </a:r>
            <a:br>
              <a:rPr lang="en-US" altLang="en-US" sz="4000"/>
            </a:br>
            <a:r>
              <a:rPr lang="en-US" altLang="en-US" sz="4000"/>
              <a:t>From Raw Hardware to Processes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Andy Wang</a:t>
            </a:r>
          </a:p>
          <a:p>
            <a:pPr eaLnBrk="1" hangingPunct="1"/>
            <a:r>
              <a:rPr lang="en-US" altLang="en-US"/>
              <a:t>Operating Systems</a:t>
            </a:r>
          </a:p>
          <a:p>
            <a:pPr eaLnBrk="1" hangingPunct="1"/>
            <a:r>
              <a:rPr lang="en-US" altLang="en-US"/>
              <a:t>COP 4610 / CGS 5765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Fetch-Execute Algorithm</a:t>
            </a:r>
          </a:p>
        </p:txBody>
      </p:sp>
      <p:sp>
        <p:nvSpPr>
          <p:cNvPr id="21507" name="Rectangle 3"/>
          <p:cNvSpPr>
            <a:spLocks noChangeArrowheads="1"/>
          </p:cNvSpPr>
          <p:nvPr/>
        </p:nvSpPr>
        <p:spPr bwMode="auto">
          <a:xfrm>
            <a:off x="5181600" y="3048000"/>
            <a:ext cx="1828800" cy="457200"/>
          </a:xfrm>
          <a:prstGeom prst="rect">
            <a:avLst/>
          </a:prstGeom>
          <a:solidFill>
            <a:srgbClr val="99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/>
              <a:t>…</a:t>
            </a:r>
          </a:p>
        </p:txBody>
      </p:sp>
      <p:sp>
        <p:nvSpPr>
          <p:cNvPr id="21508" name="Rectangle 4"/>
          <p:cNvSpPr>
            <a:spLocks noChangeArrowheads="1"/>
          </p:cNvSpPr>
          <p:nvPr/>
        </p:nvSpPr>
        <p:spPr bwMode="auto">
          <a:xfrm>
            <a:off x="5181600" y="4419600"/>
            <a:ext cx="1828800" cy="457200"/>
          </a:xfrm>
          <a:prstGeom prst="rect">
            <a:avLst/>
          </a:prstGeom>
          <a:solidFill>
            <a:srgbClr val="99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/>
              <a:t>…</a:t>
            </a:r>
          </a:p>
        </p:txBody>
      </p:sp>
      <p:sp>
        <p:nvSpPr>
          <p:cNvPr id="21509" name="Rectangle 5"/>
          <p:cNvSpPr>
            <a:spLocks noChangeArrowheads="1"/>
          </p:cNvSpPr>
          <p:nvPr/>
        </p:nvSpPr>
        <p:spPr bwMode="auto">
          <a:xfrm>
            <a:off x="5181600" y="3962400"/>
            <a:ext cx="1828800" cy="457200"/>
          </a:xfrm>
          <a:prstGeom prst="rect">
            <a:avLst/>
          </a:prstGeom>
          <a:solidFill>
            <a:srgbClr val="99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b="1">
                <a:latin typeface="Courier New" panose="02070309020205020404" pitchFamily="49" charset="0"/>
              </a:rPr>
              <a:t>load r4, c</a:t>
            </a:r>
          </a:p>
        </p:txBody>
      </p:sp>
      <p:sp>
        <p:nvSpPr>
          <p:cNvPr id="21510" name="Rectangle 6"/>
          <p:cNvSpPr>
            <a:spLocks noChangeArrowheads="1"/>
          </p:cNvSpPr>
          <p:nvPr/>
        </p:nvSpPr>
        <p:spPr bwMode="auto">
          <a:xfrm>
            <a:off x="5181600" y="3505200"/>
            <a:ext cx="1828800" cy="457200"/>
          </a:xfrm>
          <a:prstGeom prst="rect">
            <a:avLst/>
          </a:prstGeom>
          <a:solidFill>
            <a:srgbClr val="99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b="1">
                <a:latin typeface="Courier New" panose="02070309020205020404" pitchFamily="49" charset="0"/>
              </a:rPr>
              <a:t>load r3, b</a:t>
            </a:r>
          </a:p>
        </p:txBody>
      </p:sp>
      <p:sp>
        <p:nvSpPr>
          <p:cNvPr id="21511" name="Rectangle 7"/>
          <p:cNvSpPr>
            <a:spLocks noChangeArrowheads="1"/>
          </p:cNvSpPr>
          <p:nvPr/>
        </p:nvSpPr>
        <p:spPr bwMode="auto">
          <a:xfrm>
            <a:off x="1981200" y="3276600"/>
            <a:ext cx="1828800" cy="4572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</p:txBody>
      </p:sp>
      <p:sp>
        <p:nvSpPr>
          <p:cNvPr id="21512" name="Rectangle 8"/>
          <p:cNvSpPr>
            <a:spLocks noChangeArrowheads="1"/>
          </p:cNvSpPr>
          <p:nvPr/>
        </p:nvSpPr>
        <p:spPr bwMode="auto">
          <a:xfrm>
            <a:off x="1981200" y="4191000"/>
            <a:ext cx="1828800" cy="4572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 b="1">
              <a:latin typeface="Courier New" panose="02070309020205020404" pitchFamily="49" charset="0"/>
            </a:endParaRPr>
          </a:p>
        </p:txBody>
      </p:sp>
      <p:sp>
        <p:nvSpPr>
          <p:cNvPr id="21513" name="Text Box 9"/>
          <p:cNvSpPr txBox="1">
            <a:spLocks noChangeArrowheads="1"/>
          </p:cNvSpPr>
          <p:nvPr/>
        </p:nvSpPr>
        <p:spPr bwMode="auto">
          <a:xfrm>
            <a:off x="5105400" y="5029200"/>
            <a:ext cx="2068513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/>
              <a:t>Memory addresses</a:t>
            </a:r>
          </a:p>
        </p:txBody>
      </p:sp>
      <p:sp>
        <p:nvSpPr>
          <p:cNvPr id="21514" name="Text Box 10"/>
          <p:cNvSpPr txBox="1">
            <a:spLocks noChangeArrowheads="1"/>
          </p:cNvSpPr>
          <p:nvPr/>
        </p:nvSpPr>
        <p:spPr bwMode="auto">
          <a:xfrm>
            <a:off x="7070725" y="3536950"/>
            <a:ext cx="685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/>
              <a:t>3000</a:t>
            </a:r>
          </a:p>
        </p:txBody>
      </p:sp>
      <p:sp>
        <p:nvSpPr>
          <p:cNvPr id="21515" name="Text Box 11"/>
          <p:cNvSpPr txBox="1">
            <a:spLocks noChangeArrowheads="1"/>
          </p:cNvSpPr>
          <p:nvPr/>
        </p:nvSpPr>
        <p:spPr bwMode="auto">
          <a:xfrm>
            <a:off x="7070725" y="3994150"/>
            <a:ext cx="685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/>
              <a:t>3004</a:t>
            </a:r>
          </a:p>
        </p:txBody>
      </p:sp>
      <p:sp>
        <p:nvSpPr>
          <p:cNvPr id="21516" name="Text Box 12"/>
          <p:cNvSpPr txBox="1">
            <a:spLocks noChangeArrowheads="1"/>
          </p:cNvSpPr>
          <p:nvPr/>
        </p:nvSpPr>
        <p:spPr bwMode="auto">
          <a:xfrm>
            <a:off x="1458913" y="3352800"/>
            <a:ext cx="446087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/>
              <a:t>PC</a:t>
            </a:r>
          </a:p>
        </p:txBody>
      </p:sp>
      <p:sp>
        <p:nvSpPr>
          <p:cNvPr id="21517" name="Text Box 13"/>
          <p:cNvSpPr txBox="1">
            <a:spLocks noChangeArrowheads="1"/>
          </p:cNvSpPr>
          <p:nvPr/>
        </p:nvSpPr>
        <p:spPr bwMode="auto">
          <a:xfrm>
            <a:off x="1493838" y="4191000"/>
            <a:ext cx="411162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/>
              <a:t>IR</a:t>
            </a:r>
          </a:p>
        </p:txBody>
      </p:sp>
      <p:sp>
        <p:nvSpPr>
          <p:cNvPr id="21518" name="Text Box 14"/>
          <p:cNvSpPr txBox="1">
            <a:spLocks noChangeArrowheads="1"/>
          </p:cNvSpPr>
          <p:nvPr/>
        </p:nvSpPr>
        <p:spPr bwMode="auto">
          <a:xfrm>
            <a:off x="2555875" y="3308350"/>
            <a:ext cx="685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/>
              <a:t>3004</a:t>
            </a:r>
          </a:p>
        </p:txBody>
      </p:sp>
      <p:sp>
        <p:nvSpPr>
          <p:cNvPr id="21519" name="Text Box 16"/>
          <p:cNvSpPr txBox="1">
            <a:spLocks noChangeArrowheads="1"/>
          </p:cNvSpPr>
          <p:nvPr/>
        </p:nvSpPr>
        <p:spPr bwMode="auto">
          <a:xfrm>
            <a:off x="3733800" y="2438400"/>
            <a:ext cx="184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</p:txBody>
      </p:sp>
      <p:sp>
        <p:nvSpPr>
          <p:cNvPr id="21520" name="Text Box 17"/>
          <p:cNvSpPr txBox="1">
            <a:spLocks noChangeArrowheads="1"/>
          </p:cNvSpPr>
          <p:nvPr/>
        </p:nvSpPr>
        <p:spPr bwMode="auto">
          <a:xfrm>
            <a:off x="2667000" y="2438400"/>
            <a:ext cx="1979613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/>
              <a:t>while (not halt) { 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/>
              <a:t>// increment PC</a:t>
            </a:r>
          </a:p>
        </p:txBody>
      </p:sp>
      <p:sp>
        <p:nvSpPr>
          <p:cNvPr id="21521" name="Line 18"/>
          <p:cNvSpPr>
            <a:spLocks noChangeShapeType="1"/>
          </p:cNvSpPr>
          <p:nvPr/>
        </p:nvSpPr>
        <p:spPr bwMode="auto">
          <a:xfrm>
            <a:off x="3810000" y="3505200"/>
            <a:ext cx="1371600" cy="685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22" name="Text Box 19"/>
          <p:cNvSpPr txBox="1">
            <a:spLocks noChangeArrowheads="1"/>
          </p:cNvSpPr>
          <p:nvPr/>
        </p:nvSpPr>
        <p:spPr bwMode="auto">
          <a:xfrm>
            <a:off x="2819400" y="3765550"/>
            <a:ext cx="1614488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/>
              <a:t>// execute(IR)</a:t>
            </a:r>
          </a:p>
        </p:txBody>
      </p:sp>
      <p:grpSp>
        <p:nvGrpSpPr>
          <p:cNvPr id="2" name="Group 23"/>
          <p:cNvGrpSpPr>
            <a:grpSpLocks/>
          </p:cNvGrpSpPr>
          <p:nvPr/>
        </p:nvGrpSpPr>
        <p:grpSpPr bwMode="auto">
          <a:xfrm>
            <a:off x="2124075" y="4191000"/>
            <a:ext cx="3209925" cy="1525588"/>
            <a:chOff x="1338" y="2640"/>
            <a:chExt cx="2022" cy="961"/>
          </a:xfrm>
        </p:grpSpPr>
        <p:grpSp>
          <p:nvGrpSpPr>
            <p:cNvPr id="21524" name="Group 22"/>
            <p:cNvGrpSpPr>
              <a:grpSpLocks/>
            </p:cNvGrpSpPr>
            <p:nvPr/>
          </p:nvGrpSpPr>
          <p:grpSpPr bwMode="auto">
            <a:xfrm>
              <a:off x="1338" y="2640"/>
              <a:ext cx="2022" cy="267"/>
              <a:chOff x="1338" y="2640"/>
              <a:chExt cx="2022" cy="267"/>
            </a:xfrm>
          </p:grpSpPr>
          <p:sp>
            <p:nvSpPr>
              <p:cNvPr id="21526" name="Text Box 15"/>
              <p:cNvSpPr txBox="1">
                <a:spLocks noChangeArrowheads="1"/>
              </p:cNvSpPr>
              <p:nvPr/>
            </p:nvSpPr>
            <p:spPr bwMode="auto">
              <a:xfrm>
                <a:off x="1338" y="2676"/>
                <a:ext cx="976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folHlink"/>
                  </a:buClr>
                  <a:buSzPct val="60000"/>
                  <a:buFont typeface="Wingdings" panose="05000000000000000000" pitchFamily="2" charset="2"/>
                  <a:buChar char="n"/>
                  <a:defRPr sz="32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hlink"/>
                  </a:buClr>
                  <a:buSzPct val="55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folHlink"/>
                  </a:buClr>
                  <a:buSzPct val="50000"/>
                  <a:buFont typeface="Wingdings" panose="05000000000000000000" pitchFamily="2" charset="2"/>
                  <a:buChar char="n"/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2"/>
                  </a:buClr>
                  <a:buSzPct val="55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1800" b="1">
                    <a:latin typeface="Courier New" panose="02070309020205020404" pitchFamily="49" charset="0"/>
                  </a:rPr>
                  <a:t>load r4, c</a:t>
                </a:r>
              </a:p>
            </p:txBody>
          </p:sp>
          <p:sp>
            <p:nvSpPr>
              <p:cNvPr id="21527" name="Line 20"/>
              <p:cNvSpPr>
                <a:spLocks noChangeShapeType="1"/>
              </p:cNvSpPr>
              <p:nvPr/>
            </p:nvSpPr>
            <p:spPr bwMode="auto">
              <a:xfrm flipH="1">
                <a:off x="2400" y="2640"/>
                <a:ext cx="960" cy="144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1525" name="Rectangle 21"/>
            <p:cNvSpPr>
              <a:spLocks noChangeArrowheads="1"/>
            </p:cNvSpPr>
            <p:nvPr/>
          </p:nvSpPr>
          <p:spPr bwMode="auto">
            <a:xfrm>
              <a:off x="1680" y="3024"/>
              <a:ext cx="1306" cy="5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/>
                <a:t>  // IR = memory </a:t>
              </a:r>
            </a:p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/>
                <a:t>  //   content of PC</a:t>
              </a:r>
            </a:p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/>
                <a:t>}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Booting Sequence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The address of the first instruction is fixed</a:t>
            </a:r>
          </a:p>
          <a:p>
            <a:pPr eaLnBrk="1" hangingPunct="1"/>
            <a:r>
              <a:rPr lang="en-US" altLang="en-US"/>
              <a:t>It is stored in read-only-memory (ROM)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Booting Procedure for i386 Machines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On i386 machines, ROM stores a </a:t>
            </a:r>
            <a:r>
              <a:rPr lang="en-US" altLang="en-US" b="1" i="1" dirty="0">
                <a:solidFill>
                  <a:srgbClr val="CC66FF"/>
                </a:solidFill>
              </a:rPr>
              <a:t>Basic Input/Output System (BIOS)</a:t>
            </a:r>
          </a:p>
          <a:p>
            <a:pPr lvl="1" eaLnBrk="1" hangingPunct="1"/>
            <a:r>
              <a:rPr lang="en-US" altLang="en-US" dirty="0"/>
              <a:t>BIOS contains information on how to access storage devices</a:t>
            </a:r>
          </a:p>
          <a:p>
            <a:pPr eaLnBrk="1" hangingPunct="1"/>
            <a:r>
              <a:rPr lang="en-US" altLang="en-US" dirty="0"/>
              <a:t>Replaced with </a:t>
            </a:r>
            <a:r>
              <a:rPr lang="en-US" altLang="en-US" b="1" i="1" dirty="0">
                <a:solidFill>
                  <a:srgbClr val="CC66FF"/>
                </a:solidFill>
              </a:rPr>
              <a:t>United Extended Firmware Interface (UEFI)</a:t>
            </a:r>
          </a:p>
          <a:p>
            <a:pPr lvl="1" eaLnBrk="1" hangingPunct="1"/>
            <a:r>
              <a:rPr lang="en-US" altLang="en-US" dirty="0"/>
              <a:t>To access storage &gt; 2TB</a:t>
            </a:r>
          </a:p>
          <a:p>
            <a:pPr eaLnBrk="1" hangingPunct="1"/>
            <a:endParaRPr lang="en-US" alt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BIOS Code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Performs Power-On Self Test (POST)</a:t>
            </a:r>
          </a:p>
          <a:p>
            <a:pPr lvl="1" eaLnBrk="1" hangingPunct="1"/>
            <a:r>
              <a:rPr lang="en-US" altLang="en-US" dirty="0"/>
              <a:t>Checks memory and devices for their presence and correct operations</a:t>
            </a:r>
          </a:p>
          <a:p>
            <a:pPr lvl="1" eaLnBrk="1" hangingPunct="1"/>
            <a:r>
              <a:rPr lang="en-US" altLang="en-US" dirty="0"/>
              <a:t>For ancient computers, you will hear memory counting, which consists of noises from the hard drive and CDROM, followed by a final beep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After the POST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z="2800" dirty="0"/>
              <a:t>The </a:t>
            </a:r>
            <a:r>
              <a:rPr lang="en-US" altLang="en-US" sz="2800" b="1" i="1" dirty="0">
                <a:solidFill>
                  <a:srgbClr val="CC66FF"/>
                </a:solidFill>
              </a:rPr>
              <a:t>master boot record (MBR)</a:t>
            </a:r>
            <a:r>
              <a:rPr lang="en-US" altLang="en-US" sz="2800" dirty="0"/>
              <a:t> is loaded from the </a:t>
            </a:r>
            <a:r>
              <a:rPr lang="en-US" altLang="en-US" sz="2800" b="1" i="1" dirty="0">
                <a:solidFill>
                  <a:srgbClr val="CC66FF"/>
                </a:solidFill>
              </a:rPr>
              <a:t>boot device</a:t>
            </a:r>
            <a:r>
              <a:rPr lang="en-US" altLang="en-US" sz="2800" dirty="0"/>
              <a:t> (configured in BIOS)</a:t>
            </a:r>
          </a:p>
          <a:p>
            <a:pPr eaLnBrk="1" hangingPunct="1"/>
            <a:r>
              <a:rPr lang="en-US" altLang="en-US" sz="2800" dirty="0"/>
              <a:t>The MBR is stored at the first logical sector of the boot device (e.g., a hard drive) that</a:t>
            </a:r>
          </a:p>
          <a:p>
            <a:pPr lvl="1" eaLnBrk="1" hangingPunct="1"/>
            <a:r>
              <a:rPr lang="en-US" altLang="en-US" sz="2400" dirty="0"/>
              <a:t>Fits into a single 4K-byte disk sector (</a:t>
            </a:r>
            <a:r>
              <a:rPr lang="en-US" altLang="en-US" sz="2400" b="1" i="1" dirty="0">
                <a:solidFill>
                  <a:srgbClr val="CC66FF"/>
                </a:solidFill>
              </a:rPr>
              <a:t>boot sector</a:t>
            </a:r>
            <a:r>
              <a:rPr lang="en-US" altLang="en-US" sz="2400" dirty="0"/>
              <a:t>)</a:t>
            </a:r>
          </a:p>
          <a:p>
            <a:pPr lvl="1" eaLnBrk="1" hangingPunct="1"/>
            <a:r>
              <a:rPr lang="en-US" altLang="en-US" sz="2400" dirty="0"/>
              <a:t>Describes the physical layout of the disk (e.g., number of tracks)</a:t>
            </a:r>
          </a:p>
          <a:p>
            <a:pPr eaLnBrk="1" hangingPunct="1"/>
            <a:r>
              <a:rPr lang="en-US" altLang="en-US" sz="2800" dirty="0"/>
              <a:t>MBR </a:t>
            </a:r>
            <a:r>
              <a:rPr lang="en-US" altLang="en-US" sz="2800"/>
              <a:t>is replaced </a:t>
            </a:r>
            <a:r>
              <a:rPr lang="en-US" altLang="en-US" sz="2800" dirty="0"/>
              <a:t>by GUID Partition Table (</a:t>
            </a:r>
            <a:r>
              <a:rPr lang="en-US" altLang="en-US" sz="2800" b="1" i="1" dirty="0">
                <a:solidFill>
                  <a:srgbClr val="CC66FF"/>
                </a:solidFill>
              </a:rPr>
              <a:t>GPT</a:t>
            </a:r>
            <a:r>
              <a:rPr lang="en-US" altLang="en-US" sz="2800" dirty="0"/>
              <a:t>) for 64-bit addressing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After Getting the Info on the Boot Device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BIOS loads a more sophisticated loader from other sectors on disk</a:t>
            </a:r>
          </a:p>
          <a:p>
            <a:pPr eaLnBrk="1" hangingPunct="1"/>
            <a:r>
              <a:rPr lang="en-US" altLang="en-US"/>
              <a:t>The more sophisticated loader loads the operating system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Operating System Loaders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Under old Linux, this sophisticated loader is called </a:t>
            </a:r>
            <a:r>
              <a:rPr lang="en-US" altLang="en-US" b="1" i="1">
                <a:solidFill>
                  <a:srgbClr val="CC66FF"/>
                </a:solidFill>
              </a:rPr>
              <a:t>LILO (Linux Loader)</a:t>
            </a:r>
          </a:p>
          <a:p>
            <a:pPr lvl="1" eaLnBrk="1" hangingPunct="1"/>
            <a:r>
              <a:rPr lang="en-US" altLang="en-US"/>
              <a:t>It has nothing to do with Lilo and Stitch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/>
              <a:t>Linux uses </a:t>
            </a:r>
            <a:r>
              <a:rPr lang="en-US" altLang="en-US" b="1" i="1">
                <a:solidFill>
                  <a:srgbClr val="CC66FF"/>
                </a:solidFill>
              </a:rPr>
              <a:t>GRUB</a:t>
            </a:r>
            <a:r>
              <a:rPr lang="en-US" altLang="en-US" b="1"/>
              <a:t> 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altLang="en-US" b="1"/>
              <a:t>	</a:t>
            </a:r>
            <a:r>
              <a:rPr lang="en-US" altLang="en-US" b="1" i="1">
                <a:solidFill>
                  <a:srgbClr val="CC66FF"/>
                </a:solidFill>
              </a:rPr>
              <a:t>(GRand Unified 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altLang="en-US" b="1" i="1">
                <a:solidFill>
                  <a:srgbClr val="CC66FF"/>
                </a:solidFill>
              </a:rPr>
              <a:t>	Bootloader)</a:t>
            </a:r>
            <a:r>
              <a:rPr lang="en-US" altLang="en-US"/>
              <a:t> nowadays</a:t>
            </a:r>
          </a:p>
        </p:txBody>
      </p:sp>
      <p:pic>
        <p:nvPicPr>
          <p:cNvPr id="33796" name="Picture 5" descr="stitch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2514600"/>
            <a:ext cx="1219200" cy="1541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3" name="Picture 8" descr="http://www.desertimages.com.au/alastair/images/post_witchetty_grub_424.jpg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8800" y="4565650"/>
            <a:ext cx="3505200" cy="2292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More on OS Loaders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z="2800"/>
              <a:t>LILO</a:t>
            </a:r>
          </a:p>
          <a:p>
            <a:pPr lvl="1" eaLnBrk="1" hangingPunct="1"/>
            <a:r>
              <a:rPr lang="en-US" altLang="en-US" sz="2400"/>
              <a:t>Partly stored in MBR with the disk partition table</a:t>
            </a:r>
          </a:p>
          <a:p>
            <a:pPr lvl="2" eaLnBrk="1" hangingPunct="1"/>
            <a:r>
              <a:rPr lang="en-US" altLang="en-US" sz="2000"/>
              <a:t>A user can specify which disk partition and OS image to </a:t>
            </a:r>
          </a:p>
          <a:p>
            <a:pPr lvl="2" eaLnBrk="1" hangingPunct="1"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altLang="en-US" sz="2000"/>
              <a:t>	boot</a:t>
            </a:r>
          </a:p>
          <a:p>
            <a:pPr lvl="2" eaLnBrk="1" hangingPunct="1">
              <a:spcBef>
                <a:spcPct val="0"/>
              </a:spcBef>
            </a:pPr>
            <a:r>
              <a:rPr lang="en-US" altLang="en-US" sz="2000"/>
              <a:t>Windows loader assumes only one bootable disk partition</a:t>
            </a:r>
          </a:p>
          <a:p>
            <a:pPr lvl="1" eaLnBrk="1" hangingPunct="1"/>
            <a:r>
              <a:rPr lang="en-US" altLang="en-US" sz="2400"/>
              <a:t>After loading the kernel image, LILO sets the kernel mode and jumps to the entry point of an operating system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Booting Sequence in Brief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z="2800" dirty="0"/>
              <a:t>A CPU jumps to a fixed address in ROM,</a:t>
            </a:r>
          </a:p>
          <a:p>
            <a:pPr eaLnBrk="1" hangingPunct="1"/>
            <a:r>
              <a:rPr lang="en-US" altLang="en-US" sz="2800" dirty="0"/>
              <a:t>Loads the BIOS (UEFI),</a:t>
            </a:r>
          </a:p>
          <a:p>
            <a:pPr eaLnBrk="1" hangingPunct="1"/>
            <a:r>
              <a:rPr lang="en-US" altLang="en-US" sz="2800" dirty="0"/>
              <a:t>Performs POST,</a:t>
            </a:r>
          </a:p>
          <a:p>
            <a:pPr eaLnBrk="1" hangingPunct="1"/>
            <a:r>
              <a:rPr lang="en-US" altLang="en-US" sz="2800" dirty="0"/>
              <a:t>Loads MBR (GPT) from the boot device,</a:t>
            </a:r>
          </a:p>
          <a:p>
            <a:pPr eaLnBrk="1" hangingPunct="1"/>
            <a:r>
              <a:rPr lang="en-US" altLang="en-US" sz="2800" dirty="0"/>
              <a:t>Loads an </a:t>
            </a:r>
            <a:r>
              <a:rPr lang="en-US" altLang="en-US" sz="2800"/>
              <a:t>OS loader (LILO, GRUB),</a:t>
            </a:r>
            <a:endParaRPr lang="en-US" altLang="en-US" sz="2800" dirty="0"/>
          </a:p>
          <a:p>
            <a:pPr eaLnBrk="1" hangingPunct="1"/>
            <a:r>
              <a:rPr lang="en-US" altLang="en-US" sz="2800" dirty="0"/>
              <a:t>Loads the kernel image,</a:t>
            </a:r>
          </a:p>
          <a:p>
            <a:pPr eaLnBrk="1" hangingPunct="1"/>
            <a:r>
              <a:rPr lang="en-US" altLang="en-US" sz="2800" dirty="0"/>
              <a:t>Sets the kernel mode, and</a:t>
            </a:r>
          </a:p>
          <a:p>
            <a:pPr eaLnBrk="1" hangingPunct="1"/>
            <a:r>
              <a:rPr lang="en-US" altLang="en-US" sz="2800" dirty="0"/>
              <a:t>Jumps to the OS entry point.</a:t>
            </a:r>
          </a:p>
          <a:p>
            <a:pPr eaLnBrk="1" hangingPunct="1"/>
            <a:endParaRPr lang="en-US" alt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1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Linux Initialization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/>
              <a:t>Set up a number of things: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/>
              <a:t>Trap table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/>
              <a:t>Interrupt handlers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/>
              <a:t>Scheduler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/>
              <a:t>Clock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/>
              <a:t>Kernel modules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/>
              <a:t>…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/>
              <a:t>Process manager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How is the first process created?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What happens when you turn on a computer?</a:t>
            </a:r>
          </a:p>
          <a:p>
            <a:pPr eaLnBrk="1" hangingPunct="1"/>
            <a:r>
              <a:rPr lang="en-US" altLang="en-US"/>
              <a:t>How to get from raw hardware to the first running process, or </a:t>
            </a:r>
            <a:r>
              <a:rPr lang="en-US" altLang="en-US" b="1" i="1">
                <a:solidFill>
                  <a:srgbClr val="CC66FF"/>
                </a:solidFill>
              </a:rPr>
              <a:t>process 1</a:t>
            </a:r>
            <a:r>
              <a:rPr lang="en-US" altLang="en-US"/>
              <a:t> under UNIX?</a:t>
            </a:r>
          </a:p>
          <a:p>
            <a:pPr eaLnBrk="1" hangingPunct="1"/>
            <a:r>
              <a:rPr lang="en-US" altLang="en-US"/>
              <a:t>Well…it’s a long story…</a:t>
            </a:r>
          </a:p>
          <a:p>
            <a:pPr lvl="1" eaLnBrk="1" hangingPunct="1"/>
            <a:r>
              <a:rPr lang="en-US" altLang="en-US"/>
              <a:t>It starts with a simple computing machine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Process 1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Is instantiated from the </a:t>
            </a:r>
            <a:r>
              <a:rPr lang="en-US" altLang="en-US" b="1" i="1">
                <a:solidFill>
                  <a:srgbClr val="CC66FF"/>
                </a:solidFill>
              </a:rPr>
              <a:t>init</a:t>
            </a:r>
            <a:r>
              <a:rPr lang="en-US" altLang="en-US"/>
              <a:t> (now </a:t>
            </a:r>
            <a:r>
              <a:rPr lang="en-US" altLang="en-US" b="1" i="1">
                <a:solidFill>
                  <a:srgbClr val="CC66FF"/>
                </a:solidFill>
              </a:rPr>
              <a:t>systemd</a:t>
            </a:r>
            <a:r>
              <a:rPr lang="en-US" altLang="en-US"/>
              <a:t> for parallelism) program</a:t>
            </a:r>
          </a:p>
          <a:p>
            <a:pPr eaLnBrk="1" hangingPunct="1"/>
            <a:r>
              <a:rPr lang="en-US" altLang="en-US"/>
              <a:t>Is the ancestor of all processes</a:t>
            </a:r>
          </a:p>
          <a:p>
            <a:pPr eaLnBrk="1" hangingPunct="1"/>
            <a:r>
              <a:rPr lang="en-US" altLang="en-US"/>
              <a:t>Controls transitions between </a:t>
            </a:r>
            <a:r>
              <a:rPr lang="en-US" altLang="en-US" b="1" i="1">
                <a:solidFill>
                  <a:srgbClr val="CC66FF"/>
                </a:solidFill>
              </a:rPr>
              <a:t>runlevels</a:t>
            </a:r>
          </a:p>
          <a:p>
            <a:pPr eaLnBrk="1" hangingPunct="1"/>
            <a:r>
              <a:rPr lang="en-US" altLang="en-US"/>
              <a:t>Executes startup and shutdown scripts for each runlevel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Runlevels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Level 0:  shutdown</a:t>
            </a:r>
          </a:p>
          <a:p>
            <a:pPr eaLnBrk="1" hangingPunct="1"/>
            <a:r>
              <a:rPr lang="en-US" altLang="en-US"/>
              <a:t>Level 1:  single-user</a:t>
            </a:r>
          </a:p>
          <a:p>
            <a:pPr eaLnBrk="1" hangingPunct="1"/>
            <a:r>
              <a:rPr lang="en-US" altLang="en-US"/>
              <a:t>Level 2:  multi-user (without network file system)</a:t>
            </a:r>
          </a:p>
          <a:p>
            <a:pPr eaLnBrk="1" hangingPunct="1"/>
            <a:r>
              <a:rPr lang="en-US" altLang="en-US"/>
              <a:t>Level 3:  full multi-user</a:t>
            </a:r>
          </a:p>
          <a:p>
            <a:pPr eaLnBrk="1" hangingPunct="1"/>
            <a:r>
              <a:rPr lang="en-US" altLang="en-US"/>
              <a:t>Level 5:  X11</a:t>
            </a:r>
          </a:p>
          <a:p>
            <a:pPr eaLnBrk="1" hangingPunct="1"/>
            <a:r>
              <a:rPr lang="en-US" altLang="en-US"/>
              <a:t>Level 6:  reboot</a:t>
            </a:r>
            <a:endParaRPr lang="en-US" altLang="en-US" b="1" i="1">
              <a:solidFill>
                <a:srgbClr val="CC66FF"/>
              </a:solidFill>
            </a:endParaRPr>
          </a:p>
          <a:p>
            <a:pPr eaLnBrk="1" hangingPunct="1"/>
            <a:endParaRPr lang="en-US" altLang="en-US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Process Creation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Via the </a:t>
            </a:r>
            <a:r>
              <a:rPr lang="en-US" altLang="en-US" b="1" i="1">
                <a:solidFill>
                  <a:srgbClr val="CC66FF"/>
                </a:solidFill>
                <a:latin typeface="Courier New" panose="02070309020205020404" pitchFamily="49" charset="0"/>
              </a:rPr>
              <a:t>fork</a:t>
            </a:r>
            <a:r>
              <a:rPr lang="en-US" altLang="en-US"/>
              <a:t> system call family</a:t>
            </a:r>
          </a:p>
          <a:p>
            <a:pPr eaLnBrk="1" hangingPunct="1"/>
            <a:endParaRPr lang="en-US" altLang="en-US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/>
              <a:t>Before we discuss process creation, a few words on system calls…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System Calls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b="1" i="1">
                <a:solidFill>
                  <a:srgbClr val="CC66FF"/>
                </a:solidFill>
              </a:rPr>
              <a:t>System calls</a:t>
            </a:r>
            <a:r>
              <a:rPr lang="en-US" altLang="en-US"/>
              <a:t> allow processes running at the </a:t>
            </a:r>
            <a:r>
              <a:rPr lang="en-US" altLang="en-US" b="1" i="1">
                <a:solidFill>
                  <a:srgbClr val="CC66FF"/>
                </a:solidFill>
              </a:rPr>
              <a:t>user mode</a:t>
            </a:r>
            <a:r>
              <a:rPr lang="en-US" altLang="en-US"/>
              <a:t> to access kernel functions that run under the </a:t>
            </a:r>
            <a:r>
              <a:rPr lang="en-US" altLang="en-US" b="1" i="1">
                <a:solidFill>
                  <a:srgbClr val="CC66FF"/>
                </a:solidFill>
              </a:rPr>
              <a:t>kernel mode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/>
              <a:t>Prevent processes from doing bad things, such as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/>
              <a:t>Halting the entire operating system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/>
              <a:t>Modifying the MBR</a:t>
            </a:r>
          </a:p>
          <a:p>
            <a:pPr lvl="1" eaLnBrk="1" hangingPunct="1">
              <a:lnSpc>
                <a:spcPct val="90000"/>
              </a:lnSpc>
            </a:pPr>
            <a:endParaRPr lang="en-US" altLang="en-US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Line 7"/>
          <p:cNvSpPr>
            <a:spLocks noChangeShapeType="1"/>
          </p:cNvSpPr>
          <p:nvPr/>
        </p:nvSpPr>
        <p:spPr bwMode="auto">
          <a:xfrm>
            <a:off x="2671763" y="3824288"/>
            <a:ext cx="0" cy="1676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222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UNIX System Calls</a:t>
            </a:r>
          </a:p>
        </p:txBody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Implemented through the </a:t>
            </a:r>
            <a:r>
              <a:rPr lang="en-US" altLang="en-US" b="1" i="1">
                <a:solidFill>
                  <a:srgbClr val="CC66FF"/>
                </a:solidFill>
              </a:rPr>
              <a:t>trap</a:t>
            </a:r>
            <a:r>
              <a:rPr lang="en-US" altLang="en-US"/>
              <a:t> instruction</a:t>
            </a:r>
          </a:p>
          <a:p>
            <a:pPr eaLnBrk="1" hangingPunct="1"/>
            <a:endParaRPr lang="en-US" altLang="en-US"/>
          </a:p>
        </p:txBody>
      </p:sp>
      <p:pic>
        <p:nvPicPr>
          <p:cNvPr id="52229" name="Picture 5" descr="Snap%20e%20Mouse%20Trap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4363" y="4129088"/>
            <a:ext cx="1676400" cy="88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2230" name="Text Box 6"/>
          <p:cNvSpPr txBox="1">
            <a:spLocks noChangeArrowheads="1"/>
          </p:cNvSpPr>
          <p:nvPr/>
        </p:nvSpPr>
        <p:spPr bwMode="auto">
          <a:xfrm>
            <a:off x="1681163" y="3824288"/>
            <a:ext cx="590550" cy="366712"/>
          </a:xfrm>
          <a:prstGeom prst="rect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/>
              <a:t>trap</a:t>
            </a:r>
          </a:p>
        </p:txBody>
      </p:sp>
      <p:grpSp>
        <p:nvGrpSpPr>
          <p:cNvPr id="2" name="Group 25"/>
          <p:cNvGrpSpPr>
            <a:grpSpLocks/>
          </p:cNvGrpSpPr>
          <p:nvPr/>
        </p:nvGrpSpPr>
        <p:grpSpPr bwMode="auto">
          <a:xfrm>
            <a:off x="2290763" y="3595688"/>
            <a:ext cx="2568575" cy="1008062"/>
            <a:chOff x="1344" y="1968"/>
            <a:chExt cx="1618" cy="635"/>
          </a:xfrm>
        </p:grpSpPr>
        <p:sp>
          <p:nvSpPr>
            <p:cNvPr id="52245" name="Line 8"/>
            <p:cNvSpPr>
              <a:spLocks noChangeShapeType="1"/>
            </p:cNvSpPr>
            <p:nvPr/>
          </p:nvSpPr>
          <p:spPr bwMode="auto">
            <a:xfrm>
              <a:off x="1344" y="2208"/>
              <a:ext cx="528" cy="0"/>
            </a:xfrm>
            <a:prstGeom prst="line">
              <a:avLst/>
            </a:prstGeom>
            <a:noFill/>
            <a:ln w="28575">
              <a:solidFill>
                <a:schemeClr val="folHlink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pic>
          <p:nvPicPr>
            <p:cNvPr id="52246" name="Picture 11" descr="Linux Penguin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68" y="1968"/>
              <a:ext cx="624" cy="4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52247" name="Text Box 12"/>
            <p:cNvSpPr txBox="1">
              <a:spLocks noChangeArrowheads="1"/>
            </p:cNvSpPr>
            <p:nvPr/>
          </p:nvSpPr>
          <p:spPr bwMode="auto">
            <a:xfrm>
              <a:off x="1824" y="2372"/>
              <a:ext cx="1138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/>
                <a:t>set kernel mode</a:t>
              </a:r>
            </a:p>
          </p:txBody>
        </p:sp>
      </p:grpSp>
      <p:grpSp>
        <p:nvGrpSpPr>
          <p:cNvPr id="3" name="Group 26"/>
          <p:cNvGrpSpPr>
            <a:grpSpLocks/>
          </p:cNvGrpSpPr>
          <p:nvPr/>
        </p:nvGrpSpPr>
        <p:grpSpPr bwMode="auto">
          <a:xfrm>
            <a:off x="2900363" y="3976688"/>
            <a:ext cx="3575050" cy="1738312"/>
            <a:chOff x="1728" y="2208"/>
            <a:chExt cx="2252" cy="1095"/>
          </a:xfrm>
        </p:grpSpPr>
        <p:sp>
          <p:nvSpPr>
            <p:cNvPr id="52239" name="Line 13"/>
            <p:cNvSpPr>
              <a:spLocks noChangeShapeType="1"/>
            </p:cNvSpPr>
            <p:nvPr/>
          </p:nvSpPr>
          <p:spPr bwMode="auto">
            <a:xfrm>
              <a:off x="1728" y="2208"/>
              <a:ext cx="0" cy="528"/>
            </a:xfrm>
            <a:prstGeom prst="line">
              <a:avLst/>
            </a:prstGeom>
            <a:noFill/>
            <a:ln w="28575">
              <a:solidFill>
                <a:schemeClr val="fol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240" name="Line 14"/>
            <p:cNvSpPr>
              <a:spLocks noChangeShapeType="1"/>
            </p:cNvSpPr>
            <p:nvPr/>
          </p:nvSpPr>
          <p:spPr bwMode="auto">
            <a:xfrm>
              <a:off x="1728" y="2736"/>
              <a:ext cx="1488" cy="0"/>
            </a:xfrm>
            <a:prstGeom prst="line">
              <a:avLst/>
            </a:prstGeom>
            <a:noFill/>
            <a:ln w="28575">
              <a:solidFill>
                <a:schemeClr val="folHlink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241" name="Rectangle 15"/>
            <p:cNvSpPr>
              <a:spLocks noChangeArrowheads="1"/>
            </p:cNvSpPr>
            <p:nvPr/>
          </p:nvSpPr>
          <p:spPr bwMode="auto">
            <a:xfrm>
              <a:off x="3216" y="2496"/>
              <a:ext cx="624" cy="192"/>
            </a:xfrm>
            <a:prstGeom prst="rect">
              <a:avLst/>
            </a:prstGeom>
            <a:solidFill>
              <a:srgbClr val="99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1800"/>
            </a:p>
          </p:txBody>
        </p:sp>
        <p:sp>
          <p:nvSpPr>
            <p:cNvPr id="52242" name="Rectangle 16"/>
            <p:cNvSpPr>
              <a:spLocks noChangeArrowheads="1"/>
            </p:cNvSpPr>
            <p:nvPr/>
          </p:nvSpPr>
          <p:spPr bwMode="auto">
            <a:xfrm>
              <a:off x="3216" y="2688"/>
              <a:ext cx="624" cy="192"/>
            </a:xfrm>
            <a:prstGeom prst="rect">
              <a:avLst/>
            </a:prstGeom>
            <a:solidFill>
              <a:srgbClr val="99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1800"/>
            </a:p>
          </p:txBody>
        </p:sp>
        <p:sp>
          <p:nvSpPr>
            <p:cNvPr id="52243" name="Rectangle 17"/>
            <p:cNvSpPr>
              <a:spLocks noChangeArrowheads="1"/>
            </p:cNvSpPr>
            <p:nvPr/>
          </p:nvSpPr>
          <p:spPr bwMode="auto">
            <a:xfrm>
              <a:off x="3216" y="2880"/>
              <a:ext cx="624" cy="192"/>
            </a:xfrm>
            <a:prstGeom prst="rect">
              <a:avLst/>
            </a:prstGeom>
            <a:solidFill>
              <a:srgbClr val="99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1800"/>
            </a:p>
          </p:txBody>
        </p:sp>
        <p:sp>
          <p:nvSpPr>
            <p:cNvPr id="52244" name="Text Box 18"/>
            <p:cNvSpPr txBox="1">
              <a:spLocks noChangeArrowheads="1"/>
            </p:cNvSpPr>
            <p:nvPr/>
          </p:nvSpPr>
          <p:spPr bwMode="auto">
            <a:xfrm>
              <a:off x="3072" y="3072"/>
              <a:ext cx="908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/>
                <a:t>branch table</a:t>
              </a:r>
            </a:p>
          </p:txBody>
        </p:sp>
      </p:grpSp>
      <p:grpSp>
        <p:nvGrpSpPr>
          <p:cNvPr id="4" name="Group 27"/>
          <p:cNvGrpSpPr>
            <a:grpSpLocks/>
          </p:cNvGrpSpPr>
          <p:nvPr/>
        </p:nvGrpSpPr>
        <p:grpSpPr bwMode="auto">
          <a:xfrm>
            <a:off x="5719763" y="4281488"/>
            <a:ext cx="2586037" cy="1433512"/>
            <a:chOff x="3504" y="2400"/>
            <a:chExt cx="1629" cy="903"/>
          </a:xfrm>
        </p:grpSpPr>
        <p:sp>
          <p:nvSpPr>
            <p:cNvPr id="52236" name="Line 19"/>
            <p:cNvSpPr>
              <a:spLocks noChangeShapeType="1"/>
            </p:cNvSpPr>
            <p:nvPr/>
          </p:nvSpPr>
          <p:spPr bwMode="auto">
            <a:xfrm>
              <a:off x="3504" y="2784"/>
              <a:ext cx="768" cy="0"/>
            </a:xfrm>
            <a:prstGeom prst="line">
              <a:avLst/>
            </a:prstGeom>
            <a:noFill/>
            <a:ln w="28575">
              <a:solidFill>
                <a:schemeClr val="folHlink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pic>
          <p:nvPicPr>
            <p:cNvPr id="52237" name="Picture 23" descr="Silver floor safe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68" y="2400"/>
              <a:ext cx="592" cy="7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52238" name="Text Box 24"/>
            <p:cNvSpPr txBox="1">
              <a:spLocks noChangeArrowheads="1"/>
            </p:cNvSpPr>
            <p:nvPr/>
          </p:nvSpPr>
          <p:spPr bwMode="auto">
            <a:xfrm>
              <a:off x="4224" y="3072"/>
              <a:ext cx="909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/>
                <a:t>trusted code</a:t>
              </a:r>
            </a:p>
          </p:txBody>
        </p:sp>
      </p:grpSp>
      <p:sp>
        <p:nvSpPr>
          <p:cNvPr id="52234" name="Text Box 28"/>
          <p:cNvSpPr txBox="1">
            <a:spLocks noChangeArrowheads="1"/>
          </p:cNvSpPr>
          <p:nvPr/>
        </p:nvSpPr>
        <p:spPr bwMode="auto">
          <a:xfrm>
            <a:off x="1290638" y="5272088"/>
            <a:ext cx="1147762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/>
              <a:t>user level</a:t>
            </a:r>
          </a:p>
        </p:txBody>
      </p:sp>
      <p:sp>
        <p:nvSpPr>
          <p:cNvPr id="52235" name="Text Box 29"/>
          <p:cNvSpPr txBox="1">
            <a:spLocks noChangeArrowheads="1"/>
          </p:cNvSpPr>
          <p:nvPr/>
        </p:nvSpPr>
        <p:spPr bwMode="auto">
          <a:xfrm>
            <a:off x="2933700" y="5272088"/>
            <a:ext cx="13335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/>
              <a:t>kernel level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A </a:t>
            </a:r>
            <a:r>
              <a:rPr lang="en-US" altLang="en-US" b="1">
                <a:latin typeface="Courier New" panose="02070309020205020404" pitchFamily="49" charset="0"/>
              </a:rPr>
              <a:t>fork</a:t>
            </a:r>
            <a:r>
              <a:rPr lang="en-US" altLang="en-US"/>
              <a:t> Example, </a:t>
            </a:r>
            <a:r>
              <a:rPr lang="en-US" altLang="en-US" b="1">
                <a:latin typeface="Courier New" panose="02070309020205020404" pitchFamily="49" charset="0"/>
              </a:rPr>
              <a:t>Nag.c</a:t>
            </a:r>
          </a:p>
        </p:txBody>
      </p:sp>
      <p:sp>
        <p:nvSpPr>
          <p:cNvPr id="54275" name="Text Box 4"/>
          <p:cNvSpPr txBox="1">
            <a:spLocks noChangeArrowheads="1"/>
          </p:cNvSpPr>
          <p:nvPr/>
        </p:nvSpPr>
        <p:spPr bwMode="auto">
          <a:xfrm>
            <a:off x="296863" y="2209800"/>
            <a:ext cx="6546850" cy="3205163"/>
          </a:xfrm>
          <a:prstGeom prst="rect">
            <a:avLst/>
          </a:prstGeom>
          <a:solidFill>
            <a:srgbClr val="FFFF99"/>
          </a:solidFill>
          <a:ln w="9525">
            <a:solidFill>
              <a:srgbClr val="CC66FF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#include &lt;stdio.h&gt;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#include &lt;unistd.h&gt;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#include &lt;sys/types.h&gt;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200" b="1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int main() {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latin typeface="Courier New" panose="02070309020205020404" pitchFamily="49" charset="0"/>
              </a:rPr>
              <a:t>  </a:t>
            </a:r>
            <a:r>
              <a:rPr lang="en-US" altLang="en-US" sz="1200" b="1">
                <a:solidFill>
                  <a:schemeClr val="hlink"/>
                </a:solidFill>
                <a:latin typeface="Courier New" panose="02070309020205020404" pitchFamily="49" charset="0"/>
              </a:rPr>
              <a:t>pid_t pid;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latin typeface="Courier New" panose="02070309020205020404" pitchFamily="49" charset="0"/>
              </a:rPr>
              <a:t>  </a:t>
            </a: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if ((pid = fork()) == 0) {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  while (1) {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    printf(“child’s return value %d:  I want to play…\n”, pid);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  }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} else {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  while (1) {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    printf(“parent’s return value %d:  After the project…\n”, pid);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  }		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}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return 0;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}</a:t>
            </a:r>
          </a:p>
        </p:txBody>
      </p:sp>
      <p:sp>
        <p:nvSpPr>
          <p:cNvPr id="54276" name="Text Box 5"/>
          <p:cNvSpPr txBox="1">
            <a:spLocks noChangeArrowheads="1"/>
          </p:cNvSpPr>
          <p:nvPr/>
        </p:nvSpPr>
        <p:spPr bwMode="auto">
          <a:xfrm>
            <a:off x="2667000" y="5410200"/>
            <a:ext cx="16700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/>
              <a:t>Parent process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A </a:t>
            </a:r>
            <a:r>
              <a:rPr lang="en-US" altLang="en-US" b="1">
                <a:latin typeface="Courier New" panose="02070309020205020404" pitchFamily="49" charset="0"/>
              </a:rPr>
              <a:t>fork</a:t>
            </a:r>
            <a:r>
              <a:rPr lang="en-US" altLang="en-US"/>
              <a:t> Example, </a:t>
            </a:r>
            <a:r>
              <a:rPr lang="en-US" altLang="en-US" b="1">
                <a:latin typeface="Courier New" panose="02070309020205020404" pitchFamily="49" charset="0"/>
              </a:rPr>
              <a:t>Nag.c</a:t>
            </a:r>
          </a:p>
        </p:txBody>
      </p:sp>
      <p:sp>
        <p:nvSpPr>
          <p:cNvPr id="56323" name="Text Box 3"/>
          <p:cNvSpPr txBox="1">
            <a:spLocks noChangeArrowheads="1"/>
          </p:cNvSpPr>
          <p:nvPr/>
        </p:nvSpPr>
        <p:spPr bwMode="auto">
          <a:xfrm>
            <a:off x="296863" y="2209800"/>
            <a:ext cx="6546850" cy="3205163"/>
          </a:xfrm>
          <a:prstGeom prst="rect">
            <a:avLst/>
          </a:prstGeom>
          <a:solidFill>
            <a:srgbClr val="FFFF99"/>
          </a:solidFill>
          <a:ln w="9525">
            <a:solidFill>
              <a:srgbClr val="CC66FF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#include &lt;stdio.h&gt;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#include &lt;unistd.h&gt;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#include &lt;sys/types.h&gt;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200" b="1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int main() {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latin typeface="Courier New" panose="02070309020205020404" pitchFamily="49" charset="0"/>
              </a:rPr>
              <a:t>  </a:t>
            </a:r>
            <a:r>
              <a:rPr lang="en-US" altLang="en-US" sz="1200" b="1">
                <a:solidFill>
                  <a:schemeClr val="hlink"/>
                </a:solidFill>
                <a:latin typeface="Courier New" panose="02070309020205020404" pitchFamily="49" charset="0"/>
              </a:rPr>
              <a:t>pid_t pid;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latin typeface="Courier New" panose="02070309020205020404" pitchFamily="49" charset="0"/>
              </a:rPr>
              <a:t>  </a:t>
            </a: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if ((pid =</a:t>
            </a:r>
            <a:r>
              <a:rPr lang="en-US" altLang="en-US" sz="1200" b="1">
                <a:latin typeface="Courier New" panose="02070309020205020404" pitchFamily="49" charset="0"/>
              </a:rPr>
              <a:t> </a:t>
            </a:r>
            <a:r>
              <a:rPr lang="en-US" altLang="en-US" sz="1200" b="1">
                <a:solidFill>
                  <a:schemeClr val="hlink"/>
                </a:solidFill>
                <a:latin typeface="Courier New" panose="02070309020205020404" pitchFamily="49" charset="0"/>
              </a:rPr>
              <a:t>fork()</a:t>
            </a: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) == 0) {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  while (1) {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    printf(“child’s return value %d:  I want to play…\n”, pid);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  }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} else {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  while (1) {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    printf(“parent’s return value %d:  After the project…\n”, pid);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  }		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}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return 0;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}</a:t>
            </a:r>
          </a:p>
        </p:txBody>
      </p:sp>
      <p:sp>
        <p:nvSpPr>
          <p:cNvPr id="56324" name="Text Box 4"/>
          <p:cNvSpPr txBox="1">
            <a:spLocks noChangeArrowheads="1"/>
          </p:cNvSpPr>
          <p:nvPr/>
        </p:nvSpPr>
        <p:spPr bwMode="auto">
          <a:xfrm>
            <a:off x="2667000" y="5410200"/>
            <a:ext cx="16700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/>
              <a:t>Parent process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A </a:t>
            </a:r>
            <a:r>
              <a:rPr lang="en-US" altLang="en-US" b="1">
                <a:latin typeface="Courier New" panose="02070309020205020404" pitchFamily="49" charset="0"/>
              </a:rPr>
              <a:t>fork</a:t>
            </a:r>
            <a:r>
              <a:rPr lang="en-US" altLang="en-US"/>
              <a:t> Example, </a:t>
            </a:r>
            <a:r>
              <a:rPr lang="en-US" altLang="en-US" b="1">
                <a:latin typeface="Courier New" panose="02070309020205020404" pitchFamily="49" charset="0"/>
              </a:rPr>
              <a:t>Nag.c</a:t>
            </a:r>
          </a:p>
        </p:txBody>
      </p:sp>
      <p:sp>
        <p:nvSpPr>
          <p:cNvPr id="58371" name="Text Box 3"/>
          <p:cNvSpPr txBox="1">
            <a:spLocks noChangeArrowheads="1"/>
          </p:cNvSpPr>
          <p:nvPr/>
        </p:nvSpPr>
        <p:spPr bwMode="auto">
          <a:xfrm>
            <a:off x="296863" y="2209800"/>
            <a:ext cx="6546850" cy="3205163"/>
          </a:xfrm>
          <a:prstGeom prst="rect">
            <a:avLst/>
          </a:prstGeom>
          <a:solidFill>
            <a:srgbClr val="FFFF99"/>
          </a:solidFill>
          <a:ln w="9525">
            <a:solidFill>
              <a:srgbClr val="CC66FF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#include &lt;stdio.h&gt;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#include &lt;unistd.h&gt;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#include &lt;sys/types.h&gt;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200" b="1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int main() {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latin typeface="Courier New" panose="02070309020205020404" pitchFamily="49" charset="0"/>
              </a:rPr>
              <a:t>  </a:t>
            </a:r>
            <a:r>
              <a:rPr lang="en-US" altLang="en-US" sz="1200" b="1">
                <a:solidFill>
                  <a:schemeClr val="hlink"/>
                </a:solidFill>
                <a:latin typeface="Courier New" panose="02070309020205020404" pitchFamily="49" charset="0"/>
              </a:rPr>
              <a:t>pid_t pid;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latin typeface="Courier New" panose="02070309020205020404" pitchFamily="49" charset="0"/>
              </a:rPr>
              <a:t>  </a:t>
            </a: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if ((pid =</a:t>
            </a:r>
            <a:r>
              <a:rPr lang="en-US" altLang="en-US" sz="1200" b="1">
                <a:latin typeface="Courier New" panose="02070309020205020404" pitchFamily="49" charset="0"/>
              </a:rPr>
              <a:t> </a:t>
            </a:r>
            <a:r>
              <a:rPr lang="en-US" altLang="en-US" sz="1200" b="1">
                <a:solidFill>
                  <a:schemeClr val="hlink"/>
                </a:solidFill>
                <a:latin typeface="Courier New" panose="02070309020205020404" pitchFamily="49" charset="0"/>
              </a:rPr>
              <a:t>fork()</a:t>
            </a: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) == 0) {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  while (1) {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    printf(“child’s return value %d:  I want to play…\n”, pid);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  }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} else {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  while (1) {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    printf(“parent’s return value %d:  After the project…\n”, pid);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  }		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}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return 0;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}</a:t>
            </a:r>
          </a:p>
        </p:txBody>
      </p:sp>
      <p:sp>
        <p:nvSpPr>
          <p:cNvPr id="58372" name="Text Box 4"/>
          <p:cNvSpPr txBox="1">
            <a:spLocks noChangeArrowheads="1"/>
          </p:cNvSpPr>
          <p:nvPr/>
        </p:nvSpPr>
        <p:spPr bwMode="auto">
          <a:xfrm>
            <a:off x="2667000" y="5410200"/>
            <a:ext cx="16700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/>
              <a:t>Parent process</a:t>
            </a:r>
          </a:p>
        </p:txBody>
      </p:sp>
      <p:sp>
        <p:nvSpPr>
          <p:cNvPr id="58373" name="Text Box 5"/>
          <p:cNvSpPr txBox="1">
            <a:spLocks noChangeArrowheads="1"/>
          </p:cNvSpPr>
          <p:nvPr/>
        </p:nvSpPr>
        <p:spPr bwMode="auto">
          <a:xfrm>
            <a:off x="4419600" y="2971800"/>
            <a:ext cx="6546850" cy="3205163"/>
          </a:xfrm>
          <a:prstGeom prst="rect">
            <a:avLst/>
          </a:prstGeom>
          <a:solidFill>
            <a:srgbClr val="FFFF99"/>
          </a:solidFill>
          <a:ln w="9525">
            <a:solidFill>
              <a:srgbClr val="CC66FF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#include &lt;stdio.h&gt;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#include &lt;unistd.h&gt;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#include &lt;sys/types.h&gt;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200" b="1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int main() {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latin typeface="Courier New" panose="02070309020205020404" pitchFamily="49" charset="0"/>
              </a:rPr>
              <a:t>  </a:t>
            </a:r>
            <a:r>
              <a:rPr lang="en-US" altLang="en-US" sz="1200" b="1">
                <a:solidFill>
                  <a:schemeClr val="hlink"/>
                </a:solidFill>
                <a:latin typeface="Courier New" panose="02070309020205020404" pitchFamily="49" charset="0"/>
              </a:rPr>
              <a:t>pid_t pid;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latin typeface="Courier New" panose="02070309020205020404" pitchFamily="49" charset="0"/>
              </a:rPr>
              <a:t>  </a:t>
            </a: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if ((pid =</a:t>
            </a:r>
            <a:r>
              <a:rPr lang="en-US" altLang="en-US" sz="1200" b="1">
                <a:latin typeface="Courier New" panose="02070309020205020404" pitchFamily="49" charset="0"/>
              </a:rPr>
              <a:t> </a:t>
            </a:r>
            <a:r>
              <a:rPr lang="en-US" altLang="en-US" sz="1200" b="1">
                <a:solidFill>
                  <a:schemeClr val="hlink"/>
                </a:solidFill>
                <a:latin typeface="Courier New" panose="02070309020205020404" pitchFamily="49" charset="0"/>
              </a:rPr>
              <a:t>fork()</a:t>
            </a: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) == 0) {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  while (1) {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    printf(“child’s return value %d:  I want to play…\n”, pid);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  }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} else {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  while (1) {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    printf(“parent’s return value %d:  After the project…\n”, pid);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  }		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}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return 0;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}</a:t>
            </a:r>
          </a:p>
        </p:txBody>
      </p:sp>
      <p:sp>
        <p:nvSpPr>
          <p:cNvPr id="58374" name="Text Box 6"/>
          <p:cNvSpPr txBox="1">
            <a:spLocks noChangeArrowheads="1"/>
          </p:cNvSpPr>
          <p:nvPr/>
        </p:nvSpPr>
        <p:spPr bwMode="auto">
          <a:xfrm>
            <a:off x="7091363" y="6172200"/>
            <a:ext cx="1512887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/>
              <a:t>Child process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A </a:t>
            </a:r>
            <a:r>
              <a:rPr lang="en-US" altLang="en-US" b="1">
                <a:latin typeface="Courier New" panose="02070309020205020404" pitchFamily="49" charset="0"/>
              </a:rPr>
              <a:t>fork</a:t>
            </a:r>
            <a:r>
              <a:rPr lang="en-US" altLang="en-US"/>
              <a:t> Example, </a:t>
            </a:r>
            <a:r>
              <a:rPr lang="en-US" altLang="en-US" b="1">
                <a:latin typeface="Courier New" panose="02070309020205020404" pitchFamily="49" charset="0"/>
              </a:rPr>
              <a:t>Nag.c</a:t>
            </a:r>
          </a:p>
        </p:txBody>
      </p:sp>
      <p:sp>
        <p:nvSpPr>
          <p:cNvPr id="60419" name="Text Box 3"/>
          <p:cNvSpPr txBox="1">
            <a:spLocks noChangeArrowheads="1"/>
          </p:cNvSpPr>
          <p:nvPr/>
        </p:nvSpPr>
        <p:spPr bwMode="auto">
          <a:xfrm>
            <a:off x="296863" y="2209800"/>
            <a:ext cx="6546850" cy="3205163"/>
          </a:xfrm>
          <a:prstGeom prst="rect">
            <a:avLst/>
          </a:prstGeom>
          <a:solidFill>
            <a:srgbClr val="FFFF99"/>
          </a:solidFill>
          <a:ln w="9525">
            <a:solidFill>
              <a:srgbClr val="CC66FF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#include &lt;stdio.h&gt;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#include &lt;unistd.h&gt;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#include &lt;sys/types.h&gt;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200" b="1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int main() {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latin typeface="Courier New" panose="02070309020205020404" pitchFamily="49" charset="0"/>
              </a:rPr>
              <a:t>  </a:t>
            </a:r>
            <a:r>
              <a:rPr lang="en-US" altLang="en-US" sz="1200" b="1">
                <a:solidFill>
                  <a:schemeClr val="hlink"/>
                </a:solidFill>
                <a:latin typeface="Courier New" panose="02070309020205020404" pitchFamily="49" charset="0"/>
              </a:rPr>
              <a:t>pid_t pid;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latin typeface="Courier New" panose="02070309020205020404" pitchFamily="49" charset="0"/>
              </a:rPr>
              <a:t>  </a:t>
            </a: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if ((</a:t>
            </a:r>
            <a:r>
              <a:rPr lang="en-US" altLang="en-US" sz="1200" b="1">
                <a:solidFill>
                  <a:schemeClr val="hlink"/>
                </a:solidFill>
                <a:latin typeface="Courier New" panose="02070309020205020404" pitchFamily="49" charset="0"/>
              </a:rPr>
              <a:t>pid =</a:t>
            </a:r>
            <a:r>
              <a:rPr lang="en-US" altLang="en-US" sz="1200" b="1">
                <a:latin typeface="Courier New" panose="02070309020205020404" pitchFamily="49" charset="0"/>
              </a:rPr>
              <a:t> </a:t>
            </a:r>
            <a:r>
              <a:rPr lang="en-US" altLang="en-US" sz="1200" b="1">
                <a:solidFill>
                  <a:schemeClr val="hlink"/>
                </a:solidFill>
                <a:latin typeface="Courier New" panose="02070309020205020404" pitchFamily="49" charset="0"/>
              </a:rPr>
              <a:t>3128</a:t>
            </a: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)</a:t>
            </a:r>
            <a:r>
              <a:rPr lang="en-US" altLang="en-US" sz="1200" b="1">
                <a:latin typeface="Courier New" panose="02070309020205020404" pitchFamily="49" charset="0"/>
              </a:rPr>
              <a:t> </a:t>
            </a: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== 0) {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  while (1) {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    printf(“child’s return value %d:  I want to play…\n”, pid);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  }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} else {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  while (1) {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    printf(“parent’s return value %d:  After the project…\n”, pid);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  }		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}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return 0;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}</a:t>
            </a:r>
          </a:p>
        </p:txBody>
      </p:sp>
      <p:sp>
        <p:nvSpPr>
          <p:cNvPr id="60420" name="Text Box 4"/>
          <p:cNvSpPr txBox="1">
            <a:spLocks noChangeArrowheads="1"/>
          </p:cNvSpPr>
          <p:nvPr/>
        </p:nvSpPr>
        <p:spPr bwMode="auto">
          <a:xfrm>
            <a:off x="2667000" y="5410200"/>
            <a:ext cx="16700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/>
              <a:t>Parent process</a:t>
            </a:r>
          </a:p>
        </p:txBody>
      </p:sp>
      <p:sp>
        <p:nvSpPr>
          <p:cNvPr id="60421" name="Text Box 5"/>
          <p:cNvSpPr txBox="1">
            <a:spLocks noChangeArrowheads="1"/>
          </p:cNvSpPr>
          <p:nvPr/>
        </p:nvSpPr>
        <p:spPr bwMode="auto">
          <a:xfrm>
            <a:off x="4419600" y="2971800"/>
            <a:ext cx="6546850" cy="3205163"/>
          </a:xfrm>
          <a:prstGeom prst="rect">
            <a:avLst/>
          </a:prstGeom>
          <a:solidFill>
            <a:srgbClr val="FFFF99"/>
          </a:solidFill>
          <a:ln w="9525">
            <a:solidFill>
              <a:srgbClr val="CC66FF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#include &lt;stdio.h&gt;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#include &lt;unistd.h&gt;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#include &lt;sys/types.h&gt;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200" b="1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int main() {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latin typeface="Courier New" panose="02070309020205020404" pitchFamily="49" charset="0"/>
              </a:rPr>
              <a:t>  </a:t>
            </a:r>
            <a:r>
              <a:rPr lang="en-US" altLang="en-US" sz="1200" b="1">
                <a:solidFill>
                  <a:schemeClr val="hlink"/>
                </a:solidFill>
                <a:latin typeface="Courier New" panose="02070309020205020404" pitchFamily="49" charset="0"/>
              </a:rPr>
              <a:t>pid_t pid;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latin typeface="Courier New" panose="02070309020205020404" pitchFamily="49" charset="0"/>
              </a:rPr>
              <a:t>  </a:t>
            </a: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if ((</a:t>
            </a:r>
            <a:r>
              <a:rPr lang="en-US" altLang="en-US" sz="1200" b="1">
                <a:solidFill>
                  <a:schemeClr val="hlink"/>
                </a:solidFill>
                <a:latin typeface="Courier New" panose="02070309020205020404" pitchFamily="49" charset="0"/>
              </a:rPr>
              <a:t>pid =</a:t>
            </a:r>
            <a:r>
              <a:rPr lang="en-US" altLang="en-US" sz="1200" b="1">
                <a:latin typeface="Courier New" panose="02070309020205020404" pitchFamily="49" charset="0"/>
              </a:rPr>
              <a:t> </a:t>
            </a:r>
            <a:r>
              <a:rPr lang="en-US" altLang="en-US" sz="1200" b="1">
                <a:solidFill>
                  <a:schemeClr val="hlink"/>
                </a:solidFill>
                <a:latin typeface="Courier New" panose="02070309020205020404" pitchFamily="49" charset="0"/>
              </a:rPr>
              <a:t>0</a:t>
            </a: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) == 0) {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  while (1) {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    printf(“child’s return value %d:  I want to play…\n”, pid);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  }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} else {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  while (1) {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    printf(“parent’s return value %d:  After the project…\n”, pid);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  }		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}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return 0;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}</a:t>
            </a:r>
          </a:p>
        </p:txBody>
      </p:sp>
      <p:sp>
        <p:nvSpPr>
          <p:cNvPr id="60422" name="Text Box 6"/>
          <p:cNvSpPr txBox="1">
            <a:spLocks noChangeArrowheads="1"/>
          </p:cNvSpPr>
          <p:nvPr/>
        </p:nvSpPr>
        <p:spPr bwMode="auto">
          <a:xfrm>
            <a:off x="7091363" y="6172200"/>
            <a:ext cx="1512887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/>
              <a:t>Child process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A </a:t>
            </a:r>
            <a:r>
              <a:rPr lang="en-US" altLang="en-US" b="1">
                <a:latin typeface="Courier New" panose="02070309020205020404" pitchFamily="49" charset="0"/>
              </a:rPr>
              <a:t>fork</a:t>
            </a:r>
            <a:r>
              <a:rPr lang="en-US" altLang="en-US"/>
              <a:t> Example, </a:t>
            </a:r>
            <a:r>
              <a:rPr lang="en-US" altLang="en-US" b="1">
                <a:latin typeface="Courier New" panose="02070309020205020404" pitchFamily="49" charset="0"/>
              </a:rPr>
              <a:t>Nag.c</a:t>
            </a:r>
          </a:p>
        </p:txBody>
      </p:sp>
      <p:sp>
        <p:nvSpPr>
          <p:cNvPr id="62467" name="Text Box 3"/>
          <p:cNvSpPr txBox="1">
            <a:spLocks noChangeArrowheads="1"/>
          </p:cNvSpPr>
          <p:nvPr/>
        </p:nvSpPr>
        <p:spPr bwMode="auto">
          <a:xfrm>
            <a:off x="296863" y="2209800"/>
            <a:ext cx="6546850" cy="3205163"/>
          </a:xfrm>
          <a:prstGeom prst="rect">
            <a:avLst/>
          </a:prstGeom>
          <a:solidFill>
            <a:srgbClr val="FFFF99"/>
          </a:solidFill>
          <a:ln w="9525">
            <a:solidFill>
              <a:srgbClr val="CC66FF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#include &lt;stdio.h&gt;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#include &lt;unistd.h&gt;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#include &lt;sys/types.h&gt;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200" b="1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int main() {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latin typeface="Courier New" panose="02070309020205020404" pitchFamily="49" charset="0"/>
              </a:rPr>
              <a:t>  </a:t>
            </a:r>
            <a:r>
              <a:rPr lang="en-US" altLang="en-US" sz="1200" b="1">
                <a:solidFill>
                  <a:schemeClr val="hlink"/>
                </a:solidFill>
                <a:latin typeface="Courier New" panose="02070309020205020404" pitchFamily="49" charset="0"/>
              </a:rPr>
              <a:t>pid_t pid;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latin typeface="Courier New" panose="02070309020205020404" pitchFamily="49" charset="0"/>
              </a:rPr>
              <a:t>  </a:t>
            </a:r>
            <a:r>
              <a:rPr lang="en-US" altLang="en-US" sz="1200" b="1">
                <a:solidFill>
                  <a:schemeClr val="hlink"/>
                </a:solidFill>
                <a:latin typeface="Courier New" panose="02070309020205020404" pitchFamily="49" charset="0"/>
              </a:rPr>
              <a:t>if ((pid = 3128) == 0) {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  while (1) {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    printf(“child’s return value %d:  I want to play…\n”, pid);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  }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latin typeface="Courier New" panose="02070309020205020404" pitchFamily="49" charset="0"/>
              </a:rPr>
              <a:t>  </a:t>
            </a:r>
            <a:r>
              <a:rPr lang="en-US" altLang="en-US" sz="1200" b="1">
                <a:solidFill>
                  <a:schemeClr val="hlink"/>
                </a:solidFill>
                <a:latin typeface="Courier New" panose="02070309020205020404" pitchFamily="49" charset="0"/>
              </a:rPr>
              <a:t>} else {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latin typeface="Courier New" panose="02070309020205020404" pitchFamily="49" charset="0"/>
              </a:rPr>
              <a:t>    </a:t>
            </a:r>
            <a:r>
              <a:rPr lang="en-US" altLang="en-US" sz="1200" b="1">
                <a:solidFill>
                  <a:schemeClr val="hlink"/>
                </a:solidFill>
                <a:latin typeface="Courier New" panose="02070309020205020404" pitchFamily="49" charset="0"/>
              </a:rPr>
              <a:t>while (1) {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hlink"/>
                </a:solidFill>
                <a:latin typeface="Courier New" panose="02070309020205020404" pitchFamily="49" charset="0"/>
              </a:rPr>
              <a:t>      printf(“parent’s return value %d:  After the project…\n”, pid);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hlink"/>
                </a:solidFill>
                <a:latin typeface="Courier New" panose="02070309020205020404" pitchFamily="49" charset="0"/>
              </a:rPr>
              <a:t>    }</a:t>
            </a:r>
            <a:r>
              <a:rPr lang="en-US" altLang="en-US" sz="1200" b="1">
                <a:latin typeface="Courier New" panose="02070309020205020404" pitchFamily="49" charset="0"/>
              </a:rPr>
              <a:t>		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latin typeface="Courier New" panose="02070309020205020404" pitchFamily="49" charset="0"/>
              </a:rPr>
              <a:t>  </a:t>
            </a: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}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return 0;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}</a:t>
            </a:r>
          </a:p>
        </p:txBody>
      </p:sp>
      <p:sp>
        <p:nvSpPr>
          <p:cNvPr id="62468" name="Text Box 4"/>
          <p:cNvSpPr txBox="1">
            <a:spLocks noChangeArrowheads="1"/>
          </p:cNvSpPr>
          <p:nvPr/>
        </p:nvSpPr>
        <p:spPr bwMode="auto">
          <a:xfrm>
            <a:off x="2667000" y="5410200"/>
            <a:ext cx="16700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/>
              <a:t>Parent process</a:t>
            </a:r>
          </a:p>
        </p:txBody>
      </p:sp>
      <p:sp>
        <p:nvSpPr>
          <p:cNvPr id="62469" name="Text Box 5"/>
          <p:cNvSpPr txBox="1">
            <a:spLocks noChangeArrowheads="1"/>
          </p:cNvSpPr>
          <p:nvPr/>
        </p:nvSpPr>
        <p:spPr bwMode="auto">
          <a:xfrm>
            <a:off x="4419600" y="2971800"/>
            <a:ext cx="6546850" cy="3205163"/>
          </a:xfrm>
          <a:prstGeom prst="rect">
            <a:avLst/>
          </a:prstGeom>
          <a:solidFill>
            <a:srgbClr val="FFFF99"/>
          </a:solidFill>
          <a:ln w="9525">
            <a:solidFill>
              <a:srgbClr val="CC66FF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#include &lt;stdio.h&gt;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#include &lt;unistd.h&gt;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#include &lt;sys/types.h&gt;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200" b="1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int main() {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latin typeface="Courier New" panose="02070309020205020404" pitchFamily="49" charset="0"/>
              </a:rPr>
              <a:t>  </a:t>
            </a:r>
            <a:r>
              <a:rPr lang="en-US" altLang="en-US" sz="1200" b="1">
                <a:solidFill>
                  <a:schemeClr val="hlink"/>
                </a:solidFill>
                <a:latin typeface="Courier New" panose="02070309020205020404" pitchFamily="49" charset="0"/>
              </a:rPr>
              <a:t>pid_t pid;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latin typeface="Courier New" panose="02070309020205020404" pitchFamily="49" charset="0"/>
              </a:rPr>
              <a:t>  </a:t>
            </a:r>
            <a:r>
              <a:rPr lang="en-US" altLang="en-US" sz="1200" b="1">
                <a:solidFill>
                  <a:schemeClr val="hlink"/>
                </a:solidFill>
                <a:latin typeface="Courier New" panose="02070309020205020404" pitchFamily="49" charset="0"/>
              </a:rPr>
              <a:t>if ((pid = 0) == 0) {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latin typeface="Courier New" panose="02070309020205020404" pitchFamily="49" charset="0"/>
              </a:rPr>
              <a:t>    </a:t>
            </a:r>
            <a:r>
              <a:rPr lang="en-US" altLang="en-US" sz="1200" b="1">
                <a:solidFill>
                  <a:schemeClr val="hlink"/>
                </a:solidFill>
                <a:latin typeface="Courier New" panose="02070309020205020404" pitchFamily="49" charset="0"/>
              </a:rPr>
              <a:t>while (1) {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hlink"/>
                </a:solidFill>
                <a:latin typeface="Courier New" panose="02070309020205020404" pitchFamily="49" charset="0"/>
              </a:rPr>
              <a:t>      printf(“child’s return value %d:  I want to play…\n”, pid);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hlink"/>
                </a:solidFill>
                <a:latin typeface="Courier New" panose="02070309020205020404" pitchFamily="49" charset="0"/>
              </a:rPr>
              <a:t>    }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latin typeface="Courier New" panose="02070309020205020404" pitchFamily="49" charset="0"/>
              </a:rPr>
              <a:t>  </a:t>
            </a: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} else {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  while (1) {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    printf(“parent’s return value %d:  After the project…\n”, pid);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  }		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}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return 0;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}</a:t>
            </a:r>
          </a:p>
        </p:txBody>
      </p:sp>
      <p:sp>
        <p:nvSpPr>
          <p:cNvPr id="62470" name="Text Box 6"/>
          <p:cNvSpPr txBox="1">
            <a:spLocks noChangeArrowheads="1"/>
          </p:cNvSpPr>
          <p:nvPr/>
        </p:nvSpPr>
        <p:spPr bwMode="auto">
          <a:xfrm>
            <a:off x="7091363" y="6172200"/>
            <a:ext cx="1512887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/>
              <a:t>Child process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438400" y="2286000"/>
            <a:ext cx="4218142" cy="3416320"/>
          </a:xfrm>
          <a:prstGeom prst="rect">
            <a:avLst/>
          </a:prstGeom>
          <a:noFill/>
        </p:spPr>
        <p:txBody>
          <a:bodyPr wrap="none">
            <a:spAutoFit/>
            <a:scene3d>
              <a:camera prst="perspectiveRelaxedModerately"/>
              <a:lightRig rig="threePt" dir="t"/>
            </a:scene3d>
          </a:bodyPr>
          <a:lstStyle/>
          <a:p>
            <a:pPr algn="ctr">
              <a:defRPr/>
            </a:pPr>
            <a:r>
              <a:rPr lang="en-US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Long, </a:t>
            </a:r>
          </a:p>
          <a:p>
            <a:pPr algn="ctr">
              <a:defRPr/>
            </a:pPr>
            <a:r>
              <a:rPr lang="en-US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Long, Long</a:t>
            </a:r>
          </a:p>
          <a:p>
            <a:pPr algn="ctr">
              <a:defRPr/>
            </a:pPr>
            <a:r>
              <a:rPr lang="en-US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Ago…(During</a:t>
            </a:r>
          </a:p>
          <a:p>
            <a:pPr algn="ctr">
              <a:defRPr/>
            </a:pPr>
            <a:r>
              <a:rPr lang="en-US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the 1940s)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>
                <a:latin typeface="Courier New" panose="02070309020205020404" pitchFamily="49" charset="0"/>
              </a:rPr>
              <a:t>Nag.c</a:t>
            </a:r>
            <a:r>
              <a:rPr lang="en-US" altLang="en-US"/>
              <a:t> Outputs</a:t>
            </a:r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1600" b="1">
                <a:solidFill>
                  <a:schemeClr val="folHlink"/>
                </a:solidFill>
                <a:latin typeface="Courier New" panose="02070309020205020404" pitchFamily="49" charset="0"/>
              </a:rPr>
              <a:t>&gt;a.out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1600" b="1">
                <a:solidFill>
                  <a:schemeClr val="folHlink"/>
                </a:solidFill>
                <a:latin typeface="Courier New" panose="02070309020205020404" pitchFamily="49" charset="0"/>
              </a:rPr>
              <a:t>child’s return value 0:  I want to play…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1600" b="1">
                <a:solidFill>
                  <a:schemeClr val="folHlink"/>
                </a:solidFill>
                <a:latin typeface="Courier New" panose="02070309020205020404" pitchFamily="49" charset="0"/>
              </a:rPr>
              <a:t>child’s return value 0:  I want to play…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1600" b="1">
                <a:solidFill>
                  <a:schemeClr val="folHlink"/>
                </a:solidFill>
                <a:latin typeface="Courier New" panose="02070309020205020404" pitchFamily="49" charset="0"/>
              </a:rPr>
              <a:t>child’s return value 0:  I want to play…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1600" b="1">
                <a:solidFill>
                  <a:schemeClr val="folHlink"/>
                </a:solidFill>
                <a:latin typeface="Courier New" panose="02070309020205020404" pitchFamily="49" charset="0"/>
              </a:rPr>
              <a:t>…// context switch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1600" b="1">
                <a:solidFill>
                  <a:schemeClr val="folHlink"/>
                </a:solidFill>
                <a:latin typeface="Courier New" panose="02070309020205020404" pitchFamily="49" charset="0"/>
              </a:rPr>
              <a:t>parent’s return value 3218:  After the project…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1600" b="1">
                <a:solidFill>
                  <a:schemeClr val="folHlink"/>
                </a:solidFill>
                <a:latin typeface="Courier New" panose="02070309020205020404" pitchFamily="49" charset="0"/>
              </a:rPr>
              <a:t>parent’s return value 3218:  After the project…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1600" b="1">
                <a:solidFill>
                  <a:schemeClr val="folHlink"/>
                </a:solidFill>
                <a:latin typeface="Courier New" panose="02070309020205020404" pitchFamily="49" charset="0"/>
              </a:rPr>
              <a:t>parent’s return value 3218:  After the project…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1600" b="1">
                <a:solidFill>
                  <a:schemeClr val="folHlink"/>
                </a:solidFill>
                <a:latin typeface="Courier New" panose="02070309020205020404" pitchFamily="49" charset="0"/>
              </a:rPr>
              <a:t>…// context switch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1600" b="1">
                <a:solidFill>
                  <a:schemeClr val="folHlink"/>
                </a:solidFill>
                <a:latin typeface="Courier New" panose="02070309020205020404" pitchFamily="49" charset="0"/>
              </a:rPr>
              <a:t>child’s return value 0:  I want to play…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1600" b="1">
                <a:solidFill>
                  <a:schemeClr val="folHlink"/>
                </a:solidFill>
                <a:latin typeface="Courier New" panose="02070309020205020404" pitchFamily="49" charset="0"/>
              </a:rPr>
              <a:t>child’s return value 0:  I want to play…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1600" b="1">
                <a:solidFill>
                  <a:schemeClr val="folHlink"/>
                </a:solidFill>
                <a:latin typeface="Courier New" panose="02070309020205020404" pitchFamily="49" charset="0"/>
              </a:rPr>
              <a:t>child’s return value 0:  I want to play…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1600" b="1">
                <a:solidFill>
                  <a:schemeClr val="folHlink"/>
                </a:solidFill>
                <a:latin typeface="Courier New" panose="02070309020205020404" pitchFamily="49" charset="0"/>
              </a:rPr>
              <a:t>^C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1600" b="1">
                <a:solidFill>
                  <a:schemeClr val="folHlink"/>
                </a:solidFill>
                <a:latin typeface="Courier New" panose="02070309020205020404" pitchFamily="49" charset="0"/>
              </a:rPr>
              <a:t>&gt;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Why clone a process?</a:t>
            </a:r>
          </a:p>
        </p:txBody>
      </p:sp>
      <p:sp>
        <p:nvSpPr>
          <p:cNvPr id="6656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Why clone a process?</a:t>
            </a:r>
          </a:p>
        </p:txBody>
      </p:sp>
      <p:sp>
        <p:nvSpPr>
          <p:cNvPr id="6758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Simplifies parameter passing</a:t>
            </a:r>
          </a:p>
          <a:p>
            <a:pPr lvl="1"/>
            <a:r>
              <a:rPr lang="en-US" altLang="en-US"/>
              <a:t>Environmental variables, permissions, etc.</a:t>
            </a:r>
          </a:p>
          <a:p>
            <a:r>
              <a:rPr lang="en-US" altLang="en-US"/>
              <a:t>Performance optimization</a:t>
            </a:r>
          </a:p>
          <a:p>
            <a:pPr lvl="1"/>
            <a:r>
              <a:rPr lang="en-US" altLang="en-US"/>
              <a:t>Copy on write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Also,…don’t do this at home</a:t>
            </a:r>
          </a:p>
        </p:txBody>
      </p:sp>
      <p:sp>
        <p:nvSpPr>
          <p:cNvPr id="6861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Wingdings" panose="05000000000000000000" pitchFamily="2" charset="2"/>
              <a:buNone/>
            </a:pPr>
            <a:r>
              <a:rPr lang="en-US" altLang="en-US"/>
              <a:t>while (1) {</a:t>
            </a:r>
          </a:p>
          <a:p>
            <a:pPr marL="0" indent="0">
              <a:buFont typeface="Wingdings" panose="05000000000000000000" pitchFamily="2" charset="2"/>
              <a:buNone/>
            </a:pPr>
            <a:r>
              <a:rPr lang="en-US" altLang="en-US"/>
              <a:t>	fork();</a:t>
            </a:r>
          </a:p>
          <a:p>
            <a:pPr marL="0" indent="0">
              <a:buFont typeface="Wingdings" panose="05000000000000000000" pitchFamily="2" charset="2"/>
              <a:buNone/>
            </a:pPr>
            <a:r>
              <a:rPr lang="en-US" altLang="en-US"/>
              <a:t>}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The </a:t>
            </a:r>
            <a:r>
              <a:rPr lang="en-US" altLang="en-US" b="1">
                <a:latin typeface="Courier New" panose="02070309020205020404" pitchFamily="49" charset="0"/>
              </a:rPr>
              <a:t>exec</a:t>
            </a:r>
            <a:r>
              <a:rPr lang="en-US" altLang="en-US"/>
              <a:t> System Call Family</a:t>
            </a:r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A </a:t>
            </a:r>
            <a:r>
              <a:rPr lang="en-US" altLang="en-US" b="1">
                <a:latin typeface="Courier New" panose="02070309020205020404" pitchFamily="49" charset="0"/>
              </a:rPr>
              <a:t>fork</a:t>
            </a:r>
            <a:r>
              <a:rPr lang="en-US" altLang="en-US"/>
              <a:t> by itself is not interesting</a:t>
            </a:r>
          </a:p>
          <a:p>
            <a:pPr eaLnBrk="1" hangingPunct="1"/>
            <a:r>
              <a:rPr lang="en-US" altLang="en-US"/>
              <a:t>To make a process run a program that is different from the parent process, you need </a:t>
            </a:r>
            <a:r>
              <a:rPr lang="en-US" altLang="en-US" b="1" i="1">
                <a:solidFill>
                  <a:srgbClr val="CC66FF"/>
                </a:solidFill>
                <a:latin typeface="Courier New" panose="02070309020205020404" pitchFamily="49" charset="0"/>
              </a:rPr>
              <a:t>exec</a:t>
            </a:r>
            <a:r>
              <a:rPr lang="en-US" altLang="en-US"/>
              <a:t> system call</a:t>
            </a:r>
          </a:p>
          <a:p>
            <a:pPr eaLnBrk="1" hangingPunct="1"/>
            <a:r>
              <a:rPr lang="en-US" altLang="en-US"/>
              <a:t>exec starts a program by overwriting the current process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A </a:t>
            </a:r>
            <a:r>
              <a:rPr lang="en-US" altLang="en-US" b="1">
                <a:latin typeface="Courier New" panose="02070309020205020404" pitchFamily="49" charset="0"/>
              </a:rPr>
              <a:t>exec</a:t>
            </a:r>
            <a:r>
              <a:rPr lang="en-US" altLang="en-US"/>
              <a:t> Example, </a:t>
            </a:r>
            <a:r>
              <a:rPr lang="en-US" altLang="en-US" b="1">
                <a:latin typeface="Courier New" panose="02070309020205020404" pitchFamily="49" charset="0"/>
              </a:rPr>
              <a:t>HungryEyes.c</a:t>
            </a:r>
          </a:p>
        </p:txBody>
      </p:sp>
      <p:sp>
        <p:nvSpPr>
          <p:cNvPr id="71683" name="Text Box 3"/>
          <p:cNvSpPr txBox="1">
            <a:spLocks noChangeArrowheads="1"/>
          </p:cNvSpPr>
          <p:nvPr/>
        </p:nvSpPr>
        <p:spPr bwMode="auto">
          <a:xfrm>
            <a:off x="1733550" y="2514600"/>
            <a:ext cx="5856288" cy="3786188"/>
          </a:xfrm>
          <a:prstGeom prst="rect">
            <a:avLst/>
          </a:prstGeom>
          <a:solidFill>
            <a:srgbClr val="FFFF99"/>
          </a:solidFill>
          <a:ln w="9525">
            <a:solidFill>
              <a:srgbClr val="CC66FF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#include &lt;stdio.h&gt;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#include &lt;unistd.h&gt;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#include &lt;sys/types.h&gt;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#include &lt;string.h&gt;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#include &lt;malloc.h&gt;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200" b="1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#define LB_SIZE 1024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200" b="1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int main(int argc, char *argv[]) {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</a:t>
            </a:r>
            <a:r>
              <a:rPr lang="en-US" altLang="en-US" sz="1200" b="1">
                <a:solidFill>
                  <a:schemeClr val="hlink"/>
                </a:solidFill>
                <a:latin typeface="Courier New" panose="02070309020205020404" pitchFamily="49" charset="0"/>
              </a:rPr>
              <a:t>char fullPathName[] = “/usr/X11R6/bin/xeyes”;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char *myArgv[LB_SIZE];  // an array of pointers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200" b="1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myArgv[0] = (char *) malloc(strlen(fullPathName) + 1);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strcpy(myArgv[0], fullPathName);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200" b="1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myArgv[1] = NULL;  // last element should be a NULL pointer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200" b="1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execvp(fullPathName, myArgv);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return(0); // should not be reached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}</a:t>
            </a:r>
          </a:p>
        </p:txBody>
      </p:sp>
      <p:sp>
        <p:nvSpPr>
          <p:cNvPr id="71684" name="Text Box 4"/>
          <p:cNvSpPr txBox="1">
            <a:spLocks noChangeArrowheads="1"/>
          </p:cNvSpPr>
          <p:nvPr/>
        </p:nvSpPr>
        <p:spPr bwMode="auto">
          <a:xfrm>
            <a:off x="4114800" y="6324600"/>
            <a:ext cx="1154113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/>
              <a:t>A process</a:t>
            </a:r>
          </a:p>
        </p:txBody>
      </p:sp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5715000" y="2819400"/>
            <a:ext cx="3143250" cy="1295400"/>
            <a:chOff x="3600" y="1776"/>
            <a:chExt cx="1980" cy="816"/>
          </a:xfrm>
        </p:grpSpPr>
        <p:sp>
          <p:nvSpPr>
            <p:cNvPr id="71686" name="Text Box 5"/>
            <p:cNvSpPr txBox="1">
              <a:spLocks noChangeArrowheads="1"/>
            </p:cNvSpPr>
            <p:nvPr/>
          </p:nvSpPr>
          <p:spPr bwMode="auto">
            <a:xfrm>
              <a:off x="4080" y="1776"/>
              <a:ext cx="1500" cy="583"/>
            </a:xfrm>
            <a:prstGeom prst="rect">
              <a:avLst/>
            </a:prstGeom>
            <a:solidFill>
              <a:srgbClr val="99FF99"/>
            </a:solidFill>
            <a:ln w="9525">
              <a:solidFill>
                <a:srgbClr val="CC66FF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/>
                <a:t>At a shell prompt:</a:t>
              </a:r>
            </a:p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/>
                <a:t>&gt;whereis xeyes</a:t>
              </a:r>
            </a:p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/>
                <a:t>/usr/X11R6/bin/xeyes</a:t>
              </a:r>
            </a:p>
          </p:txBody>
        </p:sp>
        <p:sp>
          <p:nvSpPr>
            <p:cNvPr id="71687" name="Line 6"/>
            <p:cNvSpPr>
              <a:spLocks noChangeShapeType="1"/>
            </p:cNvSpPr>
            <p:nvPr/>
          </p:nvSpPr>
          <p:spPr bwMode="auto">
            <a:xfrm flipH="1">
              <a:off x="3600" y="2064"/>
              <a:ext cx="480" cy="52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A </a:t>
            </a:r>
            <a:r>
              <a:rPr lang="en-US" altLang="en-US" b="1">
                <a:latin typeface="Courier New" panose="02070309020205020404" pitchFamily="49" charset="0"/>
              </a:rPr>
              <a:t>exec</a:t>
            </a:r>
            <a:r>
              <a:rPr lang="en-US" altLang="en-US"/>
              <a:t> Example, </a:t>
            </a:r>
            <a:r>
              <a:rPr lang="en-US" altLang="en-US" b="1">
                <a:latin typeface="Courier New" panose="02070309020205020404" pitchFamily="49" charset="0"/>
              </a:rPr>
              <a:t>HungryEyes.c</a:t>
            </a:r>
          </a:p>
        </p:txBody>
      </p:sp>
      <p:sp>
        <p:nvSpPr>
          <p:cNvPr id="73731" name="Text Box 3"/>
          <p:cNvSpPr txBox="1">
            <a:spLocks noChangeArrowheads="1"/>
          </p:cNvSpPr>
          <p:nvPr/>
        </p:nvSpPr>
        <p:spPr bwMode="auto">
          <a:xfrm>
            <a:off x="1733550" y="2514600"/>
            <a:ext cx="5856288" cy="3786188"/>
          </a:xfrm>
          <a:prstGeom prst="rect">
            <a:avLst/>
          </a:prstGeom>
          <a:solidFill>
            <a:srgbClr val="FFFF99"/>
          </a:solidFill>
          <a:ln w="9525">
            <a:solidFill>
              <a:srgbClr val="CC66FF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#include &lt;stdio.h&gt;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#include &lt;unistd.h&gt;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#include &lt;sys/types.h&gt;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#include &lt;string.h&gt;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#include &lt;malloc.h&gt;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200" b="1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#define LB_SIZE 1024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200" b="1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int main(int argc, char *argv[]) {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char fullPathName[] = “/usr/X11R6/bin/xeyes”;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</a:t>
            </a:r>
            <a:r>
              <a:rPr lang="en-US" altLang="en-US" sz="1200" b="1">
                <a:solidFill>
                  <a:schemeClr val="hlink"/>
                </a:solidFill>
                <a:latin typeface="Courier New" panose="02070309020205020404" pitchFamily="49" charset="0"/>
              </a:rPr>
              <a:t>char *myArgv[LB_SIZE];  // an array of pointers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200" b="1">
              <a:solidFill>
                <a:schemeClr val="hlink"/>
              </a:solidFill>
              <a:latin typeface="Courier New" panose="02070309020205020404" pitchFamily="49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myArgv[0] = (char *) malloc(strlen(fullPathName) + 1);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strcpy(myArgv[0], fullPathName);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200" b="1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myArgv[1] = NULL;  // last element should be a NULL pointer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200" b="1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execvp(fullPathName, myArgv);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return(0); // should not be reached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}</a:t>
            </a:r>
          </a:p>
        </p:txBody>
      </p:sp>
      <p:sp>
        <p:nvSpPr>
          <p:cNvPr id="73732" name="Text Box 4"/>
          <p:cNvSpPr txBox="1">
            <a:spLocks noChangeArrowheads="1"/>
          </p:cNvSpPr>
          <p:nvPr/>
        </p:nvSpPr>
        <p:spPr bwMode="auto">
          <a:xfrm>
            <a:off x="4103688" y="6338888"/>
            <a:ext cx="1154112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/>
              <a:t>A process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A </a:t>
            </a:r>
            <a:r>
              <a:rPr lang="en-US" altLang="en-US" b="1">
                <a:latin typeface="Courier New" panose="02070309020205020404" pitchFamily="49" charset="0"/>
              </a:rPr>
              <a:t>exec</a:t>
            </a:r>
            <a:r>
              <a:rPr lang="en-US" altLang="en-US"/>
              <a:t> Example, </a:t>
            </a:r>
            <a:r>
              <a:rPr lang="en-US" altLang="en-US" b="1">
                <a:latin typeface="Courier New" panose="02070309020205020404" pitchFamily="49" charset="0"/>
              </a:rPr>
              <a:t>HungryEyes.c</a:t>
            </a:r>
          </a:p>
        </p:txBody>
      </p:sp>
      <p:sp>
        <p:nvSpPr>
          <p:cNvPr id="75779" name="Text Box 3"/>
          <p:cNvSpPr txBox="1">
            <a:spLocks noChangeArrowheads="1"/>
          </p:cNvSpPr>
          <p:nvPr/>
        </p:nvSpPr>
        <p:spPr bwMode="auto">
          <a:xfrm>
            <a:off x="1733550" y="2514600"/>
            <a:ext cx="5856288" cy="3786188"/>
          </a:xfrm>
          <a:prstGeom prst="rect">
            <a:avLst/>
          </a:prstGeom>
          <a:solidFill>
            <a:srgbClr val="FFFF99"/>
          </a:solidFill>
          <a:ln w="9525">
            <a:solidFill>
              <a:srgbClr val="CC66FF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#include &lt;stdio.h&gt;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#include &lt;unistd.h&gt;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#include &lt;sys/types.h&gt;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#include &lt;string.h&gt;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#include &lt;malloc.h&gt;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200" b="1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#define LB_SIZE 1024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200" b="1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int main(int argc, char *argv[]) {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char fullPathName[] = “/usr/X11R6/bin/xeyes”;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char *myArgv[LB_SIZE];  // an array of pointers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200" b="1">
              <a:solidFill>
                <a:schemeClr val="hlink"/>
              </a:solidFill>
              <a:latin typeface="Courier New" panose="02070309020205020404" pitchFamily="49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myArgv[0] = (char *) malloc(</a:t>
            </a:r>
            <a:r>
              <a:rPr lang="en-US" altLang="en-US" sz="1200" b="1">
                <a:solidFill>
                  <a:schemeClr val="hlink"/>
                </a:solidFill>
                <a:latin typeface="Courier New" panose="02070309020205020404" pitchFamily="49" charset="0"/>
              </a:rPr>
              <a:t>strlen(fullPathName)</a:t>
            </a: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+ 1);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strcpy(myArgv[0], fullPathName);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200" b="1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myArgv[1] = NULL;  // last element should be a NULL pointer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200" b="1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execvp(fullPathName, myArgv);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return(0); // should not be reached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}</a:t>
            </a:r>
          </a:p>
        </p:txBody>
      </p:sp>
      <p:sp>
        <p:nvSpPr>
          <p:cNvPr id="75780" name="Text Box 4"/>
          <p:cNvSpPr txBox="1">
            <a:spLocks noChangeArrowheads="1"/>
          </p:cNvSpPr>
          <p:nvPr/>
        </p:nvSpPr>
        <p:spPr bwMode="auto">
          <a:xfrm>
            <a:off x="4103688" y="6338888"/>
            <a:ext cx="1154112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/>
              <a:t>A process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A </a:t>
            </a:r>
            <a:r>
              <a:rPr lang="en-US" altLang="en-US" b="1">
                <a:latin typeface="Courier New" panose="02070309020205020404" pitchFamily="49" charset="0"/>
              </a:rPr>
              <a:t>exec</a:t>
            </a:r>
            <a:r>
              <a:rPr lang="en-US" altLang="en-US"/>
              <a:t> Example, </a:t>
            </a:r>
            <a:r>
              <a:rPr lang="en-US" altLang="en-US" b="1">
                <a:latin typeface="Courier New" panose="02070309020205020404" pitchFamily="49" charset="0"/>
              </a:rPr>
              <a:t>HungryEyes.c</a:t>
            </a:r>
          </a:p>
        </p:txBody>
      </p:sp>
      <p:sp>
        <p:nvSpPr>
          <p:cNvPr id="77827" name="Text Box 3"/>
          <p:cNvSpPr txBox="1">
            <a:spLocks noChangeArrowheads="1"/>
          </p:cNvSpPr>
          <p:nvPr/>
        </p:nvSpPr>
        <p:spPr bwMode="auto">
          <a:xfrm>
            <a:off x="1733550" y="2514600"/>
            <a:ext cx="5856288" cy="3786188"/>
          </a:xfrm>
          <a:prstGeom prst="rect">
            <a:avLst/>
          </a:prstGeom>
          <a:solidFill>
            <a:srgbClr val="FFFF99"/>
          </a:solidFill>
          <a:ln w="9525">
            <a:solidFill>
              <a:srgbClr val="CC66FF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#include &lt;stdio.h&gt;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#include &lt;unistd.h&gt;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#include &lt;sys/types.h&gt;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#include &lt;string.h&gt;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#include &lt;malloc.h&gt;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200" b="1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#define LB_SIZE 1024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200" b="1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int main(int argc, char *argv[]) {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char fullPathName[] = “/usr/X11R6/bin/xeyes”;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char *myArgv[LB_SIZE];  // an array of pointers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200" b="1">
              <a:solidFill>
                <a:schemeClr val="hlink"/>
              </a:solidFill>
              <a:latin typeface="Courier New" panose="02070309020205020404" pitchFamily="49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myArgv[0] = (char *) malloc(strlen(fullPathName) </a:t>
            </a:r>
            <a:r>
              <a:rPr lang="en-US" altLang="en-US" sz="1200" b="1">
                <a:solidFill>
                  <a:schemeClr val="hlink"/>
                </a:solidFill>
                <a:latin typeface="Courier New" panose="02070309020205020404" pitchFamily="49" charset="0"/>
              </a:rPr>
              <a:t>+ 1</a:t>
            </a: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);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strcpy(myArgv[0], fullPathName);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200" b="1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myArgv[1] = NULL;  // last element should be a NULL pointer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200" b="1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execvp(fullPathName, myArgv);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return(0); // should not be reached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}</a:t>
            </a:r>
          </a:p>
        </p:txBody>
      </p:sp>
      <p:sp>
        <p:nvSpPr>
          <p:cNvPr id="77828" name="Text Box 4"/>
          <p:cNvSpPr txBox="1">
            <a:spLocks noChangeArrowheads="1"/>
          </p:cNvSpPr>
          <p:nvPr/>
        </p:nvSpPr>
        <p:spPr bwMode="auto">
          <a:xfrm>
            <a:off x="4103688" y="6338888"/>
            <a:ext cx="1154112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/>
              <a:t>A process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A </a:t>
            </a:r>
            <a:r>
              <a:rPr lang="en-US" altLang="en-US" b="1">
                <a:latin typeface="Courier New" panose="02070309020205020404" pitchFamily="49" charset="0"/>
              </a:rPr>
              <a:t>exec</a:t>
            </a:r>
            <a:r>
              <a:rPr lang="en-US" altLang="en-US"/>
              <a:t> Example, </a:t>
            </a:r>
            <a:r>
              <a:rPr lang="en-US" altLang="en-US" b="1">
                <a:latin typeface="Courier New" panose="02070309020205020404" pitchFamily="49" charset="0"/>
              </a:rPr>
              <a:t>HungryEyes.c</a:t>
            </a:r>
          </a:p>
        </p:txBody>
      </p:sp>
      <p:sp>
        <p:nvSpPr>
          <p:cNvPr id="79875" name="Text Box 3"/>
          <p:cNvSpPr txBox="1">
            <a:spLocks noChangeArrowheads="1"/>
          </p:cNvSpPr>
          <p:nvPr/>
        </p:nvSpPr>
        <p:spPr bwMode="auto">
          <a:xfrm>
            <a:off x="1733550" y="2514600"/>
            <a:ext cx="5856288" cy="3786188"/>
          </a:xfrm>
          <a:prstGeom prst="rect">
            <a:avLst/>
          </a:prstGeom>
          <a:solidFill>
            <a:srgbClr val="FFFF99"/>
          </a:solidFill>
          <a:ln w="9525">
            <a:solidFill>
              <a:srgbClr val="CC66FF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#include &lt;stdio.h&gt;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#include &lt;unistd.h&gt;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#include &lt;sys/types.h&gt;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#include &lt;string.h&gt;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#include &lt;malloc.h&gt;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200" b="1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#define LB_SIZE 1024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200" b="1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int main(int argc, char *argv[]) {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char fullPathName[] = “/usr/X11R6/bin/xeyes”;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char *myArgv[LB_SIZE];  // an array of pointers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200" b="1">
              <a:solidFill>
                <a:schemeClr val="hlink"/>
              </a:solidFill>
              <a:latin typeface="Courier New" panose="02070309020205020404" pitchFamily="49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myArgv[0] = </a:t>
            </a:r>
            <a:r>
              <a:rPr lang="en-US" altLang="en-US" sz="1200" b="1">
                <a:solidFill>
                  <a:schemeClr val="hlink"/>
                </a:solidFill>
                <a:latin typeface="Courier New" panose="02070309020205020404" pitchFamily="49" charset="0"/>
              </a:rPr>
              <a:t>(char *)</a:t>
            </a: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malloc(strlen(fullPathName) + 1);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strcpy(myArgv[0], fullPathName);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200" b="1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myArgv[1] = NULL;  // last element should be a NULL pointer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200" b="1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execvp(fullPathName, myArgv);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return(0); // should not be reached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}</a:t>
            </a:r>
          </a:p>
        </p:txBody>
      </p:sp>
      <p:sp>
        <p:nvSpPr>
          <p:cNvPr id="79876" name="Text Box 4"/>
          <p:cNvSpPr txBox="1">
            <a:spLocks noChangeArrowheads="1"/>
          </p:cNvSpPr>
          <p:nvPr/>
        </p:nvSpPr>
        <p:spPr bwMode="auto">
          <a:xfrm>
            <a:off x="4103688" y="6338888"/>
            <a:ext cx="1154112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/>
              <a:t>A process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Long, Long, Long Ago…(during the 1940s)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John von Neumann invented </a:t>
            </a:r>
            <a:r>
              <a:rPr lang="en-US" altLang="en-US" b="1" i="1" dirty="0">
                <a:solidFill>
                  <a:srgbClr val="CC66FF"/>
                </a:solidFill>
              </a:rPr>
              <a:t>von Neumann computer architecture</a:t>
            </a:r>
          </a:p>
          <a:p>
            <a:pPr lvl="1" eaLnBrk="1" hangingPunct="1"/>
            <a:r>
              <a:rPr lang="en-US" altLang="en-US" dirty="0"/>
              <a:t>A CPU</a:t>
            </a:r>
          </a:p>
          <a:p>
            <a:pPr lvl="1" eaLnBrk="1" hangingPunct="1"/>
            <a:r>
              <a:rPr lang="en-US" altLang="en-US" dirty="0"/>
              <a:t>A memory unit</a:t>
            </a:r>
          </a:p>
          <a:p>
            <a:pPr lvl="1" eaLnBrk="1" hangingPunct="1"/>
            <a:r>
              <a:rPr lang="en-US" altLang="en-US" dirty="0"/>
              <a:t>I/O devices (e.g., </a:t>
            </a:r>
          </a:p>
          <a:p>
            <a:pPr lvl="1" eaLnBrk="1" hangingPunct="1"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altLang="en-US" dirty="0"/>
              <a:t>	SSD </a:t>
            </a:r>
            <a:r>
              <a:rPr lang="en-US" altLang="en-US"/>
              <a:t>and disks)</a:t>
            </a:r>
            <a:endParaRPr lang="en-US" altLang="en-US"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A </a:t>
            </a:r>
            <a:r>
              <a:rPr lang="en-US" altLang="en-US" b="1">
                <a:latin typeface="Courier New" panose="02070309020205020404" pitchFamily="49" charset="0"/>
              </a:rPr>
              <a:t>exec</a:t>
            </a:r>
            <a:r>
              <a:rPr lang="en-US" altLang="en-US"/>
              <a:t> Example, </a:t>
            </a:r>
            <a:r>
              <a:rPr lang="en-US" altLang="en-US" b="1">
                <a:latin typeface="Courier New" panose="02070309020205020404" pitchFamily="49" charset="0"/>
              </a:rPr>
              <a:t>HungryEyes.c</a:t>
            </a:r>
          </a:p>
        </p:txBody>
      </p:sp>
      <p:sp>
        <p:nvSpPr>
          <p:cNvPr id="81923" name="Text Box 3"/>
          <p:cNvSpPr txBox="1">
            <a:spLocks noChangeArrowheads="1"/>
          </p:cNvSpPr>
          <p:nvPr/>
        </p:nvSpPr>
        <p:spPr bwMode="auto">
          <a:xfrm>
            <a:off x="1733550" y="2514600"/>
            <a:ext cx="5856288" cy="3786188"/>
          </a:xfrm>
          <a:prstGeom prst="rect">
            <a:avLst/>
          </a:prstGeom>
          <a:solidFill>
            <a:srgbClr val="FFFF99"/>
          </a:solidFill>
          <a:ln w="9525">
            <a:solidFill>
              <a:srgbClr val="CC66FF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#include &lt;stdio.h&gt;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#include &lt;unistd.h&gt;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#include &lt;sys/types.h&gt;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#include &lt;string.h&gt;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#include &lt;malloc.h&gt;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200" b="1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#define LB_SIZE 1024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200" b="1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int main(int argc, char *argv[]) {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char fullPathName[] = “/usr/X11R6/bin/xeyes”;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char *myArgv[LB_SIZE];  // an array of pointers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200" b="1">
              <a:solidFill>
                <a:schemeClr val="hlink"/>
              </a:solidFill>
              <a:latin typeface="Courier New" panose="02070309020205020404" pitchFamily="49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myArgv[0] = (char *) malloc(strlen(fullPathName) + 1);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</a:t>
            </a:r>
            <a:r>
              <a:rPr lang="en-US" altLang="en-US" sz="1200" b="1">
                <a:solidFill>
                  <a:schemeClr val="hlink"/>
                </a:solidFill>
                <a:latin typeface="Courier New" panose="02070309020205020404" pitchFamily="49" charset="0"/>
              </a:rPr>
              <a:t>strcpy</a:t>
            </a: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(myArgv[0], fullPathName);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200" b="1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myArgv[1] = NULL;  // last element should be a NULL pointer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200" b="1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execvp(fullPathName, myArgv);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return(0); // should not be reached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}</a:t>
            </a:r>
          </a:p>
        </p:txBody>
      </p:sp>
      <p:sp>
        <p:nvSpPr>
          <p:cNvPr id="81924" name="Text Box 4"/>
          <p:cNvSpPr txBox="1">
            <a:spLocks noChangeArrowheads="1"/>
          </p:cNvSpPr>
          <p:nvPr/>
        </p:nvSpPr>
        <p:spPr bwMode="auto">
          <a:xfrm>
            <a:off x="4103688" y="6338888"/>
            <a:ext cx="1154112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/>
              <a:t>A process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A </a:t>
            </a:r>
            <a:r>
              <a:rPr lang="en-US" altLang="en-US" b="1">
                <a:latin typeface="Courier New" panose="02070309020205020404" pitchFamily="49" charset="0"/>
              </a:rPr>
              <a:t>exec</a:t>
            </a:r>
            <a:r>
              <a:rPr lang="en-US" altLang="en-US"/>
              <a:t> Example, </a:t>
            </a:r>
            <a:r>
              <a:rPr lang="en-US" altLang="en-US" b="1">
                <a:latin typeface="Courier New" panose="02070309020205020404" pitchFamily="49" charset="0"/>
              </a:rPr>
              <a:t>HungryEyes.c</a:t>
            </a:r>
          </a:p>
        </p:txBody>
      </p:sp>
      <p:sp>
        <p:nvSpPr>
          <p:cNvPr id="83971" name="Text Box 3"/>
          <p:cNvSpPr txBox="1">
            <a:spLocks noChangeArrowheads="1"/>
          </p:cNvSpPr>
          <p:nvPr/>
        </p:nvSpPr>
        <p:spPr bwMode="auto">
          <a:xfrm>
            <a:off x="1733550" y="2514600"/>
            <a:ext cx="5856288" cy="3786188"/>
          </a:xfrm>
          <a:prstGeom prst="rect">
            <a:avLst/>
          </a:prstGeom>
          <a:solidFill>
            <a:srgbClr val="FFFF99"/>
          </a:solidFill>
          <a:ln w="9525">
            <a:solidFill>
              <a:srgbClr val="CC66FF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#include &lt;stdio.h&gt;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#include &lt;unistd.h&gt;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#include &lt;sys/types.h&gt;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#include &lt;string.h&gt;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#include &lt;malloc.h&gt;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200" b="1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#define LB_SIZE 1024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200" b="1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int main(int argc, char *argv[]) {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char fullPathName[] = “/usr/X11R6/bin/xeyes”;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char *myArgv[LB_SIZE];  // an array of pointers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200" b="1">
              <a:solidFill>
                <a:schemeClr val="hlink"/>
              </a:solidFill>
              <a:latin typeface="Courier New" panose="02070309020205020404" pitchFamily="49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myArgv[0] = (char *) malloc(strlen(fullPathName) + 1);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strcpy(myArgv[0], fullPathName);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200" b="1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</a:t>
            </a:r>
            <a:r>
              <a:rPr lang="en-US" altLang="en-US" sz="1200" b="1">
                <a:solidFill>
                  <a:schemeClr val="hlink"/>
                </a:solidFill>
                <a:latin typeface="Courier New" panose="02070309020205020404" pitchFamily="49" charset="0"/>
              </a:rPr>
              <a:t>myArgv[1] = NULL;  // last element should be a NULL pointer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200" b="1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execvp(fullPathName, myArgv);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return(0); // should not be reached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}</a:t>
            </a:r>
          </a:p>
        </p:txBody>
      </p:sp>
      <p:sp>
        <p:nvSpPr>
          <p:cNvPr id="83972" name="Text Box 4"/>
          <p:cNvSpPr txBox="1">
            <a:spLocks noChangeArrowheads="1"/>
          </p:cNvSpPr>
          <p:nvPr/>
        </p:nvSpPr>
        <p:spPr bwMode="auto">
          <a:xfrm>
            <a:off x="4103688" y="6338888"/>
            <a:ext cx="1154112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/>
              <a:t>A process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A </a:t>
            </a:r>
            <a:r>
              <a:rPr lang="en-US" altLang="en-US" b="1">
                <a:latin typeface="Courier New" panose="02070309020205020404" pitchFamily="49" charset="0"/>
              </a:rPr>
              <a:t>exec</a:t>
            </a:r>
            <a:r>
              <a:rPr lang="en-US" altLang="en-US"/>
              <a:t> Example, </a:t>
            </a:r>
            <a:r>
              <a:rPr lang="en-US" altLang="en-US" b="1">
                <a:latin typeface="Courier New" panose="02070309020205020404" pitchFamily="49" charset="0"/>
              </a:rPr>
              <a:t>HungryEyes.c</a:t>
            </a:r>
          </a:p>
        </p:txBody>
      </p:sp>
      <p:sp>
        <p:nvSpPr>
          <p:cNvPr id="86019" name="Text Box 3"/>
          <p:cNvSpPr txBox="1">
            <a:spLocks noChangeArrowheads="1"/>
          </p:cNvSpPr>
          <p:nvPr/>
        </p:nvSpPr>
        <p:spPr bwMode="auto">
          <a:xfrm>
            <a:off x="1733550" y="2514600"/>
            <a:ext cx="5856288" cy="3786188"/>
          </a:xfrm>
          <a:prstGeom prst="rect">
            <a:avLst/>
          </a:prstGeom>
          <a:solidFill>
            <a:srgbClr val="FFFF99"/>
          </a:solidFill>
          <a:ln w="9525">
            <a:solidFill>
              <a:srgbClr val="CC66FF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#include &lt;stdio.h&gt;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#include &lt;unistd.h&gt;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#include &lt;sys/types.h&gt;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#include &lt;string.h&gt;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#include &lt;malloc.h&gt;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200" b="1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#define LB_SIZE 1024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200" b="1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int main(int argc, char *argv[]) {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char fullPathName[] = “/usr/X11R6/bin/xeyes”;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char *myArgv[LB_SIZE];  // an array of pointers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200" b="1">
              <a:solidFill>
                <a:schemeClr val="hlink"/>
              </a:solidFill>
              <a:latin typeface="Courier New" panose="02070309020205020404" pitchFamily="49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myArgv[0] = (char *) malloc(strlen(fullPathName) + 1);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strcpy(myArgv[0], fullPathName);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200" b="1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myArgv[1] = NULL;  // last element should be a NULL pointer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200" b="1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hlink"/>
                </a:solidFill>
                <a:latin typeface="Courier New" panose="02070309020205020404" pitchFamily="49" charset="0"/>
              </a:rPr>
              <a:t>  execvp(fullPathName, myArgv);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return(0); // should not be reached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}</a:t>
            </a:r>
          </a:p>
        </p:txBody>
      </p:sp>
      <p:sp>
        <p:nvSpPr>
          <p:cNvPr id="86020" name="Text Box 4"/>
          <p:cNvSpPr txBox="1">
            <a:spLocks noChangeArrowheads="1"/>
          </p:cNvSpPr>
          <p:nvPr/>
        </p:nvSpPr>
        <p:spPr bwMode="auto">
          <a:xfrm>
            <a:off x="4103688" y="6338888"/>
            <a:ext cx="1154112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/>
              <a:t>A process</a:t>
            </a:r>
          </a:p>
        </p:txBody>
      </p:sp>
      <p:grpSp>
        <p:nvGrpSpPr>
          <p:cNvPr id="5" name="Group 7"/>
          <p:cNvGrpSpPr>
            <a:grpSpLocks/>
          </p:cNvGrpSpPr>
          <p:nvPr/>
        </p:nvGrpSpPr>
        <p:grpSpPr bwMode="auto">
          <a:xfrm>
            <a:off x="4495800" y="5575300"/>
            <a:ext cx="3622675" cy="646113"/>
            <a:chOff x="2928" y="1776"/>
            <a:chExt cx="2282" cy="407"/>
          </a:xfrm>
        </p:grpSpPr>
        <p:sp>
          <p:nvSpPr>
            <p:cNvPr id="86022" name="Text Box 5"/>
            <p:cNvSpPr txBox="1">
              <a:spLocks noChangeArrowheads="1"/>
            </p:cNvSpPr>
            <p:nvPr/>
          </p:nvSpPr>
          <p:spPr bwMode="auto">
            <a:xfrm>
              <a:off x="4080" y="1776"/>
              <a:ext cx="1130" cy="407"/>
            </a:xfrm>
            <a:prstGeom prst="rect">
              <a:avLst/>
            </a:prstGeom>
            <a:solidFill>
              <a:srgbClr val="99FF99"/>
            </a:solidFill>
            <a:ln w="9525">
              <a:solidFill>
                <a:srgbClr val="CC66FF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/>
                <a:t>To be passed to</a:t>
              </a:r>
            </a:p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/>
                <a:t>main() of xeyes</a:t>
              </a:r>
            </a:p>
          </p:txBody>
        </p:sp>
        <p:sp>
          <p:nvSpPr>
            <p:cNvPr id="86023" name="Line 6"/>
            <p:cNvSpPr>
              <a:spLocks noChangeShapeType="1"/>
            </p:cNvSpPr>
            <p:nvPr/>
          </p:nvSpPr>
          <p:spPr bwMode="auto">
            <a:xfrm flipH="1" flipV="1">
              <a:off x="2928" y="1912"/>
              <a:ext cx="1152" cy="15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Text Box 3"/>
          <p:cNvSpPr txBox="1">
            <a:spLocks noChangeArrowheads="1"/>
          </p:cNvSpPr>
          <p:nvPr/>
        </p:nvSpPr>
        <p:spPr bwMode="auto">
          <a:xfrm>
            <a:off x="1733550" y="2514600"/>
            <a:ext cx="5856288" cy="3786188"/>
          </a:xfrm>
          <a:prstGeom prst="rect">
            <a:avLst/>
          </a:prstGeom>
          <a:solidFill>
            <a:srgbClr val="FFFF99"/>
          </a:solidFill>
          <a:ln w="9525">
            <a:solidFill>
              <a:srgbClr val="CC66FF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#include &lt;stdio.h&gt;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#include &lt;unistd.h&gt;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#include &lt;sys/types.h&gt;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#include &lt;string.h&gt;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#include &lt;malloc.h&gt;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200" b="1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#define LB_SIZE 1024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200" b="1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int main(int argc, char *argv[]) {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char fullPathName[] = “/usr/X11R6/bin/xeyes”;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char *myArgv[LB_SIZE];  // an array of pointers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200" b="1">
              <a:solidFill>
                <a:schemeClr val="hlink"/>
              </a:solidFill>
              <a:latin typeface="Courier New" panose="02070309020205020404" pitchFamily="49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myArgv[0] = (char *) malloc(strlen(fullPathName) + 1);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strcpy(myArgv[0], fullPathName);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200" b="1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myArgv[1] = NULL;  // last element should be a NULL pointer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200" b="1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hlink"/>
                </a:solidFill>
                <a:latin typeface="Courier New" panose="02070309020205020404" pitchFamily="49" charset="0"/>
              </a:rPr>
              <a:t>  execvp(fullPathName, myArgv);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exit(0);  // should not be reached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}</a:t>
            </a:r>
          </a:p>
        </p:txBody>
      </p:sp>
      <p:sp>
        <p:nvSpPr>
          <p:cNvPr id="88067" name="Text Box 4"/>
          <p:cNvSpPr txBox="1">
            <a:spLocks noChangeArrowheads="1"/>
          </p:cNvSpPr>
          <p:nvPr/>
        </p:nvSpPr>
        <p:spPr bwMode="auto">
          <a:xfrm>
            <a:off x="4103688" y="6338888"/>
            <a:ext cx="1154112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/>
              <a:t>A process</a:t>
            </a:r>
          </a:p>
        </p:txBody>
      </p:sp>
      <p:sp>
        <p:nvSpPr>
          <p:cNvPr id="8806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A </a:t>
            </a:r>
            <a:r>
              <a:rPr lang="en-US" altLang="en-US" b="1">
                <a:latin typeface="Courier New" panose="02070309020205020404" pitchFamily="49" charset="0"/>
              </a:rPr>
              <a:t>exec</a:t>
            </a:r>
            <a:r>
              <a:rPr lang="en-US" altLang="en-US"/>
              <a:t> Example, </a:t>
            </a:r>
            <a:r>
              <a:rPr lang="en-US" altLang="en-US" b="1">
                <a:latin typeface="Courier New" panose="02070309020205020404" pitchFamily="49" charset="0"/>
              </a:rPr>
              <a:t>HungryEyes.c</a:t>
            </a:r>
          </a:p>
        </p:txBody>
      </p:sp>
      <p:grpSp>
        <p:nvGrpSpPr>
          <p:cNvPr id="2" name="Group 13"/>
          <p:cNvGrpSpPr>
            <a:grpSpLocks/>
          </p:cNvGrpSpPr>
          <p:nvPr/>
        </p:nvGrpSpPr>
        <p:grpSpPr bwMode="auto">
          <a:xfrm>
            <a:off x="1752600" y="2514600"/>
            <a:ext cx="6705600" cy="3886200"/>
            <a:chOff x="1104" y="1584"/>
            <a:chExt cx="4224" cy="2160"/>
          </a:xfrm>
        </p:grpSpPr>
        <p:sp>
          <p:nvSpPr>
            <p:cNvPr id="88070" name="Rectangle 5"/>
            <p:cNvSpPr>
              <a:spLocks noChangeArrowheads="1"/>
            </p:cNvSpPr>
            <p:nvPr/>
          </p:nvSpPr>
          <p:spPr bwMode="auto">
            <a:xfrm>
              <a:off x="1104" y="1584"/>
              <a:ext cx="3648" cy="2160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rgbClr val="CC66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1800"/>
            </a:p>
          </p:txBody>
        </p:sp>
        <p:sp>
          <p:nvSpPr>
            <p:cNvPr id="88071" name="Oval 6"/>
            <p:cNvSpPr>
              <a:spLocks noChangeArrowheads="1"/>
            </p:cNvSpPr>
            <p:nvPr/>
          </p:nvSpPr>
          <p:spPr bwMode="auto">
            <a:xfrm>
              <a:off x="1104" y="1584"/>
              <a:ext cx="1824" cy="2160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1800"/>
            </a:p>
          </p:txBody>
        </p:sp>
        <p:sp>
          <p:nvSpPr>
            <p:cNvPr id="88072" name="Oval 7"/>
            <p:cNvSpPr>
              <a:spLocks noChangeArrowheads="1"/>
            </p:cNvSpPr>
            <p:nvPr/>
          </p:nvSpPr>
          <p:spPr bwMode="auto">
            <a:xfrm>
              <a:off x="2928" y="1584"/>
              <a:ext cx="1824" cy="2160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1800"/>
            </a:p>
          </p:txBody>
        </p:sp>
        <p:sp>
          <p:nvSpPr>
            <p:cNvPr id="88073" name="Oval 8"/>
            <p:cNvSpPr>
              <a:spLocks noChangeArrowheads="1"/>
            </p:cNvSpPr>
            <p:nvPr/>
          </p:nvSpPr>
          <p:spPr bwMode="auto">
            <a:xfrm>
              <a:off x="2496" y="2544"/>
              <a:ext cx="432" cy="480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1800"/>
            </a:p>
          </p:txBody>
        </p:sp>
        <p:sp>
          <p:nvSpPr>
            <p:cNvPr id="88074" name="Oval 9"/>
            <p:cNvSpPr>
              <a:spLocks noChangeArrowheads="1"/>
            </p:cNvSpPr>
            <p:nvPr/>
          </p:nvSpPr>
          <p:spPr bwMode="auto">
            <a:xfrm>
              <a:off x="4320" y="2544"/>
              <a:ext cx="432" cy="480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1800"/>
            </a:p>
          </p:txBody>
        </p:sp>
        <p:sp>
          <p:nvSpPr>
            <p:cNvPr id="88075" name="AutoShape 11"/>
            <p:cNvSpPr>
              <a:spLocks noChangeArrowheads="1"/>
            </p:cNvSpPr>
            <p:nvPr/>
          </p:nvSpPr>
          <p:spPr bwMode="auto">
            <a:xfrm rot="-1258110">
              <a:off x="5136" y="2592"/>
              <a:ext cx="192" cy="384"/>
            </a:xfrm>
            <a:prstGeom prst="upArrow">
              <a:avLst>
                <a:gd name="adj1" fmla="val 40472"/>
                <a:gd name="adj2" fmla="val 111389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eaVert" wrap="none" anchor="ctr"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1800"/>
            </a:p>
          </p:txBody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Thread Creation</a:t>
            </a:r>
          </a:p>
        </p:txBody>
      </p:sp>
      <p:sp>
        <p:nvSpPr>
          <p:cNvPr id="901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/>
              <a:t>Use </a:t>
            </a:r>
            <a:r>
              <a:rPr lang="en-US" altLang="en-US" b="1">
                <a:latin typeface="Courier New" panose="02070309020205020404" pitchFamily="49" charset="0"/>
              </a:rPr>
              <a:t>pthread_create()</a:t>
            </a:r>
            <a:r>
              <a:rPr lang="en-US" altLang="en-US"/>
              <a:t> instead of </a:t>
            </a:r>
            <a:r>
              <a:rPr lang="en-US" altLang="en-US" b="1">
                <a:latin typeface="Courier New" panose="02070309020205020404" pitchFamily="49" charset="0"/>
              </a:rPr>
              <a:t>fork()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/>
              <a:t>A newly created thread will share the address space of the current process and all resources (e.g., open files)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/>
              <a:t>+ Efficient sharing of states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/>
              <a:t>- Potential corruptions by a misbehaving thread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In von Neumann Architecture,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/>
            <a:r>
              <a:rPr lang="en-US" altLang="en-US" sz="2800"/>
              <a:t>Programs are stored on storage devices</a:t>
            </a:r>
          </a:p>
          <a:p>
            <a:pPr eaLnBrk="1" hangingPunct="1"/>
            <a:r>
              <a:rPr lang="en-US" altLang="en-US" sz="2800"/>
              <a:t>Programs are copied into memory for execution</a:t>
            </a:r>
          </a:p>
          <a:p>
            <a:pPr eaLnBrk="1" hangingPunct="1"/>
            <a:r>
              <a:rPr lang="en-US" altLang="en-US" sz="2800"/>
              <a:t>CPU reads each instruction in the program and executes accordingly</a:t>
            </a:r>
          </a:p>
        </p:txBody>
      </p:sp>
      <p:pic>
        <p:nvPicPr>
          <p:cNvPr id="11268" name="Picture 8" descr="Hard_Driv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00" y="4572000"/>
            <a:ext cx="1905000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" name="Group 14"/>
          <p:cNvGrpSpPr>
            <a:grpSpLocks/>
          </p:cNvGrpSpPr>
          <p:nvPr/>
        </p:nvGrpSpPr>
        <p:grpSpPr bwMode="auto">
          <a:xfrm>
            <a:off x="5715000" y="3048000"/>
            <a:ext cx="2552700" cy="2514600"/>
            <a:chOff x="3600" y="1920"/>
            <a:chExt cx="1608" cy="1584"/>
          </a:xfrm>
        </p:grpSpPr>
        <p:pic>
          <p:nvPicPr>
            <p:cNvPr id="11273" name="Picture 6" descr="memory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648" y="1920"/>
              <a:ext cx="1560" cy="9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1274" name="Freeform 12"/>
            <p:cNvSpPr>
              <a:spLocks/>
            </p:cNvSpPr>
            <p:nvPr/>
          </p:nvSpPr>
          <p:spPr bwMode="auto">
            <a:xfrm>
              <a:off x="3600" y="2448"/>
              <a:ext cx="480" cy="1056"/>
            </a:xfrm>
            <a:custGeom>
              <a:avLst/>
              <a:gdLst>
                <a:gd name="T0" fmla="*/ 480 w 480"/>
                <a:gd name="T1" fmla="*/ 1056 h 1056"/>
                <a:gd name="T2" fmla="*/ 0 w 480"/>
                <a:gd name="T3" fmla="*/ 528 h 1056"/>
                <a:gd name="T4" fmla="*/ 480 w 480"/>
                <a:gd name="T5" fmla="*/ 0 h 1056"/>
                <a:gd name="T6" fmla="*/ 0 60000 65536"/>
                <a:gd name="T7" fmla="*/ 0 60000 65536"/>
                <a:gd name="T8" fmla="*/ 0 60000 65536"/>
                <a:gd name="T9" fmla="*/ 0 w 480"/>
                <a:gd name="T10" fmla="*/ 0 h 1056"/>
                <a:gd name="T11" fmla="*/ 480 w 480"/>
                <a:gd name="T12" fmla="*/ 1056 h 105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80" h="1056">
                  <a:moveTo>
                    <a:pt x="480" y="1056"/>
                  </a:moveTo>
                  <a:cubicBezTo>
                    <a:pt x="240" y="880"/>
                    <a:pt x="0" y="704"/>
                    <a:pt x="0" y="528"/>
                  </a:cubicBezTo>
                  <a:cubicBezTo>
                    <a:pt x="0" y="352"/>
                    <a:pt x="240" y="176"/>
                    <a:pt x="480" y="0"/>
                  </a:cubicBezTo>
                </a:path>
              </a:pathLst>
            </a:custGeom>
            <a:noFill/>
            <a:ln w="28575" cmpd="sng">
              <a:solidFill>
                <a:schemeClr val="folHlink"/>
              </a:solidFill>
              <a:round/>
              <a:headEnd type="non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5" name="Group 4"/>
          <p:cNvGrpSpPr/>
          <p:nvPr/>
        </p:nvGrpSpPr>
        <p:grpSpPr>
          <a:xfrm>
            <a:off x="5716044" y="1289637"/>
            <a:ext cx="2185248" cy="2161784"/>
            <a:chOff x="5716044" y="1289637"/>
            <a:chExt cx="2185248" cy="2161784"/>
          </a:xfrm>
        </p:grpSpPr>
        <p:sp>
          <p:nvSpPr>
            <p:cNvPr id="11272" name="Freeform 13"/>
            <p:cNvSpPr>
              <a:spLocks/>
            </p:cNvSpPr>
            <p:nvPr/>
          </p:nvSpPr>
          <p:spPr bwMode="auto">
            <a:xfrm>
              <a:off x="5716044" y="2305050"/>
              <a:ext cx="381000" cy="685800"/>
            </a:xfrm>
            <a:custGeom>
              <a:avLst/>
              <a:gdLst>
                <a:gd name="T0" fmla="*/ 200 w 248"/>
                <a:gd name="T1" fmla="*/ 432 h 432"/>
                <a:gd name="T2" fmla="*/ 8 w 248"/>
                <a:gd name="T3" fmla="*/ 192 h 432"/>
                <a:gd name="T4" fmla="*/ 248 w 248"/>
                <a:gd name="T5" fmla="*/ 0 h 432"/>
                <a:gd name="T6" fmla="*/ 0 60000 65536"/>
                <a:gd name="T7" fmla="*/ 0 60000 65536"/>
                <a:gd name="T8" fmla="*/ 0 60000 65536"/>
                <a:gd name="T9" fmla="*/ 0 w 248"/>
                <a:gd name="T10" fmla="*/ 0 h 432"/>
                <a:gd name="T11" fmla="*/ 248 w 248"/>
                <a:gd name="T12" fmla="*/ 432 h 43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48" h="432">
                  <a:moveTo>
                    <a:pt x="200" y="432"/>
                  </a:moveTo>
                  <a:cubicBezTo>
                    <a:pt x="100" y="348"/>
                    <a:pt x="0" y="264"/>
                    <a:pt x="8" y="192"/>
                  </a:cubicBezTo>
                  <a:cubicBezTo>
                    <a:pt x="16" y="120"/>
                    <a:pt x="208" y="32"/>
                    <a:pt x="248" y="0"/>
                  </a:cubicBezTo>
                </a:path>
              </a:pathLst>
            </a:custGeom>
            <a:noFill/>
            <a:ln w="28575" cmpd="sng">
              <a:solidFill>
                <a:schemeClr val="folHlink"/>
              </a:solidFill>
              <a:round/>
              <a:headEnd type="non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pic>
          <p:nvPicPr>
            <p:cNvPr id="4" name="Picture 3"/>
            <p:cNvPicPr>
              <a:picLocks noChangeAspect="1"/>
            </p:cNvPicPr>
            <p:nvPr/>
          </p:nvPicPr>
          <p:blipFill>
            <a:blip r:embed="rId5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739508" y="1289637"/>
              <a:ext cx="2161784" cy="2161784"/>
            </a:xfrm>
            <a:prstGeom prst="rect">
              <a:avLst/>
            </a:prstGeom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A Simple CPU Model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b="1" i="1">
                <a:solidFill>
                  <a:srgbClr val="CC66FF"/>
                </a:solidFill>
              </a:rPr>
              <a:t>Fetch-execute algorithm</a:t>
            </a:r>
          </a:p>
          <a:p>
            <a:pPr eaLnBrk="1" hangingPunct="1"/>
            <a:r>
              <a:rPr lang="en-US" altLang="en-US"/>
              <a:t>During a boot sequence, the program counter (PC) is loaded with the address of the first instruction</a:t>
            </a:r>
          </a:p>
          <a:p>
            <a:pPr eaLnBrk="1" hangingPunct="1"/>
            <a:r>
              <a:rPr lang="en-US" altLang="en-US"/>
              <a:t>The instruction register (IR) is loaded with the instruction from the address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Fetch-Execute Algorithm</a:t>
            </a:r>
          </a:p>
        </p:txBody>
      </p:sp>
      <p:sp>
        <p:nvSpPr>
          <p:cNvPr id="15363" name="Rectangle 3"/>
          <p:cNvSpPr>
            <a:spLocks noChangeArrowheads="1"/>
          </p:cNvSpPr>
          <p:nvPr/>
        </p:nvSpPr>
        <p:spPr bwMode="auto">
          <a:xfrm>
            <a:off x="5181600" y="3048000"/>
            <a:ext cx="1828800" cy="457200"/>
          </a:xfrm>
          <a:prstGeom prst="rect">
            <a:avLst/>
          </a:prstGeom>
          <a:solidFill>
            <a:srgbClr val="99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/>
              <a:t>…</a:t>
            </a:r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5181600" y="4419600"/>
            <a:ext cx="1828800" cy="457200"/>
          </a:xfrm>
          <a:prstGeom prst="rect">
            <a:avLst/>
          </a:prstGeom>
          <a:solidFill>
            <a:srgbClr val="99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/>
              <a:t>…</a:t>
            </a:r>
          </a:p>
        </p:txBody>
      </p:sp>
      <p:sp>
        <p:nvSpPr>
          <p:cNvPr id="15365" name="Rectangle 5"/>
          <p:cNvSpPr>
            <a:spLocks noChangeArrowheads="1"/>
          </p:cNvSpPr>
          <p:nvPr/>
        </p:nvSpPr>
        <p:spPr bwMode="auto">
          <a:xfrm>
            <a:off x="5181600" y="3962400"/>
            <a:ext cx="1828800" cy="457200"/>
          </a:xfrm>
          <a:prstGeom prst="rect">
            <a:avLst/>
          </a:prstGeom>
          <a:solidFill>
            <a:srgbClr val="99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b="1">
                <a:latin typeface="Courier New" panose="02070309020205020404" pitchFamily="49" charset="0"/>
              </a:rPr>
              <a:t>load r4, c</a:t>
            </a:r>
          </a:p>
        </p:txBody>
      </p:sp>
      <p:sp>
        <p:nvSpPr>
          <p:cNvPr id="15366" name="Rectangle 6"/>
          <p:cNvSpPr>
            <a:spLocks noChangeArrowheads="1"/>
          </p:cNvSpPr>
          <p:nvPr/>
        </p:nvSpPr>
        <p:spPr bwMode="auto">
          <a:xfrm>
            <a:off x="5181600" y="3505200"/>
            <a:ext cx="1828800" cy="457200"/>
          </a:xfrm>
          <a:prstGeom prst="rect">
            <a:avLst/>
          </a:prstGeom>
          <a:solidFill>
            <a:srgbClr val="99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b="1">
                <a:latin typeface="Courier New" panose="02070309020205020404" pitchFamily="49" charset="0"/>
              </a:rPr>
              <a:t>load r3, b</a:t>
            </a:r>
          </a:p>
        </p:txBody>
      </p:sp>
      <p:sp>
        <p:nvSpPr>
          <p:cNvPr id="15367" name="Rectangle 7"/>
          <p:cNvSpPr>
            <a:spLocks noChangeArrowheads="1"/>
          </p:cNvSpPr>
          <p:nvPr/>
        </p:nvSpPr>
        <p:spPr bwMode="auto">
          <a:xfrm>
            <a:off x="1981200" y="3276600"/>
            <a:ext cx="1828800" cy="4572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</p:txBody>
      </p:sp>
      <p:sp>
        <p:nvSpPr>
          <p:cNvPr id="15368" name="Rectangle 8"/>
          <p:cNvSpPr>
            <a:spLocks noChangeArrowheads="1"/>
          </p:cNvSpPr>
          <p:nvPr/>
        </p:nvSpPr>
        <p:spPr bwMode="auto">
          <a:xfrm>
            <a:off x="1981200" y="4191000"/>
            <a:ext cx="1828800" cy="4572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 b="1">
              <a:latin typeface="Courier New" panose="02070309020205020404" pitchFamily="49" charset="0"/>
            </a:endParaRPr>
          </a:p>
        </p:txBody>
      </p:sp>
      <p:sp>
        <p:nvSpPr>
          <p:cNvPr id="15369" name="Text Box 9"/>
          <p:cNvSpPr txBox="1">
            <a:spLocks noChangeArrowheads="1"/>
          </p:cNvSpPr>
          <p:nvPr/>
        </p:nvSpPr>
        <p:spPr bwMode="auto">
          <a:xfrm>
            <a:off x="5105400" y="5029200"/>
            <a:ext cx="2068513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/>
              <a:t>Memory addresses</a:t>
            </a:r>
          </a:p>
        </p:txBody>
      </p:sp>
      <p:sp>
        <p:nvSpPr>
          <p:cNvPr id="15370" name="Text Box 10"/>
          <p:cNvSpPr txBox="1">
            <a:spLocks noChangeArrowheads="1"/>
          </p:cNvSpPr>
          <p:nvPr/>
        </p:nvSpPr>
        <p:spPr bwMode="auto">
          <a:xfrm>
            <a:off x="7070725" y="3536950"/>
            <a:ext cx="685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/>
              <a:t>3000</a:t>
            </a:r>
          </a:p>
        </p:txBody>
      </p:sp>
      <p:sp>
        <p:nvSpPr>
          <p:cNvPr id="15371" name="Text Box 11"/>
          <p:cNvSpPr txBox="1">
            <a:spLocks noChangeArrowheads="1"/>
          </p:cNvSpPr>
          <p:nvPr/>
        </p:nvSpPr>
        <p:spPr bwMode="auto">
          <a:xfrm>
            <a:off x="7070725" y="3994150"/>
            <a:ext cx="685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/>
              <a:t>3004</a:t>
            </a:r>
          </a:p>
        </p:txBody>
      </p:sp>
      <p:sp>
        <p:nvSpPr>
          <p:cNvPr id="15372" name="Text Box 12"/>
          <p:cNvSpPr txBox="1">
            <a:spLocks noChangeArrowheads="1"/>
          </p:cNvSpPr>
          <p:nvPr/>
        </p:nvSpPr>
        <p:spPr bwMode="auto">
          <a:xfrm>
            <a:off x="1458913" y="3352800"/>
            <a:ext cx="446087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/>
              <a:t>PC</a:t>
            </a:r>
          </a:p>
        </p:txBody>
      </p:sp>
      <p:sp>
        <p:nvSpPr>
          <p:cNvPr id="15373" name="Text Box 13"/>
          <p:cNvSpPr txBox="1">
            <a:spLocks noChangeArrowheads="1"/>
          </p:cNvSpPr>
          <p:nvPr/>
        </p:nvSpPr>
        <p:spPr bwMode="auto">
          <a:xfrm>
            <a:off x="1493838" y="4191000"/>
            <a:ext cx="411162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/>
              <a:t>IR</a:t>
            </a:r>
          </a:p>
        </p:txBody>
      </p:sp>
      <p:sp>
        <p:nvSpPr>
          <p:cNvPr id="23568" name="Text Box 16"/>
          <p:cNvSpPr txBox="1">
            <a:spLocks noChangeArrowheads="1"/>
          </p:cNvSpPr>
          <p:nvPr/>
        </p:nvSpPr>
        <p:spPr bwMode="auto">
          <a:xfrm>
            <a:off x="2555875" y="3308350"/>
            <a:ext cx="685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/>
              <a:t>3000</a:t>
            </a:r>
          </a:p>
        </p:txBody>
      </p:sp>
      <p:sp>
        <p:nvSpPr>
          <p:cNvPr id="23569" name="Line 17"/>
          <p:cNvSpPr>
            <a:spLocks noChangeShapeType="1"/>
          </p:cNvSpPr>
          <p:nvPr/>
        </p:nvSpPr>
        <p:spPr bwMode="auto">
          <a:xfrm flipV="1">
            <a:off x="3810000" y="3810000"/>
            <a:ext cx="1524000" cy="609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0" name="Text Box 18"/>
          <p:cNvSpPr txBox="1">
            <a:spLocks noChangeArrowheads="1"/>
          </p:cNvSpPr>
          <p:nvPr/>
        </p:nvSpPr>
        <p:spPr bwMode="auto">
          <a:xfrm>
            <a:off x="2124075" y="4248150"/>
            <a:ext cx="1549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b="1">
                <a:latin typeface="Courier New" panose="02070309020205020404" pitchFamily="49" charset="0"/>
              </a:rPr>
              <a:t>load r3, b</a:t>
            </a:r>
          </a:p>
        </p:txBody>
      </p:sp>
      <p:sp>
        <p:nvSpPr>
          <p:cNvPr id="15377" name="Text Box 19"/>
          <p:cNvSpPr txBox="1">
            <a:spLocks noChangeArrowheads="1"/>
          </p:cNvSpPr>
          <p:nvPr/>
        </p:nvSpPr>
        <p:spPr bwMode="auto">
          <a:xfrm>
            <a:off x="3733800" y="2438400"/>
            <a:ext cx="184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</p:txBody>
      </p:sp>
      <p:grpSp>
        <p:nvGrpSpPr>
          <p:cNvPr id="2" name="Group 21"/>
          <p:cNvGrpSpPr>
            <a:grpSpLocks/>
          </p:cNvGrpSpPr>
          <p:nvPr/>
        </p:nvGrpSpPr>
        <p:grpSpPr bwMode="auto">
          <a:xfrm>
            <a:off x="2362200" y="2438400"/>
            <a:ext cx="4113213" cy="1295400"/>
            <a:chOff x="1488" y="1536"/>
            <a:chExt cx="2591" cy="816"/>
          </a:xfrm>
        </p:grpSpPr>
        <p:sp>
          <p:nvSpPr>
            <p:cNvPr id="15379" name="Line 14"/>
            <p:cNvSpPr>
              <a:spLocks noChangeShapeType="1"/>
            </p:cNvSpPr>
            <p:nvPr/>
          </p:nvSpPr>
          <p:spPr bwMode="auto">
            <a:xfrm>
              <a:off x="2400" y="2208"/>
              <a:ext cx="864" cy="14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80" name="Text Box 20"/>
            <p:cNvSpPr txBox="1">
              <a:spLocks noChangeArrowheads="1"/>
            </p:cNvSpPr>
            <p:nvPr/>
          </p:nvSpPr>
          <p:spPr bwMode="auto">
            <a:xfrm>
              <a:off x="1488" y="1536"/>
              <a:ext cx="2591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/>
                <a:t>PC = &lt;address of the first instruction&gt;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35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" dur="500"/>
                                        <p:tgtEl>
                                          <p:spTgt spid="235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235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68" grpId="0"/>
      <p:bldP spid="23569" grpId="0" animBg="1"/>
      <p:bldP spid="2357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Fetch-Execute Algorithm</a:t>
            </a:r>
          </a:p>
        </p:txBody>
      </p:sp>
      <p:sp>
        <p:nvSpPr>
          <p:cNvPr id="17411" name="Rectangle 3"/>
          <p:cNvSpPr>
            <a:spLocks noChangeArrowheads="1"/>
          </p:cNvSpPr>
          <p:nvPr/>
        </p:nvSpPr>
        <p:spPr bwMode="auto">
          <a:xfrm>
            <a:off x="5181600" y="3048000"/>
            <a:ext cx="1828800" cy="457200"/>
          </a:xfrm>
          <a:prstGeom prst="rect">
            <a:avLst/>
          </a:prstGeom>
          <a:solidFill>
            <a:srgbClr val="99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/>
              <a:t>…</a:t>
            </a:r>
          </a:p>
        </p:txBody>
      </p:sp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5181600" y="4419600"/>
            <a:ext cx="1828800" cy="457200"/>
          </a:xfrm>
          <a:prstGeom prst="rect">
            <a:avLst/>
          </a:prstGeom>
          <a:solidFill>
            <a:srgbClr val="99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/>
              <a:t>…</a:t>
            </a:r>
          </a:p>
        </p:txBody>
      </p:sp>
      <p:sp>
        <p:nvSpPr>
          <p:cNvPr id="17413" name="Rectangle 5"/>
          <p:cNvSpPr>
            <a:spLocks noChangeArrowheads="1"/>
          </p:cNvSpPr>
          <p:nvPr/>
        </p:nvSpPr>
        <p:spPr bwMode="auto">
          <a:xfrm>
            <a:off x="5181600" y="3962400"/>
            <a:ext cx="1828800" cy="457200"/>
          </a:xfrm>
          <a:prstGeom prst="rect">
            <a:avLst/>
          </a:prstGeom>
          <a:solidFill>
            <a:srgbClr val="99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b="1">
                <a:latin typeface="Courier New" panose="02070309020205020404" pitchFamily="49" charset="0"/>
              </a:rPr>
              <a:t>load r4, c</a:t>
            </a:r>
          </a:p>
        </p:txBody>
      </p:sp>
      <p:sp>
        <p:nvSpPr>
          <p:cNvPr id="17414" name="Rectangle 6"/>
          <p:cNvSpPr>
            <a:spLocks noChangeArrowheads="1"/>
          </p:cNvSpPr>
          <p:nvPr/>
        </p:nvSpPr>
        <p:spPr bwMode="auto">
          <a:xfrm>
            <a:off x="5181600" y="3505200"/>
            <a:ext cx="1828800" cy="457200"/>
          </a:xfrm>
          <a:prstGeom prst="rect">
            <a:avLst/>
          </a:prstGeom>
          <a:solidFill>
            <a:srgbClr val="99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b="1">
                <a:latin typeface="Courier New" panose="02070309020205020404" pitchFamily="49" charset="0"/>
              </a:rPr>
              <a:t>load r3, b</a:t>
            </a:r>
          </a:p>
        </p:txBody>
      </p:sp>
      <p:sp>
        <p:nvSpPr>
          <p:cNvPr id="17415" name="Rectangle 7"/>
          <p:cNvSpPr>
            <a:spLocks noChangeArrowheads="1"/>
          </p:cNvSpPr>
          <p:nvPr/>
        </p:nvSpPr>
        <p:spPr bwMode="auto">
          <a:xfrm>
            <a:off x="1981200" y="3276600"/>
            <a:ext cx="1828800" cy="4572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</p:txBody>
      </p:sp>
      <p:sp>
        <p:nvSpPr>
          <p:cNvPr id="17416" name="Rectangle 8"/>
          <p:cNvSpPr>
            <a:spLocks noChangeArrowheads="1"/>
          </p:cNvSpPr>
          <p:nvPr/>
        </p:nvSpPr>
        <p:spPr bwMode="auto">
          <a:xfrm>
            <a:off x="1981200" y="4191000"/>
            <a:ext cx="1828800" cy="4572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 b="1">
              <a:latin typeface="Courier New" panose="02070309020205020404" pitchFamily="49" charset="0"/>
            </a:endParaRPr>
          </a:p>
        </p:txBody>
      </p:sp>
      <p:sp>
        <p:nvSpPr>
          <p:cNvPr id="17417" name="Text Box 9"/>
          <p:cNvSpPr txBox="1">
            <a:spLocks noChangeArrowheads="1"/>
          </p:cNvSpPr>
          <p:nvPr/>
        </p:nvSpPr>
        <p:spPr bwMode="auto">
          <a:xfrm>
            <a:off x="5105400" y="5029200"/>
            <a:ext cx="2068513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/>
              <a:t>Memory addresses</a:t>
            </a:r>
          </a:p>
        </p:txBody>
      </p:sp>
      <p:sp>
        <p:nvSpPr>
          <p:cNvPr id="17418" name="Text Box 10"/>
          <p:cNvSpPr txBox="1">
            <a:spLocks noChangeArrowheads="1"/>
          </p:cNvSpPr>
          <p:nvPr/>
        </p:nvSpPr>
        <p:spPr bwMode="auto">
          <a:xfrm>
            <a:off x="7070725" y="3536950"/>
            <a:ext cx="685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/>
              <a:t>3000</a:t>
            </a:r>
          </a:p>
        </p:txBody>
      </p:sp>
      <p:sp>
        <p:nvSpPr>
          <p:cNvPr id="17419" name="Text Box 11"/>
          <p:cNvSpPr txBox="1">
            <a:spLocks noChangeArrowheads="1"/>
          </p:cNvSpPr>
          <p:nvPr/>
        </p:nvSpPr>
        <p:spPr bwMode="auto">
          <a:xfrm>
            <a:off x="7070725" y="3994150"/>
            <a:ext cx="685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/>
              <a:t>3004</a:t>
            </a:r>
          </a:p>
        </p:txBody>
      </p:sp>
      <p:sp>
        <p:nvSpPr>
          <p:cNvPr id="17420" name="Text Box 12"/>
          <p:cNvSpPr txBox="1">
            <a:spLocks noChangeArrowheads="1"/>
          </p:cNvSpPr>
          <p:nvPr/>
        </p:nvSpPr>
        <p:spPr bwMode="auto">
          <a:xfrm>
            <a:off x="1458913" y="3352800"/>
            <a:ext cx="446087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/>
              <a:t>PC</a:t>
            </a:r>
          </a:p>
        </p:txBody>
      </p:sp>
      <p:sp>
        <p:nvSpPr>
          <p:cNvPr id="17421" name="Text Box 13"/>
          <p:cNvSpPr txBox="1">
            <a:spLocks noChangeArrowheads="1"/>
          </p:cNvSpPr>
          <p:nvPr/>
        </p:nvSpPr>
        <p:spPr bwMode="auto">
          <a:xfrm>
            <a:off x="1493838" y="4191000"/>
            <a:ext cx="411162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/>
              <a:t>IR</a:t>
            </a:r>
          </a:p>
        </p:txBody>
      </p:sp>
      <p:sp>
        <p:nvSpPr>
          <p:cNvPr id="17422" name="Text Box 14"/>
          <p:cNvSpPr txBox="1">
            <a:spLocks noChangeArrowheads="1"/>
          </p:cNvSpPr>
          <p:nvPr/>
        </p:nvSpPr>
        <p:spPr bwMode="auto">
          <a:xfrm>
            <a:off x="2555875" y="3308350"/>
            <a:ext cx="685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/>
              <a:t>3000</a:t>
            </a:r>
          </a:p>
        </p:txBody>
      </p:sp>
      <p:sp>
        <p:nvSpPr>
          <p:cNvPr id="17423" name="Text Box 16"/>
          <p:cNvSpPr txBox="1">
            <a:spLocks noChangeArrowheads="1"/>
          </p:cNvSpPr>
          <p:nvPr/>
        </p:nvSpPr>
        <p:spPr bwMode="auto">
          <a:xfrm>
            <a:off x="2124075" y="4248150"/>
            <a:ext cx="1549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b="1">
                <a:latin typeface="Courier New" panose="02070309020205020404" pitchFamily="49" charset="0"/>
              </a:rPr>
              <a:t>load r3, b</a:t>
            </a:r>
          </a:p>
        </p:txBody>
      </p:sp>
      <p:sp>
        <p:nvSpPr>
          <p:cNvPr id="17424" name="Text Box 17"/>
          <p:cNvSpPr txBox="1">
            <a:spLocks noChangeArrowheads="1"/>
          </p:cNvSpPr>
          <p:nvPr/>
        </p:nvSpPr>
        <p:spPr bwMode="auto">
          <a:xfrm>
            <a:off x="3733800" y="2438400"/>
            <a:ext cx="184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</p:txBody>
      </p:sp>
      <p:sp>
        <p:nvSpPr>
          <p:cNvPr id="17425" name="Text Box 22"/>
          <p:cNvSpPr txBox="1">
            <a:spLocks noChangeArrowheads="1"/>
          </p:cNvSpPr>
          <p:nvPr/>
        </p:nvSpPr>
        <p:spPr bwMode="auto">
          <a:xfrm>
            <a:off x="2667000" y="2438400"/>
            <a:ext cx="1979613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/>
              <a:t>while (not halt) { 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/>
              <a:t>// increment PC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Fetch-Execute Algorithm</a:t>
            </a:r>
          </a:p>
        </p:txBody>
      </p:sp>
      <p:sp>
        <p:nvSpPr>
          <p:cNvPr id="19459" name="Rectangle 3"/>
          <p:cNvSpPr>
            <a:spLocks noChangeArrowheads="1"/>
          </p:cNvSpPr>
          <p:nvPr/>
        </p:nvSpPr>
        <p:spPr bwMode="auto">
          <a:xfrm>
            <a:off x="5181600" y="3048000"/>
            <a:ext cx="1828800" cy="457200"/>
          </a:xfrm>
          <a:prstGeom prst="rect">
            <a:avLst/>
          </a:prstGeom>
          <a:solidFill>
            <a:srgbClr val="99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/>
              <a:t>…</a:t>
            </a:r>
          </a:p>
        </p:txBody>
      </p:sp>
      <p:sp>
        <p:nvSpPr>
          <p:cNvPr id="19460" name="Rectangle 4"/>
          <p:cNvSpPr>
            <a:spLocks noChangeArrowheads="1"/>
          </p:cNvSpPr>
          <p:nvPr/>
        </p:nvSpPr>
        <p:spPr bwMode="auto">
          <a:xfrm>
            <a:off x="5181600" y="4419600"/>
            <a:ext cx="1828800" cy="457200"/>
          </a:xfrm>
          <a:prstGeom prst="rect">
            <a:avLst/>
          </a:prstGeom>
          <a:solidFill>
            <a:srgbClr val="99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/>
              <a:t>…</a:t>
            </a:r>
          </a:p>
        </p:txBody>
      </p:sp>
      <p:sp>
        <p:nvSpPr>
          <p:cNvPr id="19461" name="Rectangle 5"/>
          <p:cNvSpPr>
            <a:spLocks noChangeArrowheads="1"/>
          </p:cNvSpPr>
          <p:nvPr/>
        </p:nvSpPr>
        <p:spPr bwMode="auto">
          <a:xfrm>
            <a:off x="5181600" y="3962400"/>
            <a:ext cx="1828800" cy="457200"/>
          </a:xfrm>
          <a:prstGeom prst="rect">
            <a:avLst/>
          </a:prstGeom>
          <a:solidFill>
            <a:srgbClr val="99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b="1">
                <a:latin typeface="Courier New" panose="02070309020205020404" pitchFamily="49" charset="0"/>
              </a:rPr>
              <a:t>load r4, c</a:t>
            </a:r>
          </a:p>
        </p:txBody>
      </p:sp>
      <p:sp>
        <p:nvSpPr>
          <p:cNvPr id="19462" name="Rectangle 6"/>
          <p:cNvSpPr>
            <a:spLocks noChangeArrowheads="1"/>
          </p:cNvSpPr>
          <p:nvPr/>
        </p:nvSpPr>
        <p:spPr bwMode="auto">
          <a:xfrm>
            <a:off x="5181600" y="3505200"/>
            <a:ext cx="1828800" cy="457200"/>
          </a:xfrm>
          <a:prstGeom prst="rect">
            <a:avLst/>
          </a:prstGeom>
          <a:solidFill>
            <a:srgbClr val="99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b="1">
                <a:latin typeface="Courier New" panose="02070309020205020404" pitchFamily="49" charset="0"/>
              </a:rPr>
              <a:t>load r3, b</a:t>
            </a:r>
          </a:p>
        </p:txBody>
      </p:sp>
      <p:sp>
        <p:nvSpPr>
          <p:cNvPr id="19463" name="Rectangle 7"/>
          <p:cNvSpPr>
            <a:spLocks noChangeArrowheads="1"/>
          </p:cNvSpPr>
          <p:nvPr/>
        </p:nvSpPr>
        <p:spPr bwMode="auto">
          <a:xfrm>
            <a:off x="1981200" y="3276600"/>
            <a:ext cx="1828800" cy="4572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</p:txBody>
      </p:sp>
      <p:sp>
        <p:nvSpPr>
          <p:cNvPr id="19464" name="Rectangle 8"/>
          <p:cNvSpPr>
            <a:spLocks noChangeArrowheads="1"/>
          </p:cNvSpPr>
          <p:nvPr/>
        </p:nvSpPr>
        <p:spPr bwMode="auto">
          <a:xfrm>
            <a:off x="1981200" y="4191000"/>
            <a:ext cx="1828800" cy="4572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 b="1">
              <a:latin typeface="Courier New" panose="02070309020205020404" pitchFamily="49" charset="0"/>
            </a:endParaRPr>
          </a:p>
        </p:txBody>
      </p:sp>
      <p:sp>
        <p:nvSpPr>
          <p:cNvPr id="19465" name="Text Box 9"/>
          <p:cNvSpPr txBox="1">
            <a:spLocks noChangeArrowheads="1"/>
          </p:cNvSpPr>
          <p:nvPr/>
        </p:nvSpPr>
        <p:spPr bwMode="auto">
          <a:xfrm>
            <a:off x="5105400" y="5029200"/>
            <a:ext cx="2068513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/>
              <a:t>Memory addresses</a:t>
            </a:r>
          </a:p>
        </p:txBody>
      </p:sp>
      <p:sp>
        <p:nvSpPr>
          <p:cNvPr id="19466" name="Text Box 10"/>
          <p:cNvSpPr txBox="1">
            <a:spLocks noChangeArrowheads="1"/>
          </p:cNvSpPr>
          <p:nvPr/>
        </p:nvSpPr>
        <p:spPr bwMode="auto">
          <a:xfrm>
            <a:off x="7070725" y="3536950"/>
            <a:ext cx="685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/>
              <a:t>3000</a:t>
            </a:r>
          </a:p>
        </p:txBody>
      </p:sp>
      <p:sp>
        <p:nvSpPr>
          <p:cNvPr id="19467" name="Text Box 11"/>
          <p:cNvSpPr txBox="1">
            <a:spLocks noChangeArrowheads="1"/>
          </p:cNvSpPr>
          <p:nvPr/>
        </p:nvSpPr>
        <p:spPr bwMode="auto">
          <a:xfrm>
            <a:off x="7070725" y="3994150"/>
            <a:ext cx="685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/>
              <a:t>3004</a:t>
            </a:r>
          </a:p>
        </p:txBody>
      </p:sp>
      <p:sp>
        <p:nvSpPr>
          <p:cNvPr id="19468" name="Text Box 12"/>
          <p:cNvSpPr txBox="1">
            <a:spLocks noChangeArrowheads="1"/>
          </p:cNvSpPr>
          <p:nvPr/>
        </p:nvSpPr>
        <p:spPr bwMode="auto">
          <a:xfrm>
            <a:off x="1458913" y="3352800"/>
            <a:ext cx="446087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/>
              <a:t>PC</a:t>
            </a:r>
          </a:p>
        </p:txBody>
      </p:sp>
      <p:sp>
        <p:nvSpPr>
          <p:cNvPr id="19469" name="Text Box 13"/>
          <p:cNvSpPr txBox="1">
            <a:spLocks noChangeArrowheads="1"/>
          </p:cNvSpPr>
          <p:nvPr/>
        </p:nvSpPr>
        <p:spPr bwMode="auto">
          <a:xfrm>
            <a:off x="1493838" y="4191000"/>
            <a:ext cx="411162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/>
              <a:t>IR</a:t>
            </a:r>
          </a:p>
        </p:txBody>
      </p:sp>
      <p:sp>
        <p:nvSpPr>
          <p:cNvPr id="19470" name="Text Box 14"/>
          <p:cNvSpPr txBox="1">
            <a:spLocks noChangeArrowheads="1"/>
          </p:cNvSpPr>
          <p:nvPr/>
        </p:nvSpPr>
        <p:spPr bwMode="auto">
          <a:xfrm>
            <a:off x="2555875" y="3308350"/>
            <a:ext cx="685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/>
              <a:t>3004</a:t>
            </a:r>
          </a:p>
        </p:txBody>
      </p:sp>
      <p:sp>
        <p:nvSpPr>
          <p:cNvPr id="19471" name="Text Box 15"/>
          <p:cNvSpPr txBox="1">
            <a:spLocks noChangeArrowheads="1"/>
          </p:cNvSpPr>
          <p:nvPr/>
        </p:nvSpPr>
        <p:spPr bwMode="auto">
          <a:xfrm>
            <a:off x="2124075" y="4248150"/>
            <a:ext cx="1549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b="1">
                <a:latin typeface="Courier New" panose="02070309020205020404" pitchFamily="49" charset="0"/>
              </a:rPr>
              <a:t>load r3, b</a:t>
            </a:r>
          </a:p>
        </p:txBody>
      </p:sp>
      <p:sp>
        <p:nvSpPr>
          <p:cNvPr id="19472" name="Text Box 16"/>
          <p:cNvSpPr txBox="1">
            <a:spLocks noChangeArrowheads="1"/>
          </p:cNvSpPr>
          <p:nvPr/>
        </p:nvSpPr>
        <p:spPr bwMode="auto">
          <a:xfrm>
            <a:off x="3733800" y="2438400"/>
            <a:ext cx="184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</p:txBody>
      </p:sp>
      <p:sp>
        <p:nvSpPr>
          <p:cNvPr id="19473" name="Text Box 17"/>
          <p:cNvSpPr txBox="1">
            <a:spLocks noChangeArrowheads="1"/>
          </p:cNvSpPr>
          <p:nvPr/>
        </p:nvSpPr>
        <p:spPr bwMode="auto">
          <a:xfrm>
            <a:off x="2667000" y="2438400"/>
            <a:ext cx="1979613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/>
              <a:t>while (not halt) { 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/>
              <a:t>// increment PC</a:t>
            </a:r>
          </a:p>
        </p:txBody>
      </p:sp>
      <p:sp>
        <p:nvSpPr>
          <p:cNvPr id="25618" name="Line 18"/>
          <p:cNvSpPr>
            <a:spLocks noChangeShapeType="1"/>
          </p:cNvSpPr>
          <p:nvPr/>
        </p:nvSpPr>
        <p:spPr bwMode="auto">
          <a:xfrm>
            <a:off x="3810000" y="3505200"/>
            <a:ext cx="1371600" cy="685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9" name="Text Box 19"/>
          <p:cNvSpPr txBox="1">
            <a:spLocks noChangeArrowheads="1"/>
          </p:cNvSpPr>
          <p:nvPr/>
        </p:nvSpPr>
        <p:spPr bwMode="auto">
          <a:xfrm>
            <a:off x="2819400" y="3765550"/>
            <a:ext cx="1614488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/>
              <a:t>// execute(IR)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56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56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18" grpId="0" animBg="1"/>
      <p:bldP spid="25619" grpId="0"/>
    </p:bldLst>
  </p:timing>
</p:sld>
</file>

<file path=ppt/theme/theme1.xml><?xml version="1.0" encoding="utf-8"?>
<a:theme xmlns:a="http://schemas.openxmlformats.org/drawingml/2006/main" name="Blends">
  <a:themeElements>
    <a:clrScheme name="Blends 3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Blends 3">
    <a:dk1>
      <a:srgbClr val="000000"/>
    </a:dk1>
    <a:lt1>
      <a:srgbClr val="FFFFFF"/>
    </a:lt1>
    <a:dk2>
      <a:srgbClr val="333399"/>
    </a:dk2>
    <a:lt2>
      <a:srgbClr val="1C1C1C"/>
    </a:lt2>
    <a:accent1>
      <a:srgbClr val="00E4A8"/>
    </a:accent1>
    <a:accent2>
      <a:srgbClr val="FFCF01"/>
    </a:accent2>
    <a:accent3>
      <a:srgbClr val="FFFFFF"/>
    </a:accent3>
    <a:accent4>
      <a:srgbClr val="000000"/>
    </a:accent4>
    <a:accent5>
      <a:srgbClr val="AAEFD1"/>
    </a:accent5>
    <a:accent6>
      <a:srgbClr val="E7BB01"/>
    </a:accent6>
    <a:hlink>
      <a:srgbClr val="FF0000"/>
    </a:hlink>
    <a:folHlink>
      <a:srgbClr val="3333CC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684</TotalTime>
  <Words>3444</Words>
  <Application>Microsoft Office PowerPoint</Application>
  <PresentationFormat>On-screen Show (4:3)</PresentationFormat>
  <Paragraphs>594</Paragraphs>
  <Slides>44</Slides>
  <Notes>40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44</vt:i4>
      </vt:variant>
    </vt:vector>
  </HeadingPairs>
  <TitlesOfParts>
    <vt:vector size="49" baseType="lpstr">
      <vt:lpstr>Calibri</vt:lpstr>
      <vt:lpstr>Courier New</vt:lpstr>
      <vt:lpstr>Tahoma</vt:lpstr>
      <vt:lpstr>Wingdings</vt:lpstr>
      <vt:lpstr>Blends</vt:lpstr>
      <vt:lpstr>Genesis:   From Raw Hardware to Processes</vt:lpstr>
      <vt:lpstr>How is the first process created?</vt:lpstr>
      <vt:lpstr>PowerPoint Presentation</vt:lpstr>
      <vt:lpstr>Long, Long, Long Ago…(during the 1940s)</vt:lpstr>
      <vt:lpstr>In von Neumann Architecture,</vt:lpstr>
      <vt:lpstr>A Simple CPU Model</vt:lpstr>
      <vt:lpstr>Fetch-Execute Algorithm</vt:lpstr>
      <vt:lpstr>Fetch-Execute Algorithm</vt:lpstr>
      <vt:lpstr>Fetch-Execute Algorithm</vt:lpstr>
      <vt:lpstr>Fetch-Execute Algorithm</vt:lpstr>
      <vt:lpstr>Booting Sequence</vt:lpstr>
      <vt:lpstr>Booting Procedure for i386 Machines</vt:lpstr>
      <vt:lpstr>BIOS Code</vt:lpstr>
      <vt:lpstr>After the POST</vt:lpstr>
      <vt:lpstr>After Getting the Info on the Boot Device</vt:lpstr>
      <vt:lpstr>Operating System Loaders</vt:lpstr>
      <vt:lpstr>More on OS Loaders</vt:lpstr>
      <vt:lpstr>Booting Sequence in Brief</vt:lpstr>
      <vt:lpstr>Linux Initialization</vt:lpstr>
      <vt:lpstr>Process 1</vt:lpstr>
      <vt:lpstr>Runlevels</vt:lpstr>
      <vt:lpstr>Process Creation</vt:lpstr>
      <vt:lpstr>System Calls</vt:lpstr>
      <vt:lpstr>UNIX System Calls</vt:lpstr>
      <vt:lpstr>A fork Example, Nag.c</vt:lpstr>
      <vt:lpstr>A fork Example, Nag.c</vt:lpstr>
      <vt:lpstr>A fork Example, Nag.c</vt:lpstr>
      <vt:lpstr>A fork Example, Nag.c</vt:lpstr>
      <vt:lpstr>A fork Example, Nag.c</vt:lpstr>
      <vt:lpstr>Nag.c Outputs</vt:lpstr>
      <vt:lpstr>Why clone a process?</vt:lpstr>
      <vt:lpstr>Why clone a process?</vt:lpstr>
      <vt:lpstr>Also,…don’t do this at home</vt:lpstr>
      <vt:lpstr>The exec System Call Family</vt:lpstr>
      <vt:lpstr>A exec Example, HungryEyes.c</vt:lpstr>
      <vt:lpstr>A exec Example, HungryEyes.c</vt:lpstr>
      <vt:lpstr>A exec Example, HungryEyes.c</vt:lpstr>
      <vt:lpstr>A exec Example, HungryEyes.c</vt:lpstr>
      <vt:lpstr>A exec Example, HungryEyes.c</vt:lpstr>
      <vt:lpstr>A exec Example, HungryEyes.c</vt:lpstr>
      <vt:lpstr>A exec Example, HungryEyes.c</vt:lpstr>
      <vt:lpstr>A exec Example, HungryEyes.c</vt:lpstr>
      <vt:lpstr>A exec Example, HungryEyes.c</vt:lpstr>
      <vt:lpstr>Thread Creation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awang</dc:creator>
  <cp:lastModifiedBy>An-I Wang</cp:lastModifiedBy>
  <cp:revision>111</cp:revision>
  <dcterms:created xsi:type="dcterms:W3CDTF">1601-01-01T00:00:00Z</dcterms:created>
  <dcterms:modified xsi:type="dcterms:W3CDTF">2025-01-09T16:01:44Z</dcterms:modified>
</cp:coreProperties>
</file>