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FF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0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1C08B-A78C-497E-B6E7-D06C24E723F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2B4D0-4706-41C4-A18D-EECE791F6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1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2B4D0-4706-41C4-A18D-EECE791F68B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8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17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86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06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91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0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05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06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0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8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80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2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6" r:id="rId7"/>
    <p:sldLayoutId id="2147483727" r:id="rId8"/>
    <p:sldLayoutId id="2147483728" r:id="rId9"/>
    <p:sldLayoutId id="2147483729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4680660-7E23-4F0F-A679-BF913E94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!!Rectangle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7ACD85B-8C38-0B4A-E645-A2494638480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b="2500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5AB0A7-DFB1-599A-0593-D029C67B5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US" sz="7200">
                <a:solidFill>
                  <a:srgbClr val="FFFFFF"/>
                </a:solidFill>
              </a:rPr>
              <a:t>Virtual Machine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DC44A-BC38-F20F-0C54-BC06710F6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3823856"/>
            <a:ext cx="8578699" cy="265314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>
                <a:solidFill>
                  <a:srgbClr val="FFFFFF"/>
                </a:solidFill>
              </a:rPr>
              <a:t>Andy Wang</a:t>
            </a:r>
          </a:p>
          <a:p>
            <a:pPr eaLnBrk="1" hangingPunct="1"/>
            <a:r>
              <a:rPr lang="en-US" altLang="en-US" sz="3200" dirty="0">
                <a:solidFill>
                  <a:srgbClr val="FFFFFF"/>
                </a:solidFill>
              </a:rPr>
              <a:t>Operating Systems</a:t>
            </a:r>
          </a:p>
          <a:p>
            <a:pPr eaLnBrk="1" hangingPunct="1"/>
            <a:r>
              <a:rPr lang="en-US" altLang="en-US" sz="3200" dirty="0">
                <a:solidFill>
                  <a:srgbClr val="FFFFFF"/>
                </a:solidFill>
              </a:rPr>
              <a:t>COP 4610 / CGS 5765</a:t>
            </a:r>
          </a:p>
        </p:txBody>
      </p:sp>
      <p:sp>
        <p:nvSpPr>
          <p:cNvPr id="2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3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4076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AAAA3-08A3-A857-8A2F-0AB3D9BD2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7ADA4-0244-8D01-C23E-6B3A28B3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and Features of Virtualization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37C5-3A61-B3B0-8E17-4E8F4048B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Snapshot</a:t>
            </a:r>
          </a:p>
          <a:p>
            <a:pPr lvl="1"/>
            <a:r>
              <a:rPr lang="en-US" dirty="0"/>
              <a:t>A VM can be resumed from a snapshot</a:t>
            </a:r>
          </a:p>
          <a:p>
            <a:pPr lvl="1"/>
            <a:r>
              <a:rPr lang="en-US" dirty="0"/>
              <a:t>An OS can be reset to a snapshot when failed (for debugging OS)</a:t>
            </a:r>
          </a:p>
          <a:p>
            <a:pPr lvl="2"/>
            <a:r>
              <a:rPr lang="en-US" dirty="0"/>
              <a:t>Faster than rebooting</a:t>
            </a:r>
          </a:p>
          <a:p>
            <a:pPr lvl="1"/>
            <a:r>
              <a:rPr lang="en-US" dirty="0"/>
              <a:t>A VM can be cloned to provide an environment template </a:t>
            </a:r>
          </a:p>
          <a:p>
            <a:pPr lvl="2"/>
            <a:r>
              <a:rPr lang="en-US" dirty="0"/>
              <a:t>GitHub Classroom</a:t>
            </a:r>
          </a:p>
          <a:p>
            <a:pPr lvl="2"/>
            <a:r>
              <a:rPr lang="en-US" dirty="0"/>
              <a:t>Multiple people can work on the same bug in separate VMs</a:t>
            </a:r>
          </a:p>
          <a:p>
            <a:pPr lvl="2"/>
            <a:r>
              <a:rPr lang="en-US" dirty="0"/>
              <a:t>Easier to administer (e.g., updating) 100 VM images than 100 servers</a:t>
            </a:r>
          </a:p>
          <a:p>
            <a:pPr lvl="1"/>
            <a:r>
              <a:rPr lang="en-US" dirty="0"/>
              <a:t>A snapshot can be migrated to another machine</a:t>
            </a:r>
          </a:p>
          <a:p>
            <a:pPr lvl="2"/>
            <a:r>
              <a:rPr lang="en-US" dirty="0"/>
              <a:t>Consolidate VMs on fewer machines and power down unused machines</a:t>
            </a:r>
          </a:p>
          <a:p>
            <a:pPr lvl="2"/>
            <a:r>
              <a:rPr lang="en-US" dirty="0"/>
              <a:t>Can reduce the number of per-server software licenses</a:t>
            </a:r>
          </a:p>
          <a:p>
            <a:pPr lvl="2"/>
            <a:r>
              <a:rPr lang="en-US" dirty="0"/>
              <a:t>Commonly used in cloud computing</a:t>
            </a:r>
          </a:p>
        </p:txBody>
      </p:sp>
    </p:spTree>
    <p:extLst>
      <p:ext uri="{BB962C8B-B14F-4D97-AF65-F5344CB8AC3E}">
        <p14:creationId xmlns:p14="http://schemas.microsoft.com/office/powerpoint/2010/main" val="4176516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EC7E4-25AB-1C00-CC3A-F657F969E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Building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A2186-810C-03CB-9781-CEE304F831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Trap and emulate</a:t>
            </a:r>
          </a:p>
          <a:p>
            <a:pPr lvl="1"/>
            <a:r>
              <a:rPr lang="en-US" dirty="0"/>
              <a:t>When a guest VM executes a privileged instruction (mostly IOs)</a:t>
            </a:r>
          </a:p>
          <a:p>
            <a:pPr lvl="2"/>
            <a:r>
              <a:rPr lang="en-US" dirty="0"/>
              <a:t>Causes an error (wrong mode) and cause a trap to VMM</a:t>
            </a:r>
          </a:p>
          <a:p>
            <a:pPr lvl="2"/>
            <a:r>
              <a:rPr lang="en-US" dirty="0"/>
              <a:t>VMM emulates the HW </a:t>
            </a:r>
          </a:p>
          <a:p>
            <a:pPr lvl="1"/>
            <a:r>
              <a:rPr lang="en-US" dirty="0"/>
              <a:t>Nonprivileged VM instructions run on raw HW</a:t>
            </a:r>
          </a:p>
          <a:p>
            <a:pPr lvl="2"/>
            <a:r>
              <a:rPr lang="en-US" dirty="0"/>
              <a:t>Modern CPUs provide extra modes beyond just dual modes to support VMs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6F446FB-D597-9041-4018-79A7618E90EA}"/>
              </a:ext>
            </a:extLst>
          </p:cNvPr>
          <p:cNvGrpSpPr/>
          <p:nvPr/>
        </p:nvGrpSpPr>
        <p:grpSpPr>
          <a:xfrm>
            <a:off x="6943291" y="3077964"/>
            <a:ext cx="3574476" cy="1846660"/>
            <a:chOff x="6525489" y="2983836"/>
            <a:chExt cx="3574476" cy="184666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556A001-F443-F73A-A85B-BF718FEC2001}"/>
                </a:ext>
              </a:extLst>
            </p:cNvPr>
            <p:cNvSpPr txBox="1"/>
            <p:nvPr/>
          </p:nvSpPr>
          <p:spPr>
            <a:xfrm>
              <a:off x="6525492" y="4461164"/>
              <a:ext cx="3574473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hardware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B185B8D-0231-DD17-6A3F-5393E8BE1B09}"/>
                </a:ext>
              </a:extLst>
            </p:cNvPr>
            <p:cNvSpPr txBox="1"/>
            <p:nvPr/>
          </p:nvSpPr>
          <p:spPr>
            <a:xfrm>
              <a:off x="6525490" y="4091832"/>
              <a:ext cx="3574475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Virtual machine manager (VMM)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641BE3-273C-A2A7-815B-9F6A54827A22}"/>
                </a:ext>
              </a:extLst>
            </p:cNvPr>
            <p:cNvSpPr txBox="1"/>
            <p:nvPr/>
          </p:nvSpPr>
          <p:spPr>
            <a:xfrm>
              <a:off x="6525489" y="3722500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976DD07-4D50-8E4A-C64B-E77DBAFF8DA3}"/>
                </a:ext>
              </a:extLst>
            </p:cNvPr>
            <p:cNvSpPr txBox="1"/>
            <p:nvPr/>
          </p:nvSpPr>
          <p:spPr>
            <a:xfrm>
              <a:off x="6525489" y="3353168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1DABE9-CF21-8B9D-E245-C78D30CB4D2B}"/>
                </a:ext>
              </a:extLst>
            </p:cNvPr>
            <p:cNvSpPr txBox="1"/>
            <p:nvPr/>
          </p:nvSpPr>
          <p:spPr>
            <a:xfrm>
              <a:off x="7716981" y="3722500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436BA2E-75FD-EDA4-F43B-3DF1C8C845BC}"/>
                </a:ext>
              </a:extLst>
            </p:cNvPr>
            <p:cNvSpPr txBox="1"/>
            <p:nvPr/>
          </p:nvSpPr>
          <p:spPr>
            <a:xfrm>
              <a:off x="7716981" y="3353168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18E42A9-CDEF-4D9C-744F-0A22BA9D3F27}"/>
                </a:ext>
              </a:extLst>
            </p:cNvPr>
            <p:cNvSpPr txBox="1"/>
            <p:nvPr/>
          </p:nvSpPr>
          <p:spPr>
            <a:xfrm>
              <a:off x="8908470" y="3722500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138299-A536-B377-BCFE-66862B9C5ABC}"/>
                </a:ext>
              </a:extLst>
            </p:cNvPr>
            <p:cNvSpPr txBox="1"/>
            <p:nvPr/>
          </p:nvSpPr>
          <p:spPr>
            <a:xfrm>
              <a:off x="8908470" y="3353168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7ED9A17-382E-5834-513A-34FB0233AABC}"/>
                </a:ext>
              </a:extLst>
            </p:cNvPr>
            <p:cNvSpPr txBox="1"/>
            <p:nvPr/>
          </p:nvSpPr>
          <p:spPr>
            <a:xfrm>
              <a:off x="6525489" y="2983836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5219C4B-D184-ADA3-DF49-2A716EA8172C}"/>
                </a:ext>
              </a:extLst>
            </p:cNvPr>
            <p:cNvSpPr txBox="1"/>
            <p:nvPr/>
          </p:nvSpPr>
          <p:spPr>
            <a:xfrm>
              <a:off x="7716981" y="2983836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7771A0-B010-8AFD-6FB4-383549FC7BA0}"/>
                </a:ext>
              </a:extLst>
            </p:cNvPr>
            <p:cNvSpPr txBox="1"/>
            <p:nvPr/>
          </p:nvSpPr>
          <p:spPr>
            <a:xfrm>
              <a:off x="8908473" y="2983836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730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8E112-DAE9-96DC-6E47-8C77ED05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Support (Simplified VMM)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92D5A2-8FC4-78D2-1658-0A61493B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CPUs support virtualization</a:t>
            </a:r>
          </a:p>
          <a:p>
            <a:pPr lvl="1"/>
            <a:r>
              <a:rPr lang="en-US" dirty="0"/>
              <a:t>Supports host (root) and guest (non-root) modes </a:t>
            </a:r>
          </a:p>
          <a:p>
            <a:r>
              <a:rPr lang="en-US" dirty="0"/>
              <a:t>HW supported host and guest page tables</a:t>
            </a:r>
          </a:p>
          <a:p>
            <a:r>
              <a:rPr lang="en-US" dirty="0"/>
              <a:t>HW supported DMAs </a:t>
            </a:r>
          </a:p>
          <a:p>
            <a:pPr lvl="1"/>
            <a:r>
              <a:rPr lang="en-US" dirty="0"/>
              <a:t>DMA memory regions are shared by all guests</a:t>
            </a:r>
          </a:p>
          <a:p>
            <a:pPr lvl="1"/>
            <a:r>
              <a:rPr lang="en-US" dirty="0"/>
              <a:t>DMA tracks which memory regions belong to each guest</a:t>
            </a:r>
          </a:p>
          <a:p>
            <a:r>
              <a:rPr lang="en-US" dirty="0"/>
              <a:t>Interrupt remapping to individual guests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40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390CC-541F-5CC5-E85F-7495584D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0 Hypervisor (</a:t>
            </a:r>
            <a:r>
              <a:rPr lang="en-US" dirty="0" err="1"/>
              <a:t>a.k.a</a:t>
            </a:r>
            <a:r>
              <a:rPr lang="en-US" dirty="0"/>
              <a:t> Domains)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1E84B-FFDF-AF4C-1DC0-AD372B4A8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VMM are encoded in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firmware</a:t>
            </a:r>
            <a:r>
              <a:rPr lang="en-US" dirty="0"/>
              <a:t> (hardware embedded software), loaded at boot time</a:t>
            </a:r>
          </a:p>
          <a:p>
            <a:r>
              <a:rPr lang="en-US" dirty="0"/>
              <a:t>Partitioned HW resources for each guest OS</a:t>
            </a:r>
          </a:p>
          <a:p>
            <a:pPr lvl="1"/>
            <a:r>
              <a:rPr lang="en-US" dirty="0"/>
              <a:t>Each guest OS can also run its own guest OSes (nesting, only for Type 0 hypervisors)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C5DAC0C-813B-20D9-34CC-C35567455FAA}"/>
              </a:ext>
            </a:extLst>
          </p:cNvPr>
          <p:cNvGrpSpPr/>
          <p:nvPr/>
        </p:nvGrpSpPr>
        <p:grpSpPr>
          <a:xfrm>
            <a:off x="6096000" y="4330303"/>
            <a:ext cx="3574475" cy="1981597"/>
            <a:chOff x="4435762" y="4175883"/>
            <a:chExt cx="3574475" cy="19815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1E88334-4A9F-F9F7-1FD6-55948AFF9E46}"/>
                </a:ext>
              </a:extLst>
            </p:cNvPr>
            <p:cNvSpPr/>
            <p:nvPr/>
          </p:nvSpPr>
          <p:spPr>
            <a:xfrm>
              <a:off x="6217382" y="4181066"/>
              <a:ext cx="601362" cy="868417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254EE47-F1FE-481D-D55F-7CB2EF3897DD}"/>
                </a:ext>
              </a:extLst>
            </p:cNvPr>
            <p:cNvSpPr/>
            <p:nvPr/>
          </p:nvSpPr>
          <p:spPr>
            <a:xfrm>
              <a:off x="5621638" y="4181066"/>
              <a:ext cx="601362" cy="868417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04D38B6-CABA-507C-851C-1E72992E983D}"/>
                </a:ext>
              </a:extLst>
            </p:cNvPr>
            <p:cNvGrpSpPr/>
            <p:nvPr/>
          </p:nvGrpSpPr>
          <p:grpSpPr>
            <a:xfrm>
              <a:off x="4435762" y="4175883"/>
              <a:ext cx="3574475" cy="1981597"/>
              <a:chOff x="4308763" y="4195366"/>
              <a:chExt cx="3574475" cy="1981597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945C4AB-BEA9-E6FB-7E83-102AD10EC2D8}"/>
                  </a:ext>
                </a:extLst>
              </p:cNvPr>
              <p:cNvSpPr/>
              <p:nvPr/>
            </p:nvSpPr>
            <p:spPr>
              <a:xfrm>
                <a:off x="6691746" y="4195366"/>
                <a:ext cx="1191490" cy="12429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94D3B46-7436-48BD-39A9-0272E2CB4AF0}"/>
                  </a:ext>
                </a:extLst>
              </p:cNvPr>
              <p:cNvSpPr/>
              <p:nvPr/>
            </p:nvSpPr>
            <p:spPr>
              <a:xfrm>
                <a:off x="4308763" y="4195366"/>
                <a:ext cx="1191490" cy="1242934"/>
              </a:xfrm>
              <a:prstGeom prst="rect">
                <a:avLst/>
              </a:prstGeom>
              <a:solidFill>
                <a:srgbClr val="FFCC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38439D-5707-AEB0-3F52-3AE29BCD8DDE}"/>
                  </a:ext>
                </a:extLst>
              </p:cNvPr>
              <p:cNvSpPr txBox="1"/>
              <p:nvPr/>
            </p:nvSpPr>
            <p:spPr>
              <a:xfrm>
                <a:off x="4308765" y="5807631"/>
                <a:ext cx="3574473" cy="3693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hardware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28A762-BFD2-41CD-775E-31C8CDADDA4E}"/>
                  </a:ext>
                </a:extLst>
              </p:cNvPr>
              <p:cNvSpPr txBox="1"/>
              <p:nvPr/>
            </p:nvSpPr>
            <p:spPr>
              <a:xfrm>
                <a:off x="4308763" y="5438299"/>
                <a:ext cx="3574475" cy="3693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VMM firmware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4CA534-C6CA-63B1-9BDE-0ADE67061C5F}"/>
                  </a:ext>
                </a:extLst>
              </p:cNvPr>
              <p:cNvSpPr txBox="1"/>
              <p:nvPr/>
            </p:nvSpPr>
            <p:spPr>
              <a:xfrm>
                <a:off x="4308763" y="4744953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guest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1B5628-9032-1660-5EA0-B1A5903EC355}"/>
                  </a:ext>
                </a:extLst>
              </p:cNvPr>
              <p:cNvSpPr txBox="1"/>
              <p:nvPr/>
            </p:nvSpPr>
            <p:spPr>
              <a:xfrm>
                <a:off x="5500255" y="5068967"/>
                <a:ext cx="1191492" cy="369332"/>
              </a:xfrm>
              <a:prstGeom prst="rect">
                <a:avLst/>
              </a:prstGeom>
              <a:solidFill>
                <a:srgbClr val="FFCC99"/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guest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309DCE-5621-737F-977E-969C336BBE56}"/>
                  </a:ext>
                </a:extLst>
              </p:cNvPr>
              <p:cNvSpPr txBox="1"/>
              <p:nvPr/>
            </p:nvSpPr>
            <p:spPr>
              <a:xfrm>
                <a:off x="6691746" y="4744953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guest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71DE4A5-C4BE-B212-0134-5E20AF46EDF7}"/>
                </a:ext>
              </a:extLst>
            </p:cNvPr>
            <p:cNvSpPr txBox="1"/>
            <p:nvPr/>
          </p:nvSpPr>
          <p:spPr>
            <a:xfrm>
              <a:off x="6281265" y="4175883"/>
              <a:ext cx="461665" cy="873600"/>
            </a:xfrm>
            <a:prstGeom prst="rect">
              <a:avLst/>
            </a:prstGeom>
            <a:noFill/>
            <a:ln>
              <a:noFill/>
            </a:ln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dirty="0"/>
                <a:t>guest 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B2BE8C-E996-AC82-7D32-EC56D90EF204}"/>
                </a:ext>
              </a:extLst>
            </p:cNvPr>
            <p:cNvSpPr txBox="1"/>
            <p:nvPr/>
          </p:nvSpPr>
          <p:spPr>
            <a:xfrm>
              <a:off x="5743786" y="4178475"/>
              <a:ext cx="461665" cy="873600"/>
            </a:xfrm>
            <a:prstGeom prst="rect">
              <a:avLst/>
            </a:prstGeom>
            <a:noFill/>
            <a:ln>
              <a:noFill/>
            </a:ln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dirty="0"/>
                <a:t>guest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68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96BAF-F2E4-54D4-CF39-A46799DAE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8BB3-B819-D808-72CF-B5851A7F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 1 Hypervisor (a.k.a. Data Center 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990C-2FA9-D45D-4A6B-FA7FB101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Commonly used in data centers</a:t>
            </a:r>
          </a:p>
          <a:p>
            <a:r>
              <a:rPr lang="en-US" dirty="0"/>
              <a:t>Can run natively on HW (kernel mode)</a:t>
            </a:r>
          </a:p>
          <a:p>
            <a:pPr lvl="1"/>
            <a:r>
              <a:rPr lang="en-US" dirty="0"/>
              <a:t>Create, run, and manage guest OSes (multiple modes)</a:t>
            </a:r>
          </a:p>
          <a:p>
            <a:pPr lvl="1"/>
            <a:r>
              <a:rPr lang="en-US" dirty="0"/>
              <a:t>Provides device drivers, CPU scheduling, memory management, I/O management, protection, security</a:t>
            </a:r>
          </a:p>
          <a:p>
            <a:pPr lvl="1"/>
            <a:r>
              <a:rPr lang="en-US" dirty="0"/>
              <a:t>E.g., VMWare </a:t>
            </a:r>
            <a:r>
              <a:rPr lang="en-US" dirty="0" err="1"/>
              <a:t>ESXi</a:t>
            </a:r>
            <a:r>
              <a:rPr lang="en-US" dirty="0"/>
              <a:t> (closed source), Xen (open source)</a:t>
            </a:r>
          </a:p>
          <a:p>
            <a:pPr marL="0" indent="0">
              <a:buNone/>
            </a:pPr>
            <a:r>
              <a:rPr lang="en-US" dirty="0"/>
              <a:t>+ load consolidation</a:t>
            </a:r>
          </a:p>
          <a:p>
            <a:pPr marL="0" indent="0">
              <a:buNone/>
            </a:pPr>
            <a:r>
              <a:rPr lang="en-US" dirty="0"/>
              <a:t>+ ease of creating more instances</a:t>
            </a:r>
          </a:p>
          <a:p>
            <a:pPr marL="0" indent="0">
              <a:buNone/>
            </a:pPr>
            <a:r>
              <a:rPr lang="en-US" dirty="0"/>
              <a:t>- license cost, mostly closed source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5E7B5F6-754A-F024-5643-712E206AC574}"/>
              </a:ext>
            </a:extLst>
          </p:cNvPr>
          <p:cNvGrpSpPr/>
          <p:nvPr/>
        </p:nvGrpSpPr>
        <p:grpSpPr>
          <a:xfrm>
            <a:off x="7458362" y="4769084"/>
            <a:ext cx="3583130" cy="1758441"/>
            <a:chOff x="4308762" y="4127576"/>
            <a:chExt cx="3583130" cy="175844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B5BF119-97FC-1D43-4714-F55409F1A8FF}"/>
                </a:ext>
              </a:extLst>
            </p:cNvPr>
            <p:cNvSpPr txBox="1"/>
            <p:nvPr/>
          </p:nvSpPr>
          <p:spPr>
            <a:xfrm>
              <a:off x="4308764" y="5516685"/>
              <a:ext cx="3574473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hardware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EBDAE38-B124-45D6-09F9-E72497DF375E}"/>
                </a:ext>
              </a:extLst>
            </p:cNvPr>
            <p:cNvSpPr txBox="1"/>
            <p:nvPr/>
          </p:nvSpPr>
          <p:spPr>
            <a:xfrm>
              <a:off x="4308762" y="5147353"/>
              <a:ext cx="3574475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VMM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8A7490F-823D-6352-5D34-C8CD6B39B912}"/>
                </a:ext>
              </a:extLst>
            </p:cNvPr>
            <p:cNvGrpSpPr/>
            <p:nvPr/>
          </p:nvGrpSpPr>
          <p:grpSpPr>
            <a:xfrm>
              <a:off x="4308762" y="4131105"/>
              <a:ext cx="1191492" cy="1012719"/>
              <a:chOff x="4308760" y="4134634"/>
              <a:chExt cx="1191492" cy="101271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5DD7D0A-A09D-D3BB-2FD9-98DC1A36EC89}"/>
                  </a:ext>
                </a:extLst>
              </p:cNvPr>
              <p:cNvSpPr/>
              <p:nvPr/>
            </p:nvSpPr>
            <p:spPr>
              <a:xfrm>
                <a:off x="4308762" y="4134634"/>
                <a:ext cx="1191490" cy="643387"/>
              </a:xfrm>
              <a:prstGeom prst="rect">
                <a:avLst/>
              </a:prstGeom>
              <a:solidFill>
                <a:srgbClr val="FFCC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BE2BCA-5BEB-7BA8-C869-06F5C71BB12A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F8EC4FD-0B30-CEE4-63E7-2D864B6BAC0F}"/>
                  </a:ext>
                </a:extLst>
              </p:cNvPr>
              <p:cNvSpPr txBox="1"/>
              <p:nvPr/>
            </p:nvSpPr>
            <p:spPr>
              <a:xfrm>
                <a:off x="4308760" y="4778021"/>
                <a:ext cx="1191492" cy="36933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OS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E9DC477-CD41-E781-8BAE-57DD111E71C9}"/>
                </a:ext>
              </a:extLst>
            </p:cNvPr>
            <p:cNvGrpSpPr/>
            <p:nvPr/>
          </p:nvGrpSpPr>
          <p:grpSpPr>
            <a:xfrm>
              <a:off x="5500253" y="4131105"/>
              <a:ext cx="1191492" cy="1012719"/>
              <a:chOff x="4308760" y="4134634"/>
              <a:chExt cx="1191492" cy="1012719"/>
            </a:xfrm>
            <a:solidFill>
              <a:srgbClr val="FFCC99"/>
            </a:solidFill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DE1CF9C-2DAC-FF90-FD0B-FF33B524DD0C}"/>
                  </a:ext>
                </a:extLst>
              </p:cNvPr>
              <p:cNvSpPr/>
              <p:nvPr/>
            </p:nvSpPr>
            <p:spPr>
              <a:xfrm>
                <a:off x="4308762" y="4134634"/>
                <a:ext cx="1191490" cy="64338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4A3EDA-4102-B135-B72F-FDEC7880CE36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E20650-3EBC-6408-D800-A0C57C1E3F0C}"/>
                  </a:ext>
                </a:extLst>
              </p:cNvPr>
              <p:cNvSpPr txBox="1"/>
              <p:nvPr/>
            </p:nvSpPr>
            <p:spPr>
              <a:xfrm>
                <a:off x="4308760" y="4778021"/>
                <a:ext cx="1191492" cy="369332"/>
              </a:xfrm>
              <a:prstGeom prst="rect">
                <a:avLst/>
              </a:prstGeom>
              <a:grp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OS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55980B0-C0C2-4D21-E63C-C298016F516F}"/>
                </a:ext>
              </a:extLst>
            </p:cNvPr>
            <p:cNvGrpSpPr/>
            <p:nvPr/>
          </p:nvGrpSpPr>
          <p:grpSpPr>
            <a:xfrm>
              <a:off x="6683087" y="4127576"/>
              <a:ext cx="1208805" cy="1016248"/>
              <a:chOff x="4291447" y="4131105"/>
              <a:chExt cx="1208805" cy="1016248"/>
            </a:xfrm>
            <a:solidFill>
              <a:srgbClr val="FFFF00"/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FE0C97C-4DD9-E921-EDF0-31352FFE9D82}"/>
                  </a:ext>
                </a:extLst>
              </p:cNvPr>
              <p:cNvSpPr/>
              <p:nvPr/>
            </p:nvSpPr>
            <p:spPr>
              <a:xfrm>
                <a:off x="4291447" y="4131105"/>
                <a:ext cx="1191490" cy="64338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BAAA63-CADC-3D74-A229-F814B26E788E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C122BF-597F-E629-502D-DFB465E47B84}"/>
                  </a:ext>
                </a:extLst>
              </p:cNvPr>
              <p:cNvSpPr txBox="1"/>
              <p:nvPr/>
            </p:nvSpPr>
            <p:spPr>
              <a:xfrm>
                <a:off x="4291448" y="4778021"/>
                <a:ext cx="1191492" cy="369332"/>
              </a:xfrm>
              <a:prstGeom prst="rect">
                <a:avLst/>
              </a:prstGeom>
              <a:grp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9271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7EFB-AE34-9E26-FA65-6F3915E8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Hypervisor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08D9B-58E4-3D13-266A-6AC450B6BE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Little OS involvement in application-level VMM</a:t>
            </a:r>
          </a:p>
          <a:p>
            <a:r>
              <a:rPr lang="en-US" dirty="0"/>
              <a:t>VMM is just another process managed by the host</a:t>
            </a:r>
          </a:p>
          <a:p>
            <a:r>
              <a:rPr lang="en-US" dirty="0"/>
              <a:t>Host is not aware of the virtualization within the VMM process </a:t>
            </a:r>
          </a:p>
          <a:p>
            <a:pPr lvl="1"/>
            <a:r>
              <a:rPr lang="en-US" dirty="0"/>
              <a:t>E.g., VMWare WorkStation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3970FE0-02D2-713A-0CA7-E111309B03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Implications</a:t>
            </a:r>
          </a:p>
          <a:p>
            <a:pPr marL="457200" lvl="1" indent="0">
              <a:buNone/>
            </a:pPr>
            <a:r>
              <a:rPr lang="en-US" dirty="0"/>
              <a:t>+ Can run VMs without changes in the host OS</a:t>
            </a:r>
          </a:p>
          <a:p>
            <a:pPr marL="457200" lvl="1" indent="0">
              <a:buNone/>
            </a:pPr>
            <a:r>
              <a:rPr lang="en-US" dirty="0"/>
              <a:t>- Poor performance due to the lack of OS support</a:t>
            </a:r>
          </a:p>
          <a:p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B39B7F-27BC-FEA7-B2F1-4B3C97A0452A}"/>
              </a:ext>
            </a:extLst>
          </p:cNvPr>
          <p:cNvGrpSpPr/>
          <p:nvPr/>
        </p:nvGrpSpPr>
        <p:grpSpPr>
          <a:xfrm>
            <a:off x="7084870" y="4373702"/>
            <a:ext cx="3583132" cy="2120715"/>
            <a:chOff x="7084870" y="4373702"/>
            <a:chExt cx="3583132" cy="212071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004369C-A223-CC7B-4548-98F6ECBC2DB2}"/>
                </a:ext>
              </a:extLst>
            </p:cNvPr>
            <p:cNvSpPr txBox="1"/>
            <p:nvPr/>
          </p:nvSpPr>
          <p:spPr>
            <a:xfrm>
              <a:off x="7093527" y="6125085"/>
              <a:ext cx="3574473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hardware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37F116-A07F-C126-2295-63D7423E261E}"/>
                </a:ext>
              </a:extLst>
            </p:cNvPr>
            <p:cNvSpPr txBox="1"/>
            <p:nvPr/>
          </p:nvSpPr>
          <p:spPr>
            <a:xfrm>
              <a:off x="7084870" y="5386421"/>
              <a:ext cx="2382984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VMM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D82889-00CA-B11C-FF32-C95A0F72AF78}"/>
                </a:ext>
              </a:extLst>
            </p:cNvPr>
            <p:cNvGrpSpPr/>
            <p:nvPr/>
          </p:nvGrpSpPr>
          <p:grpSpPr>
            <a:xfrm>
              <a:off x="7084870" y="4373702"/>
              <a:ext cx="1191492" cy="1012719"/>
              <a:chOff x="4308760" y="4134634"/>
              <a:chExt cx="1191492" cy="101271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2746BCD-8C8F-CBA7-040D-7F23610C2844}"/>
                  </a:ext>
                </a:extLst>
              </p:cNvPr>
              <p:cNvSpPr/>
              <p:nvPr/>
            </p:nvSpPr>
            <p:spPr>
              <a:xfrm>
                <a:off x="4308762" y="4134634"/>
                <a:ext cx="1191490" cy="643387"/>
              </a:xfrm>
              <a:prstGeom prst="rect">
                <a:avLst/>
              </a:prstGeom>
              <a:solidFill>
                <a:srgbClr val="FFCC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71BE39-63B7-1677-E3D9-393710E5F31D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7E6B972-A413-FBB5-996B-AC22C3352522}"/>
                  </a:ext>
                </a:extLst>
              </p:cNvPr>
              <p:cNvSpPr txBox="1"/>
              <p:nvPr/>
            </p:nvSpPr>
            <p:spPr>
              <a:xfrm>
                <a:off x="4308760" y="4778021"/>
                <a:ext cx="1191492" cy="369332"/>
              </a:xfrm>
              <a:prstGeom prst="rect">
                <a:avLst/>
              </a:prstGeom>
              <a:solidFill>
                <a:srgbClr val="FFCCFF"/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OS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202D8C9-3643-0CF7-5E05-93E13982582A}"/>
                </a:ext>
              </a:extLst>
            </p:cNvPr>
            <p:cNvGrpSpPr/>
            <p:nvPr/>
          </p:nvGrpSpPr>
          <p:grpSpPr>
            <a:xfrm>
              <a:off x="8276361" y="4373702"/>
              <a:ext cx="1191492" cy="1012719"/>
              <a:chOff x="4308760" y="4134634"/>
              <a:chExt cx="1191492" cy="1012719"/>
            </a:xfrm>
            <a:solidFill>
              <a:srgbClr val="FFCC99"/>
            </a:solidFill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604B922-6299-3E81-D0DA-3BD2E60E82B8}"/>
                  </a:ext>
                </a:extLst>
              </p:cNvPr>
              <p:cNvSpPr/>
              <p:nvPr/>
            </p:nvSpPr>
            <p:spPr>
              <a:xfrm>
                <a:off x="4308762" y="4134634"/>
                <a:ext cx="1191490" cy="643387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6B9EEB-66C8-6E1A-F5D4-C893659A6034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034023A-6D11-DB6F-CB52-8A081B6E75DF}"/>
                  </a:ext>
                </a:extLst>
              </p:cNvPr>
              <p:cNvSpPr txBox="1"/>
              <p:nvPr/>
            </p:nvSpPr>
            <p:spPr>
              <a:xfrm>
                <a:off x="4308760" y="4778021"/>
                <a:ext cx="1191492" cy="369332"/>
              </a:xfrm>
              <a:prstGeom prst="rect">
                <a:avLst/>
              </a:prstGeom>
              <a:grp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OS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336E027-8555-5DF1-1FD3-85749598BAC6}"/>
                </a:ext>
              </a:extLst>
            </p:cNvPr>
            <p:cNvGrpSpPr/>
            <p:nvPr/>
          </p:nvGrpSpPr>
          <p:grpSpPr>
            <a:xfrm>
              <a:off x="9476508" y="4373702"/>
              <a:ext cx="1191492" cy="1382051"/>
              <a:chOff x="4308760" y="4134634"/>
              <a:chExt cx="1191492" cy="1382051"/>
            </a:xfrm>
            <a:solidFill>
              <a:srgbClr val="FFFF00"/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E08E1E0-25D8-D67A-9582-03EFD34C8AF9}"/>
                  </a:ext>
                </a:extLst>
              </p:cNvPr>
              <p:cNvSpPr/>
              <p:nvPr/>
            </p:nvSpPr>
            <p:spPr>
              <a:xfrm>
                <a:off x="4308762" y="4134634"/>
                <a:ext cx="1191490" cy="138205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71620A1-6DDA-ED0F-912A-C2D5CC594989}"/>
                  </a:ext>
                </a:extLst>
              </p:cNvPr>
              <p:cNvSpPr txBox="1"/>
              <p:nvPr/>
            </p:nvSpPr>
            <p:spPr>
              <a:xfrm>
                <a:off x="4308760" y="4302409"/>
                <a:ext cx="119149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Apps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F446096-4FC6-F973-A69F-C1E34A5CE52F}"/>
                </a:ext>
              </a:extLst>
            </p:cNvPr>
            <p:cNvSpPr txBox="1"/>
            <p:nvPr/>
          </p:nvSpPr>
          <p:spPr>
            <a:xfrm>
              <a:off x="7093527" y="5755753"/>
              <a:ext cx="3574475" cy="369332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1045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16A6-12D0-4687-AC86-D6E45936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FDF5-039A-B1C7-F166-6F15D4A2C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Presents a guest system a similar but not identical host system (e.g., Xen)	</a:t>
            </a:r>
          </a:p>
          <a:p>
            <a:pPr lvl="1"/>
            <a:r>
              <a:rPr lang="en-US" dirty="0"/>
              <a:t>Goal:  exploit HW support for more efficient use of resources</a:t>
            </a:r>
          </a:p>
          <a:p>
            <a:r>
              <a:rPr lang="en-US" dirty="0"/>
              <a:t>Example optimizations</a:t>
            </a:r>
          </a:p>
          <a:p>
            <a:pPr lvl="1"/>
            <a:r>
              <a:rPr lang="en-US" dirty="0"/>
              <a:t>Instead of having one device queue per guest</a:t>
            </a:r>
          </a:p>
          <a:p>
            <a:pPr lvl="2"/>
            <a:r>
              <a:rPr lang="en-US" dirty="0"/>
              <a:t>Shared circular buffer for all guests</a:t>
            </a:r>
          </a:p>
          <a:p>
            <a:pPr lvl="1"/>
            <a:r>
              <a:rPr lang="en-US" dirty="0"/>
              <a:t>Instead of nested page tables</a:t>
            </a:r>
          </a:p>
          <a:p>
            <a:pPr lvl="2"/>
            <a:r>
              <a:rPr lang="en-US" dirty="0"/>
              <a:t>Guests make </a:t>
            </a:r>
            <a:r>
              <a:rPr lang="en-US" b="1" i="1" dirty="0" err="1">
                <a:solidFill>
                  <a:schemeClr val="accent5">
                    <a:lumMod val="75000"/>
                  </a:schemeClr>
                </a:solidFill>
              </a:rPr>
              <a:t>hypercalls</a:t>
            </a:r>
            <a:r>
              <a:rPr lang="en-US" dirty="0"/>
              <a:t> to VMM to update its page table entries</a:t>
            </a:r>
          </a:p>
        </p:txBody>
      </p:sp>
    </p:spTree>
    <p:extLst>
      <p:ext uri="{BB962C8B-B14F-4D97-AF65-F5344CB8AC3E}">
        <p14:creationId xmlns:p14="http://schemas.microsoft.com/office/powerpoint/2010/main" val="61958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B877-0BC9-7888-65F6-0B2805A8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F19C3-0119-2C3C-E7B0-FFB75CA0F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programming language is designed to run within a virtual environment</a:t>
            </a:r>
          </a:p>
          <a:p>
            <a:r>
              <a:rPr lang="en-US" dirty="0"/>
              <a:t>Example:  JVM</a:t>
            </a:r>
          </a:p>
          <a:p>
            <a:pPr lvl="1"/>
            <a:r>
              <a:rPr lang="en-US" dirty="0"/>
              <a:t>JVM is compiled to be a native program for a particular HW</a:t>
            </a:r>
          </a:p>
          <a:p>
            <a:pPr lvl="1"/>
            <a:r>
              <a:rPr lang="en-US" dirty="0"/>
              <a:t>Java programs run within the JVM running on different HWs</a:t>
            </a:r>
          </a:p>
          <a:p>
            <a:r>
              <a:rPr lang="en-US" dirty="0"/>
              <a:t>Another example:  interpreters</a:t>
            </a:r>
          </a:p>
          <a:p>
            <a:pPr lvl="1"/>
            <a:r>
              <a:rPr lang="en-US" dirty="0"/>
              <a:t>E.g., JavaScript, Python</a:t>
            </a:r>
          </a:p>
          <a:p>
            <a:pPr lvl="1"/>
            <a:r>
              <a:rPr lang="en-US" dirty="0"/>
              <a:t>Each program instruction is interpreted into the native operations</a:t>
            </a:r>
          </a:p>
        </p:txBody>
      </p:sp>
    </p:spTree>
    <p:extLst>
      <p:ext uri="{BB962C8B-B14F-4D97-AF65-F5344CB8AC3E}">
        <p14:creationId xmlns:p14="http://schemas.microsoft.com/office/powerpoint/2010/main" val="1258458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C56E5-C20A-088F-F9BC-0B6B4F143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DDC7B-ABFA-EBF1-9836-4A8F52461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Needed when the host has one system architecture (x86), and the guest system is compiled for a different architecture (ARM64)</a:t>
            </a:r>
          </a:p>
          <a:p>
            <a:r>
              <a:rPr lang="en-US" dirty="0"/>
              <a:t>Needed for backward compatibility to run legacy software </a:t>
            </a:r>
          </a:p>
          <a:p>
            <a:pPr lvl="1"/>
            <a:r>
              <a:rPr lang="en-US" dirty="0"/>
              <a:t>E.g., vintage video games</a:t>
            </a:r>
          </a:p>
          <a:p>
            <a:r>
              <a:rPr lang="en-US" dirty="0"/>
              <a:t>Performance may be an issue; however, newer computers tend to be faster</a:t>
            </a:r>
          </a:p>
        </p:txBody>
      </p:sp>
    </p:spTree>
    <p:extLst>
      <p:ext uri="{BB962C8B-B14F-4D97-AF65-F5344CB8AC3E}">
        <p14:creationId xmlns:p14="http://schemas.microsoft.com/office/powerpoint/2010/main" val="3732192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5213-9C4A-879B-F785-A0ABD44D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Containment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BB51E-B25A-C040-A0F9-41926B25F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all applications are compiled for the same HW</a:t>
            </a:r>
          </a:p>
          <a:p>
            <a:r>
              <a:rPr lang="en-US" dirty="0"/>
              <a:t>A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container</a:t>
            </a:r>
            <a:r>
              <a:rPr lang="en-US" dirty="0"/>
              <a:t> virtualizes OS and devices</a:t>
            </a:r>
          </a:p>
          <a:p>
            <a:pPr lvl="1"/>
            <a:r>
              <a:rPr lang="en-US" dirty="0"/>
              <a:t>E.g., docker, Linux LXC via the clone() system call</a:t>
            </a:r>
          </a:p>
          <a:p>
            <a:pPr lvl="1"/>
            <a:r>
              <a:rPr lang="en-US" dirty="0"/>
              <a:t>Each contains applications, necessary libraries, network stacks, network address and ports, etc.</a:t>
            </a:r>
          </a:p>
          <a:p>
            <a:pPr marL="457200" lvl="1" indent="0">
              <a:buNone/>
            </a:pPr>
            <a:r>
              <a:rPr lang="en-US" dirty="0"/>
              <a:t>+ lighter weight then virtualizing HW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3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9FFE5-967D-EA84-EB76-C6A0A0C7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641AE-15BE-A9C2-07C6-E029C17EA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virtual machine </a:t>
            </a:r>
            <a:r>
              <a:rPr lang="en-US" dirty="0"/>
              <a:t>(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VM</a:t>
            </a:r>
            <a:r>
              <a:rPr lang="en-US" dirty="0"/>
              <a:t>) abstracts HW into different execution environments</a:t>
            </a:r>
          </a:p>
          <a:p>
            <a:pPr lvl="1"/>
            <a:r>
              <a:rPr lang="en-US" dirty="0"/>
              <a:t>Provides the illusion that each VM has its own private computer</a:t>
            </a:r>
          </a:p>
          <a:p>
            <a:pPr lvl="1"/>
            <a:r>
              <a:rPr lang="en-US" dirty="0"/>
              <a:t>Recall that an OS is a VM</a:t>
            </a:r>
          </a:p>
          <a:p>
            <a:r>
              <a:rPr lang="en-US" dirty="0"/>
              <a:t>VM components</a:t>
            </a:r>
          </a:p>
          <a:p>
            <a:pPr lvl="1"/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Host</a:t>
            </a:r>
            <a:r>
              <a:rPr lang="en-US" dirty="0"/>
              <a:t>:  underlying HW that runs VM</a:t>
            </a:r>
          </a:p>
          <a:p>
            <a:pPr lvl="1"/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Virtual machine manager </a:t>
            </a:r>
            <a:r>
              <a:rPr lang="en-US" dirty="0"/>
              <a:t>(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VMM</a:t>
            </a:r>
            <a:r>
              <a:rPr lang="en-US" dirty="0"/>
              <a:t>), a.k.a.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hypervisor</a:t>
            </a:r>
            <a:r>
              <a:rPr lang="en-US" dirty="0"/>
              <a:t> provides an interface identical to HW</a:t>
            </a:r>
          </a:p>
          <a:p>
            <a:pPr lvl="1"/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Guest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processes:  contain a virtual copies of the host running different OSes</a:t>
            </a:r>
          </a:p>
        </p:txBody>
      </p:sp>
    </p:spTree>
    <p:extLst>
      <p:ext uri="{BB962C8B-B14F-4D97-AF65-F5344CB8AC3E}">
        <p14:creationId xmlns:p14="http://schemas.microsoft.com/office/powerpoint/2010/main" val="4016098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A381A5-6FB7-7483-4ECC-B17E2BF65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Containers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456BE277-CCA9-DBD1-DC46-8C0C73D1ED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Solaris Zones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B7877C7-9AEA-FAE7-D7AD-36B3195F9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Dockers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469102C-DDE2-9902-B186-E258C876CB39}"/>
              </a:ext>
            </a:extLst>
          </p:cNvPr>
          <p:cNvGrpSpPr/>
          <p:nvPr/>
        </p:nvGrpSpPr>
        <p:grpSpPr>
          <a:xfrm>
            <a:off x="1332338" y="2596012"/>
            <a:ext cx="4294916" cy="2139684"/>
            <a:chOff x="3948529" y="2204859"/>
            <a:chExt cx="4294916" cy="213968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F6A6D31-84CD-C680-B25E-2BCA7112A554}"/>
                </a:ext>
              </a:extLst>
            </p:cNvPr>
            <p:cNvSpPr/>
            <p:nvPr/>
          </p:nvSpPr>
          <p:spPr>
            <a:xfrm>
              <a:off x="3948546" y="2210526"/>
              <a:ext cx="4294899" cy="1383453"/>
            </a:xfrm>
            <a:prstGeom prst="rect">
              <a:avLst/>
            </a:prstGeom>
            <a:solidFill>
              <a:srgbClr val="66FF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62D6BDC-33EF-5A4F-DF22-03689B55A2E0}"/>
                </a:ext>
              </a:extLst>
            </p:cNvPr>
            <p:cNvGrpSpPr/>
            <p:nvPr/>
          </p:nvGrpSpPr>
          <p:grpSpPr>
            <a:xfrm>
              <a:off x="3948529" y="3605879"/>
              <a:ext cx="4294903" cy="738664"/>
              <a:chOff x="3948553" y="3968978"/>
              <a:chExt cx="4294903" cy="73866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DF13982-B9D0-9005-6FC7-1AABCA14132F}"/>
                  </a:ext>
                </a:extLst>
              </p:cNvPr>
              <p:cNvSpPr txBox="1"/>
              <p:nvPr/>
            </p:nvSpPr>
            <p:spPr>
              <a:xfrm>
                <a:off x="3948556" y="4338310"/>
                <a:ext cx="4294900" cy="36933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hardware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6385A37-CCAE-2DD8-71B1-9105E49DAC99}"/>
                  </a:ext>
                </a:extLst>
              </p:cNvPr>
              <p:cNvSpPr txBox="1"/>
              <p:nvPr/>
            </p:nvSpPr>
            <p:spPr>
              <a:xfrm>
                <a:off x="3948553" y="3968978"/>
                <a:ext cx="4294903" cy="369332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zone management with virtual devices</a:t>
                </a: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D71ABB-3F07-F2DF-D0E4-2B99158C6F68}"/>
                </a:ext>
              </a:extLst>
            </p:cNvPr>
            <p:cNvSpPr/>
            <p:nvPr/>
          </p:nvSpPr>
          <p:spPr>
            <a:xfrm>
              <a:off x="5500236" y="2579858"/>
              <a:ext cx="1191490" cy="1012719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106A4E-425F-2262-9F1E-701E383AD3A1}"/>
                </a:ext>
              </a:extLst>
            </p:cNvPr>
            <p:cNvSpPr/>
            <p:nvPr/>
          </p:nvSpPr>
          <p:spPr>
            <a:xfrm>
              <a:off x="6691744" y="2579858"/>
              <a:ext cx="1191490" cy="1012719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07DC1DA-17C9-CBA5-DE8A-6650D50FE771}"/>
                </a:ext>
              </a:extLst>
            </p:cNvPr>
            <p:cNvSpPr/>
            <p:nvPr/>
          </p:nvSpPr>
          <p:spPr>
            <a:xfrm>
              <a:off x="4308762" y="2582179"/>
              <a:ext cx="1191490" cy="1012719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CAA8B8E-7323-3A34-B7D2-FC3413BB80C3}"/>
                </a:ext>
              </a:extLst>
            </p:cNvPr>
            <p:cNvSpPr txBox="1"/>
            <p:nvPr/>
          </p:nvSpPr>
          <p:spPr>
            <a:xfrm>
              <a:off x="4308762" y="2901552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app zone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6067B00-D6C2-362D-C265-FE535894DE72}"/>
                </a:ext>
              </a:extLst>
            </p:cNvPr>
            <p:cNvSpPr txBox="1"/>
            <p:nvPr/>
          </p:nvSpPr>
          <p:spPr>
            <a:xfrm>
              <a:off x="6691708" y="2901552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 zone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C200B08-CCC8-FAC1-E778-FFFCA98F0CCE}"/>
                </a:ext>
              </a:extLst>
            </p:cNvPr>
            <p:cNvSpPr txBox="1"/>
            <p:nvPr/>
          </p:nvSpPr>
          <p:spPr>
            <a:xfrm>
              <a:off x="5500244" y="2909363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users zone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AFDAD1A-5EAA-BBDF-058B-5EA4FC8B3C79}"/>
                </a:ext>
              </a:extLst>
            </p:cNvPr>
            <p:cNvSpPr txBox="1"/>
            <p:nvPr/>
          </p:nvSpPr>
          <p:spPr>
            <a:xfrm>
              <a:off x="5500252" y="2204859"/>
              <a:ext cx="1238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global zone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4460E00-CD7C-3EAC-8CA1-E5ECD006E407}"/>
              </a:ext>
            </a:extLst>
          </p:cNvPr>
          <p:cNvGrpSpPr/>
          <p:nvPr/>
        </p:nvGrpSpPr>
        <p:grpSpPr>
          <a:xfrm>
            <a:off x="6976556" y="2610692"/>
            <a:ext cx="3574475" cy="2125004"/>
            <a:chOff x="7426035" y="3074939"/>
            <a:chExt cx="3574475" cy="212500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5228A84-B94D-2903-A5F8-88DF8227C346}"/>
                </a:ext>
              </a:extLst>
            </p:cNvPr>
            <p:cNvSpPr/>
            <p:nvPr/>
          </p:nvSpPr>
          <p:spPr>
            <a:xfrm>
              <a:off x="9809018" y="3078069"/>
              <a:ext cx="1191490" cy="1012719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70871B5-E135-A13E-467C-61260188F746}"/>
                </a:ext>
              </a:extLst>
            </p:cNvPr>
            <p:cNvSpPr/>
            <p:nvPr/>
          </p:nvSpPr>
          <p:spPr>
            <a:xfrm>
              <a:off x="7426035" y="3078069"/>
              <a:ext cx="1191490" cy="1012719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CE5C831-5D1C-C0E1-8608-C9C1F49DEFC2}"/>
                </a:ext>
              </a:extLst>
            </p:cNvPr>
            <p:cNvSpPr txBox="1"/>
            <p:nvPr/>
          </p:nvSpPr>
          <p:spPr>
            <a:xfrm>
              <a:off x="7426037" y="4460120"/>
              <a:ext cx="3574473" cy="369332"/>
            </a:xfrm>
            <a:prstGeom prst="rect">
              <a:avLst/>
            </a:prstGeom>
            <a:solidFill>
              <a:srgbClr val="CC99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host OS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37ACE7-8515-8C0D-C95F-77BCE19EEDF5}"/>
                </a:ext>
              </a:extLst>
            </p:cNvPr>
            <p:cNvSpPr txBox="1"/>
            <p:nvPr/>
          </p:nvSpPr>
          <p:spPr>
            <a:xfrm>
              <a:off x="7426035" y="4090788"/>
              <a:ext cx="3574475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docker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F5F2BFD-EA96-5DFE-E493-E350F87A3362}"/>
                </a:ext>
              </a:extLst>
            </p:cNvPr>
            <p:cNvSpPr txBox="1"/>
            <p:nvPr/>
          </p:nvSpPr>
          <p:spPr>
            <a:xfrm>
              <a:off x="7426035" y="3397442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app 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BE96B09-4CA9-1559-B990-8E53ECBF17BE}"/>
                </a:ext>
              </a:extLst>
            </p:cNvPr>
            <p:cNvSpPr txBox="1"/>
            <p:nvPr/>
          </p:nvSpPr>
          <p:spPr>
            <a:xfrm>
              <a:off x="9809018" y="3397442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app 3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5628EF1-F3F3-9778-1343-69F434AF41A0}"/>
                </a:ext>
              </a:extLst>
            </p:cNvPr>
            <p:cNvSpPr txBox="1"/>
            <p:nvPr/>
          </p:nvSpPr>
          <p:spPr>
            <a:xfrm>
              <a:off x="7426035" y="4830611"/>
              <a:ext cx="3574473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hardware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B3CB343-4438-C42E-3AC2-C50F489811B3}"/>
                </a:ext>
              </a:extLst>
            </p:cNvPr>
            <p:cNvSpPr/>
            <p:nvPr/>
          </p:nvSpPr>
          <p:spPr>
            <a:xfrm>
              <a:off x="8617456" y="3074939"/>
              <a:ext cx="1191490" cy="1012719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47809AD-036B-533E-0BA5-C7CAABBF4538}"/>
                </a:ext>
              </a:extLst>
            </p:cNvPr>
            <p:cNvSpPr txBox="1"/>
            <p:nvPr/>
          </p:nvSpPr>
          <p:spPr>
            <a:xfrm>
              <a:off x="8617491" y="3394272"/>
              <a:ext cx="1191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app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9505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2546E9-5C70-01C2-25DB-108F4439A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and OS Components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CD42BB-ECA6-B6B5-8AA1-DF75E0497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scheduling</a:t>
            </a:r>
          </a:p>
          <a:p>
            <a:r>
              <a:rPr lang="en-US" dirty="0"/>
              <a:t>Memory management</a:t>
            </a:r>
          </a:p>
          <a:p>
            <a:r>
              <a:rPr lang="en-US" dirty="0"/>
              <a:t>I/O</a:t>
            </a:r>
          </a:p>
          <a:p>
            <a:r>
              <a:rPr lang="en-US" dirty="0"/>
              <a:t>Storage management</a:t>
            </a:r>
          </a:p>
        </p:txBody>
      </p:sp>
    </p:spTree>
    <p:extLst>
      <p:ext uri="{BB962C8B-B14F-4D97-AF65-F5344CB8AC3E}">
        <p14:creationId xmlns:p14="http://schemas.microsoft.com/office/powerpoint/2010/main" val="689772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3F32-46F5-26BD-270C-0184358E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2A85-1024-C595-58C4-167AE8AC2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VMM presents 1+ virtual CPUs to each VM</a:t>
            </a:r>
          </a:p>
          <a:p>
            <a:pPr lvl="1"/>
            <a:r>
              <a:rPr lang="en-US" dirty="0"/>
              <a:t>VMM itself also needs CPUs</a:t>
            </a:r>
          </a:p>
          <a:p>
            <a:r>
              <a:rPr lang="en-US" dirty="0"/>
              <a:t>Can divide CPUs equally among VMs, or based on some pricing policies</a:t>
            </a:r>
          </a:p>
          <a:p>
            <a:pPr lvl="1"/>
            <a:r>
              <a:rPr lang="en-US" dirty="0"/>
              <a:t>Each VM can have dedicated CPUs</a:t>
            </a:r>
          </a:p>
          <a:p>
            <a:pPr lvl="2"/>
            <a:r>
              <a:rPr lang="en-US" dirty="0"/>
              <a:t>Each guest OS can act independently</a:t>
            </a:r>
          </a:p>
          <a:p>
            <a:pPr lvl="1"/>
            <a:r>
              <a:rPr lang="en-US" dirty="0"/>
              <a:t>VMs can also share a CPU</a:t>
            </a:r>
          </a:p>
          <a:p>
            <a:pPr lvl="2">
              <a:buFontTx/>
              <a:buChar char="-"/>
            </a:pPr>
            <a:r>
              <a:rPr lang="en-US" dirty="0"/>
              <a:t>Poor responsiveness (e.g., mouse cursor)</a:t>
            </a:r>
          </a:p>
          <a:p>
            <a:pPr lvl="2">
              <a:buFontTx/>
              <a:buChar char="-"/>
            </a:pPr>
            <a:r>
              <a:rPr lang="en-US" dirty="0"/>
              <a:t>Inaccurate time accounting (clocks are off)</a:t>
            </a:r>
          </a:p>
        </p:txBody>
      </p:sp>
    </p:spTree>
    <p:extLst>
      <p:ext uri="{BB962C8B-B14F-4D97-AF65-F5344CB8AC3E}">
        <p14:creationId xmlns:p14="http://schemas.microsoft.com/office/powerpoint/2010/main" val="752593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596D-E7B4-A3E9-2687-A1BDE3D37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264D8-55C6-E951-FCF3-508955E0C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Each VM needs to state maximum memory to be used</a:t>
            </a:r>
          </a:p>
          <a:p>
            <a:r>
              <a:rPr lang="en-US" dirty="0"/>
              <a:t>VMM memory management approaches</a:t>
            </a:r>
          </a:p>
          <a:p>
            <a:pPr lvl="1"/>
            <a:r>
              <a:rPr lang="en-US" dirty="0"/>
              <a:t>Double paging</a:t>
            </a:r>
          </a:p>
          <a:p>
            <a:pPr lvl="2"/>
            <a:r>
              <a:rPr lang="en-US" dirty="0"/>
              <a:t>VMM pages memory in before remapping them into guest VM</a:t>
            </a:r>
          </a:p>
          <a:p>
            <a:pPr lvl="2"/>
            <a:r>
              <a:rPr lang="en-US" dirty="0"/>
              <a:t>VMM has its own page-replacement policy</a:t>
            </a:r>
          </a:p>
          <a:p>
            <a:pPr lvl="2"/>
            <a:r>
              <a:rPr lang="en-US" dirty="0"/>
              <a:t>Not efficient</a:t>
            </a:r>
          </a:p>
          <a:p>
            <a:pPr lvl="1"/>
            <a:r>
              <a:rPr lang="en-US" dirty="0"/>
              <a:t>VMs tell VMM to allocate/deallocate pinned memory</a:t>
            </a:r>
          </a:p>
          <a:p>
            <a:pPr lvl="2"/>
            <a:r>
              <a:rPr lang="en-US" dirty="0"/>
              <a:t>Pinned memory cannot be paged out</a:t>
            </a:r>
          </a:p>
          <a:p>
            <a:pPr lvl="1"/>
            <a:r>
              <a:rPr lang="en-US" dirty="0"/>
              <a:t>VMM hashes page content</a:t>
            </a:r>
          </a:p>
          <a:p>
            <a:pPr lvl="2"/>
            <a:r>
              <a:rPr lang="en-US" dirty="0"/>
              <a:t>If two VMs share the same page content (e.g., OS code, Chrome), don’t cache duplicate pages</a:t>
            </a:r>
          </a:p>
        </p:txBody>
      </p:sp>
    </p:spTree>
    <p:extLst>
      <p:ext uri="{BB962C8B-B14F-4D97-AF65-F5344CB8AC3E}">
        <p14:creationId xmlns:p14="http://schemas.microsoft.com/office/powerpoint/2010/main" val="3062178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E27EA-D3DC-9258-DB09-6C4C3A1A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4CC05-F132-F939-9854-D019DA65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Device management schemes	</a:t>
            </a:r>
          </a:p>
          <a:p>
            <a:pPr lvl="1"/>
            <a:r>
              <a:rPr lang="en-US" dirty="0"/>
              <a:t>Dedicated devices (best performance)</a:t>
            </a:r>
          </a:p>
          <a:p>
            <a:pPr lvl="1"/>
            <a:r>
              <a:rPr lang="en-US" dirty="0"/>
              <a:t>Device sharing</a:t>
            </a:r>
          </a:p>
          <a:p>
            <a:pPr lvl="2"/>
            <a:r>
              <a:rPr lang="en-US" dirty="0"/>
              <a:t>Storage</a:t>
            </a:r>
          </a:p>
          <a:p>
            <a:pPr lvl="3"/>
            <a:r>
              <a:rPr lang="en-US" dirty="0"/>
              <a:t>Need to make sure that each VM can only access their own storage blocks </a:t>
            </a:r>
          </a:p>
          <a:p>
            <a:pPr lvl="4"/>
            <a:r>
              <a:rPr lang="en-US" dirty="0"/>
              <a:t>VMM needs to check each access</a:t>
            </a:r>
          </a:p>
          <a:p>
            <a:pPr lvl="2"/>
            <a:r>
              <a:rPr lang="en-US" dirty="0"/>
              <a:t>Network</a:t>
            </a:r>
          </a:p>
          <a:p>
            <a:pPr lvl="3"/>
            <a:r>
              <a:rPr lang="en-US" dirty="0"/>
              <a:t>Each guest needs to have an IP address</a:t>
            </a:r>
          </a:p>
          <a:p>
            <a:pPr lvl="4"/>
            <a:r>
              <a:rPr lang="en-US" dirty="0"/>
              <a:t>VMM server needs to have dozens of addresses</a:t>
            </a:r>
          </a:p>
          <a:p>
            <a:pPr lvl="4"/>
            <a:r>
              <a:rPr lang="en-US" dirty="0"/>
              <a:t>VMM needs to perform routing, provide firewalls between guests and external systems</a:t>
            </a:r>
          </a:p>
          <a:p>
            <a:pPr lvl="3"/>
            <a:r>
              <a:rPr lang="en-US" dirty="0"/>
              <a:t>Direct network connection (bridged networking)</a:t>
            </a:r>
          </a:p>
          <a:p>
            <a:pPr lvl="3"/>
            <a:r>
              <a:rPr lang="en-US" dirty="0"/>
              <a:t>VMM can provide network address translation (NAT)</a:t>
            </a:r>
          </a:p>
        </p:txBody>
      </p:sp>
    </p:spTree>
    <p:extLst>
      <p:ext uri="{BB962C8B-B14F-4D97-AF65-F5344CB8AC3E}">
        <p14:creationId xmlns:p14="http://schemas.microsoft.com/office/powerpoint/2010/main" val="175633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E762-B206-626B-106F-53A72C38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9201-17E0-0BC9-78D2-8C43DA2E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multiple VMs, where is the boot partition?</a:t>
            </a:r>
          </a:p>
          <a:p>
            <a:r>
              <a:rPr lang="en-US" dirty="0"/>
              <a:t>Can’t provide hundreds of boot partitions…</a:t>
            </a:r>
          </a:p>
          <a:p>
            <a:r>
              <a:rPr lang="en-US" dirty="0"/>
              <a:t>Type 0 hypervisors tend to use root partitioning</a:t>
            </a:r>
          </a:p>
          <a:p>
            <a:pPr lvl="1"/>
            <a:r>
              <a:rPr lang="en-US" dirty="0"/>
              <a:t>Tend to have fewer guests than other types of hypervisors</a:t>
            </a:r>
          </a:p>
          <a:p>
            <a:r>
              <a:rPr lang="en-US" dirty="0"/>
              <a:t>Type 1 hypervisors stores the guest root disk in 1+ files</a:t>
            </a:r>
          </a:p>
          <a:p>
            <a:r>
              <a:rPr lang="en-US" dirty="0"/>
              <a:t>Type 2 hypervisors stores the info in the host’s file system as a VM image</a:t>
            </a:r>
          </a:p>
        </p:txBody>
      </p:sp>
    </p:spTree>
    <p:extLst>
      <p:ext uri="{BB962C8B-B14F-4D97-AF65-F5344CB8AC3E}">
        <p14:creationId xmlns:p14="http://schemas.microsoft.com/office/powerpoint/2010/main" val="2541463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6C953-7E7A-8547-C33A-B157883E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31AE-A760-C2CA-8114-CFBA1F87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move system loads</a:t>
            </a:r>
          </a:p>
          <a:p>
            <a:pPr lvl="1"/>
            <a:r>
              <a:rPr lang="en-US" dirty="0"/>
              <a:t>Manage electricity </a:t>
            </a:r>
          </a:p>
          <a:p>
            <a:pPr lvl="2"/>
            <a:r>
              <a:rPr lang="en-US" dirty="0"/>
              <a:t>CPU clock speed doubles, power quadruples</a:t>
            </a:r>
          </a:p>
          <a:p>
            <a:pPr lvl="2"/>
            <a:r>
              <a:rPr lang="en-US" dirty="0"/>
              <a:t>By spreading out the loads, data centers can clock down CPUs to save power</a:t>
            </a:r>
          </a:p>
          <a:p>
            <a:r>
              <a:rPr lang="en-US" dirty="0"/>
              <a:t>Offline migration steps</a:t>
            </a:r>
          </a:p>
          <a:p>
            <a:pPr lvl="1"/>
            <a:r>
              <a:rPr lang="en-US" dirty="0"/>
              <a:t>Halting the guest</a:t>
            </a:r>
          </a:p>
          <a:p>
            <a:pPr lvl="1"/>
            <a:r>
              <a:rPr lang="en-US" dirty="0"/>
              <a:t>Copying the VM image to another VMM</a:t>
            </a:r>
          </a:p>
          <a:p>
            <a:pPr lvl="1"/>
            <a:r>
              <a:rPr lang="en-US" dirty="0"/>
              <a:t>Resume VM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61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83ACB-2724-2047-5468-2C093312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Migration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B6FCD-6E13-8D7D-5C4E-21B1035EFB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Source VMM connects with the target VMM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Target creates a new guest, new virtual CPU, new nested page table, and other state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Source sends read-only memory pages to target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BAF2F-1237-F0A1-EAF5-F35D5C5967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 startAt="4"/>
            </a:pPr>
            <a:r>
              <a:rPr lang="en-US" dirty="0"/>
              <a:t>Source sends all red-write pages to target, marks them as clean</a:t>
            </a:r>
          </a:p>
          <a:p>
            <a:pPr marL="514350" indent="-514350">
              <a:buAutoNum type="arabicPeriod" startAt="4"/>
            </a:pPr>
            <a:r>
              <a:rPr lang="en-US" dirty="0"/>
              <a:t>Repeat step 4, until steps 4 and 5 become very short</a:t>
            </a:r>
          </a:p>
          <a:p>
            <a:pPr marL="514350" indent="-514350">
              <a:buAutoNum type="arabicPeriod" startAt="4"/>
            </a:pPr>
            <a:r>
              <a:rPr lang="en-US" dirty="0"/>
              <a:t>Freeze source guest, sends virtual CPU’s final states, and dirty pages, and start the target guest.  End source guest.</a:t>
            </a:r>
          </a:p>
        </p:txBody>
      </p:sp>
    </p:spTree>
    <p:extLst>
      <p:ext uri="{BB962C8B-B14F-4D97-AF65-F5344CB8AC3E}">
        <p14:creationId xmlns:p14="http://schemas.microsoft.com/office/powerpoint/2010/main" val="3216603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37482-06F2-4967-96CC-2531C1E7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Live Migration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E8214-448B-0BCE-50E5-28E0ADB55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storage state is transferred (too expensive)</a:t>
            </a:r>
          </a:p>
          <a:p>
            <a:r>
              <a:rPr lang="en-US" dirty="0"/>
              <a:t>The target guest memory has file open table, system call states (file seek offset), kernel state, etc.</a:t>
            </a:r>
          </a:p>
          <a:p>
            <a:r>
              <a:rPr lang="en-US" dirty="0"/>
              <a:t>Storage is accessed via network</a:t>
            </a:r>
          </a:p>
        </p:txBody>
      </p:sp>
    </p:spTree>
    <p:extLst>
      <p:ext uri="{BB962C8B-B14F-4D97-AF65-F5344CB8AC3E}">
        <p14:creationId xmlns:p14="http://schemas.microsoft.com/office/powerpoint/2010/main" val="1313001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19A6C-ACC7-7F47-0E46-44551250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B2CEA-93EF-C2C7-F617-47784DE66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optimizations</a:t>
            </a:r>
          </a:p>
          <a:p>
            <a:pPr lvl="1"/>
            <a:r>
              <a:rPr lang="en-US" dirty="0"/>
              <a:t>VM placement in data centers</a:t>
            </a:r>
          </a:p>
          <a:p>
            <a:pPr lvl="1"/>
            <a:r>
              <a:rPr lang="en-US" dirty="0"/>
              <a:t>Applications of AI to optimize VM servers</a:t>
            </a:r>
          </a:p>
          <a:p>
            <a:r>
              <a:rPr lang="en-US" dirty="0"/>
              <a:t>Performance isolation</a:t>
            </a:r>
          </a:p>
          <a:p>
            <a:pPr lvl="1"/>
            <a:r>
              <a:rPr lang="en-US" dirty="0"/>
              <a:t>QoS guarantees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5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834E6-0E74-3451-5C16-2084EF9E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54B34-BAE3-860E-DBD3-2A3407F30985}"/>
              </a:ext>
            </a:extLst>
          </p:cNvPr>
          <p:cNvSpPr txBox="1"/>
          <p:nvPr/>
        </p:nvSpPr>
        <p:spPr>
          <a:xfrm>
            <a:off x="2355273" y="4461164"/>
            <a:ext cx="119149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2D5F0A-E10E-4598-5F45-AEA0AE95E771}"/>
              </a:ext>
            </a:extLst>
          </p:cNvPr>
          <p:cNvSpPr txBox="1"/>
          <p:nvPr/>
        </p:nvSpPr>
        <p:spPr>
          <a:xfrm>
            <a:off x="2355272" y="4091832"/>
            <a:ext cx="1191491" cy="369332"/>
          </a:xfrm>
          <a:prstGeom prst="rect">
            <a:avLst/>
          </a:prstGeom>
          <a:solidFill>
            <a:srgbClr val="66FF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kernel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D3F73B5-EF52-BBA2-ED3A-034E8403BCE6}"/>
              </a:ext>
            </a:extLst>
          </p:cNvPr>
          <p:cNvGrpSpPr/>
          <p:nvPr/>
        </p:nvGrpSpPr>
        <p:grpSpPr>
          <a:xfrm>
            <a:off x="6525489" y="2983836"/>
            <a:ext cx="3574476" cy="1846660"/>
            <a:chOff x="6525489" y="2983836"/>
            <a:chExt cx="3574476" cy="184666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506C4BD-C75C-A05B-8D49-C797EFDBFD9B}"/>
                </a:ext>
              </a:extLst>
            </p:cNvPr>
            <p:cNvSpPr txBox="1"/>
            <p:nvPr/>
          </p:nvSpPr>
          <p:spPr>
            <a:xfrm>
              <a:off x="6525492" y="4461164"/>
              <a:ext cx="3574473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hardware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B916621-92D3-84EA-6A62-8F75E5041F19}"/>
                </a:ext>
              </a:extLst>
            </p:cNvPr>
            <p:cNvSpPr txBox="1"/>
            <p:nvPr/>
          </p:nvSpPr>
          <p:spPr>
            <a:xfrm>
              <a:off x="6525490" y="4091832"/>
              <a:ext cx="3574475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Virtual machine manager (VMM)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2600B82-35F9-EBA1-76D8-39B2E12B64E1}"/>
                </a:ext>
              </a:extLst>
            </p:cNvPr>
            <p:cNvSpPr txBox="1"/>
            <p:nvPr/>
          </p:nvSpPr>
          <p:spPr>
            <a:xfrm>
              <a:off x="6525489" y="3722500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FE775E-98E6-443D-57EA-70E0BD73558A}"/>
                </a:ext>
              </a:extLst>
            </p:cNvPr>
            <p:cNvSpPr txBox="1"/>
            <p:nvPr/>
          </p:nvSpPr>
          <p:spPr>
            <a:xfrm>
              <a:off x="6525489" y="3353168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D7DEAC-820C-FDAC-5515-7474A8B9FA07}"/>
                </a:ext>
              </a:extLst>
            </p:cNvPr>
            <p:cNvSpPr txBox="1"/>
            <p:nvPr/>
          </p:nvSpPr>
          <p:spPr>
            <a:xfrm>
              <a:off x="7716981" y="3722500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897BE0A-17F1-BCD1-A52A-880B2DD5949D}"/>
                </a:ext>
              </a:extLst>
            </p:cNvPr>
            <p:cNvSpPr txBox="1"/>
            <p:nvPr/>
          </p:nvSpPr>
          <p:spPr>
            <a:xfrm>
              <a:off x="7716981" y="3353168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B4C1FB4-404E-8C92-006C-17DD07AAA6A8}"/>
                </a:ext>
              </a:extLst>
            </p:cNvPr>
            <p:cNvSpPr txBox="1"/>
            <p:nvPr/>
          </p:nvSpPr>
          <p:spPr>
            <a:xfrm>
              <a:off x="8908470" y="3722500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VM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618753E-E2AF-3ACF-7B77-5FA842ACF41A}"/>
                </a:ext>
              </a:extLst>
            </p:cNvPr>
            <p:cNvSpPr txBox="1"/>
            <p:nvPr/>
          </p:nvSpPr>
          <p:spPr>
            <a:xfrm>
              <a:off x="8908470" y="3353168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kernel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79E4D3B-0995-1BDC-60E2-F07FBA07E516}"/>
                </a:ext>
              </a:extLst>
            </p:cNvPr>
            <p:cNvSpPr txBox="1"/>
            <p:nvPr/>
          </p:nvSpPr>
          <p:spPr>
            <a:xfrm>
              <a:off x="6525489" y="2983836"/>
              <a:ext cx="1191492" cy="369332"/>
            </a:xfrm>
            <a:prstGeom prst="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F455A7D-D385-2712-84E0-E29D80F73096}"/>
                </a:ext>
              </a:extLst>
            </p:cNvPr>
            <p:cNvSpPr txBox="1"/>
            <p:nvPr/>
          </p:nvSpPr>
          <p:spPr>
            <a:xfrm>
              <a:off x="7716981" y="2983836"/>
              <a:ext cx="1191492" cy="369332"/>
            </a:xfrm>
            <a:prstGeom prst="rect">
              <a:avLst/>
            </a:prstGeom>
            <a:solidFill>
              <a:srgbClr val="FFCC99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B3A08E4-242D-8E22-E3AD-102189E8EB02}"/>
                </a:ext>
              </a:extLst>
            </p:cNvPr>
            <p:cNvSpPr txBox="1"/>
            <p:nvPr/>
          </p:nvSpPr>
          <p:spPr>
            <a:xfrm>
              <a:off x="8908473" y="2983836"/>
              <a:ext cx="1191492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processes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1C974D2C-B4F1-F2DE-BCF6-D65AE923D97A}"/>
              </a:ext>
            </a:extLst>
          </p:cNvPr>
          <p:cNvSpPr/>
          <p:nvPr/>
        </p:nvSpPr>
        <p:spPr>
          <a:xfrm>
            <a:off x="2355271" y="2983836"/>
            <a:ext cx="1191492" cy="1107996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56BB92-C1B6-514E-B372-38286B156175}"/>
              </a:ext>
            </a:extLst>
          </p:cNvPr>
          <p:cNvSpPr txBox="1"/>
          <p:nvPr/>
        </p:nvSpPr>
        <p:spPr>
          <a:xfrm>
            <a:off x="2400930" y="3353168"/>
            <a:ext cx="1100173" cy="369332"/>
          </a:xfrm>
          <a:prstGeom prst="rect">
            <a:avLst/>
          </a:prstGeom>
          <a:solidFill>
            <a:srgbClr val="66FFFF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processes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AFC37A7-2D77-3017-7116-78A2A3C30D5C}"/>
              </a:ext>
            </a:extLst>
          </p:cNvPr>
          <p:cNvCxnSpPr/>
          <p:nvPr/>
        </p:nvCxnSpPr>
        <p:spPr>
          <a:xfrm flipV="1">
            <a:off x="3546763" y="3353168"/>
            <a:ext cx="2978726" cy="738664"/>
          </a:xfrm>
          <a:prstGeom prst="straightConnector1">
            <a:avLst/>
          </a:prstGeom>
          <a:ln>
            <a:headEnd type="triangle" w="lg" len="med"/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E86CD34-F9D0-A399-DAB6-758B9FEE9882}"/>
              </a:ext>
            </a:extLst>
          </p:cNvPr>
          <p:cNvSpPr txBox="1"/>
          <p:nvPr/>
        </p:nvSpPr>
        <p:spPr>
          <a:xfrm>
            <a:off x="3884911" y="2974571"/>
            <a:ext cx="230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programming interface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98611E-1C2F-4CE7-B34C-B0339C6E355F}"/>
              </a:ext>
            </a:extLst>
          </p:cNvPr>
          <p:cNvSpPr txBox="1"/>
          <p:nvPr/>
        </p:nvSpPr>
        <p:spPr>
          <a:xfrm>
            <a:off x="1989182" y="5015648"/>
            <a:ext cx="192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 OS machine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61951A-254A-1EFF-A3A6-276BF4B6B314}"/>
              </a:ext>
            </a:extLst>
          </p:cNvPr>
          <p:cNvSpPr txBox="1"/>
          <p:nvPr/>
        </p:nvSpPr>
        <p:spPr>
          <a:xfrm>
            <a:off x="6825108" y="5015162"/>
            <a:ext cx="2975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 machine running 3 VMs</a:t>
            </a:r>
          </a:p>
        </p:txBody>
      </p:sp>
    </p:spTree>
    <p:extLst>
      <p:ext uri="{BB962C8B-B14F-4D97-AF65-F5344CB8AC3E}">
        <p14:creationId xmlns:p14="http://schemas.microsoft.com/office/powerpoint/2010/main" val="394950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D6C2-B8AD-EE83-7A82-48A269141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16FB7-4C56-9113-6206-1DF2D9A1C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Type 0 hypervisors</a:t>
            </a:r>
          </a:p>
          <a:p>
            <a:pPr lvl="1"/>
            <a:r>
              <a:rPr lang="en-US" dirty="0"/>
              <a:t>HW-based solutions that support VMs </a:t>
            </a:r>
          </a:p>
          <a:p>
            <a:pPr lvl="2"/>
            <a:r>
              <a:rPr lang="en-US" dirty="0"/>
              <a:t>E.g., IBM LPARs</a:t>
            </a:r>
          </a:p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Type 1 hypervisors</a:t>
            </a:r>
          </a:p>
          <a:p>
            <a:pPr lvl="1"/>
            <a:r>
              <a:rPr lang="en-US" dirty="0"/>
              <a:t>OS-like software to provide virtualization, runs on HW w/o OS </a:t>
            </a:r>
          </a:p>
          <a:p>
            <a:pPr lvl="2"/>
            <a:r>
              <a:rPr lang="en-US" dirty="0"/>
              <a:t>E.g., VMWare </a:t>
            </a:r>
            <a:r>
              <a:rPr lang="en-US" dirty="0" err="1"/>
              <a:t>ESXi</a:t>
            </a:r>
            <a:r>
              <a:rPr lang="en-US" dirty="0"/>
              <a:t>, KVM</a:t>
            </a:r>
          </a:p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Type 2 hypervisors</a:t>
            </a:r>
          </a:p>
          <a:p>
            <a:pPr lvl="1"/>
            <a:r>
              <a:rPr lang="en-US" dirty="0"/>
              <a:t>Applications running on OS with VMM features</a:t>
            </a:r>
          </a:p>
          <a:p>
            <a:pPr lvl="2"/>
            <a:r>
              <a:rPr lang="en-US" dirty="0"/>
              <a:t>E.g., VMWare Workstation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7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41831-8AD8-63E3-0E1D-398DB1563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E2E6D-DCC4-44D8-A00E-916F6538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Virtualization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063AA-1A7C-F4AC-B9CF-DA460FD7F6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Paravirtualization</a:t>
            </a:r>
          </a:p>
          <a:p>
            <a:pPr lvl="1"/>
            <a:r>
              <a:rPr lang="en-US" dirty="0"/>
              <a:t>Exploits modern HW support to optimize performance</a:t>
            </a:r>
          </a:p>
          <a:p>
            <a:pPr lvl="2"/>
            <a:r>
              <a:rPr lang="en-US" dirty="0"/>
              <a:t>E.g., Xen</a:t>
            </a:r>
          </a:p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Programming environment virtualization </a:t>
            </a:r>
          </a:p>
          <a:p>
            <a:pPr lvl="1"/>
            <a:r>
              <a:rPr lang="en-US" dirty="0"/>
              <a:t>Programs compiled into HW-specific binaries on the fly</a:t>
            </a:r>
          </a:p>
          <a:p>
            <a:pPr lvl="2"/>
            <a:r>
              <a:rPr lang="en-US" dirty="0"/>
              <a:t>E.g., Java, </a:t>
            </a:r>
            <a:r>
              <a:rPr lang="en-US" dirty="0" err="1"/>
              <a:t>Microsoft.Net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3E3349-6680-17E2-AA90-79A40AB1B5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Emulators</a:t>
            </a:r>
          </a:p>
          <a:p>
            <a:pPr lvl="1"/>
            <a:r>
              <a:rPr lang="en-US" dirty="0"/>
              <a:t>Applications written for one HW can run on a different HW</a:t>
            </a:r>
          </a:p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Application containment </a:t>
            </a:r>
          </a:p>
          <a:p>
            <a:pPr lvl="1"/>
            <a:r>
              <a:rPr lang="en-US" dirty="0"/>
              <a:t>OS provides virtualized devices for applications </a:t>
            </a:r>
          </a:p>
          <a:p>
            <a:pPr lvl="1"/>
            <a:r>
              <a:rPr lang="en-US" dirty="0"/>
              <a:t>E.g., dockers</a:t>
            </a:r>
          </a:p>
        </p:txBody>
      </p:sp>
    </p:spTree>
    <p:extLst>
      <p:ext uri="{BB962C8B-B14F-4D97-AF65-F5344CB8AC3E}">
        <p14:creationId xmlns:p14="http://schemas.microsoft.com/office/powerpoint/2010/main" val="298739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B7E2B7-FBC9-2C36-1884-05492068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33F1A5-70F6-08E8-4BC8-B666DA3DA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First introduced by IBM mainframes in 1972, IBM VM OS</a:t>
            </a:r>
          </a:p>
          <a:p>
            <a:r>
              <a:rPr lang="en-US" dirty="0"/>
              <a:t>IBM VM/370 allowed multiple VMs running its own OS</a:t>
            </a:r>
          </a:p>
          <a:p>
            <a:r>
              <a:rPr lang="en-US" dirty="0"/>
              <a:t>Major challenge</a:t>
            </a:r>
          </a:p>
          <a:p>
            <a:pPr lvl="1"/>
            <a:r>
              <a:rPr lang="en-US" dirty="0"/>
              <a:t>How to virtualize disks?  </a:t>
            </a:r>
          </a:p>
          <a:p>
            <a:pPr lvl="1"/>
            <a:r>
              <a:rPr lang="en-US" dirty="0"/>
              <a:t>Suppose you have 3 disks shared by 7 virtual machines….</a:t>
            </a:r>
          </a:p>
          <a:p>
            <a:pPr lvl="1"/>
            <a:r>
              <a:rPr lang="en-US" dirty="0"/>
              <a:t>Sure, we can partition disks to provide virtual disks</a:t>
            </a:r>
          </a:p>
          <a:p>
            <a:pPr lvl="2"/>
            <a:r>
              <a:rPr lang="en-US" dirty="0"/>
              <a:t>Each running its own elevator algorithm</a:t>
            </a:r>
          </a:p>
          <a:p>
            <a:pPr lvl="2"/>
            <a:r>
              <a:rPr lang="en-US" dirty="0"/>
              <a:t>Serious performance implications…</a:t>
            </a:r>
          </a:p>
          <a:p>
            <a:pPr lvl="1"/>
            <a:r>
              <a:rPr lang="en-US" dirty="0"/>
              <a:t>A RAID assumes each physical disk fails independently….</a:t>
            </a:r>
          </a:p>
          <a:p>
            <a:pPr lvl="2"/>
            <a:r>
              <a:rPr lang="en-US" dirty="0"/>
              <a:t>Multiple virtual disks can reside on the same physical disk…</a:t>
            </a:r>
          </a:p>
          <a:p>
            <a:pPr lvl="2"/>
            <a:r>
              <a:rPr lang="en-US" dirty="0"/>
              <a:t>Not to mention performance interference among virtual disks…</a:t>
            </a:r>
          </a:p>
        </p:txBody>
      </p:sp>
    </p:spTree>
    <p:extLst>
      <p:ext uri="{BB962C8B-B14F-4D97-AF65-F5344CB8AC3E}">
        <p14:creationId xmlns:p14="http://schemas.microsoft.com/office/powerpoint/2010/main" val="244410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F44B-356C-2DD8-CF8C-F6DD97D5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Goals of 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8D3F0-72BF-D2BE-50FD-F4BD52B4C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Fidelity</a:t>
            </a:r>
          </a:p>
          <a:p>
            <a:pPr lvl="1"/>
            <a:r>
              <a:rPr lang="en-US" dirty="0"/>
              <a:t>Can run unaltered applications with the same behavior</a:t>
            </a:r>
          </a:p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Only minor performance degradation if possible</a:t>
            </a:r>
          </a:p>
          <a:p>
            <a:r>
              <a:rPr lang="en-US" dirty="0"/>
              <a:t>Safety</a:t>
            </a:r>
          </a:p>
          <a:p>
            <a:pPr lvl="1"/>
            <a:r>
              <a:rPr lang="en-US" dirty="0"/>
              <a:t>VMM controls all resources</a:t>
            </a:r>
          </a:p>
        </p:txBody>
      </p:sp>
    </p:spTree>
    <p:extLst>
      <p:ext uri="{BB962C8B-B14F-4D97-AF65-F5344CB8AC3E}">
        <p14:creationId xmlns:p14="http://schemas.microsoft.com/office/powerpoint/2010/main" val="376375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375E-787E-E517-112B-9446DD51B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1990s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2E1C0-E8E5-DB34-8CF6-00B31ADF7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PCs became common and CPU cycles became cheaply available</a:t>
            </a:r>
          </a:p>
          <a:p>
            <a:pPr lvl="1"/>
            <a:r>
              <a:rPr lang="en-US" dirty="0"/>
              <a:t>Xen, VMWare, Virtual Box</a:t>
            </a:r>
          </a:p>
          <a:p>
            <a:r>
              <a:rPr lang="en-US" dirty="0"/>
              <a:t>VMs can run on different HWs (Intel, AMD)</a:t>
            </a:r>
          </a:p>
          <a:p>
            <a:pPr lvl="1"/>
            <a:r>
              <a:rPr lang="en-US" dirty="0"/>
              <a:t>Support different Oses (Windows, Linux, macOS, BSD, etc.)</a:t>
            </a:r>
          </a:p>
        </p:txBody>
      </p:sp>
    </p:spTree>
    <p:extLst>
      <p:ext uri="{BB962C8B-B14F-4D97-AF65-F5344CB8AC3E}">
        <p14:creationId xmlns:p14="http://schemas.microsoft.com/office/powerpoint/2010/main" val="194428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9E854-02E9-BEE1-3499-0A99648E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and Features of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D71C-9192-F3CD-3801-A870D36FC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Resource isolation (better security)</a:t>
            </a:r>
          </a:p>
          <a:p>
            <a:pPr marL="457200" lvl="1" indent="0">
              <a:buNone/>
            </a:pPr>
            <a:r>
              <a:rPr lang="en-US" dirty="0"/>
              <a:t>+ Host is protected from VMs; VMs are protected from each other</a:t>
            </a:r>
          </a:p>
          <a:p>
            <a:pPr lvl="2"/>
            <a:r>
              <a:rPr lang="en-US" dirty="0"/>
              <a:t>A virus in a guest OS is unlikely to affect the host or other guests</a:t>
            </a:r>
          </a:p>
          <a:p>
            <a:pPr lvl="1">
              <a:buFontTx/>
              <a:buChar char="-"/>
            </a:pPr>
            <a:r>
              <a:rPr lang="en-US" dirty="0"/>
              <a:t>Prevents sharing of resources and layer-crossing overhead</a:t>
            </a:r>
          </a:p>
          <a:p>
            <a:pPr lvl="2"/>
            <a:r>
              <a:rPr lang="en-US" dirty="0"/>
              <a:t>Host has a windows manager buffer; guest has another windows manager buffer</a:t>
            </a:r>
          </a:p>
          <a:p>
            <a:pPr lvl="3"/>
            <a:r>
              <a:rPr lang="en-US" dirty="0"/>
              <a:t>Mouse cursor can become laggy</a:t>
            </a:r>
          </a:p>
          <a:p>
            <a:pPr lvl="3"/>
            <a:r>
              <a:rPr lang="en-US" dirty="0"/>
              <a:t>Need to integrate display buffers across layers…</a:t>
            </a:r>
          </a:p>
          <a:p>
            <a:pPr lvl="2"/>
            <a:r>
              <a:rPr lang="en-US" dirty="0"/>
              <a:t>A file system can be mounted across different VMs</a:t>
            </a:r>
          </a:p>
          <a:p>
            <a:pPr lvl="2"/>
            <a:r>
              <a:rPr lang="en-US" dirty="0"/>
              <a:t>Define a network of VMs to communicate via a virtual network</a:t>
            </a:r>
          </a:p>
        </p:txBody>
      </p:sp>
    </p:spTree>
    <p:extLst>
      <p:ext uri="{BB962C8B-B14F-4D97-AF65-F5344CB8AC3E}">
        <p14:creationId xmlns:p14="http://schemas.microsoft.com/office/powerpoint/2010/main" val="173646590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allery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761</TotalTime>
  <Words>1682</Words>
  <Application>Microsoft Office PowerPoint</Application>
  <PresentationFormat>Widescreen</PresentationFormat>
  <Paragraphs>283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Aptos</vt:lpstr>
      <vt:lpstr>Arial</vt:lpstr>
      <vt:lpstr>Gill Sans Nova</vt:lpstr>
      <vt:lpstr>Univers</vt:lpstr>
      <vt:lpstr>GradientVTI</vt:lpstr>
      <vt:lpstr>Virtual Machine</vt:lpstr>
      <vt:lpstr>Overview</vt:lpstr>
      <vt:lpstr>Conceptual Overview</vt:lpstr>
      <vt:lpstr>Virtual Machine Types</vt:lpstr>
      <vt:lpstr>Other Virtualization Schemes</vt:lpstr>
      <vt:lpstr>Brief History</vt:lpstr>
      <vt:lpstr>Early Goals of VM</vt:lpstr>
      <vt:lpstr>After 1990s</vt:lpstr>
      <vt:lpstr>Benefits and Features of Virtualization</vt:lpstr>
      <vt:lpstr>Benefits and Features of Virtualization (2)</vt:lpstr>
      <vt:lpstr>VM Building Blocks</vt:lpstr>
      <vt:lpstr>Hardware Support (Simplified VMM)</vt:lpstr>
      <vt:lpstr>Type 0 Hypervisor (a.k.a Domains)</vt:lpstr>
      <vt:lpstr>Type 1 Hypervisor (a.k.a. Data Center OS)</vt:lpstr>
      <vt:lpstr>Type 2 Hypervisor</vt:lpstr>
      <vt:lpstr>Paravirtualization</vt:lpstr>
      <vt:lpstr>Programming Environment Virtualization</vt:lpstr>
      <vt:lpstr>Emulation</vt:lpstr>
      <vt:lpstr>Application Containment</vt:lpstr>
      <vt:lpstr>Example Containers</vt:lpstr>
      <vt:lpstr>Virtualization and OS Components</vt:lpstr>
      <vt:lpstr>CPU Scheduling</vt:lpstr>
      <vt:lpstr>Memory Management</vt:lpstr>
      <vt:lpstr>I/O</vt:lpstr>
      <vt:lpstr>Storage Management</vt:lpstr>
      <vt:lpstr>Migration</vt:lpstr>
      <vt:lpstr>Live Migration Steps</vt:lpstr>
      <vt:lpstr>Limitations of Live Migration</vt:lpstr>
      <vt:lpstr>VM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An-I Wang</dc:creator>
  <cp:lastModifiedBy>An-I Wang</cp:lastModifiedBy>
  <cp:revision>360</cp:revision>
  <dcterms:created xsi:type="dcterms:W3CDTF">2025-04-06T15:50:05Z</dcterms:created>
  <dcterms:modified xsi:type="dcterms:W3CDTF">2025-04-10T14:43:46Z</dcterms:modified>
</cp:coreProperties>
</file>