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87" r:id="rId6"/>
    <p:sldId id="284" r:id="rId7"/>
    <p:sldId id="260" r:id="rId8"/>
    <p:sldId id="261" r:id="rId9"/>
    <p:sldId id="262" r:id="rId10"/>
    <p:sldId id="278" r:id="rId11"/>
    <p:sldId id="263" r:id="rId12"/>
    <p:sldId id="265" r:id="rId13"/>
    <p:sldId id="266" r:id="rId14"/>
    <p:sldId id="282" r:id="rId15"/>
    <p:sldId id="267" r:id="rId16"/>
    <p:sldId id="268" r:id="rId17"/>
    <p:sldId id="269" r:id="rId18"/>
    <p:sldId id="271" r:id="rId19"/>
    <p:sldId id="283" r:id="rId20"/>
    <p:sldId id="286" r:id="rId21"/>
    <p:sldId id="292" r:id="rId22"/>
    <p:sldId id="272" r:id="rId23"/>
    <p:sldId id="273" r:id="rId24"/>
    <p:sldId id="274" r:id="rId25"/>
    <p:sldId id="281" r:id="rId26"/>
    <p:sldId id="277" r:id="rId27"/>
    <p:sldId id="275" r:id="rId28"/>
    <p:sldId id="276" r:id="rId29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1" autoAdjust="0"/>
    <p:restoredTop sz="93000" autoAdjust="0"/>
  </p:normalViewPr>
  <p:slideViewPr>
    <p:cSldViewPr>
      <p:cViewPr varScale="1">
        <p:scale>
          <a:sx n="55" d="100"/>
          <a:sy n="55" d="100"/>
        </p:scale>
        <p:origin x="140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E509B3F-0FA2-5AB6-9B5E-3E06FCDC0B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1D031E8-FCF2-F176-1F76-1437039A20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B3BFBE46-AD4B-317E-A432-526C2D2C0A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53BD7FA0-01A0-F7D8-705A-33AC5BAE2F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0CF584F6-BC27-4398-A278-262C7B526F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82B6A30-5436-5EF7-6B95-12B0E811AA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2CED69A-3ABA-8826-6456-A54BE81428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A360BAF-6954-25DC-9A04-FE558EBA9F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989AD510-0FD0-9087-7C6E-38B59CDADD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3B10C842-4CED-E9B8-7F93-D879BE19EA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1DAEB5CE-D94D-7E45-0779-38A062899C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CD24F079-4357-410E-88CC-9D8765A939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6CBA00B-4400-D4AF-ADE2-42504D54AB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6B9A10-CA32-4439-9DB3-E53DD9BBEF04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56BC35B-2088-68B2-8035-24F915976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B76790F-36A0-2F86-65DA-4B5209D19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A300CD8-2035-BB5B-40A7-3874EE2582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03DE688-AC7D-4157-9314-BE983F152652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769486F-81AE-6E5D-919C-115D54887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0461047-9A9B-214F-0BE5-5FC3774EA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C5546C2-D1F5-C2F4-912D-19E7FB1CD8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C6F6A4-DF58-45EF-9BB8-F18921B09D2E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AECD0DD-ED80-9358-6715-BCA35DA550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C10CE24-35AD-DADD-A6A4-1A9274F928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CA1B432-4D6B-7136-E012-A20E364449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E5BBF18-2329-4B1C-8CE0-ABF2F72FBBD4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500CD4C-B894-2123-B45A-FA3EBC395D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8A5DE6FD-0132-AAE6-9071-809ACD1E2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27159DD-F335-909A-E7F2-B4BDFD7F8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F774A8-5C8A-4336-966A-1EF54033D413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A595A35-813C-E8A9-2E98-476A2C71A5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681808B-ECB1-56E8-D764-8D74985DF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344E0F1-3AEA-74D4-B119-DE2037F1A3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D083AE-B487-44E4-9059-6D7D6C6C692F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323C273-80DA-9D0F-A4EC-E2B6C9705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985F56A-C2FD-9678-9DCF-15BC5EED3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6D73D0A7-6AEB-3BE7-1C9C-81C9E8698E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414E016-1C79-4592-9C30-0C2A22E7265F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DF8A7F6-FB5B-AA54-E591-4F66DD01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AB92C42-F760-E545-4AA6-45E1E2362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066DC8A-A15A-2A14-62B6-5A32B87B1C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6D0210-F75C-44D3-8661-C7A56737E9DB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CA77CB4-840A-4347-A51F-F1E9409B92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61BFF5A-F691-8E55-8950-54AFA0BCB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3D72938-1164-3933-627F-55DDF50BC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D8A81F-C81D-4399-A537-ECDB76E8CC62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D28A1A7-5766-E59A-7E4D-31531C7862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82570D01-4E3D-607C-90DA-19A8DD4E3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11CD903D-3D3A-F76E-040F-908A1B86C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48AD31-C887-42B4-A463-602345CFF211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B96572E7-308B-175A-F127-7453CAA7BA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109FCCD-68C2-516D-6C8E-943ACFECE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4A53D0C-EB3F-1466-6B64-859CD4AA3B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E34CC4-5FDC-4A0B-BED0-48A8AABA7096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A96B1C2-2CF5-5146-7ACA-68C8BD40CC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3C952DB2-D76C-8969-DC25-4E25E2EB7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72B6688-A0D3-4319-82A6-19B205BFC4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E9BE34-F8E5-4F87-986C-76755FBF7F8D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72CBB7F-F1AC-B8E3-F0BC-187A7DC105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E92BE20-B82B-974D-C5F7-798FE70CF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B264F9C4-298F-ADD3-ABCC-8A71A2D2D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2A6390-54EC-471B-A881-78EE09AACB9D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B3FF7CB-75EC-904E-4485-F6F1569F35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A0810F9F-1819-8FA2-B1F7-493589A6F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256F8E8-5030-A194-505B-177F1EC95F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2C0122-99C2-4B78-9D87-0F53CEEAD75C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7EA5104-B58B-2BEB-A408-48E85096D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1A161DC-62B3-B93D-00AB-A757DD348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A926F781-F0D2-72D8-7458-4495DD4BC5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364088-36D2-4BB2-9E61-3CD675D3279D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345F59D-297E-0871-7545-DB285B304B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611C234-ADDE-584F-1EB2-1DDB0E543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1E989947-CE43-CE02-A531-2CFE75124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F40D8A-181C-4BF0-BE01-7F96BEDC27D9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6DDB18A-0045-97DC-942C-85BEFBEA3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4E1E33F4-7969-CF66-60FF-2DCECCF10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8BF3DEC-59D7-B3CC-C701-354689BF1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584788-A1EA-48FA-9038-A0C000AB0794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AA9B3C16-C8FE-1A8D-06B2-CB46964D73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14BAC4F4-3A75-7672-BBCB-EEEBF6EB0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0DFEFD4B-9A77-66B1-39C9-F6CDD66F07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F26DB1-88DC-4039-843C-EE1689D4028C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2D777A6F-74D2-3619-D485-1213BBDB3E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23FAAADE-B769-E0FC-BECB-C4F948C14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br>
              <a:rPr lang="en-US" altLang="en-US">
                <a:cs typeface="Times New Roman" panose="02020603050405020304" pitchFamily="18" charset="0"/>
              </a:rPr>
            </a:br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8D8C497F-ACF0-111C-1249-759139F85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6B32E3-E3DA-41BB-81F6-3E9CFB2341D4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DDAB7F33-0456-DF6A-054E-8E8A557B0B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EABA31D-1F57-F316-D69A-7371A7929E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47E2D11-185D-79F6-687F-B78910AB6F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7A1056-CBD3-4BAD-B8DD-2A95E6201169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0963B26-2169-4C7F-B546-07F10283E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B6FFED7-6784-424E-9183-FDA7F3A63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B06E7653-0853-2D00-D5A7-A74D4F2945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6C99F2-E81B-4266-BE04-3C3848814319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D7C845E-5607-5EAC-C3ED-A9A9118EB6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6800250-4849-E42B-7042-5CFF2A2AE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794354A-8AE8-705B-10AE-4C3F5737E2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DA4022C-AC13-4DF6-A061-D9C245CC06C0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96EF1087-D4D8-CE93-BB13-CC2DE0F6F0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A40E81E-4910-BD66-FF1E-9ABB1CE60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E4B040C-A472-753D-D901-45EEF6DE86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790C4F6-F8AB-4CA5-8B4B-750D607CC9C4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64D5B97-170C-7AFF-B23B-C09FED2611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2271B3A-84D0-7CA9-2FD6-BC8E0E38E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155BB4C-46F8-9F3B-DED6-1F78941818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5B791C-0EC2-407C-8672-C823902A084B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53A17C5-4D70-D3A6-1F75-2AB73FA716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ECCE874-CC73-BF84-9439-A4D57CC69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A870F8E-FF3F-E4FB-67EB-72B09FE638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43ABDF-0CCD-49A3-810C-4A5591184F08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5C46069-7041-C846-263F-007044B06F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5E9C44C-268F-247A-F194-0F898CEBF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8886EAC-B5D3-821C-07D5-E3058B6D8D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467FA4-ABD5-460E-896E-02F313C05601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4C93661-D110-7E57-A6AE-84AE8113D9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0CB1A260-6B18-0318-2936-D53D24335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310F4BB8-408A-5979-8D30-7491553BC5D3}"/>
              </a:ext>
            </a:extLst>
          </p:cNvPr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AF3B110B-9CA5-C85C-0D8F-EEDFD6163E07}"/>
              </a:ext>
            </a:extLst>
          </p:cNvPr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E4BA4862-55E9-292B-D992-2386257B3A81}"/>
              </a:ext>
            </a:extLst>
          </p:cNvPr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DB0C5D46-52CD-078C-BC84-A1AACE1038C5}"/>
              </a:ext>
            </a:extLst>
          </p:cNvPr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3D56B06-3849-5ADF-189A-D89589E5D75A}"/>
              </a:ext>
            </a:extLst>
          </p:cNvPr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10088F5B-A481-5FF0-E5E9-0A4E5A03DB00}"/>
              </a:ext>
            </a:extLst>
          </p:cNvPr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FFF854EF-EC98-EDDD-BF16-291A713BB6D5}"/>
              </a:ext>
            </a:extLst>
          </p:cNvPr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40A068F1-1C36-B185-637A-589D91F11F5E}"/>
              </a:ext>
            </a:extLst>
          </p:cNvPr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93D203B5-E5A3-D2A8-E6A5-44FFE0FF3873}"/>
              </a:ext>
            </a:extLst>
          </p:cNvPr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1" descr="Facbanna">
            <a:extLst>
              <a:ext uri="{FF2B5EF4-FFF2-40B4-BE49-F238E27FC236}">
                <a16:creationId xmlns:a16="http://schemas.microsoft.com/office/drawing/2014/main" id="{9800DB84-9F96-F05C-AE69-BBB3EF80F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FF5008A-10B2-4F16-B961-ACA62A124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AA822C96-A3BA-2A08-B25C-DBE3A9655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CD58D481-6867-40E8-3F42-881C63E25F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37C47-AD4C-45DC-9F5B-9434D18E6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4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3BF24DF-EFB6-2744-D416-B2AA30EAF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C235ED4-1688-C7DA-96D1-AF0478CB7C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2C6C7CA4-0B98-467C-23B7-F1504B1C0C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CB9A2-A2E2-409C-98A9-20B9ED117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19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512A51A-9D1E-1F4A-CD01-AD0D3389D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4021CC2-0823-3C2E-D908-CE34267CE3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50E6CDE0-9CFB-5265-842B-B890F1CC3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6F07B-0D75-4BD1-8003-71E37A73CC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91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8FF27CC-20AE-0293-F999-413740A60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B572C86-F402-B687-A50A-CACE01AD7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63D876C-037E-51A3-EC5E-B800DC2FF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ADFBC-F5F3-4059-96AA-E2696DD338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3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1B00900-B005-AEA0-444B-372BE0D87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E2961A06-4396-4BB0-04E5-B9281C494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C0DED32-896A-7235-240C-851744A5D5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E977E-A967-4C81-B322-B1532E300F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24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3692BAF-7E7B-8C8B-EC32-D5487004D9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1C0B2F0-CA8C-9327-6EDC-A54F99F28F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E6CB7342-DDE5-BA10-E4F7-F04D0E7BE4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439C-D234-41C7-9ADA-6B7B966C32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5384D48-E672-E368-7594-35B969424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80346DB0-F6B1-F0A9-6896-6B8ABF561A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1312A0B2-C122-DBF0-7D7E-C08D3B4547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C2319-D48D-4835-BE0F-A287CBA5A3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6ADA197-7D11-9946-B3A0-0B4BCD71D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C093E4C8-883A-33E4-220E-8E3400B5A1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1C47956-414B-D6DD-2877-9FD1FFBED8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2916B-3C39-4001-8F93-94B9709A51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85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A928BCA0-8840-DA7B-98F8-BFA1AFE0C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BF82EB8D-B194-D53E-6E36-7813F24C36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70608091-5EB5-4A51-D0FE-BE80D8B51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2ABAF-CD63-44C2-AE96-ADA42BCB4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10BE585-F39B-1984-EBCF-D6104B8E8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117CC56-1233-E0A8-607C-B380D841DF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9D0E1CEC-9E1F-0AF5-8FA9-17A8756607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08CB1-EE4A-4686-9AE2-D61E7F43E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71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BB86414-6B7C-578A-7BAB-8B8FB80D6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80BF225-6D98-15BA-13FF-F6AEA2C590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CA1C596B-E525-7435-194E-5CEDB9377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0A97-418A-4CDF-A357-83FD3FBEE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21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>
            <a:extLst>
              <a:ext uri="{FF2B5EF4-FFF2-40B4-BE49-F238E27FC236}">
                <a16:creationId xmlns:a16="http://schemas.microsoft.com/office/drawing/2014/main" id="{DCD1ABAF-937E-1FE8-D3E5-E5DA5F40B842}"/>
              </a:ext>
            </a:extLst>
          </p:cNvPr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Freeform 3">
            <a:extLst>
              <a:ext uri="{FF2B5EF4-FFF2-40B4-BE49-F238E27FC236}">
                <a16:creationId xmlns:a16="http://schemas.microsoft.com/office/drawing/2014/main" id="{1B0325D6-A855-E3F8-AC2C-96EDE2A2D834}"/>
              </a:ext>
            </a:extLst>
          </p:cNvPr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Freeform 4">
            <a:extLst>
              <a:ext uri="{FF2B5EF4-FFF2-40B4-BE49-F238E27FC236}">
                <a16:creationId xmlns:a16="http://schemas.microsoft.com/office/drawing/2014/main" id="{26108EFD-3517-AC06-D0FE-45EB9CDFBA03}"/>
              </a:ext>
            </a:extLst>
          </p:cNvPr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9" name="Freeform 5">
            <a:extLst>
              <a:ext uri="{FF2B5EF4-FFF2-40B4-BE49-F238E27FC236}">
                <a16:creationId xmlns:a16="http://schemas.microsoft.com/office/drawing/2014/main" id="{6686FAB5-9D21-9585-B6D5-9DF698C17B1D}"/>
              </a:ext>
            </a:extLst>
          </p:cNvPr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0" name="Freeform 6">
            <a:extLst>
              <a:ext uri="{FF2B5EF4-FFF2-40B4-BE49-F238E27FC236}">
                <a16:creationId xmlns:a16="http://schemas.microsoft.com/office/drawing/2014/main" id="{D187E441-3A70-7CD9-AE36-1DF1BE772EA7}"/>
              </a:ext>
            </a:extLst>
          </p:cNvPr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1" name="Freeform 7">
            <a:extLst>
              <a:ext uri="{FF2B5EF4-FFF2-40B4-BE49-F238E27FC236}">
                <a16:creationId xmlns:a16="http://schemas.microsoft.com/office/drawing/2014/main" id="{04FC4CE2-EEDC-B82B-8DBA-7CC37BA62FAD}"/>
              </a:ext>
            </a:extLst>
          </p:cNvPr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2" name="Freeform 8">
            <a:extLst>
              <a:ext uri="{FF2B5EF4-FFF2-40B4-BE49-F238E27FC236}">
                <a16:creationId xmlns:a16="http://schemas.microsoft.com/office/drawing/2014/main" id="{7E164E77-D577-D314-B95F-86B30EFC51AC}"/>
              </a:ext>
            </a:extLst>
          </p:cNvPr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3" name="Freeform 9">
            <a:extLst>
              <a:ext uri="{FF2B5EF4-FFF2-40B4-BE49-F238E27FC236}">
                <a16:creationId xmlns:a16="http://schemas.microsoft.com/office/drawing/2014/main" id="{5C62E70C-08A0-464C-D233-8CFE3ED6CAEB}"/>
              </a:ext>
            </a:extLst>
          </p:cNvPr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4" name="Picture 10" descr="Facbanna">
            <a:extLst>
              <a:ext uri="{FF2B5EF4-FFF2-40B4-BE49-F238E27FC236}">
                <a16:creationId xmlns:a16="http://schemas.microsoft.com/office/drawing/2014/main" id="{BD85508F-C864-DC57-57B8-43C20771C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1">
            <a:extLst>
              <a:ext uri="{FF2B5EF4-FFF2-40B4-BE49-F238E27FC236}">
                <a16:creationId xmlns:a16="http://schemas.microsoft.com/office/drawing/2014/main" id="{EABCEED0-9C2D-5FDC-E1FF-42F31EFA5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5490408-2B96-877B-DE0D-570AE9006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3631BD54-B00D-48E3-2411-66508F63D2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DDDF50ED-7C5D-0392-BA89-9B32512402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2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9" name="Rectangle 15">
            <a:extLst>
              <a:ext uri="{FF2B5EF4-FFF2-40B4-BE49-F238E27FC236}">
                <a16:creationId xmlns:a16="http://schemas.microsoft.com/office/drawing/2014/main" id="{F67EE910-3718-F633-1E94-44C1240C03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869699-FED7-49AC-B1F8-C5FBB7FDF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680" r:id="rId1"/>
    <p:sldLayoutId id="2147484670" r:id="rId2"/>
    <p:sldLayoutId id="2147484671" r:id="rId3"/>
    <p:sldLayoutId id="2147484672" r:id="rId4"/>
    <p:sldLayoutId id="2147484673" r:id="rId5"/>
    <p:sldLayoutId id="2147484674" r:id="rId6"/>
    <p:sldLayoutId id="2147484675" r:id="rId7"/>
    <p:sldLayoutId id="2147484676" r:id="rId8"/>
    <p:sldLayoutId id="2147484677" r:id="rId9"/>
    <p:sldLayoutId id="2147484678" r:id="rId10"/>
    <p:sldLayoutId id="2147484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anose="05000000000000000000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anose="05000000000000000000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anose="05000000000000000000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su.zoom.us/j/9474302305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C131178-FE33-1E5A-BF6E-6D9E5A1817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Information</a:t>
            </a:r>
            <a:br>
              <a:rPr lang="en-US" altLang="en-US"/>
            </a:br>
            <a:r>
              <a:rPr lang="en-US" altLang="en-US"/>
              <a:t>	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591D57B-CB93-A679-E0C1-1D7DF71D29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Andy Wang</a:t>
            </a:r>
          </a:p>
          <a:p>
            <a:pPr eaLnBrk="1" hangingPunct="1"/>
            <a:r>
              <a:rPr lang="en-US" altLang="en-US"/>
              <a:t>Operating Systems</a:t>
            </a:r>
          </a:p>
          <a:p>
            <a:pPr eaLnBrk="1" hangingPunct="1"/>
            <a:r>
              <a:rPr lang="en-US" altLang="en-US"/>
              <a:t>COP 4610 / CGS 5765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B8FF9E2-0CEF-3578-3F21-B54F7940A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Required Skills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6F8948A-76ED-E813-5712-BD6409BD3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Proficiency in UNIX programming and debugging environment</a:t>
            </a:r>
          </a:p>
          <a:p>
            <a:pPr eaLnBrk="1" hangingPunct="1"/>
            <a:r>
              <a:rPr lang="en-US" altLang="en-US"/>
              <a:t>Proficiency in 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F70F5B1-EB4F-EDAB-FAF7-468E85051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Material	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30ED836-7AB0-6607-17ED-4605D4468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Lecture notes (posted at the class website)</a:t>
            </a:r>
          </a:p>
          <a:p>
            <a:pPr eaLnBrk="1" hangingPunct="1"/>
            <a:r>
              <a:rPr lang="en-US" altLang="en-US"/>
              <a:t>Textbook: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/>
              <a:t>Silberschatz, Galvin, Gagne, 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i="1"/>
              <a:t>	Operating System Concepts</a:t>
            </a:r>
            <a:r>
              <a:rPr lang="en-US" altLang="en-US"/>
              <a:t>, 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10</a:t>
            </a:r>
            <a:r>
              <a:rPr lang="en-US" altLang="en-US" baseline="30000"/>
              <a:t>th</a:t>
            </a:r>
            <a:r>
              <a:rPr lang="en-US" altLang="en-US"/>
              <a:t> Edition</a:t>
            </a:r>
          </a:p>
          <a:p>
            <a:pPr lvl="1" eaLnBrk="1" hangingPunct="1"/>
            <a:endParaRPr lang="en-US" altLang="en-US"/>
          </a:p>
        </p:txBody>
      </p:sp>
      <p:pic>
        <p:nvPicPr>
          <p:cNvPr id="25604" name="Picture 1">
            <a:extLst>
              <a:ext uri="{FF2B5EF4-FFF2-40B4-BE49-F238E27FC236}">
                <a16:creationId xmlns:a16="http://schemas.microsoft.com/office/drawing/2014/main" id="{65156E25-F304-2AF9-E73C-9D23F2150D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191000"/>
            <a:ext cx="17684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35292BA-9832-9753-09A1-FE8CA0303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Grading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3549BCF-8AF7-A6E6-92BB-93165457AC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components</a:t>
            </a:r>
          </a:p>
          <a:p>
            <a:pPr lvl="1" eaLnBrk="1" hangingPunct="1"/>
            <a:r>
              <a:rPr lang="en-US" altLang="en-US"/>
              <a:t>Exams (50%)</a:t>
            </a:r>
          </a:p>
          <a:p>
            <a:pPr lvl="1" eaLnBrk="1" hangingPunct="1"/>
            <a:r>
              <a:rPr lang="en-US" altLang="en-US"/>
              <a:t>Homework assignments and projects (50%)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17B9723-B0E9-C9FA-DA6A-1DCADD6E3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Exams	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B97D76B-25C9-03C1-6E85-DAAADC5A0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 1 (10%)</a:t>
            </a:r>
          </a:p>
          <a:p>
            <a:pPr eaLnBrk="1" hangingPunct="1"/>
            <a:r>
              <a:rPr lang="en-US" altLang="en-US"/>
              <a:t>Exam 2 (10%)</a:t>
            </a:r>
          </a:p>
          <a:p>
            <a:pPr eaLnBrk="1" hangingPunct="1"/>
            <a:r>
              <a:rPr lang="en-US" altLang="en-US"/>
              <a:t>Comprehensive final exam (30%)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4D14558-7B90-1DDA-6AFC-937FF44ED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on Exams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E0BC177-9E91-509E-CEB2-81E489501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80% based on lectures, assignments, and projects</a:t>
            </a:r>
          </a:p>
          <a:p>
            <a:pPr eaLnBrk="1" hangingPunct="1"/>
            <a:r>
              <a:rPr lang="en-US" altLang="en-US"/>
              <a:t>20% based on your ability to apply various principles learned in the class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763F469-8D2A-AA26-5E83-FFAC4E0DC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Assignments and Projects	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B984726-9D4B-C51E-3B58-D354731EF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Homework assignments (10%)</a:t>
            </a:r>
          </a:p>
          <a:p>
            <a:pPr eaLnBrk="1" hangingPunct="1"/>
            <a:r>
              <a:rPr lang="en-US" altLang="en-US"/>
              <a:t>3 – 4 projects (10 - 15% each)</a:t>
            </a:r>
          </a:p>
          <a:p>
            <a:pPr lvl="2" eaLnBrk="1" hangingPunct="1"/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DD7218E-113E-C61C-9953-C83937557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If you score </a:t>
            </a:r>
            <a:r>
              <a:rPr lang="en-US" altLang="en-US" sz="4000" u="sng"/>
              <a:t>&gt;</a:t>
            </a:r>
            <a:r>
              <a:rPr lang="en-US" altLang="en-US" sz="4000"/>
              <a:t> 35% on both components, your grade will be:</a:t>
            </a:r>
          </a:p>
        </p:txBody>
      </p:sp>
      <p:sp>
        <p:nvSpPr>
          <p:cNvPr id="35843" name="Rectangle 64">
            <a:extLst>
              <a:ext uri="{FF2B5EF4-FFF2-40B4-BE49-F238E27FC236}">
                <a16:creationId xmlns:a16="http://schemas.microsoft.com/office/drawing/2014/main" id="{09B65E58-E560-37DE-8D2C-6B794265613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100 – 92 	A</a:t>
            </a:r>
          </a:p>
          <a:p>
            <a:pPr eaLnBrk="1" hangingPunct="1"/>
            <a:r>
              <a:rPr lang="en-US" altLang="en-US"/>
              <a:t>91.9 – 90 	A-</a:t>
            </a:r>
          </a:p>
          <a:p>
            <a:pPr eaLnBrk="1" hangingPunct="1"/>
            <a:r>
              <a:rPr lang="en-US" altLang="en-US"/>
              <a:t>89.9 – 88  	B+</a:t>
            </a:r>
          </a:p>
          <a:p>
            <a:pPr eaLnBrk="1" hangingPunct="1"/>
            <a:r>
              <a:rPr lang="en-US" altLang="en-US"/>
              <a:t>87.9 – 82 	B</a:t>
            </a:r>
          </a:p>
          <a:p>
            <a:pPr eaLnBrk="1" hangingPunct="1"/>
            <a:r>
              <a:rPr lang="en-US" altLang="en-US"/>
              <a:t>81.9 – 80	B-</a:t>
            </a:r>
          </a:p>
          <a:p>
            <a:pPr eaLnBrk="1" hangingPunct="1"/>
            <a:r>
              <a:rPr lang="en-US" altLang="en-US"/>
              <a:t>79.9 – 78	C+</a:t>
            </a:r>
          </a:p>
          <a:p>
            <a:pPr eaLnBrk="1" hangingPunct="1"/>
            <a:r>
              <a:rPr lang="en-US" altLang="en-US"/>
              <a:t>77.9 – 72	C</a:t>
            </a:r>
          </a:p>
          <a:p>
            <a:pPr eaLnBrk="1" hangingPunct="1"/>
            <a:r>
              <a:rPr lang="en-US" altLang="en-US"/>
              <a:t>71.9 – 70	C-</a:t>
            </a:r>
          </a:p>
        </p:txBody>
      </p:sp>
      <p:sp>
        <p:nvSpPr>
          <p:cNvPr id="35844" name="Rectangle 65">
            <a:extLst>
              <a:ext uri="{FF2B5EF4-FFF2-40B4-BE49-F238E27FC236}">
                <a16:creationId xmlns:a16="http://schemas.microsoft.com/office/drawing/2014/main" id="{F967E733-4FF1-0BA8-3A8E-A3468547DBA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69.9 – 68	D+</a:t>
            </a:r>
          </a:p>
          <a:p>
            <a:pPr eaLnBrk="1" hangingPunct="1"/>
            <a:r>
              <a:rPr lang="en-US" altLang="en-US"/>
              <a:t>67.9 – 62	D</a:t>
            </a:r>
          </a:p>
          <a:p>
            <a:pPr eaLnBrk="1" hangingPunct="1"/>
            <a:r>
              <a:rPr lang="en-US" altLang="en-US"/>
              <a:t>61.9 – 60	D-</a:t>
            </a:r>
          </a:p>
          <a:p>
            <a:pPr eaLnBrk="1" hangingPunct="1"/>
            <a:r>
              <a:rPr lang="en-US" altLang="en-US"/>
              <a:t>59.9 – 0		F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>
            <a:extLst>
              <a:ext uri="{FF2B5EF4-FFF2-40B4-BE49-F238E27FC236}">
                <a16:creationId xmlns:a16="http://schemas.microsoft.com/office/drawing/2014/main" id="{06F850F4-4822-AA2C-56F6-E313C23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If you score &lt; 35% (out of 50%) on one component</a:t>
            </a:r>
          </a:p>
        </p:txBody>
      </p:sp>
      <p:sp>
        <p:nvSpPr>
          <p:cNvPr id="37891" name="Rectangle 7">
            <a:extLst>
              <a:ext uri="{FF2B5EF4-FFF2-40B4-BE49-F238E27FC236}">
                <a16:creationId xmlns:a16="http://schemas.microsoft.com/office/drawing/2014/main" id="{AA5346D6-31AA-ADC1-6D70-BAB68E84F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Say…</a:t>
            </a:r>
          </a:p>
          <a:p>
            <a:pPr lvl="1" eaLnBrk="1" hangingPunct="1"/>
            <a:r>
              <a:rPr lang="en-US" altLang="en-US"/>
              <a:t>30% (out of 50%) on exams</a:t>
            </a:r>
          </a:p>
          <a:p>
            <a:pPr lvl="1" eaLnBrk="1" hangingPunct="1"/>
            <a:r>
              <a:rPr lang="en-US" altLang="en-US"/>
              <a:t>50% (out of 50%) on projects and assignments</a:t>
            </a:r>
          </a:p>
          <a:p>
            <a:pPr eaLnBrk="1" hangingPunct="1"/>
            <a:r>
              <a:rPr lang="en-US" altLang="en-US"/>
              <a:t>The highest grade is C-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1EC18E0-10F2-D69E-1C43-97547D11E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2518E8D-902E-E1A9-E631-F6A8B9FD6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Individual homework assignments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6494E00-3A88-1121-A221-995B7B0E3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Projects…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F0B34B5-26F1-93E5-F570-75276817B3D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teams of 3 people</a:t>
            </a:r>
          </a:p>
          <a:p>
            <a:pPr lvl="1" eaLnBrk="1" hangingPunct="1"/>
            <a:r>
              <a:rPr lang="en-US" altLang="en-US"/>
              <a:t>At least two people should work on each component</a:t>
            </a:r>
          </a:p>
          <a:p>
            <a:pPr lvl="1" eaLnBrk="1" hangingPunct="1"/>
            <a:r>
              <a:rPr lang="en-US" altLang="en-US"/>
              <a:t>Beware:  “I’ll take care of it”</a:t>
            </a:r>
          </a:p>
          <a:p>
            <a:pPr lvl="1" eaLnBrk="1" hangingPunct="1"/>
            <a:r>
              <a:rPr lang="en-US" altLang="en-US"/>
              <a:t>Make your Github private</a:t>
            </a:r>
          </a:p>
          <a:p>
            <a:pPr lvl="1" eaLnBrk="1" hangingPunct="1"/>
            <a:r>
              <a:rPr lang="en-US" altLang="en-US"/>
              <a:t>Use emails to communicate</a:t>
            </a:r>
          </a:p>
          <a:p>
            <a:pPr lvl="1" eaLnBrk="1" hangingPunct="1"/>
            <a:r>
              <a:rPr lang="en-US" altLang="en-US"/>
              <a:t>Students may drop the course</a:t>
            </a:r>
          </a:p>
        </p:txBody>
      </p:sp>
      <p:sp>
        <p:nvSpPr>
          <p:cNvPr id="41988" name="Content Placeholder 1">
            <a:extLst>
              <a:ext uri="{FF2B5EF4-FFF2-40B4-BE49-F238E27FC236}">
                <a16:creationId xmlns:a16="http://schemas.microsoft.com/office/drawing/2014/main" id="{FF22CD25-2FE4-10AA-006A-20DFB56C99C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Increasingly difficult</a:t>
            </a:r>
          </a:p>
          <a:p>
            <a:pPr lvl="1" eaLnBrk="1" hangingPunct="1"/>
            <a:r>
              <a:rPr lang="en-US" altLang="en-US"/>
              <a:t>Potentially tedious compilations</a:t>
            </a:r>
          </a:p>
          <a:p>
            <a:pPr lvl="1" eaLnBrk="1" hangingPunct="1"/>
            <a:r>
              <a:rPr lang="en-US" altLang="en-US"/>
              <a:t>Potentially non-deterministic bugs</a:t>
            </a:r>
          </a:p>
          <a:p>
            <a:pPr lvl="2" eaLnBrk="1" hangingPunct="1"/>
            <a:r>
              <a:rPr lang="en-US" altLang="en-US"/>
              <a:t>Debuggers may not help</a:t>
            </a:r>
          </a:p>
          <a:p>
            <a:pPr lvl="2" eaLnBrk="1" hangingPunct="1"/>
            <a:r>
              <a:rPr lang="en-US" altLang="en-US"/>
              <a:t>May wipe your machine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B2E1E9A-1948-64B2-41C1-33CF68AD4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Instructor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5A4CE5F-BE95-6BBA-6E6F-95FAD072E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Andy Wang (awang@cs.fsu.edu)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Zoom office hours: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>
                <a:hlinkClick r:id="rId3"/>
              </a:rPr>
              <a:t>https://fsu.zoom.us/j/94743023052</a:t>
            </a:r>
            <a:r>
              <a:rPr lang="en-US" altLang="en-US" dirty="0"/>
              <a:t> M 4-5pm, Th 4-5pm, and by appointments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Class website: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http://www.cs.fsu.edu/~awang/courses/cop4610_s2025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A1EA8989-CECF-A318-E684-5EFC7EB11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Bonuses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F4673C1-FD80-71AB-1498-3959C3538E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Programming contest</a:t>
            </a:r>
          </a:p>
          <a:p>
            <a:pPr lvl="1"/>
            <a:r>
              <a:rPr lang="en-US" altLang="en-US"/>
              <a:t>0.5% of your course grade + 0.5%*number of questions answered correctly</a:t>
            </a:r>
          </a:p>
          <a:p>
            <a:r>
              <a:rPr lang="en-US" altLang="en-US"/>
              <a:t>1-min video on a chosen topic</a:t>
            </a:r>
          </a:p>
          <a:p>
            <a:pPr lvl="1"/>
            <a:r>
              <a:rPr lang="en-US" altLang="en-US"/>
              <a:t>1 per student</a:t>
            </a:r>
          </a:p>
          <a:p>
            <a:pPr lvl="1"/>
            <a:r>
              <a:rPr lang="en-US" altLang="en-US"/>
              <a:t>Reserve your topic on Canvas</a:t>
            </a:r>
          </a:p>
          <a:p>
            <a:pPr lvl="1"/>
            <a:r>
              <a:rPr lang="en-US" altLang="en-US"/>
              <a:t>1% of your course grade</a:t>
            </a:r>
          </a:p>
          <a:p>
            <a:pPr lvl="1"/>
            <a:r>
              <a:rPr lang="en-US" altLang="en-US"/>
              <a:t>Mention your name and this course title</a:t>
            </a:r>
          </a:p>
          <a:p>
            <a:pPr lvl="1"/>
            <a:r>
              <a:rPr lang="en-US" altLang="en-US"/>
              <a:t>Target non-CS people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41DAD17B-8ECF-188B-F476-D1B84D0B0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Bonuses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27AFCAA1-756C-5A9F-2286-BE1FECC0AE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 need a note taker for 1% of the course grade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5906A5F-6A42-03FF-1724-C4BBFC034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Computer Accounts	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225A669-BD21-183F-0923-5F2715F226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Computer science account</a:t>
            </a:r>
          </a:p>
          <a:p>
            <a:pPr lvl="1" eaLnBrk="1" hangingPunct="1"/>
            <a:r>
              <a:rPr lang="en-US" altLang="en-US"/>
              <a:t>Various tools</a:t>
            </a:r>
          </a:p>
          <a:p>
            <a:pPr lvl="2" eaLnBrk="1" hangingPunct="1"/>
            <a:r>
              <a:rPr lang="en-US" altLang="en-US"/>
              <a:t>SSH, e-mail, text editor, gcc, make</a:t>
            </a:r>
          </a:p>
          <a:p>
            <a:pPr eaLnBrk="1" hangingPunct="1"/>
            <a:r>
              <a:rPr lang="en-US" altLang="en-US"/>
              <a:t>fsu.edu account</a:t>
            </a:r>
          </a:p>
          <a:p>
            <a:pPr lvl="1" eaLnBrk="1" hangingPunct="1"/>
            <a:r>
              <a:rPr lang="en-US" altLang="en-US"/>
              <a:t>Receiving class emails </a:t>
            </a:r>
          </a:p>
          <a:p>
            <a:pPr lvl="1" eaLnBrk="1" hangingPunct="1"/>
            <a:r>
              <a:rPr lang="en-US" altLang="en-US"/>
              <a:t>Discussion board</a:t>
            </a:r>
          </a:p>
          <a:p>
            <a:pPr lvl="1" eaLnBrk="1" hangingPunct="1"/>
            <a:r>
              <a:rPr lang="en-US" altLang="en-US"/>
              <a:t>Grade posting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B520344-9951-BAB4-0E8D-E3EFA4069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Your Responsibilities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A49AC6D-C6EB-6C55-043D-4E52458EF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Understand lecture &amp; reading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Attend office hours for extra help, as needed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Uphold academic honesty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Turn in your assignments on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Check class Web page and your FSU email account and regularly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>
            <a:extLst>
              <a:ext uri="{FF2B5EF4-FFF2-40B4-BE49-F238E27FC236}">
                <a16:creationId xmlns:a16="http://schemas.microsoft.com/office/drawing/2014/main" id="{64BCEE3B-099A-29E6-CBDC-64283F10D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/>
              <a:t>Do</a:t>
            </a:r>
            <a:r>
              <a:rPr lang="en-US" altLang="en-US"/>
              <a:t>s and </a:t>
            </a:r>
            <a:r>
              <a:rPr lang="en-US" altLang="en-US" i="1"/>
              <a:t>Don’t</a:t>
            </a:r>
            <a:r>
              <a:rPr lang="en-US" altLang="en-US"/>
              <a:t>s</a:t>
            </a:r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0F038075-5BB6-3D9B-582F-90BD3AC07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 share debugging experiences</a:t>
            </a:r>
          </a:p>
          <a:p>
            <a:pPr eaLnBrk="1" hangingPunct="1"/>
            <a:r>
              <a:rPr lang="en-US" altLang="en-US" dirty="0"/>
              <a:t>Do share knowledge of tools</a:t>
            </a:r>
          </a:p>
          <a:p>
            <a:pPr eaLnBrk="1" hangingPunct="1"/>
            <a:r>
              <a:rPr lang="en-US" altLang="en-US" dirty="0"/>
              <a:t>Do acknowledge help from others</a:t>
            </a:r>
          </a:p>
          <a:p>
            <a:pPr eaLnBrk="1" hangingPunct="1"/>
            <a:r>
              <a:rPr lang="en-US" altLang="en-US" dirty="0"/>
              <a:t>Do acknowledge sources of information from books/web pages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7D5E9A7-3F2B-5389-A832-9D874B0F6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/>
              <a:t>Do</a:t>
            </a:r>
            <a:r>
              <a:rPr lang="en-US" altLang="en-US"/>
              <a:t>s and </a:t>
            </a:r>
            <a:r>
              <a:rPr lang="en-US" altLang="en-US" i="1"/>
              <a:t>Don’t</a:t>
            </a:r>
            <a:r>
              <a:rPr lang="en-US" altLang="en-US"/>
              <a:t>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B49A213B-FE3D-9BA6-237F-B0112463D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Don’t cheat</a:t>
            </a:r>
          </a:p>
          <a:p>
            <a:pPr eaLnBrk="1" hangingPunct="1"/>
            <a:r>
              <a:rPr lang="en-US" altLang="en-US" dirty="0"/>
              <a:t>Don’t copy code from others/websites</a:t>
            </a:r>
          </a:p>
          <a:p>
            <a:pPr eaLnBrk="1" hangingPunct="1"/>
            <a:r>
              <a:rPr lang="en-US" altLang="en-US" dirty="0"/>
              <a:t>Don’t </a:t>
            </a:r>
            <a:r>
              <a:rPr lang="en-US" altLang="en-US" i="1" dirty="0"/>
              <a:t>paraphrase</a:t>
            </a:r>
            <a:r>
              <a:rPr lang="en-US" altLang="en-US" dirty="0"/>
              <a:t> code from others either</a:t>
            </a:r>
          </a:p>
          <a:p>
            <a:pPr lvl="1" eaLnBrk="1" hangingPunct="1"/>
            <a:r>
              <a:rPr lang="en-US" altLang="en-US" dirty="0"/>
              <a:t>E.g., changing variable names &amp; indentations</a:t>
            </a:r>
          </a:p>
          <a:p>
            <a:pPr eaLnBrk="1" hangingPunct="1"/>
            <a:r>
              <a:rPr lang="en-US" altLang="en-US" dirty="0"/>
              <a:t>Don’t post code to the discussion board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1F33F99-B880-668A-2348-1AEB62437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Policies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35686AE-4050-B15D-2B63-8D475D3573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Attendance mandatory</a:t>
            </a:r>
          </a:p>
          <a:p>
            <a:pPr eaLnBrk="1" hangingPunct="1"/>
            <a:r>
              <a:rPr lang="en-US" altLang="en-US"/>
              <a:t>No make-up exams for missed exams…</a:t>
            </a:r>
          </a:p>
          <a:p>
            <a:pPr eaLnBrk="1" hangingPunct="1"/>
            <a:r>
              <a:rPr lang="en-US" altLang="en-US"/>
              <a:t>Honor code:  read your student handbook</a:t>
            </a:r>
          </a:p>
          <a:p>
            <a:pPr eaLnBrk="1" hangingPunct="1"/>
            <a:r>
              <a:rPr lang="en-US" altLang="en-US"/>
              <a:t>Students with disabilities</a:t>
            </a:r>
          </a:p>
          <a:p>
            <a:pPr lvl="1" eaLnBrk="1" hangingPunct="1"/>
            <a:r>
              <a:rPr lang="en-US" altLang="en-US"/>
              <a:t>Report to Student Disability Resource Center</a:t>
            </a:r>
          </a:p>
          <a:p>
            <a:pPr lvl="1" eaLnBrk="1" hangingPunct="1"/>
            <a:r>
              <a:rPr lang="en-US" altLang="en-US"/>
              <a:t>Bring me a letter within the first week of class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14DE3174-E620-2160-9845-4F55858D7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see or not to see me &amp; TAs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BE5B504-B37A-292E-4B16-670540234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are not psychics</a:t>
            </a:r>
          </a:p>
          <a:p>
            <a:pPr eaLnBrk="1" hangingPunct="1"/>
            <a:r>
              <a:rPr lang="en-US" altLang="en-US"/>
              <a:t>Please let us know if…</a:t>
            </a:r>
          </a:p>
          <a:p>
            <a:pPr lvl="1" eaLnBrk="1" hangingPunct="1"/>
            <a:r>
              <a:rPr lang="en-US" altLang="en-US"/>
              <a:t>Class is too hard</a:t>
            </a:r>
          </a:p>
          <a:p>
            <a:pPr lvl="1" eaLnBrk="1" hangingPunct="1"/>
            <a:r>
              <a:rPr lang="en-US" altLang="en-US"/>
              <a:t>You don’t have the background</a:t>
            </a:r>
          </a:p>
          <a:p>
            <a:pPr lvl="1" eaLnBrk="1" hangingPunct="1"/>
            <a:r>
              <a:rPr lang="en-US" altLang="en-US"/>
              <a:t>Class can be improved in certain ways</a:t>
            </a:r>
          </a:p>
          <a:p>
            <a:pPr eaLnBrk="1" hangingPunct="1"/>
            <a:r>
              <a:rPr lang="en-US" altLang="en-US"/>
              <a:t>When in doubt, email us…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2802E20E-6071-C503-E873-4E532B55B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Survival Tips 	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3E5ED172-BBF9-F06B-40A8-99603E61A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 messages and read the discussion board frequently</a:t>
            </a:r>
          </a:p>
          <a:p>
            <a:pPr eaLnBrk="1" hangingPunct="1"/>
            <a:r>
              <a:rPr lang="en-US" altLang="en-US"/>
              <a:t>Web search engines are your good friends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F2CEBE9-ED35-DAD5-BAC3-A196CF044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Teaching Assistants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B25894A-10ED-A088-0B2E-929B02157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Michael Nguyen, Bing Jiao, </a:t>
            </a:r>
            <a:r>
              <a:rPr lang="en-US" altLang="en-US" dirty="0" err="1"/>
              <a:t>Tusher</a:t>
            </a:r>
            <a:r>
              <a:rPr lang="en-US" altLang="en-US" dirty="0"/>
              <a:t> </a:t>
            </a:r>
            <a:r>
              <a:rPr lang="en-US" altLang="en-US" dirty="0" err="1"/>
              <a:t>Mondol</a:t>
            </a:r>
            <a:r>
              <a:rPr lang="en-US" altLang="en-US" dirty="0"/>
              <a:t>, and Sai </a:t>
            </a:r>
            <a:r>
              <a:rPr lang="en-US" altLang="en-US"/>
              <a:t>Peddi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Email:  cop4610t@cs.fsu.edu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Subject line:  cop4610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All project questions should be directed to TAs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Recitation sections…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556C949-C8F3-C035-4699-083C3D2DE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Why Study Operating Systems?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E431B93-72FD-6040-D178-1BE5302AC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OS is the largest and the most complicated software running on most machines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58C2401-EB54-C157-376C-6FBA7633A5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Why Study Operating Systems?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0078B57-7DED-9DFB-8601-BB9FA8039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The OS is the largest and the most complicated software running on most machines</a:t>
            </a:r>
          </a:p>
          <a:p>
            <a:pPr lvl="1" eaLnBrk="1" hangingPunct="1">
              <a:defRPr/>
            </a:pPr>
            <a:r>
              <a:rPr lang="en-US" altLang="en-US" dirty="0"/>
              <a:t>Original UNIX:  10,000 lines</a:t>
            </a:r>
          </a:p>
          <a:p>
            <a:pPr lvl="1" eaLnBrk="1" hangingPunct="1">
              <a:defRPr/>
            </a:pPr>
            <a:r>
              <a:rPr lang="en-US" altLang="en-US" dirty="0"/>
              <a:t>Windows: 60-100 million  </a:t>
            </a:r>
          </a:p>
          <a:p>
            <a:pPr lvl="2" eaLnBrk="1" hangingPunct="1">
              <a:defRPr/>
            </a:pPr>
            <a:r>
              <a:rPr lang="en-US" altLang="en-US" dirty="0"/>
              <a:t>100 million lines of code</a:t>
            </a:r>
          </a:p>
          <a:p>
            <a:pPr marL="914400" lvl="2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/>
              <a:t>~= 1.4M </a:t>
            </a:r>
            <a:r>
              <a:rPr lang="en-US" altLang="en-US" dirty="0"/>
              <a:t>pages </a:t>
            </a:r>
            <a:r>
              <a:rPr lang="en-US" altLang="en-US"/>
              <a:t>~= 1.4K </a:t>
            </a:r>
            <a:r>
              <a:rPr lang="en-US" altLang="en-US" dirty="0"/>
              <a:t>books ~= 10 bookcases</a:t>
            </a:r>
          </a:p>
          <a:p>
            <a:pPr lvl="1" eaLnBrk="1" hangingPunct="1">
              <a:defRPr/>
            </a:pPr>
            <a:r>
              <a:rPr lang="en-US" altLang="en-US" dirty="0"/>
              <a:t>Linux:  30 million lines of code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5F04BBF-C01D-59D6-6F44-630D48CF6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Why Study Operating Systems?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36A4022-C74B-412B-D1AD-3773B6254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 contains many important system concepts</a:t>
            </a:r>
          </a:p>
          <a:p>
            <a:pPr lvl="1" eaLnBrk="1" hangingPunct="1"/>
            <a:r>
              <a:rPr lang="en-US" altLang="en-US"/>
              <a:t>Design principles</a:t>
            </a:r>
          </a:p>
          <a:p>
            <a:pPr lvl="1" eaLnBrk="1" hangingPunct="1"/>
            <a:r>
              <a:rPr lang="en-US" altLang="en-US"/>
              <a:t>Complexity hiding </a:t>
            </a:r>
          </a:p>
          <a:p>
            <a:pPr lvl="1" eaLnBrk="1" hangingPunct="1"/>
            <a:r>
              <a:rPr lang="en-US" altLang="en-US"/>
              <a:t>Performance tuning</a:t>
            </a:r>
          </a:p>
          <a:p>
            <a:pPr lvl="1" eaLnBrk="1" hangingPunct="1"/>
            <a:r>
              <a:rPr lang="en-US" altLang="en-US"/>
              <a:t>Resource coordination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D7A5296-F854-7D3D-8A72-250DCE145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Applicability of OS Skills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1E915D3-5D66-8824-EB99-6338328C7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Software engineering</a:t>
            </a:r>
          </a:p>
          <a:p>
            <a:pPr eaLnBrk="1" hangingPunct="1"/>
            <a:r>
              <a:rPr lang="en-US" altLang="en-US"/>
              <a:t>Database design and implementation</a:t>
            </a:r>
          </a:p>
          <a:p>
            <a:pPr eaLnBrk="1" hangingPunct="1"/>
            <a:r>
              <a:rPr lang="en-US" altLang="en-US"/>
              <a:t>Network design and implementation</a:t>
            </a:r>
          </a:p>
          <a:p>
            <a:pPr eaLnBrk="1" hangingPunct="1"/>
            <a:r>
              <a:rPr lang="en-US" altLang="en-US"/>
              <a:t>Distributed computing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A13805C-A46C-BC96-2B43-CD45243AE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Learning Objectives	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786C550-0C53-8038-616D-A98A49066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Operating system concepts</a:t>
            </a:r>
          </a:p>
          <a:p>
            <a:pPr lvl="1" eaLnBrk="1" hangingPunct="1"/>
            <a:r>
              <a:rPr lang="en-US" altLang="en-US"/>
              <a:t>Process management, CPU scheduling, synchronization, caching, file systems, and so on</a:t>
            </a:r>
          </a:p>
          <a:p>
            <a:pPr eaLnBrk="1" hangingPunct="1"/>
            <a:r>
              <a:rPr lang="en-US" altLang="en-US"/>
              <a:t>Programming skills</a:t>
            </a:r>
          </a:p>
          <a:p>
            <a:pPr lvl="1" eaLnBrk="1" hangingPunct="1"/>
            <a:r>
              <a:rPr lang="en-US" altLang="en-US"/>
              <a:t>User-level shell</a:t>
            </a:r>
          </a:p>
          <a:p>
            <a:pPr lvl="1" eaLnBrk="1" hangingPunct="1"/>
            <a:r>
              <a:rPr lang="en-US" altLang="en-US"/>
              <a:t>Kernel module, system call, synchronization primitives, file system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1271B04-35D4-A1BE-D5A7-01C3C9773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Prerequisites	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B15F2D4-B94E-9E2D-FE4B-ED22F8DCE7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COP 4530</a:t>
            </a:r>
          </a:p>
          <a:p>
            <a:pPr lvl="1" eaLnBrk="1" hangingPunct="1"/>
            <a:r>
              <a:rPr lang="en-US" altLang="en-US" dirty="0"/>
              <a:t>Data structures</a:t>
            </a:r>
          </a:p>
          <a:p>
            <a:pPr eaLnBrk="1" hangingPunct="1"/>
            <a:r>
              <a:rPr lang="en-US" altLang="en-US" dirty="0"/>
              <a:t>CDA 3100 (co-requisites)</a:t>
            </a:r>
          </a:p>
          <a:p>
            <a:pPr lvl="1" eaLnBrk="1" hangingPunct="1"/>
            <a:r>
              <a:rPr lang="en-US" altLang="en-US" dirty="0"/>
              <a:t>Computer organization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2049</TotalTime>
  <Words>870</Words>
  <Application>Microsoft Office PowerPoint</Application>
  <PresentationFormat>On-screen Show (4:3)</PresentationFormat>
  <Paragraphs>182</Paragraphs>
  <Slides>28</Slides>
  <Notes>26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Factory</vt:lpstr>
      <vt:lpstr>Course Information  </vt:lpstr>
      <vt:lpstr>Instructor</vt:lpstr>
      <vt:lpstr>Teaching Assistants</vt:lpstr>
      <vt:lpstr>Why Study Operating Systems?</vt:lpstr>
      <vt:lpstr>Why Study Operating Systems?</vt:lpstr>
      <vt:lpstr>Why Study Operating Systems?</vt:lpstr>
      <vt:lpstr>Applicability of OS Skills</vt:lpstr>
      <vt:lpstr>Learning Objectives </vt:lpstr>
      <vt:lpstr>Prerequisites </vt:lpstr>
      <vt:lpstr>Required Skills</vt:lpstr>
      <vt:lpstr>Course Material </vt:lpstr>
      <vt:lpstr>Class Grading</vt:lpstr>
      <vt:lpstr>Exams </vt:lpstr>
      <vt:lpstr>More on Exams</vt:lpstr>
      <vt:lpstr>Assignments and Projects </vt:lpstr>
      <vt:lpstr>If you score &gt; 35% on both components, your grade will be:</vt:lpstr>
      <vt:lpstr>If you score &lt; 35% (out of 50%) on one component</vt:lpstr>
      <vt:lpstr>Assignments</vt:lpstr>
      <vt:lpstr>Projects…</vt:lpstr>
      <vt:lpstr>Bonuses</vt:lpstr>
      <vt:lpstr>Bonuses</vt:lpstr>
      <vt:lpstr>Computer Accounts </vt:lpstr>
      <vt:lpstr>Your Responsibilities</vt:lpstr>
      <vt:lpstr>Dos and Don’ts</vt:lpstr>
      <vt:lpstr>Dos and Don’ts</vt:lpstr>
      <vt:lpstr>Course Policies</vt:lpstr>
      <vt:lpstr>To see or not to see me &amp; TAs</vt:lpstr>
      <vt:lpstr>Survival Tips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awang</dc:creator>
  <cp:lastModifiedBy>An-I Wang</cp:lastModifiedBy>
  <cp:revision>224</cp:revision>
  <dcterms:created xsi:type="dcterms:W3CDTF">1601-01-01T00:00:00Z</dcterms:created>
  <dcterms:modified xsi:type="dcterms:W3CDTF">2025-01-16T12:43:34Z</dcterms:modified>
</cp:coreProperties>
</file>