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sldIdLst>
    <p:sldId id="256" r:id="rId2"/>
    <p:sldId id="259" r:id="rId3"/>
    <p:sldId id="260" r:id="rId4"/>
    <p:sldId id="274" r:id="rId5"/>
    <p:sldId id="271" r:id="rId6"/>
    <p:sldId id="257" r:id="rId7"/>
    <p:sldId id="258" r:id="rId8"/>
    <p:sldId id="261" r:id="rId9"/>
    <p:sldId id="262" r:id="rId10"/>
    <p:sldId id="269" r:id="rId11"/>
    <p:sldId id="263" r:id="rId12"/>
    <p:sldId id="264" r:id="rId13"/>
    <p:sldId id="272" r:id="rId14"/>
    <p:sldId id="273" r:id="rId15"/>
    <p:sldId id="265" r:id="rId16"/>
    <p:sldId id="270" r:id="rId17"/>
    <p:sldId id="268" r:id="rId18"/>
    <p:sldId id="266" r:id="rId19"/>
    <p:sldId id="275" r:id="rId20"/>
    <p:sldId id="267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31" autoAdjust="0"/>
    <p:restoredTop sz="94660" autoAdjust="0"/>
  </p:normalViewPr>
  <p:slideViewPr>
    <p:cSldViewPr>
      <p:cViewPr varScale="1">
        <p:scale>
          <a:sx n="47" d="100"/>
          <a:sy n="47" d="100"/>
        </p:scale>
        <p:origin x="523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A8089C1-1DF6-4EF3-B05F-20C5BD77DD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28553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BB60D34-3A8B-4F14-B3E8-D88BD259D7C3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9677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C6D37EE-CEA7-46D6-A214-3354102F811A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5330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E90890D-66C5-4E3B-A08A-5EC10EC666EA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0288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D0F5CB8-EC94-4952-A646-A280B6472826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34369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96FB968-BEE4-4952-8FD7-9413ECD74C3B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6643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ED5C193-8F28-44B9-9772-251570ECAD79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4483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92AAD56-5408-4326-A474-5AF2ED107D4D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188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5AB3D3E-42E3-4185-8622-FC233032CB4C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364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8421448-5FC3-4A60-9A1D-223389FC1F0D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475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0279066-A301-4C75-A5A2-152C3D88DFC1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971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8366FAC-56DA-4DB3-8829-0CCDCB1FBC2C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349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E75D999-CAB7-4612-AD0E-FAF904CE6944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9377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E3E05CD-4060-4D75-8907-F4917B872366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6019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6A06D8D-AB70-433F-A017-28140460A514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4856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F587CBC-154D-4E3C-91B4-C77613154E03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548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0 w 21600"/>
                <a:gd name="T1" fmla="*/ 0 h 21231"/>
                <a:gd name="T2" fmla="*/ 0 w 21600"/>
                <a:gd name="T3" fmla="*/ 0 h 21231"/>
                <a:gd name="T4" fmla="*/ 0 w 21600"/>
                <a:gd name="T5" fmla="*/ 0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7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BACDF-5318-4218-B3EB-292C0760A6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8568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736B8-65A7-412D-9AD8-56C3927C5B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1625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7FE00-C64D-47B8-9660-780A34EFAF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219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82659-1C91-462D-A956-79B0C127E9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8964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D5586-D9A8-45B4-9A1A-3034803C69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933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F816DA-AA21-45E2-A77D-BB228B45B4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2782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AB5AB-9136-4590-8687-A03C39BB58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3827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FB7EC-59BD-47D4-BA9F-79241D19CA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85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31F9F-EE8D-4FC2-8C8A-378E59A988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4782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B2A18-5BA9-4523-8D48-4CE0C23A1C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5477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37769-9EF2-45C7-A6C6-4E28299FA5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7302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6147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CF714EE-3420-43E2-B721-30F636A836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28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Applying for Graduate Schools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>
              <a:buFont typeface="Wingdings" panose="05000000000000000000" pitchFamily="2" charset="2"/>
              <a:buNone/>
            </a:pPr>
            <a:r>
              <a:rPr lang="en-US" altLang="en-US"/>
              <a:t>Andy Wang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i="1"/>
              <a:t>Operating Systems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Some Cool Research Areas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AI and robotics (hoarding ducks)</a:t>
            </a:r>
          </a:p>
          <a:p>
            <a:pPr eaLnBrk="1" hangingPunct="1"/>
            <a:r>
              <a:rPr lang="en-US" altLang="en-US"/>
              <a:t>Olfactory research</a:t>
            </a:r>
          </a:p>
          <a:p>
            <a:pPr eaLnBrk="1" hangingPunct="1"/>
            <a:r>
              <a:rPr lang="en-US" altLang="en-US"/>
              <a:t>Wearable computing</a:t>
            </a:r>
          </a:p>
          <a:p>
            <a:pPr eaLnBrk="1" hangingPunct="1"/>
            <a:r>
              <a:rPr lang="en-US" altLang="en-US"/>
              <a:t>Life-long storage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A Typical Graduate Course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Not as much guidance</a:t>
            </a:r>
          </a:p>
          <a:p>
            <a:pPr eaLnBrk="1" hangingPunct="1"/>
            <a:r>
              <a:rPr lang="en-US" altLang="en-US"/>
              <a:t>Project-oriented</a:t>
            </a:r>
          </a:p>
          <a:p>
            <a:pPr eaLnBrk="1" hangingPunct="1"/>
            <a:r>
              <a:rPr lang="en-US" altLang="en-US"/>
              <a:t>You need to develop your own projects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Metric of Success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Undergraduate</a:t>
            </a:r>
          </a:p>
          <a:p>
            <a:pPr lvl="1" eaLnBrk="1" hangingPunct="1"/>
            <a:r>
              <a:rPr lang="en-US" altLang="en-US"/>
              <a:t>GPA</a:t>
            </a:r>
          </a:p>
          <a:p>
            <a:pPr eaLnBrk="1" hangingPunct="1"/>
            <a:r>
              <a:rPr lang="en-US" altLang="en-US"/>
              <a:t>Master</a:t>
            </a:r>
          </a:p>
          <a:p>
            <a:pPr lvl="1" eaLnBrk="1" hangingPunct="1"/>
            <a:r>
              <a:rPr lang="en-US" altLang="en-US"/>
              <a:t>Projects, thesis, skill set</a:t>
            </a:r>
          </a:p>
          <a:p>
            <a:pPr eaLnBrk="1" hangingPunct="1"/>
            <a:r>
              <a:rPr lang="en-US" altLang="en-US"/>
              <a:t>Ph.D.</a:t>
            </a:r>
          </a:p>
          <a:p>
            <a:pPr lvl="1" eaLnBrk="1" hangingPunct="1"/>
            <a:r>
              <a:rPr lang="en-US" altLang="en-US"/>
              <a:t>Number of quality publications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Nature of Your First Job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Undergraduate</a:t>
            </a:r>
          </a:p>
          <a:p>
            <a:pPr lvl="1"/>
            <a:r>
              <a:rPr lang="en-US" altLang="en-US"/>
              <a:t>QA for large companies for 2 to 5 years</a:t>
            </a:r>
          </a:p>
          <a:p>
            <a:pPr lvl="2"/>
            <a:r>
              <a:rPr lang="en-US" altLang="en-US"/>
              <a:t>Will pick up graduate-level skills </a:t>
            </a:r>
          </a:p>
          <a:p>
            <a:pPr lvl="1"/>
            <a:r>
              <a:rPr lang="en-US" altLang="en-US"/>
              <a:t>Development for small companies</a:t>
            </a:r>
          </a:p>
          <a:p>
            <a:r>
              <a:rPr lang="en-US" altLang="en-US"/>
              <a:t>Master</a:t>
            </a:r>
          </a:p>
          <a:p>
            <a:pPr lvl="1"/>
            <a:r>
              <a:rPr lang="en-US" altLang="en-US"/>
              <a:t>Mostly development</a:t>
            </a:r>
          </a:p>
          <a:p>
            <a:r>
              <a:rPr lang="en-US" altLang="en-US"/>
              <a:t>Ph.D.</a:t>
            </a:r>
          </a:p>
          <a:p>
            <a:pPr lvl="1"/>
            <a:r>
              <a:rPr lang="en-US" altLang="en-US"/>
              <a:t>Professor, researcher, industry, grant manager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Some Ph.D. Perks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Office</a:t>
            </a:r>
          </a:p>
          <a:p>
            <a:r>
              <a:rPr lang="en-US" altLang="en-US"/>
              <a:t>Flexible scheduling</a:t>
            </a:r>
          </a:p>
          <a:p>
            <a:r>
              <a:rPr lang="en-US" altLang="en-US"/>
              <a:t>Salary</a:t>
            </a:r>
          </a:p>
          <a:p>
            <a:r>
              <a:rPr lang="en-US" altLang="en-US"/>
              <a:t>Secretarial support</a:t>
            </a:r>
          </a:p>
          <a:p>
            <a:r>
              <a:rPr lang="en-US" altLang="en-US"/>
              <a:t>Terms for termination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Application Process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Requirements</a:t>
            </a:r>
          </a:p>
          <a:p>
            <a:pPr lvl="1" eaLnBrk="1" hangingPunct="1"/>
            <a:r>
              <a:rPr lang="en-US" altLang="en-US"/>
              <a:t>Personal statement </a:t>
            </a:r>
          </a:p>
          <a:p>
            <a:pPr lvl="1" eaLnBrk="1" hangingPunct="1"/>
            <a:r>
              <a:rPr lang="en-US" altLang="en-US"/>
              <a:t>GPA, max(overall, major, upper division)</a:t>
            </a:r>
          </a:p>
          <a:p>
            <a:pPr lvl="1" eaLnBrk="1" hangingPunct="1"/>
            <a:r>
              <a:rPr lang="en-US" altLang="en-US"/>
              <a:t>Two GRE exams</a:t>
            </a:r>
          </a:p>
          <a:p>
            <a:pPr lvl="1" eaLnBrk="1" hangingPunct="1"/>
            <a:r>
              <a:rPr lang="en-US" altLang="en-US"/>
              <a:t>3 to 4 recommendation letters </a:t>
            </a:r>
          </a:p>
          <a:p>
            <a:pPr lvl="2" eaLnBrk="1" hangingPunct="1"/>
            <a:r>
              <a:rPr lang="en-US" altLang="en-US" b="1" i="1"/>
              <a:t>Relevant</a:t>
            </a:r>
            <a:r>
              <a:rPr lang="en-US" altLang="en-US"/>
              <a:t> upper-division courses</a:t>
            </a:r>
          </a:p>
          <a:p>
            <a:pPr lvl="2" eaLnBrk="1" hangingPunct="1"/>
            <a:r>
              <a:rPr lang="en-US" altLang="en-US"/>
              <a:t>Independent studies</a:t>
            </a:r>
          </a:p>
          <a:p>
            <a:pPr lvl="2" eaLnBrk="1" hangingPunct="1"/>
            <a:r>
              <a:rPr lang="en-US" altLang="en-US"/>
              <a:t>Internships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Personal Statement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Interested research areas</a:t>
            </a:r>
          </a:p>
          <a:p>
            <a:pPr lvl="1" eaLnBrk="1" hangingPunct="1"/>
            <a:r>
              <a:rPr lang="en-US" altLang="en-US"/>
              <a:t>Why are they intriguing?</a:t>
            </a:r>
          </a:p>
          <a:p>
            <a:pPr eaLnBrk="1" hangingPunct="1"/>
            <a:r>
              <a:rPr lang="en-US" altLang="en-US"/>
              <a:t>Research experience/projects</a:t>
            </a:r>
          </a:p>
          <a:p>
            <a:pPr lvl="1" eaLnBrk="1" hangingPunct="1"/>
            <a:r>
              <a:rPr lang="en-US" altLang="en-US"/>
              <a:t>What have you tried and learned?</a:t>
            </a:r>
          </a:p>
          <a:p>
            <a:pPr eaLnBrk="1" hangingPunct="1"/>
            <a:r>
              <a:rPr lang="en-US" altLang="en-US"/>
              <a:t>Why do you need a master/Ph.D?</a:t>
            </a:r>
          </a:p>
          <a:p>
            <a:pPr eaLnBrk="1" hangingPunct="1"/>
            <a:r>
              <a:rPr lang="en-US" altLang="en-US"/>
              <a:t>Why do you pick this school?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GRE Exams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Computer science GRE</a:t>
            </a:r>
          </a:p>
          <a:p>
            <a:pPr lvl="1" eaLnBrk="1" hangingPunct="1"/>
            <a:r>
              <a:rPr lang="en-US" altLang="en-US"/>
              <a:t>Theory</a:t>
            </a:r>
          </a:p>
          <a:p>
            <a:pPr lvl="1" eaLnBrk="1" hangingPunct="1"/>
            <a:r>
              <a:rPr lang="en-US" altLang="en-US"/>
              <a:t>Systems</a:t>
            </a:r>
          </a:p>
          <a:p>
            <a:pPr lvl="1" eaLnBrk="1" hangingPunct="1"/>
            <a:r>
              <a:rPr lang="en-US" altLang="en-US"/>
              <a:t>Architecture</a:t>
            </a:r>
          </a:p>
          <a:p>
            <a:pPr eaLnBrk="1" hangingPunct="1"/>
            <a:r>
              <a:rPr lang="en-US" altLang="en-US"/>
              <a:t>General GRE</a:t>
            </a:r>
          </a:p>
          <a:p>
            <a:pPr lvl="1" eaLnBrk="1" hangingPunct="1"/>
            <a:r>
              <a:rPr lang="en-US" altLang="en-US"/>
              <a:t>English</a:t>
            </a:r>
          </a:p>
          <a:p>
            <a:pPr lvl="1" eaLnBrk="1" hangingPunct="1"/>
            <a:r>
              <a:rPr lang="en-US" altLang="en-US"/>
              <a:t>Math</a:t>
            </a:r>
          </a:p>
          <a:p>
            <a:pPr lvl="1" eaLnBrk="1" hangingPunct="1"/>
            <a:r>
              <a:rPr lang="en-US" altLang="en-US"/>
              <a:t>Writing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Recommendation Letters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How to approach?</a:t>
            </a:r>
          </a:p>
          <a:p>
            <a:pPr lvl="1" eaLnBrk="1" hangingPunct="1"/>
            <a:r>
              <a:rPr lang="en-US" altLang="en-US" sz="2400" dirty="0"/>
              <a:t>If you receive an A in a class</a:t>
            </a:r>
          </a:p>
          <a:p>
            <a:pPr lvl="1" eaLnBrk="1" hangingPunct="1"/>
            <a:r>
              <a:rPr lang="en-US" altLang="en-US" sz="2400" dirty="0"/>
              <a:t>Ask the professor as quickly as possible</a:t>
            </a:r>
          </a:p>
          <a:p>
            <a:pPr lvl="1" eaLnBrk="1" hangingPunct="1"/>
            <a:r>
              <a:rPr lang="en-US" altLang="en-US" sz="2400" dirty="0"/>
              <a:t>Try to use the letter of recommendation service</a:t>
            </a:r>
          </a:p>
          <a:p>
            <a:pPr lvl="2" eaLnBrk="1" hangingPunct="1"/>
            <a:r>
              <a:rPr lang="en-US" altLang="en-US" sz="2000" dirty="0" err="1"/>
              <a:t>Interfolio</a:t>
            </a:r>
            <a:endParaRPr lang="en-US" altLang="en-US" sz="2000" dirty="0"/>
          </a:p>
          <a:p>
            <a:pPr lvl="1" eaLnBrk="1" hangingPunct="1"/>
            <a:r>
              <a:rPr lang="en-US" altLang="en-US" sz="2400" dirty="0"/>
              <a:t>Provide the following info:</a:t>
            </a:r>
          </a:p>
          <a:p>
            <a:pPr lvl="2" eaLnBrk="1" hangingPunct="1"/>
            <a:r>
              <a:rPr lang="en-US" altLang="en-US" sz="2000" i="1" u="sng" dirty="0"/>
              <a:t>Graduate program names</a:t>
            </a:r>
            <a:r>
              <a:rPr lang="en-US" altLang="en-US" sz="2000" dirty="0"/>
              <a:t>, </a:t>
            </a:r>
            <a:r>
              <a:rPr lang="en-US" altLang="en-US" sz="2000" i="1" u="sng" dirty="0"/>
              <a:t>degrees</a:t>
            </a:r>
            <a:r>
              <a:rPr lang="en-US" altLang="en-US" sz="2000" dirty="0"/>
              <a:t>, schools, deadlines</a:t>
            </a:r>
          </a:p>
          <a:p>
            <a:pPr lvl="2" eaLnBrk="1" hangingPunct="1"/>
            <a:r>
              <a:rPr lang="en-US" altLang="en-US" sz="2000" dirty="0"/>
              <a:t>Photo, personal statement, resume, transcript</a:t>
            </a:r>
          </a:p>
          <a:p>
            <a:pPr lvl="1" eaLnBrk="1" hangingPunct="1"/>
            <a:endParaRPr lang="en-US" altLang="en-US" sz="2400" dirty="0"/>
          </a:p>
          <a:p>
            <a:pPr lvl="1" eaLnBrk="1" hangingPunct="1"/>
            <a:endParaRPr lang="en-US" altLang="en-US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Whether to waive your rights to access the letter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If you don’t</a:t>
            </a:r>
          </a:p>
          <a:p>
            <a:pPr lvl="1"/>
            <a:r>
              <a:rPr lang="en-US" altLang="en-US"/>
              <a:t>The letter will carry less weight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Myth 1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I cannot afford graduate school…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Other Approaches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Volunteer for…</a:t>
            </a:r>
          </a:p>
          <a:p>
            <a:pPr lvl="1" eaLnBrk="1" hangingPunct="1"/>
            <a:r>
              <a:rPr lang="en-US" altLang="en-US"/>
              <a:t>Independent study</a:t>
            </a:r>
          </a:p>
          <a:p>
            <a:pPr lvl="1" eaLnBrk="1" hangingPunct="1"/>
            <a:r>
              <a:rPr lang="en-US" altLang="en-US"/>
              <a:t>Internship for companies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Reality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Graduate school is FREE (pretty much)</a:t>
            </a:r>
          </a:p>
          <a:p>
            <a:pPr lvl="1" eaLnBrk="1" hangingPunct="1"/>
            <a:r>
              <a:rPr lang="en-US" altLang="en-US"/>
              <a:t>For both public and private schools</a:t>
            </a:r>
          </a:p>
          <a:p>
            <a:pPr eaLnBrk="1" hangingPunct="1"/>
            <a:r>
              <a:rPr lang="en-US" altLang="en-US"/>
              <a:t>If you are good enough to get into a graduate school…</a:t>
            </a:r>
          </a:p>
          <a:p>
            <a:pPr lvl="1" eaLnBrk="1" hangingPunct="1"/>
            <a:r>
              <a:rPr lang="en-US" altLang="en-US"/>
              <a:t>Scholarships/grants</a:t>
            </a:r>
          </a:p>
          <a:p>
            <a:pPr lvl="1" eaLnBrk="1" hangingPunct="1"/>
            <a:r>
              <a:rPr lang="en-US" altLang="en-US"/>
              <a:t>Research assistantship (work for a lab)</a:t>
            </a:r>
          </a:p>
          <a:p>
            <a:pPr lvl="1" eaLnBrk="1" hangingPunct="1"/>
            <a:r>
              <a:rPr lang="en-US" altLang="en-US"/>
              <a:t>Teaching assistantship (work for a class)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If you work for the state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It will pay up to 6 credit hours per semester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How about my student loans?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No repayment/interest accrual while enrolled half time</a:t>
            </a:r>
          </a:p>
          <a:p>
            <a:r>
              <a:rPr lang="en-US" altLang="en-US" dirty="0"/>
              <a:t>Can be consolidated </a:t>
            </a:r>
          </a:p>
          <a:p>
            <a:r>
              <a:rPr lang="en-US" altLang="en-US" dirty="0"/>
              <a:t>Interest is reduced from your income before tax is computed</a:t>
            </a:r>
          </a:p>
          <a:p>
            <a:r>
              <a:rPr lang="en-US" altLang="en-US" dirty="0"/>
              <a:t>Possible repayment cap and cancellation</a:t>
            </a:r>
          </a:p>
          <a:p>
            <a:r>
              <a:rPr lang="en-US" altLang="en-US" dirty="0"/>
              <a:t>Six-month grace period</a:t>
            </a:r>
          </a:p>
          <a:p>
            <a:pPr lvl="1"/>
            <a:r>
              <a:rPr lang="en-US" altLang="en-US" dirty="0"/>
              <a:t>Reset if back to half-time within 6 months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Myth 2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I won’t have a chance to get into a graduate school…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Reality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67200"/>
          </a:xfrm>
        </p:spPr>
        <p:txBody>
          <a:bodyPr/>
          <a:lstStyle/>
          <a:p>
            <a:pPr eaLnBrk="1" hangingPunct="1"/>
            <a:r>
              <a:rPr lang="en-US" altLang="en-US" sz="2800"/>
              <a:t>You are in luck</a:t>
            </a:r>
          </a:p>
          <a:p>
            <a:pPr lvl="1" eaLnBrk="1" hangingPunct="1"/>
            <a:r>
              <a:rPr lang="en-US" altLang="en-US" sz="2400"/>
              <a:t>If you are a US citizen or permanent resident…</a:t>
            </a:r>
          </a:p>
          <a:p>
            <a:pPr eaLnBrk="1" hangingPunct="1"/>
            <a:r>
              <a:rPr lang="en-US" altLang="en-US" sz="2800"/>
              <a:t>Not enough US students are pursuing graduate schools</a:t>
            </a:r>
          </a:p>
          <a:p>
            <a:pPr eaLnBrk="1" hangingPunct="1"/>
            <a:r>
              <a:rPr lang="en-US" altLang="en-US" sz="2800"/>
              <a:t>Your major advantages</a:t>
            </a:r>
          </a:p>
          <a:p>
            <a:pPr lvl="1" eaLnBrk="1" hangingPunct="1"/>
            <a:r>
              <a:rPr lang="en-US" altLang="en-US" sz="2400"/>
              <a:t>Eligible for many funding sources</a:t>
            </a:r>
          </a:p>
          <a:p>
            <a:pPr lvl="1" eaLnBrk="1" hangingPunct="1"/>
            <a:r>
              <a:rPr lang="en-US" altLang="en-US" sz="2400"/>
              <a:t>No language barriers</a:t>
            </a:r>
          </a:p>
          <a:p>
            <a:pPr lvl="1" eaLnBrk="1" hangingPunct="1"/>
            <a:r>
              <a:rPr lang="en-US" altLang="en-US" sz="2400"/>
              <a:t>Lower cost to hire you as a research or teaching assistant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Myth 3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Graduate curriculum is just like the undergraduate curriculum…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Reality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Take fewer classes per semester</a:t>
            </a:r>
          </a:p>
          <a:p>
            <a:pPr eaLnBrk="1" hangingPunct="1"/>
            <a:r>
              <a:rPr lang="en-US" altLang="en-US"/>
              <a:t>Master</a:t>
            </a:r>
          </a:p>
          <a:p>
            <a:pPr lvl="1" eaLnBrk="1" hangingPunct="1"/>
            <a:r>
              <a:rPr lang="en-US" altLang="en-US"/>
              <a:t>Emphasis on development</a:t>
            </a:r>
          </a:p>
          <a:p>
            <a:pPr eaLnBrk="1" hangingPunct="1"/>
            <a:r>
              <a:rPr lang="en-US" altLang="en-US"/>
              <a:t>Ph.D.</a:t>
            </a:r>
          </a:p>
          <a:p>
            <a:pPr lvl="1" eaLnBrk="1" hangingPunct="1"/>
            <a:r>
              <a:rPr lang="en-US" altLang="en-US"/>
              <a:t>Discover something new</a:t>
            </a:r>
          </a:p>
          <a:p>
            <a:pPr lvl="1" eaLnBrk="1" hangingPunct="1"/>
            <a:r>
              <a:rPr lang="en-US" altLang="en-US"/>
              <a:t>Emphasis on research</a:t>
            </a:r>
          </a:p>
          <a:p>
            <a:pPr lvl="1" eaLnBrk="1" hangingPunct="1"/>
            <a:r>
              <a:rPr lang="en-US" altLang="en-US"/>
              <a:t>For people who love to solve puzzles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525</TotalTime>
  <Words>503</Words>
  <Application>Microsoft Office PowerPoint</Application>
  <PresentationFormat>On-screen Show (4:3)</PresentationFormat>
  <Paragraphs>134</Paragraphs>
  <Slides>20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Times New Roman</vt:lpstr>
      <vt:lpstr>Wingdings</vt:lpstr>
      <vt:lpstr>Soaring</vt:lpstr>
      <vt:lpstr>Applying for Graduate Schools</vt:lpstr>
      <vt:lpstr>Myth 1</vt:lpstr>
      <vt:lpstr>Reality</vt:lpstr>
      <vt:lpstr>If you work for the state</vt:lpstr>
      <vt:lpstr>How about my student loans?</vt:lpstr>
      <vt:lpstr>Myth 2</vt:lpstr>
      <vt:lpstr>Reality</vt:lpstr>
      <vt:lpstr>Myth 3</vt:lpstr>
      <vt:lpstr>Reality</vt:lpstr>
      <vt:lpstr>Some Cool Research Areas</vt:lpstr>
      <vt:lpstr>A Typical Graduate Course</vt:lpstr>
      <vt:lpstr>Metric of Success</vt:lpstr>
      <vt:lpstr>Nature of Your First Job</vt:lpstr>
      <vt:lpstr>Some Ph.D. Perks</vt:lpstr>
      <vt:lpstr>Application Process</vt:lpstr>
      <vt:lpstr>Personal Statement</vt:lpstr>
      <vt:lpstr>GRE Exams</vt:lpstr>
      <vt:lpstr>Recommendation Letters</vt:lpstr>
      <vt:lpstr>Whether to waive your rights to access the letter</vt:lpstr>
      <vt:lpstr>Other Approaches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 Wang</dc:creator>
  <cp:lastModifiedBy>An-I Wang</cp:lastModifiedBy>
  <cp:revision>95</cp:revision>
  <dcterms:created xsi:type="dcterms:W3CDTF">2009-04-22T19:24:48Z</dcterms:created>
  <dcterms:modified xsi:type="dcterms:W3CDTF">2024-12-11T14:00:22Z</dcterms:modified>
</cp:coreProperties>
</file>