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6"/>
  </p:notesMasterIdLst>
  <p:sldIdLst>
    <p:sldId id="256" r:id="rId2"/>
    <p:sldId id="257" r:id="rId3"/>
    <p:sldId id="301" r:id="rId4"/>
    <p:sldId id="258" r:id="rId5"/>
    <p:sldId id="259" r:id="rId6"/>
    <p:sldId id="260" r:id="rId7"/>
    <p:sldId id="270" r:id="rId8"/>
    <p:sldId id="271" r:id="rId9"/>
    <p:sldId id="272" r:id="rId10"/>
    <p:sldId id="273" r:id="rId11"/>
    <p:sldId id="274" r:id="rId12"/>
    <p:sldId id="262" r:id="rId13"/>
    <p:sldId id="275" r:id="rId14"/>
    <p:sldId id="276" r:id="rId15"/>
    <p:sldId id="277" r:id="rId16"/>
    <p:sldId id="263" r:id="rId17"/>
    <p:sldId id="278" r:id="rId18"/>
    <p:sldId id="279" r:id="rId19"/>
    <p:sldId id="281" r:id="rId20"/>
    <p:sldId id="264" r:id="rId21"/>
    <p:sldId id="282" r:id="rId22"/>
    <p:sldId id="265" r:id="rId23"/>
    <p:sldId id="266" r:id="rId24"/>
    <p:sldId id="283" r:id="rId25"/>
    <p:sldId id="267" r:id="rId26"/>
    <p:sldId id="284" r:id="rId27"/>
    <p:sldId id="286" r:id="rId28"/>
    <p:sldId id="287" r:id="rId29"/>
    <p:sldId id="288" r:id="rId30"/>
    <p:sldId id="289" r:id="rId31"/>
    <p:sldId id="300" r:id="rId32"/>
    <p:sldId id="299" r:id="rId33"/>
    <p:sldId id="302" r:id="rId34"/>
    <p:sldId id="26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69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FF99"/>
    <a:srgbClr val="FF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59" autoAdjust="0"/>
  </p:normalViewPr>
  <p:slideViewPr>
    <p:cSldViewPr>
      <p:cViewPr varScale="1">
        <p:scale>
          <a:sx n="61" d="100"/>
          <a:sy n="61" d="100"/>
        </p:scale>
        <p:origin x="797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0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3EAFB5-C502-4D28-8CFA-FC884CF924A1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09800AA-E1A1-45DF-9FCD-B01C822364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28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E88696E-B066-47A2-B8F8-F4EC824588B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6098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C0179B0-05FF-4D18-8CF2-AAF52C32450A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3494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8D9404C-70B1-4AC5-A0EF-19A94316589D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5580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4031878-FC7F-454A-B925-FA5A76C934F8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39537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079C760-BFDD-4AFD-9E25-D6DCC3B5B774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608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DC7E76-7583-4317-B322-33D7D112D650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2306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515F191-6EE0-40DE-A95C-B2642A5471A1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365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1C4B4F7-3CE7-4132-B1C4-5F1E83D2349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2867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7806311-03E0-4C9E-9776-135B242B634A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49743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FE3C8B2-1AB2-4B8A-8908-6159263A478F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23554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B981F9-5EF2-473E-8B7E-7CBC3745754B}" type="slidenum">
              <a:rPr lang="en-US" altLang="en-US" smtClean="0"/>
              <a:pPr/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300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6E307FB-B77A-4028-9C70-8EE4FA1CD4E5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25992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885398B-D081-4B46-AB2E-0AFAC3575449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6422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EB37F8D-78B7-4B51-B128-BB793522D7D3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09490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A3DD1E3-069B-441B-8186-BF078CF12D3C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07939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CE959E-097A-45A0-B7B9-A0F2CDCE7583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28354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F2B1C63-706E-4569-BC7B-6A98AE2CD6BC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274862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17B3149-553A-4936-9A28-9791CE29B17E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5924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7A5B421-D4F3-4CD5-BA44-41ECCC1C308C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96645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A0D7E32-93BE-4FBA-B242-582BBD327B8A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0505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61F435F-E895-497D-B13C-38CA2596559A}" type="slidenum">
              <a:rPr lang="en-US" altLang="en-US" smtClean="0"/>
              <a:pPr/>
              <a:t>29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24356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9796F5B-7E06-4D45-9652-F5EB28640CD8}" type="slidenum">
              <a:rPr lang="en-US" altLang="en-US" smtClean="0"/>
              <a:pPr/>
              <a:t>30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2480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CE9A5F6-4EB9-490F-BAE3-BD3461528803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99105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13EA73B-EE58-4455-B542-630F8ECCA966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4142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FAC4D6-24FF-4C51-A3B5-2F8D62232CA8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389206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A80B7A-AE54-4457-9863-BAF07803E3E0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52518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2F3AE53-C2D3-4462-927D-815B7D36F718}" type="slidenum">
              <a:rPr lang="en-US" altLang="en-US" smtClean="0"/>
              <a:pPr/>
              <a:t>37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31982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258095F-139A-4333-B3A7-B68479D083F4}" type="slidenum">
              <a:rPr lang="en-US" altLang="en-US" smtClean="0"/>
              <a:pPr/>
              <a:t>38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934252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585D84D-D487-4768-B598-AD381A0744CF}" type="slidenum">
              <a:rPr lang="en-US" altLang="en-US" smtClean="0"/>
              <a:pPr/>
              <a:t>39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56552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B22BC6-505E-4047-9073-01A299D8F6B5}" type="slidenum">
              <a:rPr lang="en-US" altLang="en-US" smtClean="0"/>
              <a:pPr/>
              <a:t>40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283290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88619DB-1E1C-4663-88AB-06648A33845F}" type="slidenum">
              <a:rPr lang="en-US" altLang="en-US" smtClean="0"/>
              <a:pPr/>
              <a:t>41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23153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51F0AC-CE16-4513-8F13-9B5F266DF129}" type="slidenum">
              <a:rPr lang="en-US" altLang="en-US" smtClean="0"/>
              <a:pPr/>
              <a:t>42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6344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8B94C18-260A-42FF-87FF-96AD01062F8D}" type="slidenum">
              <a:rPr lang="en-US" altLang="en-US" smtClean="0"/>
              <a:pPr/>
              <a:t>43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40425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32132F3-326A-4D16-BFED-097334AABC3E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58051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F17E9CA-1AED-4465-A971-D7580B3D7AAA}" type="slidenum">
              <a:rPr lang="en-US" altLang="en-US" smtClean="0"/>
              <a:pPr/>
              <a:t>44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4161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B6A24C1-A4F5-4A79-952D-0D1BF809EA2E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7358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80DBA41-83D4-49C0-98D7-320CB996497B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86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FEAC781-3A80-41B5-B761-B28F314C022E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7551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738C118-FE8F-43B6-B977-619F9F699327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0364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A9EC6C-9AEA-4BFD-BE9C-F2E47BBBAE62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48668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defRPr/>
                </a:pPr>
                <a:endParaRPr lang="en-US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342881C-FF54-4A46-B1B6-63CD27A5DC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876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44396-4A1C-4215-A9D0-7FF615E8C6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4972D-A653-4369-98A1-06011944B5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899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CEEA1-8A1D-4156-B20A-8351022C70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79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C4EAE-3C4C-42FD-8353-AD69B2C4D8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90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2CEF-EA06-4A2F-B2FB-0CAD88F6E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9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4EE9-05DA-4F66-9FE3-77EEC1F67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83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76498-803E-482A-84EA-49F431DDB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26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F3D5-B1E5-43B7-BF87-EED5C3AAD2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98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5C52B-FCD4-450E-8C1C-9874B0E799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37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F73EA-14F0-4C6B-A230-4A2F40F228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40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0964-35AC-40AA-BDC0-7519503566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61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63D282E-CCD9-497D-BB62-4B02A00346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Genesis:  </a:t>
            </a:r>
            <a:br>
              <a:rPr lang="en-US" altLang="en-US" sz="4000" smtClean="0"/>
            </a:br>
            <a:r>
              <a:rPr lang="en-US" altLang="en-US" sz="4000" smtClean="0"/>
              <a:t>From Raw Hardware to Processes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Andy Wang</a:t>
            </a:r>
          </a:p>
          <a:p>
            <a:pPr eaLnBrk="1" hangingPunct="1"/>
            <a:r>
              <a:rPr lang="en-US" altLang="en-US" smtClean="0"/>
              <a:t>Operating Systems</a:t>
            </a:r>
          </a:p>
          <a:p>
            <a:pPr eaLnBrk="1" hangingPunct="1"/>
            <a:r>
              <a:rPr lang="en-US" altLang="en-US" smtClean="0"/>
              <a:t>COP 4610 / CGS 5765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1521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2124075" y="4191000"/>
            <a:ext cx="3209925" cy="1525588"/>
            <a:chOff x="1338" y="2640"/>
            <a:chExt cx="2022" cy="961"/>
          </a:xfrm>
        </p:grpSpPr>
        <p:grpSp>
          <p:nvGrpSpPr>
            <p:cNvPr id="21524" name="Group 22"/>
            <p:cNvGrpSpPr>
              <a:grpSpLocks/>
            </p:cNvGrpSpPr>
            <p:nvPr/>
          </p:nvGrpSpPr>
          <p:grpSpPr bwMode="auto">
            <a:xfrm>
              <a:off x="1338" y="2640"/>
              <a:ext cx="2022" cy="267"/>
              <a:chOff x="1338" y="2640"/>
              <a:chExt cx="2022" cy="267"/>
            </a:xfrm>
          </p:grpSpPr>
          <p:sp>
            <p:nvSpPr>
              <p:cNvPr id="21526" name="Text Box 15"/>
              <p:cNvSpPr txBox="1">
                <a:spLocks noChangeArrowheads="1"/>
              </p:cNvSpPr>
              <p:nvPr/>
            </p:nvSpPr>
            <p:spPr bwMode="auto">
              <a:xfrm>
                <a:off x="1338" y="2676"/>
                <a:ext cx="9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>
                    <a:latin typeface="Courier New" panose="02070309020205020404" pitchFamily="49" charset="0"/>
                  </a:rPr>
                  <a:t>load r4, c</a:t>
                </a:r>
              </a:p>
            </p:txBody>
          </p:sp>
          <p:sp>
            <p:nvSpPr>
              <p:cNvPr id="21527" name="Line 20"/>
              <p:cNvSpPr>
                <a:spLocks noChangeShapeType="1"/>
              </p:cNvSpPr>
              <p:nvPr/>
            </p:nvSpPr>
            <p:spPr bwMode="auto">
              <a:xfrm flipH="1">
                <a:off x="2400" y="2640"/>
                <a:ext cx="96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25" name="Rectangle 21"/>
            <p:cNvSpPr>
              <a:spLocks noChangeArrowheads="1"/>
            </p:cNvSpPr>
            <p:nvPr/>
          </p:nvSpPr>
          <p:spPr bwMode="auto">
            <a:xfrm>
              <a:off x="1680" y="3024"/>
              <a:ext cx="130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IR = memory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  //   content of PC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Booting Sequence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address of the first instruction is fixed</a:t>
            </a:r>
          </a:p>
          <a:p>
            <a:pPr eaLnBrk="1" hangingPunct="1"/>
            <a:r>
              <a:rPr lang="en-US" altLang="en-US" smtClean="0"/>
              <a:t>It is stored in read-only-memory (ROM)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Booting Procedure for i386 Machines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On i386 machines, ROM stores a </a:t>
            </a:r>
            <a:r>
              <a:rPr lang="en-US" altLang="en-US" b="1" i="1" smtClean="0">
                <a:solidFill>
                  <a:srgbClr val="CC66FF"/>
                </a:solidFill>
              </a:rPr>
              <a:t>Basic Input/Output System (BIOS)</a:t>
            </a:r>
          </a:p>
          <a:p>
            <a:pPr lvl="1" eaLnBrk="1" hangingPunct="1"/>
            <a:r>
              <a:rPr lang="en-US" altLang="en-US" smtClean="0"/>
              <a:t>BIOS contains information on how to access storage devices</a:t>
            </a:r>
          </a:p>
          <a:p>
            <a:pPr eaLnBrk="1" hangingPunct="1"/>
            <a:r>
              <a:rPr lang="en-US" altLang="en-US" smtClean="0"/>
              <a:t>Being replaced with </a:t>
            </a:r>
            <a:r>
              <a:rPr lang="en-US" altLang="en-US" b="1" i="1" smtClean="0">
                <a:solidFill>
                  <a:srgbClr val="CC66FF"/>
                </a:solidFill>
              </a:rPr>
              <a:t>United Extended Firmware Interface (UEFI)</a:t>
            </a:r>
          </a:p>
          <a:p>
            <a:pPr lvl="1" eaLnBrk="1" hangingPunct="1"/>
            <a:r>
              <a:rPr lang="en-US" altLang="en-US" smtClean="0"/>
              <a:t>To access storage &gt; 2TB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BIOS Code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Performs Power-On Self Test (POST)</a:t>
            </a:r>
          </a:p>
          <a:p>
            <a:pPr lvl="1" eaLnBrk="1" hangingPunct="1"/>
            <a:r>
              <a:rPr lang="en-US" altLang="en-US" dirty="0" smtClean="0"/>
              <a:t>Checks memory and devices for their presence and correct operations</a:t>
            </a:r>
          </a:p>
          <a:p>
            <a:pPr lvl="1" eaLnBrk="1" hangingPunct="1"/>
            <a:r>
              <a:rPr lang="en-US" altLang="en-US" dirty="0" smtClean="0"/>
              <a:t>For ancient computers, you will hear memory counting, which consists of noises from the hard drive and CDROM, followed by a final beep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After the POST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b="1" i="1" smtClean="0">
                <a:solidFill>
                  <a:srgbClr val="CC66FF"/>
                </a:solidFill>
              </a:rPr>
              <a:t>master boot record (MBR)</a:t>
            </a:r>
            <a:r>
              <a:rPr lang="en-US" altLang="en-US" sz="2800" smtClean="0"/>
              <a:t> is loaded from the </a:t>
            </a:r>
            <a:r>
              <a:rPr lang="en-US" altLang="en-US" sz="2800" b="1" i="1" smtClean="0">
                <a:solidFill>
                  <a:srgbClr val="CC66FF"/>
                </a:solidFill>
              </a:rPr>
              <a:t>boot device</a:t>
            </a:r>
            <a:r>
              <a:rPr lang="en-US" altLang="en-US" sz="2800" smtClean="0"/>
              <a:t> (configured in BIOS)</a:t>
            </a:r>
          </a:p>
          <a:p>
            <a:pPr eaLnBrk="1" hangingPunct="1"/>
            <a:r>
              <a:rPr lang="en-US" altLang="en-US" sz="2800" smtClean="0"/>
              <a:t>The MBR is stored at the first logical sector of the boot device (e.g., a hard drive) that</a:t>
            </a:r>
          </a:p>
          <a:p>
            <a:pPr lvl="1" eaLnBrk="1" hangingPunct="1"/>
            <a:r>
              <a:rPr lang="en-US" altLang="en-US" sz="2400" smtClean="0"/>
              <a:t>Fits into a single 512-byte disk sector (</a:t>
            </a:r>
            <a:r>
              <a:rPr lang="en-US" altLang="en-US" sz="2400" b="1" i="1" smtClean="0">
                <a:solidFill>
                  <a:srgbClr val="CC66FF"/>
                </a:solidFill>
              </a:rPr>
              <a:t>boot sector</a:t>
            </a:r>
            <a:r>
              <a:rPr lang="en-US" altLang="en-US" sz="2400" smtClean="0"/>
              <a:t>)</a:t>
            </a:r>
          </a:p>
          <a:p>
            <a:pPr lvl="1" eaLnBrk="1" hangingPunct="1"/>
            <a:r>
              <a:rPr lang="en-US" altLang="en-US" sz="2400" smtClean="0"/>
              <a:t>Describes the physical layout of the disk (e.g., number of tracks)</a:t>
            </a:r>
          </a:p>
          <a:p>
            <a:pPr eaLnBrk="1" hangingPunct="1"/>
            <a:r>
              <a:rPr lang="en-US" altLang="en-US" sz="2800" smtClean="0"/>
              <a:t>MBR is being replaced by GUID Partition Table (</a:t>
            </a:r>
            <a:r>
              <a:rPr lang="en-US" altLang="en-US" sz="2800" b="1" i="1" smtClean="0">
                <a:solidFill>
                  <a:srgbClr val="CC66FF"/>
                </a:solidFill>
              </a:rPr>
              <a:t>GPT</a:t>
            </a:r>
            <a:r>
              <a:rPr lang="en-US" altLang="en-US" sz="2800" smtClean="0"/>
              <a:t>) for 64-bit addressing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After Getting the Info on the Boot Device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BIOS loads a more sophisticated loader from other sectors on disk</a:t>
            </a:r>
          </a:p>
          <a:p>
            <a:pPr eaLnBrk="1" hangingPunct="1"/>
            <a:r>
              <a:rPr lang="en-US" altLang="en-US" smtClean="0"/>
              <a:t>The more sophisticated loader loads the operating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Operating System Loaders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Under old Linux, this sophisticated loader is called </a:t>
            </a:r>
            <a:r>
              <a:rPr lang="en-US" altLang="en-US" b="1" i="1" smtClean="0">
                <a:solidFill>
                  <a:srgbClr val="CC66FF"/>
                </a:solidFill>
              </a:rPr>
              <a:t>LILO (Linux Loader)</a:t>
            </a:r>
          </a:p>
          <a:p>
            <a:pPr lvl="1" eaLnBrk="1" hangingPunct="1"/>
            <a:r>
              <a:rPr lang="en-US" altLang="en-US" smtClean="0"/>
              <a:t>It has nothing to do with Lilo and Stitch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Linux uses </a:t>
            </a:r>
            <a:r>
              <a:rPr lang="en-US" altLang="en-US" b="1" i="1" smtClean="0">
                <a:solidFill>
                  <a:srgbClr val="CC66FF"/>
                </a:solidFill>
              </a:rPr>
              <a:t>GRUB</a:t>
            </a:r>
            <a:r>
              <a:rPr lang="en-US" altLang="en-US" b="1" smtClean="0"/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smtClean="0"/>
              <a:t>	</a:t>
            </a:r>
            <a:r>
              <a:rPr lang="en-US" altLang="en-US" b="1" i="1" smtClean="0">
                <a:solidFill>
                  <a:srgbClr val="CC66FF"/>
                </a:solidFill>
              </a:rPr>
              <a:t>(GRand Unified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b="1" i="1" smtClean="0">
                <a:solidFill>
                  <a:srgbClr val="CC66FF"/>
                </a:solidFill>
              </a:rPr>
              <a:t>	Bootloader)</a:t>
            </a:r>
            <a:r>
              <a:rPr lang="en-US" altLang="en-US" smtClean="0"/>
              <a:t> nowadays</a:t>
            </a:r>
          </a:p>
        </p:txBody>
      </p:sp>
      <p:pic>
        <p:nvPicPr>
          <p:cNvPr id="33796" name="Picture 5" descr="stit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1219200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http://www.desertimages.com.au/alastair/images/post_witchetty_grub_424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65650"/>
            <a:ext cx="3505200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More on OS Loaders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LILO</a:t>
            </a:r>
          </a:p>
          <a:p>
            <a:pPr lvl="1" eaLnBrk="1" hangingPunct="1"/>
            <a:r>
              <a:rPr lang="en-US" altLang="en-US" sz="2400" smtClean="0"/>
              <a:t>Partly stored in MBR with the disk partition table</a:t>
            </a:r>
          </a:p>
          <a:p>
            <a:pPr lvl="2" eaLnBrk="1" hangingPunct="1"/>
            <a:r>
              <a:rPr lang="en-US" altLang="en-US" sz="2000" smtClean="0"/>
              <a:t>A user can specify which disk partition and OS image to </a:t>
            </a:r>
          </a:p>
          <a:p>
            <a:pPr lvl="2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 smtClean="0"/>
              <a:t>	boot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sz="2000" smtClean="0"/>
              <a:t>Windows loader assumes only one bootable disk partition</a:t>
            </a:r>
          </a:p>
          <a:p>
            <a:pPr lvl="1" eaLnBrk="1" hangingPunct="1"/>
            <a:r>
              <a:rPr lang="en-US" altLang="en-US" sz="2400" smtClean="0"/>
              <a:t>After loading the kernel image, LILO sets the kernel mode and jumps to the entry point of an operating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Booting Sequence in Brief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A CPU jumps to a fixed address in ROM,</a:t>
            </a:r>
          </a:p>
          <a:p>
            <a:pPr eaLnBrk="1" hangingPunct="1"/>
            <a:r>
              <a:rPr lang="en-US" altLang="en-US" sz="2800" dirty="0" smtClean="0"/>
              <a:t>Loads the BIOS (UEFI),</a:t>
            </a:r>
          </a:p>
          <a:p>
            <a:pPr eaLnBrk="1" hangingPunct="1"/>
            <a:r>
              <a:rPr lang="en-US" altLang="en-US" sz="2800" dirty="0" smtClean="0"/>
              <a:t>Performs POST,</a:t>
            </a:r>
          </a:p>
          <a:p>
            <a:pPr eaLnBrk="1" hangingPunct="1"/>
            <a:r>
              <a:rPr lang="en-US" altLang="en-US" sz="2800" dirty="0" smtClean="0"/>
              <a:t>Loads MBR (GPT) from the boot device,</a:t>
            </a:r>
          </a:p>
          <a:p>
            <a:pPr eaLnBrk="1" hangingPunct="1"/>
            <a:r>
              <a:rPr lang="en-US" altLang="en-US" sz="2800" dirty="0" smtClean="0"/>
              <a:t>Loads an </a:t>
            </a:r>
            <a:r>
              <a:rPr lang="en-US" altLang="en-US" sz="2800" smtClean="0"/>
              <a:t>OS loader (LILO, GRUB),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Loads the kernel image,</a:t>
            </a:r>
          </a:p>
          <a:p>
            <a:pPr eaLnBrk="1" hangingPunct="1"/>
            <a:r>
              <a:rPr lang="en-US" altLang="en-US" sz="2800" dirty="0" smtClean="0"/>
              <a:t>Sets the kernel mode, and</a:t>
            </a:r>
          </a:p>
          <a:p>
            <a:pPr eaLnBrk="1" hangingPunct="1"/>
            <a:r>
              <a:rPr lang="en-US" altLang="en-US" sz="2800" dirty="0" smtClean="0"/>
              <a:t>Jumps to the OS entry point.</a:t>
            </a:r>
          </a:p>
          <a:p>
            <a:pPr eaLnBrk="1" hangingPunct="1"/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Linux Initialization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Set up a number of things: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Trap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Interrupt handlers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Scheduler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Clock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Kernel modules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Process manager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is the first process created?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happens when you turn on a computer?</a:t>
            </a:r>
          </a:p>
          <a:p>
            <a:pPr eaLnBrk="1" hangingPunct="1"/>
            <a:r>
              <a:rPr lang="en-US" altLang="en-US" smtClean="0"/>
              <a:t>How to get from raw hardware to the first running process, or </a:t>
            </a:r>
            <a:r>
              <a:rPr lang="en-US" altLang="en-US" b="1" i="1" smtClean="0">
                <a:solidFill>
                  <a:srgbClr val="CC66FF"/>
                </a:solidFill>
              </a:rPr>
              <a:t>process 1</a:t>
            </a:r>
            <a:r>
              <a:rPr lang="en-US" altLang="en-US" smtClean="0"/>
              <a:t> under UNIX?</a:t>
            </a:r>
          </a:p>
          <a:p>
            <a:pPr eaLnBrk="1" hangingPunct="1"/>
            <a:r>
              <a:rPr lang="en-US" altLang="en-US" smtClean="0"/>
              <a:t>Well…it’s a long story…</a:t>
            </a:r>
          </a:p>
          <a:p>
            <a:pPr lvl="1" eaLnBrk="1" hangingPunct="1"/>
            <a:r>
              <a:rPr lang="en-US" altLang="en-US" smtClean="0"/>
              <a:t>It starts with a simple computing 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Is instantiated from the </a:t>
            </a:r>
            <a:r>
              <a:rPr lang="en-US" altLang="en-US" b="1" i="1" smtClean="0">
                <a:solidFill>
                  <a:srgbClr val="CC66FF"/>
                </a:solidFill>
              </a:rPr>
              <a:t>init</a:t>
            </a:r>
            <a:r>
              <a:rPr lang="en-US" altLang="en-US" smtClean="0"/>
              <a:t> (now </a:t>
            </a:r>
            <a:r>
              <a:rPr lang="en-US" altLang="en-US" b="1" i="1" smtClean="0">
                <a:solidFill>
                  <a:srgbClr val="CC66FF"/>
                </a:solidFill>
              </a:rPr>
              <a:t>systemd</a:t>
            </a:r>
            <a:r>
              <a:rPr lang="en-US" altLang="en-US" smtClean="0"/>
              <a:t> for parallelism) program</a:t>
            </a:r>
          </a:p>
          <a:p>
            <a:pPr eaLnBrk="1" hangingPunct="1"/>
            <a:r>
              <a:rPr lang="en-US" altLang="en-US" smtClean="0"/>
              <a:t>Is the ancestor of all processes</a:t>
            </a:r>
          </a:p>
          <a:p>
            <a:pPr eaLnBrk="1" hangingPunct="1"/>
            <a:r>
              <a:rPr lang="en-US" altLang="en-US" smtClean="0"/>
              <a:t>Controls transitions between </a:t>
            </a:r>
            <a:r>
              <a:rPr lang="en-US" altLang="en-US" b="1" i="1" smtClean="0">
                <a:solidFill>
                  <a:srgbClr val="CC66FF"/>
                </a:solidFill>
              </a:rPr>
              <a:t>runlevels</a:t>
            </a:r>
          </a:p>
          <a:p>
            <a:pPr eaLnBrk="1" hangingPunct="1"/>
            <a:r>
              <a:rPr lang="en-US" altLang="en-US" smtClean="0"/>
              <a:t>Executes startup and shutdown scripts for each runlevel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Runlevels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Level 0:  shutdown</a:t>
            </a:r>
          </a:p>
          <a:p>
            <a:pPr eaLnBrk="1" hangingPunct="1"/>
            <a:r>
              <a:rPr lang="en-US" altLang="en-US" smtClean="0"/>
              <a:t>Level 1:  single-user</a:t>
            </a:r>
          </a:p>
          <a:p>
            <a:pPr eaLnBrk="1" hangingPunct="1"/>
            <a:r>
              <a:rPr lang="en-US" altLang="en-US" smtClean="0"/>
              <a:t>Level 2:  multi-user (without network file system)</a:t>
            </a:r>
          </a:p>
          <a:p>
            <a:pPr eaLnBrk="1" hangingPunct="1"/>
            <a:r>
              <a:rPr lang="en-US" altLang="en-US" smtClean="0"/>
              <a:t>Level 3:  full multi-user</a:t>
            </a:r>
          </a:p>
          <a:p>
            <a:pPr eaLnBrk="1" hangingPunct="1"/>
            <a:r>
              <a:rPr lang="en-US" altLang="en-US" smtClean="0"/>
              <a:t>Level 5:  X11</a:t>
            </a:r>
          </a:p>
          <a:p>
            <a:pPr eaLnBrk="1" hangingPunct="1"/>
            <a:r>
              <a:rPr lang="en-US" altLang="en-US" smtClean="0"/>
              <a:t>Level 6:  reboot</a:t>
            </a:r>
            <a:endParaRPr lang="en-US" altLang="en-US" b="1" i="1" smtClean="0">
              <a:solidFill>
                <a:srgbClr val="CC66FF"/>
              </a:solidFill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Process Creation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Via the </a:t>
            </a:r>
            <a:r>
              <a:rPr lang="en-US" altLang="en-US" b="1" i="1" smtClean="0">
                <a:solidFill>
                  <a:srgbClr val="CC66FF"/>
                </a:solidFill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system call family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Before we discuss process creation, a few words on system calls…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System Calls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smtClean="0">
                <a:solidFill>
                  <a:srgbClr val="CC66FF"/>
                </a:solidFill>
              </a:rPr>
              <a:t>System calls</a:t>
            </a:r>
            <a:r>
              <a:rPr lang="en-US" altLang="en-US" smtClean="0"/>
              <a:t> allow processes running at the </a:t>
            </a:r>
            <a:r>
              <a:rPr lang="en-US" altLang="en-US" b="1" i="1" smtClean="0">
                <a:solidFill>
                  <a:srgbClr val="CC66FF"/>
                </a:solidFill>
              </a:rPr>
              <a:t>user mode</a:t>
            </a:r>
            <a:r>
              <a:rPr lang="en-US" altLang="en-US" smtClean="0"/>
              <a:t> to access kernel functions that run under the </a:t>
            </a:r>
            <a:r>
              <a:rPr lang="en-US" altLang="en-US" b="1" i="1" smtClean="0">
                <a:solidFill>
                  <a:srgbClr val="CC66FF"/>
                </a:solidFill>
              </a:rPr>
              <a:t>kernel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Prevent processes from doing bad things, such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Halting the entire operating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Modifying the MBR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7"/>
          <p:cNvSpPr>
            <a:spLocks noChangeShapeType="1"/>
          </p:cNvSpPr>
          <p:nvPr/>
        </p:nvSpPr>
        <p:spPr bwMode="auto">
          <a:xfrm>
            <a:off x="2671763" y="3824288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UNIX System Calls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Implemented through the </a:t>
            </a:r>
            <a:r>
              <a:rPr lang="en-US" altLang="en-US" b="1" i="1" smtClean="0">
                <a:solidFill>
                  <a:srgbClr val="CC66FF"/>
                </a:solidFill>
              </a:rPr>
              <a:t>trap</a:t>
            </a:r>
            <a:r>
              <a:rPr lang="en-US" altLang="en-US" smtClean="0"/>
              <a:t> instruction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52229" name="Picture 5" descr="Snap%20e%20Mouse%20Tr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4129088"/>
            <a:ext cx="16764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681163" y="3824288"/>
            <a:ext cx="590550" cy="36671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trap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90763" y="3595688"/>
            <a:ext cx="2568575" cy="1008062"/>
            <a:chOff x="1344" y="1968"/>
            <a:chExt cx="1618" cy="635"/>
          </a:xfrm>
        </p:grpSpPr>
        <p:sp>
          <p:nvSpPr>
            <p:cNvPr id="52245" name="Line 8"/>
            <p:cNvSpPr>
              <a:spLocks noChangeShapeType="1"/>
            </p:cNvSpPr>
            <p:nvPr/>
          </p:nvSpPr>
          <p:spPr bwMode="auto">
            <a:xfrm>
              <a:off x="1344" y="2208"/>
              <a:ext cx="52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2246" name="Picture 11" descr="Linux Pengui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968"/>
              <a:ext cx="624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47" name="Text Box 12"/>
            <p:cNvSpPr txBox="1">
              <a:spLocks noChangeArrowheads="1"/>
            </p:cNvSpPr>
            <p:nvPr/>
          </p:nvSpPr>
          <p:spPr bwMode="auto">
            <a:xfrm>
              <a:off x="1824" y="2372"/>
              <a:ext cx="11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set kernel mode</a:t>
              </a: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900363" y="3976688"/>
            <a:ext cx="3575050" cy="1738312"/>
            <a:chOff x="1728" y="2208"/>
            <a:chExt cx="2252" cy="1095"/>
          </a:xfrm>
        </p:grpSpPr>
        <p:sp>
          <p:nvSpPr>
            <p:cNvPr id="52239" name="Line 13"/>
            <p:cNvSpPr>
              <a:spLocks noChangeShapeType="1"/>
            </p:cNvSpPr>
            <p:nvPr/>
          </p:nvSpPr>
          <p:spPr bwMode="auto">
            <a:xfrm>
              <a:off x="1728" y="2208"/>
              <a:ext cx="0" cy="528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Line 14"/>
            <p:cNvSpPr>
              <a:spLocks noChangeShapeType="1"/>
            </p:cNvSpPr>
            <p:nvPr/>
          </p:nvSpPr>
          <p:spPr bwMode="auto">
            <a:xfrm>
              <a:off x="1728" y="2736"/>
              <a:ext cx="148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41" name="Rectangle 15"/>
            <p:cNvSpPr>
              <a:spLocks noChangeArrowheads="1"/>
            </p:cNvSpPr>
            <p:nvPr/>
          </p:nvSpPr>
          <p:spPr bwMode="auto">
            <a:xfrm>
              <a:off x="3216" y="2496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2" name="Rectangle 16"/>
            <p:cNvSpPr>
              <a:spLocks noChangeArrowheads="1"/>
            </p:cNvSpPr>
            <p:nvPr/>
          </p:nvSpPr>
          <p:spPr bwMode="auto">
            <a:xfrm>
              <a:off x="3216" y="2688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3" name="Rectangle 17"/>
            <p:cNvSpPr>
              <a:spLocks noChangeArrowheads="1"/>
            </p:cNvSpPr>
            <p:nvPr/>
          </p:nvSpPr>
          <p:spPr bwMode="auto">
            <a:xfrm>
              <a:off x="3216" y="2880"/>
              <a:ext cx="624" cy="192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52244" name="Text Box 18"/>
            <p:cNvSpPr txBox="1">
              <a:spLocks noChangeArrowheads="1"/>
            </p:cNvSpPr>
            <p:nvPr/>
          </p:nvSpPr>
          <p:spPr bwMode="auto">
            <a:xfrm>
              <a:off x="3072" y="3072"/>
              <a:ext cx="9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branch table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5719763" y="4281488"/>
            <a:ext cx="2586037" cy="1433512"/>
            <a:chOff x="3504" y="2400"/>
            <a:chExt cx="1629" cy="903"/>
          </a:xfrm>
        </p:grpSpPr>
        <p:sp>
          <p:nvSpPr>
            <p:cNvPr id="52236" name="Line 19"/>
            <p:cNvSpPr>
              <a:spLocks noChangeShapeType="1"/>
            </p:cNvSpPr>
            <p:nvPr/>
          </p:nvSpPr>
          <p:spPr bwMode="auto">
            <a:xfrm>
              <a:off x="3504" y="2784"/>
              <a:ext cx="768" cy="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2237" name="Picture 23" descr="Silver floor saf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400"/>
              <a:ext cx="592" cy="7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2238" name="Text Box 24"/>
            <p:cNvSpPr txBox="1">
              <a:spLocks noChangeArrowheads="1"/>
            </p:cNvSpPr>
            <p:nvPr/>
          </p:nvSpPr>
          <p:spPr bwMode="auto">
            <a:xfrm>
              <a:off x="4224" y="3072"/>
              <a:ext cx="90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trusted code</a:t>
              </a:r>
            </a:p>
          </p:txBody>
        </p:sp>
      </p:grpSp>
      <p:sp>
        <p:nvSpPr>
          <p:cNvPr id="52234" name="Text Box 28"/>
          <p:cNvSpPr txBox="1">
            <a:spLocks noChangeArrowheads="1"/>
          </p:cNvSpPr>
          <p:nvPr/>
        </p:nvSpPr>
        <p:spPr bwMode="auto">
          <a:xfrm>
            <a:off x="1290638" y="5272088"/>
            <a:ext cx="11477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user level</a:t>
            </a:r>
          </a:p>
        </p:txBody>
      </p:sp>
      <p:sp>
        <p:nvSpPr>
          <p:cNvPr id="52235" name="Text Box 29"/>
          <p:cNvSpPr txBox="1">
            <a:spLocks noChangeArrowheads="1"/>
          </p:cNvSpPr>
          <p:nvPr/>
        </p:nvSpPr>
        <p:spPr bwMode="auto">
          <a:xfrm>
            <a:off x="2933700" y="5272088"/>
            <a:ext cx="1333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kernel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 fork())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4276" name="Text Box 5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fork()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3128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if ((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 =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96863" y="2209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3128)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  <a:r>
              <a:rPr lang="en-US" altLang="en-US" sz="1200" b="1">
                <a:latin typeface="Courier New" panose="02070309020205020404" pitchFamily="49" charset="0"/>
              </a:rPr>
              <a:t>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667000" y="5410200"/>
            <a:ext cx="167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Parent process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419600" y="2971800"/>
            <a:ext cx="6546850" cy="3205163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pid_t pid;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if ((pid = 0) == 0)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  printf(“child’s return value %d:  I want to play…\n”,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 else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while (1)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  printf(“parent’s return value %d:  After the project…\n”, pid);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  }	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7091363" y="6172200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Child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286000"/>
            <a:ext cx="4218142" cy="34163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Long, Long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Ago…(During</a:t>
            </a:r>
          </a:p>
          <a:p>
            <a:pPr algn="ctr">
              <a:defRPr/>
            </a:pP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1940s)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Courier New" panose="02070309020205020404" pitchFamily="49" charset="0"/>
              </a:rPr>
              <a:t>Nag.c</a:t>
            </a:r>
            <a:r>
              <a:rPr lang="en-US" altLang="en-US" smtClean="0"/>
              <a:t> Outputs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&gt;a.out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parent’s return value 3218:  After the project…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…// context switch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child’s return value 0:  I want to play…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^C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b="1" smtClean="0">
                <a:solidFill>
                  <a:schemeClr val="folHlink"/>
                </a:solidFill>
                <a:latin typeface="Courier New" panose="02070309020205020404" pitchFamily="49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clone a process?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clone a process?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Simplifies parameter passing</a:t>
            </a:r>
          </a:p>
          <a:p>
            <a:pPr lvl="1"/>
            <a:r>
              <a:rPr lang="en-US" altLang="en-US" smtClean="0"/>
              <a:t>Environmental variables, permissions, etc.</a:t>
            </a:r>
          </a:p>
          <a:p>
            <a:r>
              <a:rPr lang="en-US" altLang="en-US" smtClean="0"/>
              <a:t>Performance optimization</a:t>
            </a:r>
          </a:p>
          <a:p>
            <a:pPr lvl="1"/>
            <a:r>
              <a:rPr lang="en-US" altLang="en-US" smtClean="0"/>
              <a:t>Copy on 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Also,…don’t do this at home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while (1)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	fork();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System Call Family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fork</a:t>
            </a:r>
            <a:r>
              <a:rPr lang="en-US" altLang="en-US" smtClean="0"/>
              <a:t> by itself is not interesting</a:t>
            </a:r>
          </a:p>
          <a:p>
            <a:pPr eaLnBrk="1" hangingPunct="1"/>
            <a:r>
              <a:rPr lang="en-US" altLang="en-US" smtClean="0"/>
              <a:t>To make a process run a program that is different from the parent process, you need </a:t>
            </a:r>
            <a:r>
              <a:rPr lang="en-US" altLang="en-US" b="1" i="1" smtClean="0">
                <a:solidFill>
                  <a:srgbClr val="CC66FF"/>
                </a:solidFill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system call</a:t>
            </a:r>
          </a:p>
          <a:p>
            <a:pPr eaLnBrk="1" hangingPunct="1"/>
            <a:r>
              <a:rPr lang="en-US" altLang="en-US" smtClean="0"/>
              <a:t>exec starts a program by overwriting the current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4114800" y="6324600"/>
            <a:ext cx="1154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15000" y="2819400"/>
            <a:ext cx="3143250" cy="1295400"/>
            <a:chOff x="3600" y="1776"/>
            <a:chExt cx="1980" cy="816"/>
          </a:xfrm>
        </p:grpSpPr>
        <p:sp>
          <p:nvSpPr>
            <p:cNvPr id="71686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500" cy="583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At a shell prompt: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&gt;whereis xeyes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/usr/X11R6/bin/xeyes</a:t>
              </a:r>
            </a:p>
          </p:txBody>
        </p:sp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>
              <a:off x="3600" y="2064"/>
              <a:ext cx="48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strlen(fullPathName)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+ 1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(char *)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Long, Long, Long Ago…(during the 1940s)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John von Neumann invented </a:t>
            </a:r>
            <a:r>
              <a:rPr lang="en-US" altLang="en-US" b="1" i="1" smtClean="0">
                <a:solidFill>
                  <a:srgbClr val="CC66FF"/>
                </a:solidFill>
              </a:rPr>
              <a:t>von Neumann computer architecture</a:t>
            </a:r>
          </a:p>
          <a:p>
            <a:pPr lvl="1" eaLnBrk="1" hangingPunct="1"/>
            <a:r>
              <a:rPr lang="en-US" altLang="en-US" smtClean="0"/>
              <a:t>A CPU</a:t>
            </a:r>
          </a:p>
          <a:p>
            <a:pPr lvl="1" eaLnBrk="1" hangingPunct="1"/>
            <a:r>
              <a:rPr lang="en-US" altLang="en-US" smtClean="0"/>
              <a:t>A memory unit</a:t>
            </a:r>
          </a:p>
          <a:p>
            <a:pPr lvl="1" eaLnBrk="1" hangingPunct="1"/>
            <a:r>
              <a:rPr lang="en-US" altLang="en-US" smtClean="0"/>
              <a:t>I/O devices (e.g., </a:t>
            </a:r>
          </a:p>
          <a:p>
            <a:pPr lvl="1"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mtClean="0"/>
              <a:t>	disks and tapes)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strcpy</a:t>
            </a: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return(0);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4495800" y="5575300"/>
            <a:ext cx="3622675" cy="646113"/>
            <a:chOff x="2928" y="1776"/>
            <a:chExt cx="2282" cy="407"/>
          </a:xfrm>
        </p:grpSpPr>
        <p:sp>
          <p:nvSpPr>
            <p:cNvPr id="86022" name="Text Box 5"/>
            <p:cNvSpPr txBox="1">
              <a:spLocks noChangeArrowheads="1"/>
            </p:cNvSpPr>
            <p:nvPr/>
          </p:nvSpPr>
          <p:spPr bwMode="auto">
            <a:xfrm>
              <a:off x="4080" y="1776"/>
              <a:ext cx="1130" cy="407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To be passed to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main() of xeyes</a:t>
              </a:r>
            </a:p>
          </p:txBody>
        </p:sp>
        <p:sp>
          <p:nvSpPr>
            <p:cNvPr id="86023" name="Line 6"/>
            <p:cNvSpPr>
              <a:spLocks noChangeShapeType="1"/>
            </p:cNvSpPr>
            <p:nvPr/>
          </p:nvSpPr>
          <p:spPr bwMode="auto">
            <a:xfrm flipH="1" flipV="1">
              <a:off x="2928" y="1912"/>
              <a:ext cx="1152" cy="1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3"/>
          <p:cNvSpPr txBox="1">
            <a:spLocks noChangeArrowheads="1"/>
          </p:cNvSpPr>
          <p:nvPr/>
        </p:nvSpPr>
        <p:spPr bwMode="auto">
          <a:xfrm>
            <a:off x="1733550" y="2514600"/>
            <a:ext cx="5856288" cy="3786188"/>
          </a:xfrm>
          <a:prstGeom prst="rect">
            <a:avLst/>
          </a:prstGeom>
          <a:solidFill>
            <a:srgbClr val="FFFF99"/>
          </a:solidFill>
          <a:ln w="9525">
            <a:solidFill>
              <a:srgbClr val="CC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&lt;stdio.h&gt;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&lt;unistd.h&gt;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&lt;sys/types.h&gt;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&lt;string.h&gt;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#include &lt;malloc.h&gt;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#define LB_SIZE 1024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int main(int argc, char *argv[])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fullPathName[] = “/usr/X11R6/bin/xeyes”;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char *myArgv[LB_SIZE];  // an array of pointers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myArgv[0] = (char *) malloc(strlen(fullPathName) + 1);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strcpy(myArgv[0], fullPathName);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myArgv[1] = NULL;  // last element should be a NULL pointer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hlink"/>
                </a:solidFill>
                <a:latin typeface="Courier New" panose="02070309020205020404" pitchFamily="49" charset="0"/>
              </a:rPr>
              <a:t>  execvp(fullPathName, myArgv);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  exit(0);  // should not be reached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8067" name="Text Box 4"/>
          <p:cNvSpPr txBox="1">
            <a:spLocks noChangeArrowheads="1"/>
          </p:cNvSpPr>
          <p:nvPr/>
        </p:nvSpPr>
        <p:spPr bwMode="auto">
          <a:xfrm>
            <a:off x="4103688" y="6338888"/>
            <a:ext cx="11541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A process</a:t>
            </a:r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b="1" smtClean="0">
                <a:latin typeface="Courier New" panose="02070309020205020404" pitchFamily="49" charset="0"/>
              </a:rPr>
              <a:t>exec</a:t>
            </a:r>
            <a:r>
              <a:rPr lang="en-US" altLang="en-US" smtClean="0"/>
              <a:t> Example, </a:t>
            </a:r>
            <a:r>
              <a:rPr lang="en-US" altLang="en-US" b="1" smtClean="0">
                <a:latin typeface="Courier New" panose="02070309020205020404" pitchFamily="49" charset="0"/>
              </a:rPr>
              <a:t>HungryEyes.c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752600" y="2514600"/>
            <a:ext cx="6705600" cy="3886200"/>
            <a:chOff x="1104" y="1584"/>
            <a:chExt cx="4224" cy="2160"/>
          </a:xfrm>
        </p:grpSpPr>
        <p:sp>
          <p:nvSpPr>
            <p:cNvPr id="88070" name="Rectangle 5"/>
            <p:cNvSpPr>
              <a:spLocks noChangeArrowheads="1"/>
            </p:cNvSpPr>
            <p:nvPr/>
          </p:nvSpPr>
          <p:spPr bwMode="auto">
            <a:xfrm>
              <a:off x="1104" y="1584"/>
              <a:ext cx="3648" cy="2160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CC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1" name="Oval 6"/>
            <p:cNvSpPr>
              <a:spLocks noChangeArrowheads="1"/>
            </p:cNvSpPr>
            <p:nvPr/>
          </p:nvSpPr>
          <p:spPr bwMode="auto">
            <a:xfrm>
              <a:off x="1104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2" name="Oval 7"/>
            <p:cNvSpPr>
              <a:spLocks noChangeArrowheads="1"/>
            </p:cNvSpPr>
            <p:nvPr/>
          </p:nvSpPr>
          <p:spPr bwMode="auto">
            <a:xfrm>
              <a:off x="2928" y="1584"/>
              <a:ext cx="1824" cy="216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3" name="Oval 8"/>
            <p:cNvSpPr>
              <a:spLocks noChangeArrowheads="1"/>
            </p:cNvSpPr>
            <p:nvPr/>
          </p:nvSpPr>
          <p:spPr bwMode="auto">
            <a:xfrm>
              <a:off x="2496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4" name="Oval 9"/>
            <p:cNvSpPr>
              <a:spLocks noChangeArrowheads="1"/>
            </p:cNvSpPr>
            <p:nvPr/>
          </p:nvSpPr>
          <p:spPr bwMode="auto">
            <a:xfrm>
              <a:off x="4320" y="2544"/>
              <a:ext cx="432" cy="4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88075" name="AutoShape 11"/>
            <p:cNvSpPr>
              <a:spLocks noChangeArrowheads="1"/>
            </p:cNvSpPr>
            <p:nvPr/>
          </p:nvSpPr>
          <p:spPr bwMode="auto">
            <a:xfrm rot="-1258110">
              <a:off x="5136" y="2592"/>
              <a:ext cx="192" cy="384"/>
            </a:xfrm>
            <a:prstGeom prst="upArrow">
              <a:avLst>
                <a:gd name="adj1" fmla="val 40472"/>
                <a:gd name="adj2" fmla="val 11138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Creation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Use </a:t>
            </a:r>
            <a:r>
              <a:rPr lang="en-US" altLang="en-US" b="1" smtClean="0">
                <a:latin typeface="Courier New" panose="02070309020205020404" pitchFamily="49" charset="0"/>
              </a:rPr>
              <a:t>pthread_create()</a:t>
            </a:r>
            <a:r>
              <a:rPr lang="en-US" altLang="en-US" smtClean="0"/>
              <a:t> instead of </a:t>
            </a:r>
            <a:r>
              <a:rPr lang="en-US" altLang="en-US" b="1" smtClean="0">
                <a:latin typeface="Courier New" panose="02070309020205020404" pitchFamily="49" charset="0"/>
              </a:rPr>
              <a:t>fork()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newly created thread will share the address space of the current process and all resources (e.g., open files)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+ Efficient sharing of states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/>
              <a:t>- Potential corruptions by a misbehaving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von Neumann Architecture,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Programs are stored on storage devices</a:t>
            </a:r>
          </a:p>
          <a:p>
            <a:pPr eaLnBrk="1" hangingPunct="1"/>
            <a:r>
              <a:rPr lang="en-US" altLang="en-US" sz="2800" smtClean="0"/>
              <a:t>Programs are copied into memory for execution</a:t>
            </a:r>
          </a:p>
          <a:p>
            <a:pPr eaLnBrk="1" hangingPunct="1"/>
            <a:r>
              <a:rPr lang="en-US" altLang="en-US" sz="2800" smtClean="0"/>
              <a:t>CPU reads each instruction in the program and executes accordingly</a:t>
            </a:r>
          </a:p>
        </p:txBody>
      </p:sp>
      <p:pic>
        <p:nvPicPr>
          <p:cNvPr id="11268" name="Picture 8" descr="Hard_Dr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572000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715000" y="3048000"/>
            <a:ext cx="2552700" cy="2514600"/>
            <a:chOff x="3600" y="1920"/>
            <a:chExt cx="1608" cy="1584"/>
          </a:xfrm>
        </p:grpSpPr>
        <p:pic>
          <p:nvPicPr>
            <p:cNvPr id="11273" name="Picture 6" descr="memory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8" y="1920"/>
              <a:ext cx="1560" cy="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4" name="Freeform 12"/>
            <p:cNvSpPr>
              <a:spLocks/>
            </p:cNvSpPr>
            <p:nvPr/>
          </p:nvSpPr>
          <p:spPr bwMode="auto">
            <a:xfrm>
              <a:off x="3600" y="2448"/>
              <a:ext cx="480" cy="1056"/>
            </a:xfrm>
            <a:custGeom>
              <a:avLst/>
              <a:gdLst>
                <a:gd name="T0" fmla="*/ 480 w 480"/>
                <a:gd name="T1" fmla="*/ 1056 h 1056"/>
                <a:gd name="T2" fmla="*/ 0 w 480"/>
                <a:gd name="T3" fmla="*/ 528 h 1056"/>
                <a:gd name="T4" fmla="*/ 480 w 480"/>
                <a:gd name="T5" fmla="*/ 0 h 1056"/>
                <a:gd name="T6" fmla="*/ 0 60000 65536"/>
                <a:gd name="T7" fmla="*/ 0 60000 65536"/>
                <a:gd name="T8" fmla="*/ 0 60000 65536"/>
                <a:gd name="T9" fmla="*/ 0 w 480"/>
                <a:gd name="T10" fmla="*/ 0 h 1056"/>
                <a:gd name="T11" fmla="*/ 480 w 480"/>
                <a:gd name="T12" fmla="*/ 1056 h 10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056">
                  <a:moveTo>
                    <a:pt x="480" y="1056"/>
                  </a:moveTo>
                  <a:cubicBezTo>
                    <a:pt x="240" y="880"/>
                    <a:pt x="0" y="704"/>
                    <a:pt x="0" y="528"/>
                  </a:cubicBezTo>
                  <a:cubicBezTo>
                    <a:pt x="0" y="352"/>
                    <a:pt x="240" y="176"/>
                    <a:pt x="480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16044" y="1289637"/>
            <a:ext cx="2185248" cy="2161784"/>
            <a:chOff x="5716044" y="1289637"/>
            <a:chExt cx="2185248" cy="2161784"/>
          </a:xfrm>
        </p:grpSpPr>
        <p:sp>
          <p:nvSpPr>
            <p:cNvPr id="11272" name="Freeform 13"/>
            <p:cNvSpPr>
              <a:spLocks/>
            </p:cNvSpPr>
            <p:nvPr/>
          </p:nvSpPr>
          <p:spPr bwMode="auto">
            <a:xfrm>
              <a:off x="5716044" y="2305050"/>
              <a:ext cx="381000" cy="685800"/>
            </a:xfrm>
            <a:custGeom>
              <a:avLst/>
              <a:gdLst>
                <a:gd name="T0" fmla="*/ 200 w 248"/>
                <a:gd name="T1" fmla="*/ 432 h 432"/>
                <a:gd name="T2" fmla="*/ 8 w 248"/>
                <a:gd name="T3" fmla="*/ 192 h 432"/>
                <a:gd name="T4" fmla="*/ 248 w 248"/>
                <a:gd name="T5" fmla="*/ 0 h 432"/>
                <a:gd name="T6" fmla="*/ 0 60000 65536"/>
                <a:gd name="T7" fmla="*/ 0 60000 65536"/>
                <a:gd name="T8" fmla="*/ 0 60000 65536"/>
                <a:gd name="T9" fmla="*/ 0 w 248"/>
                <a:gd name="T10" fmla="*/ 0 h 432"/>
                <a:gd name="T11" fmla="*/ 248 w 24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8" h="432">
                  <a:moveTo>
                    <a:pt x="200" y="432"/>
                  </a:moveTo>
                  <a:cubicBezTo>
                    <a:pt x="100" y="348"/>
                    <a:pt x="0" y="264"/>
                    <a:pt x="8" y="192"/>
                  </a:cubicBezTo>
                  <a:cubicBezTo>
                    <a:pt x="16" y="120"/>
                    <a:pt x="208" y="32"/>
                    <a:pt x="248" y="0"/>
                  </a:cubicBezTo>
                </a:path>
              </a:pathLst>
            </a:custGeom>
            <a:noFill/>
            <a:ln w="28575" cmpd="sng">
              <a:solidFill>
                <a:schemeClr val="folHlink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9508" y="1289637"/>
              <a:ext cx="2161784" cy="216178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Simple CPU Model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CC66FF"/>
                </a:solidFill>
              </a:rPr>
              <a:t>Fetch-execute algorithm</a:t>
            </a:r>
          </a:p>
          <a:p>
            <a:pPr eaLnBrk="1" hangingPunct="1"/>
            <a:r>
              <a:rPr lang="en-US" altLang="en-US" smtClean="0"/>
              <a:t>During a boot sequence, the program counter (PC) is loaded with the address of the first instruction</a:t>
            </a:r>
          </a:p>
          <a:p>
            <a:pPr eaLnBrk="1" hangingPunct="1"/>
            <a:r>
              <a:rPr lang="en-US" altLang="en-US" smtClean="0"/>
              <a:t>The instruction register (IR) is loaded with the instruction from the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3810000" y="3810000"/>
            <a:ext cx="15240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5377" name="Text Box 19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362200" y="2438400"/>
            <a:ext cx="4113213" cy="1295400"/>
            <a:chOff x="1488" y="1536"/>
            <a:chExt cx="2591" cy="816"/>
          </a:xfrm>
        </p:grpSpPr>
        <p:sp>
          <p:nvSpPr>
            <p:cNvPr id="15379" name="Line 14"/>
            <p:cNvSpPr>
              <a:spLocks noChangeShapeType="1"/>
            </p:cNvSpPr>
            <p:nvPr/>
          </p:nvSpPr>
          <p:spPr bwMode="auto">
            <a:xfrm>
              <a:off x="2400" y="2208"/>
              <a:ext cx="864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0" name="Text Box 20"/>
            <p:cNvSpPr txBox="1">
              <a:spLocks noChangeArrowheads="1"/>
            </p:cNvSpPr>
            <p:nvPr/>
          </p:nvSpPr>
          <p:spPr bwMode="auto">
            <a:xfrm>
              <a:off x="1488" y="1536"/>
              <a:ext cx="259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/>
                <a:t>PC = &lt;address of the first instruction&gt;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8" grpId="0"/>
      <p:bldP spid="23569" grpId="0" animBg="1"/>
      <p:bldP spid="235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7425" name="Text Box 22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Fetch-Execute Algorithm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5181600" y="30480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181600" y="44196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…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181600" y="39624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r4, c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181600" y="3505200"/>
            <a:ext cx="1828800" cy="4572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981200" y="32766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981200" y="4191000"/>
            <a:ext cx="1828800" cy="457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Courier New" panose="02070309020205020404" pitchFamily="49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105400" y="5029200"/>
            <a:ext cx="2068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Memory addresses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070725" y="35369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3000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7070725" y="39941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458913" y="3352800"/>
            <a:ext cx="4460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PC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493838" y="4191000"/>
            <a:ext cx="411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IR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555875" y="330835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3004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124075" y="4248150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</a:rPr>
              <a:t>load r3, b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667000" y="243840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while (not halt) {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increment PC</a:t>
            </a: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810000" y="3505200"/>
            <a:ext cx="1371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819400" y="3765550"/>
            <a:ext cx="16144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// execute(IR)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8" grpId="0" animBg="1"/>
      <p:bldP spid="25619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ends 3">
    <a:dk1>
      <a:srgbClr val="000000"/>
    </a:dk1>
    <a:lt1>
      <a:srgbClr val="FFFFFF"/>
    </a:lt1>
    <a:dk2>
      <a:srgbClr val="333399"/>
    </a:dk2>
    <a:lt2>
      <a:srgbClr val="1C1C1C"/>
    </a:lt2>
    <a:accent1>
      <a:srgbClr val="00E4A8"/>
    </a:accent1>
    <a:accent2>
      <a:srgbClr val="FFCF01"/>
    </a:accent2>
    <a:accent3>
      <a:srgbClr val="FFFFFF"/>
    </a:accent3>
    <a:accent4>
      <a:srgbClr val="000000"/>
    </a:accent4>
    <a:accent5>
      <a:srgbClr val="AAEFD1"/>
    </a:accent5>
    <a:accent6>
      <a:srgbClr val="E7BB01"/>
    </a:accent6>
    <a:hlink>
      <a:srgbClr val="FF0000"/>
    </a:hlink>
    <a:folHlink>
      <a:srgbClr val="3333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683</TotalTime>
  <Words>2804</Words>
  <Application>Microsoft Office PowerPoint</Application>
  <PresentationFormat>On-screen Show (4:3)</PresentationFormat>
  <Paragraphs>594</Paragraphs>
  <Slides>44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9" baseType="lpstr">
      <vt:lpstr>Calibri</vt:lpstr>
      <vt:lpstr>Courier New</vt:lpstr>
      <vt:lpstr>Tahoma</vt:lpstr>
      <vt:lpstr>Wingdings</vt:lpstr>
      <vt:lpstr>Blends</vt:lpstr>
      <vt:lpstr>Genesis:   From Raw Hardware to Processes</vt:lpstr>
      <vt:lpstr>How is the first process created?</vt:lpstr>
      <vt:lpstr>PowerPoint Presentation</vt:lpstr>
      <vt:lpstr>Long, Long, Long Ago…(during the 1940s)</vt:lpstr>
      <vt:lpstr>In von Neumann Architecture,</vt:lpstr>
      <vt:lpstr>A Simple CPU Model</vt:lpstr>
      <vt:lpstr>Fetch-Execute Algorithm</vt:lpstr>
      <vt:lpstr>Fetch-Execute Algorithm</vt:lpstr>
      <vt:lpstr>Fetch-Execute Algorithm</vt:lpstr>
      <vt:lpstr>Fetch-Execute Algorithm</vt:lpstr>
      <vt:lpstr>Booting Sequence</vt:lpstr>
      <vt:lpstr>Booting Procedure for i386 Machines</vt:lpstr>
      <vt:lpstr>BIOS Code</vt:lpstr>
      <vt:lpstr>After the POST</vt:lpstr>
      <vt:lpstr>After Getting the Info on the Boot Device</vt:lpstr>
      <vt:lpstr>Operating System Loaders</vt:lpstr>
      <vt:lpstr>More on OS Loaders</vt:lpstr>
      <vt:lpstr>Booting Sequence in Brief</vt:lpstr>
      <vt:lpstr>Linux Initialization</vt:lpstr>
      <vt:lpstr>Process 1</vt:lpstr>
      <vt:lpstr>Runlevels</vt:lpstr>
      <vt:lpstr>Process Creation</vt:lpstr>
      <vt:lpstr>System Calls</vt:lpstr>
      <vt:lpstr>UNIX System Calls</vt:lpstr>
      <vt:lpstr>A fork Example, Nag.c</vt:lpstr>
      <vt:lpstr>A fork Example, Nag.c</vt:lpstr>
      <vt:lpstr>A fork Example, Nag.c</vt:lpstr>
      <vt:lpstr>A fork Example, Nag.c</vt:lpstr>
      <vt:lpstr>A fork Example, Nag.c</vt:lpstr>
      <vt:lpstr>Nag.c Outputs</vt:lpstr>
      <vt:lpstr>Why clone a process?</vt:lpstr>
      <vt:lpstr>Why clone a process?</vt:lpstr>
      <vt:lpstr>Also,…don’t do this at home</vt:lpstr>
      <vt:lpstr>The exec System Call Family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A exec Example, HungryEyes.c</vt:lpstr>
      <vt:lpstr>Thread Creation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awang</dc:creator>
  <cp:lastModifiedBy>awang90210@gmail.com</cp:lastModifiedBy>
  <cp:revision>106</cp:revision>
  <dcterms:created xsi:type="dcterms:W3CDTF">1601-01-01T00:00:00Z</dcterms:created>
  <dcterms:modified xsi:type="dcterms:W3CDTF">2023-02-24T00:58:54Z</dcterms:modified>
</cp:coreProperties>
</file>