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sldIdLst>
    <p:sldId id="256" r:id="rId2"/>
    <p:sldId id="297" r:id="rId3"/>
    <p:sldId id="257" r:id="rId4"/>
    <p:sldId id="258" r:id="rId5"/>
    <p:sldId id="293" r:id="rId6"/>
    <p:sldId id="264" r:id="rId7"/>
    <p:sldId id="260" r:id="rId8"/>
    <p:sldId id="261" r:id="rId9"/>
    <p:sldId id="262" r:id="rId10"/>
    <p:sldId id="295" r:id="rId11"/>
    <p:sldId id="263" r:id="rId12"/>
    <p:sldId id="267" r:id="rId13"/>
    <p:sldId id="284" r:id="rId14"/>
    <p:sldId id="285" r:id="rId15"/>
    <p:sldId id="303" r:id="rId16"/>
    <p:sldId id="304" r:id="rId17"/>
    <p:sldId id="287" r:id="rId18"/>
    <p:sldId id="268" r:id="rId19"/>
    <p:sldId id="269" r:id="rId20"/>
    <p:sldId id="272" r:id="rId21"/>
    <p:sldId id="299" r:id="rId22"/>
    <p:sldId id="270" r:id="rId23"/>
    <p:sldId id="271" r:id="rId24"/>
    <p:sldId id="305" r:id="rId25"/>
    <p:sldId id="306" r:id="rId26"/>
    <p:sldId id="288" r:id="rId27"/>
    <p:sldId id="273" r:id="rId28"/>
    <p:sldId id="275" r:id="rId29"/>
    <p:sldId id="286" r:id="rId30"/>
    <p:sldId id="291" r:id="rId31"/>
    <p:sldId id="300" r:id="rId32"/>
    <p:sldId id="301" r:id="rId33"/>
    <p:sldId id="307" r:id="rId34"/>
    <p:sldId id="302" r:id="rId35"/>
    <p:sldId id="289" r:id="rId36"/>
    <p:sldId id="278" r:id="rId37"/>
    <p:sldId id="283" r:id="rId38"/>
    <p:sldId id="290" r:id="rId39"/>
    <p:sldId id="279" r:id="rId40"/>
    <p:sldId id="294" r:id="rId41"/>
    <p:sldId id="276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00"/>
    <a:srgbClr val="CCFFFF"/>
    <a:srgbClr val="66FFFF"/>
    <a:srgbClr val="FFCCFF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27AD485-562B-4665-A9D0-23B05C9719F5}" type="datetimeFigureOut">
              <a:rPr lang="en-US"/>
              <a:pPr>
                <a:defRPr/>
              </a:pPr>
              <a:t>10/19/2023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7733C1-ED98-490B-A49D-DE1AD88F89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271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C8AA6B-14C3-41FC-BBF9-DE12AB2E4290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8884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124208-B1B3-47A0-AC10-8B5F3481420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2600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A72E95-15FC-4B64-9C39-ED54F0BBC11B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30475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A4F0C9-1859-44F4-8504-003201F107D1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9120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FF1905-713D-4032-8A31-3EAC630DBE2C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78131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FF1905-713D-4032-8A31-3EAC630DBE2C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2272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FF1905-713D-4032-8A31-3EAC630DBE2C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510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D975E5-CDC6-43BD-8EC2-82910BF98581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99642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6D1236-E834-4EC7-A021-5C780952C8D0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6645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867EF30-AE91-4762-81CF-6218F7E9125F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24511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B38712-3A0A-483F-88D0-7E28F010A949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258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DF3770-C036-4484-8634-12C8312A3105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91233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E9C8A9-C33E-4EA1-B54E-CA01B0A2114F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8170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9DD911-65D6-4B7D-B353-C675CF219B15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44434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9DD911-65D6-4B7D-B353-C675CF219B15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79295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9DD911-65D6-4B7D-B353-C675CF219B15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78665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EFC4A5-6C61-480F-9CB9-A77AF312F4B1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653490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193A1C-0B46-4B59-AB0F-29815EF2BD2F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93253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B11C2F-A1DE-4D61-B70E-BB6CC2413361}" type="slidenum">
              <a:rPr lang="en-US" altLang="en-US" smtClean="0"/>
              <a:pPr/>
              <a:t>28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90886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AAFFF6-0125-41BA-BDAC-E4BF1FA58F2F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223691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F7D4B7-814D-48A0-884F-1AFDEDD41326}" type="slidenum">
              <a:rPr lang="en-US" altLang="en-US" smtClean="0"/>
              <a:pPr/>
              <a:t>30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019515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AAFFF6-0125-41BA-BDAC-E4BF1FA58F2F}" type="slidenum">
              <a:rPr lang="en-US" altLang="en-US" smtClean="0"/>
              <a:pPr/>
              <a:t>31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1060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D1A85E-DD14-428C-A3D2-1E064876AF00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30481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4751D8-7102-4A06-B1E9-22143CCA865A}" type="slidenum">
              <a:rPr lang="en-US" altLang="en-US" smtClean="0"/>
              <a:pPr/>
              <a:t>32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665328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AAFFF6-0125-41BA-BDAC-E4BF1FA58F2F}" type="slidenum">
              <a:rPr lang="en-US" altLang="en-US" smtClean="0"/>
              <a:pPr/>
              <a:t>33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38173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AAFFF6-0125-41BA-BDAC-E4BF1FA58F2F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15202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22C14C-C003-4F6B-9BE9-FBF832BA8712}" type="slidenum">
              <a:rPr lang="en-US" altLang="en-US" smtClean="0"/>
              <a:pPr/>
              <a:t>35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827899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9166C2-3401-46AE-AD05-ED17BEDA635D}" type="slidenum">
              <a:rPr lang="en-US" altLang="en-US" smtClean="0"/>
              <a:pPr/>
              <a:t>36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04166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95A2E0-1481-418A-9215-B366856C7DD5}" type="slidenum">
              <a:rPr lang="en-US" altLang="en-US" smtClean="0"/>
              <a:pPr/>
              <a:t>37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852694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C79834-812D-43F8-A23B-D33910E51189}" type="slidenum">
              <a:rPr lang="en-US" altLang="en-US" smtClean="0"/>
              <a:pPr/>
              <a:t>38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889640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F927B7-76B4-4F56-98DA-052ACBF2D46A}" type="slidenum">
              <a:rPr lang="en-US" altLang="en-US" smtClean="0"/>
              <a:pPr/>
              <a:t>39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66638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4885-5E8B-4948-8970-26D6ED794E51}" type="slidenum">
              <a:rPr lang="en-US" altLang="en-US" smtClean="0"/>
              <a:pPr/>
              <a:t>40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211362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24303C-DD49-4519-83FB-54BD130EDA48}" type="slidenum">
              <a:rPr lang="en-US" altLang="en-US" smtClean="0"/>
              <a:pPr/>
              <a:t>41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3833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68409A-17A2-4F01-9970-9DA22E0B6D04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1276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D06EA44-98BF-4DF9-BAC0-CEBC6C9844FC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4487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B1EEE9-E5E6-405B-B9CD-D07C58653D0A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4380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14FF49-B478-445F-B976-58B563AFB09A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630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3BEE66-D01C-4C1C-A041-36A53D9BEEF1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450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CE649D-40F4-43D5-BA88-34D51DD1F52F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6981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86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38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38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DCB20-A300-4D9B-8C5F-B2F4A91D2B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88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A26CA-510A-489F-A3AF-15D09227D2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1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FDEBE-C472-46BC-82EB-9471C0B42A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74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40439-1246-412F-B7F2-48EBF1E01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3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1D434-732C-4DA8-A9F6-257D7C2FC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B0408-378A-4FAD-969C-82767CB6C8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3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4C6F5-6106-4D8C-9EF0-0F125A2634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7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4537D-F62B-4B57-A5A1-CC6C66445D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8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D6DEC-EEB0-4CFA-B501-831AADDE6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03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6EA81-BEA0-4C57-B27E-1CEC4BC2C7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5BD0-9C4B-4F1B-963A-DFD51077C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5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2F2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614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4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4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5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5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6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6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6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6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6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6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6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6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6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6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7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7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7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7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7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7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7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7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8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8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8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8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8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8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9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9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9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9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9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9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9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9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9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19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0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0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0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0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0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0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0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0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0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0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1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1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1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1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1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1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1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1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1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1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2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2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2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2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2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2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2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2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2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2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3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3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3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3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3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3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3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3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3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3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4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4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4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4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4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4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4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4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4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4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5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5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5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5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5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5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5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5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5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5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6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6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6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6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6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6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6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6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6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6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7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7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7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7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7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7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7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7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7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7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8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8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8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8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8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8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8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8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8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8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9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9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9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9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9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9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9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9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9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29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0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0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0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0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0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0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0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0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0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0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1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1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1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1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1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1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1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1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1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1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2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2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2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2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2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2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2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2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2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2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3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3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3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3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3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3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3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3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3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3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4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5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5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5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5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5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5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5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5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5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5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6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36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36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E4A5DBD-F10A-4DC3-99B4-341B691127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36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6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6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6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6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Address Translation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Andy Wang</a:t>
            </a:r>
          </a:p>
          <a:p>
            <a:pPr eaLnBrk="1" hangingPunct="1">
              <a:defRPr/>
            </a:pPr>
            <a:r>
              <a:rPr lang="en-US" smtClean="0"/>
              <a:t>Operating Systems</a:t>
            </a:r>
          </a:p>
          <a:p>
            <a:pPr eaLnBrk="1" hangingPunct="1">
              <a:defRPr/>
            </a:pPr>
            <a:r>
              <a:rPr lang="en-US" smtClean="0"/>
              <a:t>COP 4610 / CGS 5765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Pros/Cons of Base-and-Bound Translation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- Memory allocation is complex</a:t>
            </a:r>
          </a:p>
          <a:p>
            <a:pPr lvl="1" eaLnBrk="1" hangingPunct="1">
              <a:defRPr/>
            </a:pPr>
            <a:r>
              <a:rPr lang="en-US" dirty="0" smtClean="0"/>
              <a:t>Need to find contiguous chunks of free memory</a:t>
            </a:r>
          </a:p>
          <a:p>
            <a:pPr lvl="2" eaLnBrk="1" hangingPunct="1">
              <a:defRPr/>
            </a:pPr>
            <a:r>
              <a:rPr lang="en-US" b="1" i="1" dirty="0" smtClean="0">
                <a:solidFill>
                  <a:srgbClr val="FFFF00"/>
                </a:solidFill>
              </a:rPr>
              <a:t>First fit</a:t>
            </a:r>
            <a:r>
              <a:rPr lang="en-US" dirty="0" smtClean="0"/>
              <a:t>: Use the first free memory region that is big enough</a:t>
            </a:r>
          </a:p>
          <a:p>
            <a:pPr lvl="2" eaLnBrk="1" hangingPunct="1">
              <a:defRPr/>
            </a:pPr>
            <a:r>
              <a:rPr lang="en-US" b="1" i="1" dirty="0">
                <a:solidFill>
                  <a:srgbClr val="FFFF00"/>
                </a:solidFill>
              </a:rPr>
              <a:t>Best fit</a:t>
            </a:r>
            <a:r>
              <a:rPr lang="en-US" dirty="0" smtClean="0"/>
              <a:t>:  Use the smallest free memory region</a:t>
            </a:r>
          </a:p>
          <a:p>
            <a:pPr lvl="2" eaLnBrk="1" hangingPunct="1">
              <a:defRPr/>
            </a:pPr>
            <a:r>
              <a:rPr lang="en-US" b="1" i="1" dirty="0">
                <a:solidFill>
                  <a:srgbClr val="FFFF00"/>
                </a:solidFill>
              </a:rPr>
              <a:t>Worst fit</a:t>
            </a:r>
            <a:r>
              <a:rPr lang="en-US" dirty="0" smtClean="0"/>
              <a:t>:  Use the largest free memory region </a:t>
            </a:r>
          </a:p>
          <a:p>
            <a:pPr lvl="1" eaLnBrk="1" hangingPunct="1">
              <a:defRPr/>
            </a:pPr>
            <a:r>
              <a:rPr lang="en-US" dirty="0" smtClean="0"/>
              <a:t>Reorganization involves copying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- Does not work well when address spaces grow and shrink dynamically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Segmentation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i="1" dirty="0" smtClean="0">
                <a:solidFill>
                  <a:srgbClr val="FFFF00"/>
                </a:solidFill>
              </a:rPr>
              <a:t>Segment</a:t>
            </a:r>
            <a:r>
              <a:rPr lang="en-US" dirty="0" smtClean="0"/>
              <a:t>:  a logically contiguous memory region</a:t>
            </a:r>
          </a:p>
          <a:p>
            <a:pPr eaLnBrk="1" hangingPunct="1">
              <a:defRPr/>
            </a:pPr>
            <a:r>
              <a:rPr lang="en-US" b="1" i="1" dirty="0" smtClean="0">
                <a:solidFill>
                  <a:srgbClr val="FFFF00"/>
                </a:solidFill>
              </a:rPr>
              <a:t>Segmentation-based translation</a:t>
            </a:r>
            <a:r>
              <a:rPr lang="en-US" dirty="0" smtClean="0"/>
              <a:t>:  use a table of base-and-bound pairs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Segmentation Illustrated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089150" y="1716088"/>
            <a:ext cx="1676400" cy="37338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5321300" y="1716088"/>
            <a:ext cx="1676400" cy="48006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1936750" y="1295400"/>
            <a:ext cx="194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Virtual addresses</a:t>
            </a: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5092700" y="1335088"/>
            <a:ext cx="215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Physical addresses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321300" y="5318125"/>
            <a:ext cx="2679700" cy="900113"/>
            <a:chOff x="3352" y="3277"/>
            <a:chExt cx="1688" cy="567"/>
          </a:xfrm>
        </p:grpSpPr>
        <p:sp>
          <p:nvSpPr>
            <p:cNvPr id="27676" name="Rectangle 11"/>
            <p:cNvSpPr>
              <a:spLocks noChangeArrowheads="1"/>
            </p:cNvSpPr>
            <p:nvPr/>
          </p:nvSpPr>
          <p:spPr bwMode="auto">
            <a:xfrm>
              <a:off x="3352" y="3360"/>
              <a:ext cx="1056" cy="384"/>
            </a:xfrm>
            <a:prstGeom prst="rect">
              <a:avLst/>
            </a:prstGeom>
            <a:gradFill rotWithShape="1">
              <a:gsLst>
                <a:gs pos="0">
                  <a:srgbClr val="767647"/>
                </a:gs>
                <a:gs pos="100000">
                  <a:srgbClr val="FFFF9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code</a:t>
              </a:r>
            </a:p>
          </p:txBody>
        </p:sp>
        <p:sp>
          <p:nvSpPr>
            <p:cNvPr id="27677" name="Text Box 12"/>
            <p:cNvSpPr txBox="1">
              <a:spLocks noChangeArrowheads="1"/>
            </p:cNvSpPr>
            <p:nvPr/>
          </p:nvSpPr>
          <p:spPr bwMode="auto">
            <a:xfrm>
              <a:off x="4408" y="3277"/>
              <a:ext cx="6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0x4000</a:t>
              </a:r>
            </a:p>
          </p:txBody>
        </p:sp>
        <p:sp>
          <p:nvSpPr>
            <p:cNvPr id="27678" name="Text Box 13"/>
            <p:cNvSpPr txBox="1">
              <a:spLocks noChangeArrowheads="1"/>
            </p:cNvSpPr>
            <p:nvPr/>
          </p:nvSpPr>
          <p:spPr bwMode="auto">
            <a:xfrm>
              <a:off x="4408" y="3613"/>
              <a:ext cx="6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0x46ff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174750" y="1584325"/>
            <a:ext cx="2590800" cy="900113"/>
            <a:chOff x="740" y="925"/>
            <a:chExt cx="1632" cy="567"/>
          </a:xfrm>
        </p:grpSpPr>
        <p:sp>
          <p:nvSpPr>
            <p:cNvPr id="27673" name="Text Box 8"/>
            <p:cNvSpPr txBox="1">
              <a:spLocks noChangeArrowheads="1"/>
            </p:cNvSpPr>
            <p:nvPr/>
          </p:nvSpPr>
          <p:spPr bwMode="auto">
            <a:xfrm>
              <a:off x="932" y="925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0x0</a:t>
              </a:r>
            </a:p>
          </p:txBody>
        </p:sp>
        <p:sp>
          <p:nvSpPr>
            <p:cNvPr id="27674" name="Text Box 9"/>
            <p:cNvSpPr txBox="1">
              <a:spLocks noChangeArrowheads="1"/>
            </p:cNvSpPr>
            <p:nvPr/>
          </p:nvSpPr>
          <p:spPr bwMode="auto">
            <a:xfrm>
              <a:off x="740" y="1261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0x6ff</a:t>
              </a:r>
            </a:p>
          </p:txBody>
        </p:sp>
        <p:sp>
          <p:nvSpPr>
            <p:cNvPr id="27675" name="Rectangle 16"/>
            <p:cNvSpPr>
              <a:spLocks noChangeArrowheads="1"/>
            </p:cNvSpPr>
            <p:nvPr/>
          </p:nvSpPr>
          <p:spPr bwMode="auto">
            <a:xfrm>
              <a:off x="1316" y="1008"/>
              <a:ext cx="1056" cy="384"/>
            </a:xfrm>
            <a:prstGeom prst="rect">
              <a:avLst/>
            </a:prstGeom>
            <a:gradFill rotWithShape="1">
              <a:gsLst>
                <a:gs pos="0">
                  <a:srgbClr val="767647"/>
                </a:gs>
                <a:gs pos="100000">
                  <a:srgbClr val="FFFF9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code</a:t>
              </a: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1022350" y="2498725"/>
            <a:ext cx="2743200" cy="823913"/>
            <a:chOff x="644" y="1501"/>
            <a:chExt cx="1728" cy="519"/>
          </a:xfrm>
        </p:grpSpPr>
        <p:sp>
          <p:nvSpPr>
            <p:cNvPr id="27670" name="Rectangle 17"/>
            <p:cNvSpPr>
              <a:spLocks noChangeArrowheads="1"/>
            </p:cNvSpPr>
            <p:nvPr/>
          </p:nvSpPr>
          <p:spPr bwMode="auto">
            <a:xfrm>
              <a:off x="1316" y="1584"/>
              <a:ext cx="1056" cy="336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767647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data</a:t>
              </a:r>
            </a:p>
          </p:txBody>
        </p:sp>
        <p:sp>
          <p:nvSpPr>
            <p:cNvPr id="27671" name="Text Box 18"/>
            <p:cNvSpPr txBox="1">
              <a:spLocks noChangeArrowheads="1"/>
            </p:cNvSpPr>
            <p:nvPr/>
          </p:nvSpPr>
          <p:spPr bwMode="auto">
            <a:xfrm>
              <a:off x="644" y="1501"/>
              <a:ext cx="6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0x1000</a:t>
              </a:r>
            </a:p>
          </p:txBody>
        </p:sp>
        <p:sp>
          <p:nvSpPr>
            <p:cNvPr id="27672" name="Text Box 19"/>
            <p:cNvSpPr txBox="1">
              <a:spLocks noChangeArrowheads="1"/>
            </p:cNvSpPr>
            <p:nvPr/>
          </p:nvSpPr>
          <p:spPr bwMode="auto">
            <a:xfrm>
              <a:off x="644" y="1789"/>
              <a:ext cx="6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0x14ff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5321300" y="1577975"/>
            <a:ext cx="2543175" cy="900113"/>
            <a:chOff x="3352" y="921"/>
            <a:chExt cx="1602" cy="567"/>
          </a:xfrm>
        </p:grpSpPr>
        <p:sp>
          <p:nvSpPr>
            <p:cNvPr id="27667" name="Rectangle 20"/>
            <p:cNvSpPr>
              <a:spLocks noChangeArrowheads="1"/>
            </p:cNvSpPr>
            <p:nvPr/>
          </p:nvSpPr>
          <p:spPr bwMode="auto">
            <a:xfrm>
              <a:off x="3352" y="1008"/>
              <a:ext cx="1056" cy="336"/>
            </a:xfrm>
            <a:prstGeom prst="rect">
              <a:avLst/>
            </a:prstGeom>
            <a:gradFill rotWithShape="1">
              <a:gsLst>
                <a:gs pos="0">
                  <a:srgbClr val="FFFF99"/>
                </a:gs>
                <a:gs pos="100000">
                  <a:srgbClr val="767647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data</a:t>
              </a:r>
            </a:p>
          </p:txBody>
        </p:sp>
        <p:sp>
          <p:nvSpPr>
            <p:cNvPr id="27668" name="Text Box 21"/>
            <p:cNvSpPr txBox="1">
              <a:spLocks noChangeArrowheads="1"/>
            </p:cNvSpPr>
            <p:nvPr/>
          </p:nvSpPr>
          <p:spPr bwMode="auto">
            <a:xfrm>
              <a:off x="4408" y="921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0x0</a:t>
              </a:r>
            </a:p>
          </p:txBody>
        </p:sp>
        <p:sp>
          <p:nvSpPr>
            <p:cNvPr id="27669" name="Text Box 22"/>
            <p:cNvSpPr txBox="1">
              <a:spLocks noChangeArrowheads="1"/>
            </p:cNvSpPr>
            <p:nvPr/>
          </p:nvSpPr>
          <p:spPr bwMode="auto">
            <a:xfrm>
              <a:off x="4408" y="1257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0x4ff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1022350" y="4459288"/>
            <a:ext cx="2743200" cy="1128712"/>
            <a:chOff x="644" y="2736"/>
            <a:chExt cx="1728" cy="711"/>
          </a:xfrm>
        </p:grpSpPr>
        <p:sp>
          <p:nvSpPr>
            <p:cNvPr id="27664" name="Rectangle 23"/>
            <p:cNvSpPr>
              <a:spLocks noChangeArrowheads="1"/>
            </p:cNvSpPr>
            <p:nvPr/>
          </p:nvSpPr>
          <p:spPr bwMode="auto">
            <a:xfrm>
              <a:off x="1316" y="2784"/>
              <a:ext cx="1056" cy="576"/>
            </a:xfrm>
            <a:prstGeom prst="rect">
              <a:avLst/>
            </a:prstGeom>
            <a:gradFill rotWithShape="1">
              <a:gsLst>
                <a:gs pos="0">
                  <a:srgbClr val="767647"/>
                </a:gs>
                <a:gs pos="100000">
                  <a:srgbClr val="FF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stack</a:t>
              </a:r>
            </a:p>
          </p:txBody>
        </p:sp>
        <p:sp>
          <p:nvSpPr>
            <p:cNvPr id="27665" name="Text Box 24"/>
            <p:cNvSpPr txBox="1">
              <a:spLocks noChangeArrowheads="1"/>
            </p:cNvSpPr>
            <p:nvPr/>
          </p:nvSpPr>
          <p:spPr bwMode="auto">
            <a:xfrm>
              <a:off x="644" y="2736"/>
              <a:ext cx="6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0x3000</a:t>
              </a:r>
            </a:p>
          </p:txBody>
        </p:sp>
        <p:sp>
          <p:nvSpPr>
            <p:cNvPr id="27666" name="Text Box 25"/>
            <p:cNvSpPr txBox="1">
              <a:spLocks noChangeArrowheads="1"/>
            </p:cNvSpPr>
            <p:nvPr/>
          </p:nvSpPr>
          <p:spPr bwMode="auto">
            <a:xfrm>
              <a:off x="644" y="3216"/>
              <a:ext cx="6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0x3fff</a:t>
              </a: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5321300" y="3468688"/>
            <a:ext cx="2679700" cy="1219200"/>
            <a:chOff x="3352" y="2112"/>
            <a:chExt cx="1688" cy="768"/>
          </a:xfrm>
        </p:grpSpPr>
        <p:sp>
          <p:nvSpPr>
            <p:cNvPr id="27661" name="Rectangle 26"/>
            <p:cNvSpPr>
              <a:spLocks noChangeArrowheads="1"/>
            </p:cNvSpPr>
            <p:nvPr/>
          </p:nvSpPr>
          <p:spPr bwMode="auto">
            <a:xfrm>
              <a:off x="3352" y="2208"/>
              <a:ext cx="1056" cy="576"/>
            </a:xfrm>
            <a:prstGeom prst="rect">
              <a:avLst/>
            </a:prstGeom>
            <a:gradFill rotWithShape="1">
              <a:gsLst>
                <a:gs pos="0">
                  <a:srgbClr val="767647"/>
                </a:gs>
                <a:gs pos="100000">
                  <a:srgbClr val="FFFF9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stack</a:t>
              </a:r>
            </a:p>
          </p:txBody>
        </p:sp>
        <p:sp>
          <p:nvSpPr>
            <p:cNvPr id="27662" name="Text Box 28"/>
            <p:cNvSpPr txBox="1">
              <a:spLocks noChangeArrowheads="1"/>
            </p:cNvSpPr>
            <p:nvPr/>
          </p:nvSpPr>
          <p:spPr bwMode="auto">
            <a:xfrm>
              <a:off x="4408" y="2112"/>
              <a:ext cx="6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0x2000</a:t>
              </a:r>
            </a:p>
          </p:txBody>
        </p:sp>
        <p:sp>
          <p:nvSpPr>
            <p:cNvPr id="27663" name="Text Box 29"/>
            <p:cNvSpPr txBox="1">
              <a:spLocks noChangeArrowheads="1"/>
            </p:cNvSpPr>
            <p:nvPr/>
          </p:nvSpPr>
          <p:spPr bwMode="auto">
            <a:xfrm>
              <a:off x="4408" y="2649"/>
              <a:ext cx="6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latin typeface="Courier New" panose="02070309020205020404" pitchFamily="49" charset="0"/>
                </a:rPr>
                <a:t>0x2fff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Segmentation Diagram</a:t>
            </a:r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76200" y="3886200"/>
            <a:ext cx="13716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Virt seg #</a:t>
            </a: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1447800" y="3886200"/>
            <a:ext cx="22098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Offset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762000" y="1981200"/>
            <a:ext cx="7620000" cy="2362200"/>
            <a:chOff x="480" y="1248"/>
            <a:chExt cx="4800" cy="1488"/>
          </a:xfrm>
        </p:grpSpPr>
        <p:sp>
          <p:nvSpPr>
            <p:cNvPr id="29736" name="Rectangle 7"/>
            <p:cNvSpPr>
              <a:spLocks noChangeArrowheads="1"/>
            </p:cNvSpPr>
            <p:nvPr/>
          </p:nvSpPr>
          <p:spPr bwMode="auto">
            <a:xfrm>
              <a:off x="3888" y="2448"/>
              <a:ext cx="1392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Phy addr</a:t>
              </a:r>
            </a:p>
          </p:txBody>
        </p:sp>
        <p:grpSp>
          <p:nvGrpSpPr>
            <p:cNvPr id="29737" name="Group 65"/>
            <p:cNvGrpSpPr>
              <a:grpSpLocks/>
            </p:cNvGrpSpPr>
            <p:nvPr/>
          </p:nvGrpSpPr>
          <p:grpSpPr bwMode="auto">
            <a:xfrm>
              <a:off x="1584" y="1248"/>
              <a:ext cx="2784" cy="864"/>
              <a:chOff x="1584" y="1248"/>
              <a:chExt cx="2784" cy="864"/>
            </a:xfrm>
          </p:grpSpPr>
          <p:sp>
            <p:nvSpPr>
              <p:cNvPr id="29743" name="Rectangle 9"/>
              <p:cNvSpPr>
                <a:spLocks noChangeArrowheads="1"/>
              </p:cNvSpPr>
              <p:nvPr/>
            </p:nvSpPr>
            <p:spPr bwMode="auto">
              <a:xfrm>
                <a:off x="1584" y="1248"/>
                <a:ext cx="139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Physical seg base</a:t>
                </a:r>
              </a:p>
            </p:txBody>
          </p:sp>
          <p:sp>
            <p:nvSpPr>
              <p:cNvPr id="29744" name="Rectangle 10"/>
              <p:cNvSpPr>
                <a:spLocks noChangeArrowheads="1"/>
              </p:cNvSpPr>
              <p:nvPr/>
            </p:nvSpPr>
            <p:spPr bwMode="auto">
              <a:xfrm>
                <a:off x="2976" y="1248"/>
                <a:ext cx="139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Seg bound</a:t>
                </a:r>
              </a:p>
            </p:txBody>
          </p:sp>
          <p:sp>
            <p:nvSpPr>
              <p:cNvPr id="29745" name="Rectangle 11"/>
              <p:cNvSpPr>
                <a:spLocks noChangeArrowheads="1"/>
              </p:cNvSpPr>
              <p:nvPr/>
            </p:nvSpPr>
            <p:spPr bwMode="auto">
              <a:xfrm>
                <a:off x="1584" y="1536"/>
                <a:ext cx="139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Physical seg base</a:t>
                </a:r>
              </a:p>
            </p:txBody>
          </p:sp>
          <p:sp>
            <p:nvSpPr>
              <p:cNvPr id="29746" name="Rectangle 12"/>
              <p:cNvSpPr>
                <a:spLocks noChangeArrowheads="1"/>
              </p:cNvSpPr>
              <p:nvPr/>
            </p:nvSpPr>
            <p:spPr bwMode="auto">
              <a:xfrm>
                <a:off x="2976" y="1536"/>
                <a:ext cx="139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Seg bound</a:t>
                </a:r>
              </a:p>
            </p:txBody>
          </p:sp>
          <p:sp>
            <p:nvSpPr>
              <p:cNvPr id="29747" name="Rectangle 13"/>
              <p:cNvSpPr>
                <a:spLocks noChangeArrowheads="1"/>
              </p:cNvSpPr>
              <p:nvPr/>
            </p:nvSpPr>
            <p:spPr bwMode="auto">
              <a:xfrm>
                <a:off x="1584" y="1824"/>
                <a:ext cx="139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CC"/>
                    </a:solidFill>
                  </a:rPr>
                  <a:t>Physical seg base</a:t>
                </a:r>
              </a:p>
            </p:txBody>
          </p:sp>
          <p:sp>
            <p:nvSpPr>
              <p:cNvPr id="29748" name="Rectangle 14"/>
              <p:cNvSpPr>
                <a:spLocks noChangeArrowheads="1"/>
              </p:cNvSpPr>
              <p:nvPr/>
            </p:nvSpPr>
            <p:spPr bwMode="auto">
              <a:xfrm>
                <a:off x="2976" y="1824"/>
                <a:ext cx="139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CC"/>
                    </a:solidFill>
                  </a:rPr>
                  <a:t>Seg bound</a:t>
                </a:r>
              </a:p>
            </p:txBody>
          </p:sp>
        </p:grpSp>
        <p:cxnSp>
          <p:nvCxnSpPr>
            <p:cNvPr id="29738" name="AutoShape 15"/>
            <p:cNvCxnSpPr>
              <a:cxnSpLocks noChangeShapeType="1"/>
              <a:stCxn id="29699" idx="0"/>
              <a:endCxn id="29747" idx="1"/>
            </p:cNvCxnSpPr>
            <p:nvPr/>
          </p:nvCxnSpPr>
          <p:spPr bwMode="auto">
            <a:xfrm rot="-5400000">
              <a:off x="792" y="1656"/>
              <a:ext cx="480" cy="110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39" name="Oval 16"/>
            <p:cNvSpPr>
              <a:spLocks noChangeArrowheads="1"/>
            </p:cNvSpPr>
            <p:nvPr/>
          </p:nvSpPr>
          <p:spPr bwMode="auto">
            <a:xfrm>
              <a:off x="2592" y="2448"/>
              <a:ext cx="288" cy="288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+</a:t>
              </a:r>
            </a:p>
          </p:txBody>
        </p:sp>
        <p:cxnSp>
          <p:nvCxnSpPr>
            <p:cNvPr id="29740" name="AutoShape 17"/>
            <p:cNvCxnSpPr>
              <a:cxnSpLocks noChangeShapeType="1"/>
              <a:stCxn id="29700" idx="3"/>
              <a:endCxn id="29739" idx="2"/>
            </p:cNvCxnSpPr>
            <p:nvPr/>
          </p:nvCxnSpPr>
          <p:spPr bwMode="auto">
            <a:xfrm>
              <a:off x="2304" y="2592"/>
              <a:ext cx="28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41" name="AutoShape 18"/>
            <p:cNvCxnSpPr>
              <a:cxnSpLocks noChangeShapeType="1"/>
              <a:stCxn id="29739" idx="6"/>
              <a:endCxn id="29736" idx="1"/>
            </p:cNvCxnSpPr>
            <p:nvPr/>
          </p:nvCxnSpPr>
          <p:spPr bwMode="auto">
            <a:xfrm>
              <a:off x="2880" y="2592"/>
              <a:ext cx="100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42" name="Line 19"/>
            <p:cNvSpPr>
              <a:spLocks noChangeShapeType="1"/>
            </p:cNvSpPr>
            <p:nvPr/>
          </p:nvSpPr>
          <p:spPr bwMode="auto">
            <a:xfrm>
              <a:off x="2736" y="2112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2552700" y="3352800"/>
            <a:ext cx="5829300" cy="2362200"/>
            <a:chOff x="1608" y="2112"/>
            <a:chExt cx="3672" cy="1488"/>
          </a:xfrm>
        </p:grpSpPr>
        <p:sp>
          <p:nvSpPr>
            <p:cNvPr id="29731" name="Rectangle 21"/>
            <p:cNvSpPr>
              <a:spLocks noChangeArrowheads="1"/>
            </p:cNvSpPr>
            <p:nvPr/>
          </p:nvSpPr>
          <p:spPr bwMode="auto">
            <a:xfrm>
              <a:off x="3936" y="3264"/>
              <a:ext cx="13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Error</a:t>
              </a:r>
            </a:p>
          </p:txBody>
        </p:sp>
        <p:cxnSp>
          <p:nvCxnSpPr>
            <p:cNvPr id="29732" name="AutoShape 22"/>
            <p:cNvCxnSpPr>
              <a:cxnSpLocks noChangeShapeType="1"/>
              <a:stCxn id="29733" idx="3"/>
              <a:endCxn id="29731" idx="1"/>
            </p:cNvCxnSpPr>
            <p:nvPr/>
          </p:nvCxnSpPr>
          <p:spPr bwMode="auto">
            <a:xfrm flipV="1">
              <a:off x="3456" y="3408"/>
              <a:ext cx="480" cy="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33" name="AutoShape 23"/>
            <p:cNvSpPr>
              <a:spLocks noChangeArrowheads="1"/>
            </p:cNvSpPr>
            <p:nvPr/>
          </p:nvSpPr>
          <p:spPr bwMode="auto">
            <a:xfrm>
              <a:off x="3072" y="3234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cxnSp>
          <p:nvCxnSpPr>
            <p:cNvPr id="29734" name="AutoShape 24"/>
            <p:cNvCxnSpPr>
              <a:cxnSpLocks noChangeShapeType="1"/>
              <a:stCxn id="29700" idx="2"/>
              <a:endCxn id="29733" idx="1"/>
            </p:cNvCxnSpPr>
            <p:nvPr/>
          </p:nvCxnSpPr>
          <p:spPr bwMode="auto">
            <a:xfrm rot="16200000" flipH="1">
              <a:off x="1999" y="2345"/>
              <a:ext cx="681" cy="146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35" name="Line 25"/>
            <p:cNvSpPr>
              <a:spLocks noChangeShapeType="1"/>
            </p:cNvSpPr>
            <p:nvPr/>
          </p:nvSpPr>
          <p:spPr bwMode="auto">
            <a:xfrm>
              <a:off x="3264" y="2112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5287963" y="4419600"/>
            <a:ext cx="3856037" cy="595313"/>
            <a:chOff x="3475" y="2784"/>
            <a:chExt cx="2429" cy="375"/>
          </a:xfrm>
        </p:grpSpPr>
        <p:sp>
          <p:nvSpPr>
            <p:cNvPr id="29721" name="AutoShape 27"/>
            <p:cNvSpPr>
              <a:spLocks/>
            </p:cNvSpPr>
            <p:nvPr/>
          </p:nvSpPr>
          <p:spPr bwMode="auto">
            <a:xfrm rot="5400000">
              <a:off x="4647" y="2150"/>
              <a:ext cx="96" cy="1363"/>
            </a:xfrm>
            <a:prstGeom prst="rightBrace">
              <a:avLst>
                <a:gd name="adj1" fmla="val 11831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grpSp>
          <p:nvGrpSpPr>
            <p:cNvPr id="29722" name="Group 37"/>
            <p:cNvGrpSpPr>
              <a:grpSpLocks/>
            </p:cNvGrpSpPr>
            <p:nvPr/>
          </p:nvGrpSpPr>
          <p:grpSpPr bwMode="auto">
            <a:xfrm>
              <a:off x="3475" y="2928"/>
              <a:ext cx="2429" cy="231"/>
              <a:chOff x="3744" y="2928"/>
              <a:chExt cx="2429" cy="231"/>
            </a:xfrm>
          </p:grpSpPr>
          <p:sp>
            <p:nvSpPr>
              <p:cNvPr id="29723" name="Text Box 28"/>
              <p:cNvSpPr txBox="1">
                <a:spLocks noChangeArrowheads="1"/>
              </p:cNvSpPr>
              <p:nvPr/>
            </p:nvSpPr>
            <p:spPr bwMode="auto">
              <a:xfrm>
                <a:off x="3744" y="2928"/>
                <a:ext cx="2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log</a:t>
                </a:r>
                <a:r>
                  <a:rPr lang="en-US" altLang="en-US" sz="1800" baseline="-25000"/>
                  <a:t>2</a:t>
                </a:r>
                <a:r>
                  <a:rPr lang="en-US" altLang="en-US" sz="1800"/>
                  <a:t>(1GB)  = 30 bits for 1GB of RAM</a:t>
                </a:r>
              </a:p>
            </p:txBody>
          </p:sp>
          <p:grpSp>
            <p:nvGrpSpPr>
              <p:cNvPr id="29724" name="Group 29"/>
              <p:cNvGrpSpPr>
                <a:grpSpLocks/>
              </p:cNvGrpSpPr>
              <p:nvPr/>
            </p:nvGrpSpPr>
            <p:grpSpPr bwMode="auto">
              <a:xfrm>
                <a:off x="3756" y="2928"/>
                <a:ext cx="720" cy="144"/>
                <a:chOff x="1296" y="3840"/>
                <a:chExt cx="720" cy="144"/>
              </a:xfrm>
            </p:grpSpPr>
            <p:grpSp>
              <p:nvGrpSpPr>
                <p:cNvPr id="29725" name="Group 30"/>
                <p:cNvGrpSpPr>
                  <a:grpSpLocks/>
                </p:cNvGrpSpPr>
                <p:nvPr/>
              </p:nvGrpSpPr>
              <p:grpSpPr bwMode="auto">
                <a:xfrm>
                  <a:off x="1296" y="3840"/>
                  <a:ext cx="96" cy="144"/>
                  <a:chOff x="1296" y="3840"/>
                  <a:chExt cx="96" cy="144"/>
                </a:xfrm>
              </p:grpSpPr>
              <p:sp>
                <p:nvSpPr>
                  <p:cNvPr id="29729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96" y="3840"/>
                    <a:ext cx="0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30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3840"/>
                    <a:ext cx="9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726" name="Group 33"/>
                <p:cNvGrpSpPr>
                  <a:grpSpLocks/>
                </p:cNvGrpSpPr>
                <p:nvPr/>
              </p:nvGrpSpPr>
              <p:grpSpPr bwMode="auto">
                <a:xfrm flipH="1">
                  <a:off x="1920" y="3840"/>
                  <a:ext cx="96" cy="144"/>
                  <a:chOff x="1296" y="3840"/>
                  <a:chExt cx="96" cy="144"/>
                </a:xfrm>
              </p:grpSpPr>
              <p:sp>
                <p:nvSpPr>
                  <p:cNvPr id="29727" name="Line 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96" y="3840"/>
                    <a:ext cx="0" cy="14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728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3840"/>
                    <a:ext cx="9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10" name="Group 68"/>
          <p:cNvGrpSpPr>
            <a:grpSpLocks/>
          </p:cNvGrpSpPr>
          <p:nvPr/>
        </p:nvGrpSpPr>
        <p:grpSpPr bwMode="auto">
          <a:xfrm>
            <a:off x="1447800" y="1331913"/>
            <a:ext cx="5486400" cy="2517775"/>
            <a:chOff x="912" y="839"/>
            <a:chExt cx="3456" cy="1586"/>
          </a:xfrm>
        </p:grpSpPr>
        <p:grpSp>
          <p:nvGrpSpPr>
            <p:cNvPr id="29711" name="Group 67"/>
            <p:cNvGrpSpPr>
              <a:grpSpLocks/>
            </p:cNvGrpSpPr>
            <p:nvPr/>
          </p:nvGrpSpPr>
          <p:grpSpPr bwMode="auto">
            <a:xfrm>
              <a:off x="1613" y="839"/>
              <a:ext cx="2755" cy="361"/>
              <a:chOff x="1613" y="839"/>
              <a:chExt cx="2755" cy="361"/>
            </a:xfrm>
          </p:grpSpPr>
          <p:grpSp>
            <p:nvGrpSpPr>
              <p:cNvPr id="29715" name="Group 51"/>
              <p:cNvGrpSpPr>
                <a:grpSpLocks/>
              </p:cNvGrpSpPr>
              <p:nvPr/>
            </p:nvGrpSpPr>
            <p:grpSpPr bwMode="auto">
              <a:xfrm>
                <a:off x="1613" y="839"/>
                <a:ext cx="1363" cy="361"/>
                <a:chOff x="1613" y="839"/>
                <a:chExt cx="1363" cy="361"/>
              </a:xfrm>
            </p:grpSpPr>
            <p:sp>
              <p:nvSpPr>
                <p:cNvPr id="29719" name="AutoShape 40"/>
                <p:cNvSpPr>
                  <a:spLocks/>
                </p:cNvSpPr>
                <p:nvPr/>
              </p:nvSpPr>
              <p:spPr bwMode="auto">
                <a:xfrm rot="16200000" flipV="1">
                  <a:off x="2247" y="470"/>
                  <a:ext cx="96" cy="1363"/>
                </a:xfrm>
                <a:prstGeom prst="rightBrace">
                  <a:avLst>
                    <a:gd name="adj1" fmla="val 118316"/>
                    <a:gd name="adj2" fmla="val 50000"/>
                  </a:avLst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972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2016" y="839"/>
                  <a:ext cx="54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30 bits</a:t>
                  </a:r>
                </a:p>
              </p:txBody>
            </p:sp>
          </p:grpSp>
          <p:grpSp>
            <p:nvGrpSpPr>
              <p:cNvPr id="29716" name="Group 52"/>
              <p:cNvGrpSpPr>
                <a:grpSpLocks/>
              </p:cNvGrpSpPr>
              <p:nvPr/>
            </p:nvGrpSpPr>
            <p:grpSpPr bwMode="auto">
              <a:xfrm>
                <a:off x="3005" y="839"/>
                <a:ext cx="1363" cy="361"/>
                <a:chOff x="1613" y="839"/>
                <a:chExt cx="1363" cy="361"/>
              </a:xfrm>
            </p:grpSpPr>
            <p:sp>
              <p:nvSpPr>
                <p:cNvPr id="29717" name="AutoShape 53"/>
                <p:cNvSpPr>
                  <a:spLocks/>
                </p:cNvSpPr>
                <p:nvPr/>
              </p:nvSpPr>
              <p:spPr bwMode="auto">
                <a:xfrm rot="16200000" flipV="1">
                  <a:off x="2247" y="470"/>
                  <a:ext cx="96" cy="1363"/>
                </a:xfrm>
                <a:prstGeom prst="rightBrace">
                  <a:avLst>
                    <a:gd name="adj1" fmla="val 118316"/>
                    <a:gd name="adj2" fmla="val 50000"/>
                  </a:avLst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971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1836" y="839"/>
                  <a:ext cx="90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up to 30 bits</a:t>
                  </a:r>
                </a:p>
              </p:txBody>
            </p:sp>
          </p:grpSp>
        </p:grpSp>
        <p:grpSp>
          <p:nvGrpSpPr>
            <p:cNvPr id="29712" name="Group 64"/>
            <p:cNvGrpSpPr>
              <a:grpSpLocks/>
            </p:cNvGrpSpPr>
            <p:nvPr/>
          </p:nvGrpSpPr>
          <p:grpSpPr bwMode="auto">
            <a:xfrm>
              <a:off x="912" y="2112"/>
              <a:ext cx="1363" cy="313"/>
              <a:chOff x="912" y="2112"/>
              <a:chExt cx="1363" cy="313"/>
            </a:xfrm>
          </p:grpSpPr>
          <p:sp>
            <p:nvSpPr>
              <p:cNvPr id="29713" name="AutoShape 56"/>
              <p:cNvSpPr>
                <a:spLocks/>
              </p:cNvSpPr>
              <p:nvPr/>
            </p:nvSpPr>
            <p:spPr bwMode="auto">
              <a:xfrm rot="16200000" flipV="1">
                <a:off x="1546" y="1695"/>
                <a:ext cx="96" cy="1363"/>
              </a:xfrm>
              <a:prstGeom prst="rightBrace">
                <a:avLst>
                  <a:gd name="adj1" fmla="val 118316"/>
                  <a:gd name="adj2" fmla="val 50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9714" name="Text Box 57"/>
              <p:cNvSpPr txBox="1">
                <a:spLocks noChangeArrowheads="1"/>
              </p:cNvSpPr>
              <p:nvPr/>
            </p:nvSpPr>
            <p:spPr bwMode="auto">
              <a:xfrm>
                <a:off x="1152" y="2112"/>
                <a:ext cx="9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up to 30 bits</a:t>
                </a:r>
              </a:p>
            </p:txBody>
          </p:sp>
        </p:grpSp>
      </p:grpSp>
      <p:grpSp>
        <p:nvGrpSpPr>
          <p:cNvPr id="15" name="Group 60"/>
          <p:cNvGrpSpPr>
            <a:grpSpLocks/>
          </p:cNvGrpSpPr>
          <p:nvPr/>
        </p:nvGrpSpPr>
        <p:grpSpPr bwMode="auto">
          <a:xfrm>
            <a:off x="76200" y="4419600"/>
            <a:ext cx="2127250" cy="906463"/>
            <a:chOff x="48" y="2784"/>
            <a:chExt cx="1340" cy="571"/>
          </a:xfrm>
        </p:grpSpPr>
        <p:sp>
          <p:nvSpPr>
            <p:cNvPr id="29709" name="AutoShape 58"/>
            <p:cNvSpPr>
              <a:spLocks/>
            </p:cNvSpPr>
            <p:nvPr/>
          </p:nvSpPr>
          <p:spPr bwMode="auto">
            <a:xfrm rot="5400000" flipV="1">
              <a:off x="432" y="2448"/>
              <a:ext cx="144" cy="816"/>
            </a:xfrm>
            <a:prstGeom prst="rightBrace">
              <a:avLst>
                <a:gd name="adj1" fmla="val 47222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9710" name="Text Box 59"/>
            <p:cNvSpPr txBox="1">
              <a:spLocks noChangeArrowheads="1"/>
            </p:cNvSpPr>
            <p:nvPr/>
          </p:nvSpPr>
          <p:spPr bwMode="auto">
            <a:xfrm>
              <a:off x="48" y="2951"/>
              <a:ext cx="134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32 - 30 = 2 bits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for 32-bit machines</a:t>
              </a:r>
            </a:p>
          </p:txBody>
        </p:sp>
      </p:grpSp>
      <p:grpSp>
        <p:nvGrpSpPr>
          <p:cNvPr id="16" name="Group 63"/>
          <p:cNvGrpSpPr>
            <a:grpSpLocks/>
          </p:cNvGrpSpPr>
          <p:nvPr/>
        </p:nvGrpSpPr>
        <p:grpSpPr bwMode="auto">
          <a:xfrm>
            <a:off x="7010400" y="1981200"/>
            <a:ext cx="1433513" cy="1295400"/>
            <a:chOff x="4416" y="1248"/>
            <a:chExt cx="903" cy="816"/>
          </a:xfrm>
        </p:grpSpPr>
        <p:sp>
          <p:nvSpPr>
            <p:cNvPr id="29707" name="AutoShape 61"/>
            <p:cNvSpPr>
              <a:spLocks/>
            </p:cNvSpPr>
            <p:nvPr/>
          </p:nvSpPr>
          <p:spPr bwMode="auto">
            <a:xfrm>
              <a:off x="4416" y="1248"/>
              <a:ext cx="144" cy="816"/>
            </a:xfrm>
            <a:prstGeom prst="rightBrace">
              <a:avLst>
                <a:gd name="adj1" fmla="val 47222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29708" name="Text Box 62"/>
            <p:cNvSpPr txBox="1">
              <a:spLocks noChangeArrowheads="1"/>
            </p:cNvSpPr>
            <p:nvPr/>
          </p:nvSpPr>
          <p:spPr bwMode="auto">
            <a:xfrm>
              <a:off x="4598" y="1511"/>
              <a:ext cx="7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2</a:t>
              </a:r>
              <a:r>
                <a:rPr lang="en-US" altLang="en-US" sz="1800" baseline="30000"/>
                <a:t>2</a:t>
              </a:r>
              <a:r>
                <a:rPr lang="en-US" altLang="en-US" sz="1800"/>
                <a:t> entries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Segmentation Diagram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76200" y="3886200"/>
            <a:ext cx="13716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76200" y="3886200"/>
            <a:ext cx="35814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0x80000200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1866900" y="3352800"/>
            <a:ext cx="3619500" cy="2362200"/>
            <a:chOff x="1176" y="2112"/>
            <a:chExt cx="2280" cy="1488"/>
          </a:xfrm>
        </p:grpSpPr>
        <p:sp>
          <p:nvSpPr>
            <p:cNvPr id="31773" name="AutoShape 22"/>
            <p:cNvSpPr>
              <a:spLocks noChangeArrowheads="1"/>
            </p:cNvSpPr>
            <p:nvPr/>
          </p:nvSpPr>
          <p:spPr bwMode="auto">
            <a:xfrm>
              <a:off x="3072" y="3234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cxnSp>
          <p:nvCxnSpPr>
            <p:cNvPr id="31774" name="AutoShape 23"/>
            <p:cNvCxnSpPr>
              <a:cxnSpLocks noChangeShapeType="1"/>
              <a:stCxn id="31748" idx="2"/>
              <a:endCxn id="31773" idx="1"/>
            </p:cNvCxnSpPr>
            <p:nvPr/>
          </p:nvCxnSpPr>
          <p:spPr bwMode="auto">
            <a:xfrm rot="16200000" flipH="1">
              <a:off x="1783" y="2129"/>
              <a:ext cx="681" cy="189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5" name="Line 24"/>
            <p:cNvSpPr>
              <a:spLocks noChangeShapeType="1"/>
            </p:cNvSpPr>
            <p:nvPr/>
          </p:nvSpPr>
          <p:spPr bwMode="auto">
            <a:xfrm>
              <a:off x="3264" y="2112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24000" y="1981200"/>
            <a:ext cx="6858000" cy="2362200"/>
            <a:chOff x="1524000" y="1981200"/>
            <a:chExt cx="6858000" cy="2362200"/>
          </a:xfrm>
        </p:grpSpPr>
        <p:grpSp>
          <p:nvGrpSpPr>
            <p:cNvPr id="31752" name="Group 56"/>
            <p:cNvGrpSpPr>
              <a:grpSpLocks/>
            </p:cNvGrpSpPr>
            <p:nvPr/>
          </p:nvGrpSpPr>
          <p:grpSpPr bwMode="auto">
            <a:xfrm>
              <a:off x="1524000" y="1981200"/>
              <a:ext cx="6858000" cy="2362200"/>
              <a:chOff x="960" y="1248"/>
              <a:chExt cx="4320" cy="1488"/>
            </a:xfrm>
          </p:grpSpPr>
          <p:grpSp>
            <p:nvGrpSpPr>
              <p:cNvPr id="31756" name="Group 5"/>
              <p:cNvGrpSpPr>
                <a:grpSpLocks/>
              </p:cNvGrpSpPr>
              <p:nvPr/>
            </p:nvGrpSpPr>
            <p:grpSpPr bwMode="auto">
              <a:xfrm>
                <a:off x="960" y="1248"/>
                <a:ext cx="4320" cy="1488"/>
                <a:chOff x="960" y="1248"/>
                <a:chExt cx="4320" cy="1488"/>
              </a:xfrm>
            </p:grpSpPr>
            <p:sp>
              <p:nvSpPr>
                <p:cNvPr id="31760" name="Rectangle 6"/>
                <p:cNvSpPr>
                  <a:spLocks noChangeArrowheads="1"/>
                </p:cNvSpPr>
                <p:nvPr/>
              </p:nvSpPr>
              <p:spPr bwMode="auto">
                <a:xfrm>
                  <a:off x="3888" y="2448"/>
                  <a:ext cx="1392" cy="288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0x2200</a:t>
                  </a:r>
                </a:p>
              </p:txBody>
            </p:sp>
            <p:grpSp>
              <p:nvGrpSpPr>
                <p:cNvPr id="31761" name="Group 7"/>
                <p:cNvGrpSpPr>
                  <a:grpSpLocks/>
                </p:cNvGrpSpPr>
                <p:nvPr/>
              </p:nvGrpSpPr>
              <p:grpSpPr bwMode="auto">
                <a:xfrm>
                  <a:off x="1584" y="1248"/>
                  <a:ext cx="2784" cy="864"/>
                  <a:chOff x="1584" y="1248"/>
                  <a:chExt cx="2784" cy="864"/>
                </a:xfrm>
              </p:grpSpPr>
              <p:sp>
                <p:nvSpPr>
                  <p:cNvPr id="31767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1248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0x4000</a:t>
                    </a:r>
                  </a:p>
                </p:txBody>
              </p:sp>
              <p:sp>
                <p:nvSpPr>
                  <p:cNvPr id="31768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976" y="1248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0x700</a:t>
                    </a:r>
                  </a:p>
                </p:txBody>
              </p:sp>
              <p:sp>
                <p:nvSpPr>
                  <p:cNvPr id="3176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1536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0x0</a:t>
                    </a:r>
                  </a:p>
                </p:txBody>
              </p:sp>
              <p:sp>
                <p:nvSpPr>
                  <p:cNvPr id="31770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76" y="1536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0x500</a:t>
                    </a:r>
                  </a:p>
                </p:txBody>
              </p:sp>
              <p:sp>
                <p:nvSpPr>
                  <p:cNvPr id="31771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1824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CC"/>
                        </a:solidFill>
                      </a:rPr>
                      <a:t>0x2000</a:t>
                    </a:r>
                  </a:p>
                </p:txBody>
              </p:sp>
              <p:sp>
                <p:nvSpPr>
                  <p:cNvPr id="31772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976" y="1824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CC"/>
                        </a:solidFill>
                      </a:rPr>
                      <a:t>0x1000</a:t>
                    </a:r>
                  </a:p>
                </p:txBody>
              </p:sp>
            </p:grpSp>
            <p:cxnSp>
              <p:nvCxnSpPr>
                <p:cNvPr id="31762" name="AutoShape 14"/>
                <p:cNvCxnSpPr>
                  <a:cxnSpLocks noChangeShapeType="1"/>
                  <a:endCxn id="31771" idx="1"/>
                </p:cNvCxnSpPr>
                <p:nvPr/>
              </p:nvCxnSpPr>
              <p:spPr bwMode="auto">
                <a:xfrm flipV="1">
                  <a:off x="960" y="1968"/>
                  <a:ext cx="624" cy="480"/>
                </a:xfrm>
                <a:prstGeom prst="bentConnector3">
                  <a:avLst>
                    <a:gd name="adj1" fmla="val -926"/>
                  </a:avLst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1763" name="Oval 15"/>
                <p:cNvSpPr>
                  <a:spLocks noChangeArrowheads="1"/>
                </p:cNvSpPr>
                <p:nvPr/>
              </p:nvSpPr>
              <p:spPr bwMode="auto">
                <a:xfrm>
                  <a:off x="2592" y="2448"/>
                  <a:ext cx="288" cy="288"/>
                </a:xfrm>
                <a:prstGeom prst="ellipse">
                  <a:avLst/>
                </a:prstGeom>
                <a:solidFill>
                  <a:srgbClr val="FF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+</a:t>
                  </a:r>
                </a:p>
              </p:txBody>
            </p:sp>
            <p:cxnSp>
              <p:nvCxnSpPr>
                <p:cNvPr id="31764" name="AutoShape 16"/>
                <p:cNvCxnSpPr>
                  <a:cxnSpLocks noChangeShapeType="1"/>
                  <a:stCxn id="31748" idx="3"/>
                  <a:endCxn id="31763" idx="2"/>
                </p:cNvCxnSpPr>
                <p:nvPr/>
              </p:nvCxnSpPr>
              <p:spPr bwMode="auto">
                <a:xfrm>
                  <a:off x="2304" y="2592"/>
                  <a:ext cx="288" cy="0"/>
                </a:xfrm>
                <a:prstGeom prst="straightConnector1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1765" name="AutoShape 17"/>
                <p:cNvCxnSpPr>
                  <a:cxnSpLocks noChangeShapeType="1"/>
                  <a:stCxn id="31763" idx="6"/>
                  <a:endCxn id="31760" idx="1"/>
                </p:cNvCxnSpPr>
                <p:nvPr/>
              </p:nvCxnSpPr>
              <p:spPr bwMode="auto">
                <a:xfrm>
                  <a:off x="2880" y="2592"/>
                  <a:ext cx="1008" cy="0"/>
                </a:xfrm>
                <a:prstGeom prst="straightConnector1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1766" name="Line 18"/>
                <p:cNvSpPr>
                  <a:spLocks noChangeShapeType="1"/>
                </p:cNvSpPr>
                <p:nvPr/>
              </p:nvSpPr>
              <p:spPr bwMode="auto">
                <a:xfrm>
                  <a:off x="2736" y="2112"/>
                  <a:ext cx="0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757" name="Text Box 53"/>
              <p:cNvSpPr txBox="1">
                <a:spLocks noChangeArrowheads="1"/>
              </p:cNvSpPr>
              <p:nvPr/>
            </p:nvSpPr>
            <p:spPr bwMode="auto">
              <a:xfrm>
                <a:off x="1574" y="1271"/>
                <a:ext cx="4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code</a:t>
                </a:r>
              </a:p>
            </p:txBody>
          </p:sp>
          <p:sp>
            <p:nvSpPr>
              <p:cNvPr id="31758" name="Text Box 54"/>
              <p:cNvSpPr txBox="1">
                <a:spLocks noChangeArrowheads="1"/>
              </p:cNvSpPr>
              <p:nvPr/>
            </p:nvSpPr>
            <p:spPr bwMode="auto">
              <a:xfrm>
                <a:off x="1574" y="1559"/>
                <a:ext cx="3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data</a:t>
                </a:r>
              </a:p>
            </p:txBody>
          </p:sp>
          <p:sp>
            <p:nvSpPr>
              <p:cNvPr id="31759" name="Text Box 55"/>
              <p:cNvSpPr txBox="1">
                <a:spLocks noChangeArrowheads="1"/>
              </p:cNvSpPr>
              <p:nvPr/>
            </p:nvSpPr>
            <p:spPr bwMode="auto">
              <a:xfrm>
                <a:off x="1574" y="1847"/>
                <a:ext cx="45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stack</a:t>
                </a:r>
              </a:p>
            </p:txBody>
          </p:sp>
        </p:grpSp>
        <p:sp>
          <p:nvSpPr>
            <p:cNvPr id="31753" name="TextBox 3"/>
            <p:cNvSpPr txBox="1">
              <a:spLocks noChangeArrowheads="1"/>
            </p:cNvSpPr>
            <p:nvPr/>
          </p:nvSpPr>
          <p:spPr bwMode="auto">
            <a:xfrm>
              <a:off x="1879600" y="2017713"/>
              <a:ext cx="4397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00</a:t>
              </a:r>
            </a:p>
          </p:txBody>
        </p:sp>
        <p:sp>
          <p:nvSpPr>
            <p:cNvPr id="31754" name="TextBox 4"/>
            <p:cNvSpPr txBox="1">
              <a:spLocks noChangeArrowheads="1"/>
            </p:cNvSpPr>
            <p:nvPr/>
          </p:nvSpPr>
          <p:spPr bwMode="auto">
            <a:xfrm>
              <a:off x="1889125" y="2482850"/>
              <a:ext cx="4397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01</a:t>
              </a:r>
            </a:p>
          </p:txBody>
        </p:sp>
        <p:sp>
          <p:nvSpPr>
            <p:cNvPr id="31755" name="TextBox 5"/>
            <p:cNvSpPr txBox="1">
              <a:spLocks noChangeArrowheads="1"/>
            </p:cNvSpPr>
            <p:nvPr/>
          </p:nvSpPr>
          <p:spPr bwMode="auto">
            <a:xfrm>
              <a:off x="1866900" y="2921000"/>
              <a:ext cx="44132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10</a:t>
              </a:r>
            </a:p>
          </p:txBody>
        </p:sp>
      </p:grpSp>
      <p:sp>
        <p:nvSpPr>
          <p:cNvPr id="31751" name="TextBox 6"/>
          <p:cNvSpPr txBox="1">
            <a:spLocks noChangeArrowheads="1"/>
          </p:cNvSpPr>
          <p:nvPr/>
        </p:nvSpPr>
        <p:spPr bwMode="auto">
          <a:xfrm>
            <a:off x="93663" y="4473575"/>
            <a:ext cx="4737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10</a:t>
            </a:r>
            <a:r>
              <a:rPr lang="en-US" altLang="en-US" sz="1800"/>
              <a:t>00 0000 0000 0000 0000 0010 0000 0000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Segmentation Diagram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76200" y="3886200"/>
            <a:ext cx="13716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76200" y="3886200"/>
            <a:ext cx="35814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0x40000100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1866900" y="3352800"/>
            <a:ext cx="3619500" cy="2362200"/>
            <a:chOff x="1176" y="2112"/>
            <a:chExt cx="2280" cy="1488"/>
          </a:xfrm>
        </p:grpSpPr>
        <p:sp>
          <p:nvSpPr>
            <p:cNvPr id="31773" name="AutoShape 22"/>
            <p:cNvSpPr>
              <a:spLocks noChangeArrowheads="1"/>
            </p:cNvSpPr>
            <p:nvPr/>
          </p:nvSpPr>
          <p:spPr bwMode="auto">
            <a:xfrm>
              <a:off x="3072" y="3234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cxnSp>
          <p:nvCxnSpPr>
            <p:cNvPr id="31774" name="AutoShape 23"/>
            <p:cNvCxnSpPr>
              <a:cxnSpLocks noChangeShapeType="1"/>
              <a:stCxn id="31748" idx="2"/>
              <a:endCxn id="31773" idx="1"/>
            </p:cNvCxnSpPr>
            <p:nvPr/>
          </p:nvCxnSpPr>
          <p:spPr bwMode="auto">
            <a:xfrm rot="16200000" flipH="1">
              <a:off x="1783" y="2129"/>
              <a:ext cx="681" cy="189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5" name="Line 24"/>
            <p:cNvSpPr>
              <a:spLocks noChangeShapeType="1"/>
            </p:cNvSpPr>
            <p:nvPr/>
          </p:nvSpPr>
          <p:spPr bwMode="auto">
            <a:xfrm>
              <a:off x="3264" y="2112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60" name="Rectangle 6"/>
          <p:cNvSpPr>
            <a:spLocks noChangeArrowheads="1"/>
          </p:cNvSpPr>
          <p:nvPr/>
        </p:nvSpPr>
        <p:spPr bwMode="auto">
          <a:xfrm>
            <a:off x="6172200" y="3886200"/>
            <a:ext cx="2209800" cy="45720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?</a:t>
            </a:r>
          </a:p>
        </p:txBody>
      </p:sp>
      <p:grpSp>
        <p:nvGrpSpPr>
          <p:cNvPr id="31761" name="Group 7"/>
          <p:cNvGrpSpPr>
            <a:grpSpLocks/>
          </p:cNvGrpSpPr>
          <p:nvPr/>
        </p:nvGrpSpPr>
        <p:grpSpPr bwMode="auto">
          <a:xfrm>
            <a:off x="2514600" y="1981200"/>
            <a:ext cx="4419600" cy="1371600"/>
            <a:chOff x="1584" y="1248"/>
            <a:chExt cx="2784" cy="864"/>
          </a:xfrm>
        </p:grpSpPr>
        <p:sp>
          <p:nvSpPr>
            <p:cNvPr id="31767" name="Rectangle 8"/>
            <p:cNvSpPr>
              <a:spLocks noChangeArrowheads="1"/>
            </p:cNvSpPr>
            <p:nvPr/>
          </p:nvSpPr>
          <p:spPr bwMode="auto">
            <a:xfrm>
              <a:off x="1584" y="1248"/>
              <a:ext cx="1392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0x4000</a:t>
              </a:r>
            </a:p>
          </p:txBody>
        </p:sp>
        <p:sp>
          <p:nvSpPr>
            <p:cNvPr id="31768" name="Rectangle 9"/>
            <p:cNvSpPr>
              <a:spLocks noChangeArrowheads="1"/>
            </p:cNvSpPr>
            <p:nvPr/>
          </p:nvSpPr>
          <p:spPr bwMode="auto">
            <a:xfrm>
              <a:off x="2976" y="1248"/>
              <a:ext cx="1392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0x700</a:t>
              </a:r>
            </a:p>
          </p:txBody>
        </p:sp>
        <p:sp>
          <p:nvSpPr>
            <p:cNvPr id="31769" name="Rectangle 10"/>
            <p:cNvSpPr>
              <a:spLocks noChangeArrowheads="1"/>
            </p:cNvSpPr>
            <p:nvPr/>
          </p:nvSpPr>
          <p:spPr bwMode="auto">
            <a:xfrm>
              <a:off x="1584" y="1536"/>
              <a:ext cx="1392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0x0</a:t>
              </a:r>
            </a:p>
          </p:txBody>
        </p:sp>
        <p:sp>
          <p:nvSpPr>
            <p:cNvPr id="31770" name="Rectangle 11"/>
            <p:cNvSpPr>
              <a:spLocks noChangeArrowheads="1"/>
            </p:cNvSpPr>
            <p:nvPr/>
          </p:nvSpPr>
          <p:spPr bwMode="auto">
            <a:xfrm>
              <a:off x="2976" y="1536"/>
              <a:ext cx="1392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0x500</a:t>
              </a:r>
            </a:p>
          </p:txBody>
        </p:sp>
        <p:sp>
          <p:nvSpPr>
            <p:cNvPr id="31771" name="Rectangle 12"/>
            <p:cNvSpPr>
              <a:spLocks noChangeArrowheads="1"/>
            </p:cNvSpPr>
            <p:nvPr/>
          </p:nvSpPr>
          <p:spPr bwMode="auto">
            <a:xfrm>
              <a:off x="1584" y="1824"/>
              <a:ext cx="1392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>
                  <a:solidFill>
                    <a:schemeClr val="bg1">
                      <a:lumMod val="50000"/>
                    </a:schemeClr>
                  </a:solidFill>
                </a:rPr>
                <a:t>0x2000</a:t>
              </a:r>
            </a:p>
          </p:txBody>
        </p:sp>
        <p:sp>
          <p:nvSpPr>
            <p:cNvPr id="31772" name="Rectangle 13"/>
            <p:cNvSpPr>
              <a:spLocks noChangeArrowheads="1"/>
            </p:cNvSpPr>
            <p:nvPr/>
          </p:nvSpPr>
          <p:spPr bwMode="auto">
            <a:xfrm>
              <a:off x="2976" y="1824"/>
              <a:ext cx="1392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>
                  <a:solidFill>
                    <a:schemeClr val="bg1">
                      <a:lumMod val="50000"/>
                    </a:schemeClr>
                  </a:solidFill>
                </a:rPr>
                <a:t>0x1000</a:t>
              </a:r>
            </a:p>
          </p:txBody>
        </p:sp>
      </p:grpSp>
      <p:sp>
        <p:nvSpPr>
          <p:cNvPr id="31763" name="Oval 15"/>
          <p:cNvSpPr>
            <a:spLocks noChangeArrowheads="1"/>
          </p:cNvSpPr>
          <p:nvPr/>
        </p:nvSpPr>
        <p:spPr bwMode="auto">
          <a:xfrm>
            <a:off x="4114800" y="3886200"/>
            <a:ext cx="457200" cy="457200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+</a:t>
            </a:r>
          </a:p>
        </p:txBody>
      </p:sp>
      <p:cxnSp>
        <p:nvCxnSpPr>
          <p:cNvPr id="31764" name="AutoShape 16"/>
          <p:cNvCxnSpPr>
            <a:cxnSpLocks noChangeShapeType="1"/>
            <a:stCxn id="31748" idx="3"/>
            <a:endCxn id="31763" idx="2"/>
          </p:cNvCxnSpPr>
          <p:nvPr/>
        </p:nvCxnSpPr>
        <p:spPr bwMode="auto">
          <a:xfrm>
            <a:off x="3657600" y="4114800"/>
            <a:ext cx="4572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5" name="AutoShape 17"/>
          <p:cNvCxnSpPr>
            <a:cxnSpLocks noChangeShapeType="1"/>
            <a:stCxn id="31763" idx="6"/>
            <a:endCxn id="31760" idx="1"/>
          </p:cNvCxnSpPr>
          <p:nvPr/>
        </p:nvCxnSpPr>
        <p:spPr bwMode="auto">
          <a:xfrm>
            <a:off x="4572000" y="4114800"/>
            <a:ext cx="16002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6" name="Line 18"/>
          <p:cNvSpPr>
            <a:spLocks noChangeShapeType="1"/>
          </p:cNvSpPr>
          <p:nvPr/>
        </p:nvSpPr>
        <p:spPr bwMode="auto">
          <a:xfrm>
            <a:off x="4343400" y="33528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Text Box 53"/>
          <p:cNvSpPr txBox="1">
            <a:spLocks noChangeArrowheads="1"/>
          </p:cNvSpPr>
          <p:nvPr/>
        </p:nvSpPr>
        <p:spPr bwMode="auto">
          <a:xfrm>
            <a:off x="2498725" y="2017713"/>
            <a:ext cx="67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code</a:t>
            </a:r>
          </a:p>
        </p:txBody>
      </p:sp>
      <p:sp>
        <p:nvSpPr>
          <p:cNvPr id="31758" name="Text Box 54"/>
          <p:cNvSpPr txBox="1">
            <a:spLocks noChangeArrowheads="1"/>
          </p:cNvSpPr>
          <p:nvPr/>
        </p:nvSpPr>
        <p:spPr bwMode="auto">
          <a:xfrm>
            <a:off x="2498725" y="2474913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data</a:t>
            </a:r>
          </a:p>
        </p:txBody>
      </p:sp>
      <p:sp>
        <p:nvSpPr>
          <p:cNvPr id="31759" name="Text Box 55"/>
          <p:cNvSpPr txBox="1">
            <a:spLocks noChangeArrowheads="1"/>
          </p:cNvSpPr>
          <p:nvPr/>
        </p:nvSpPr>
        <p:spPr bwMode="auto">
          <a:xfrm>
            <a:off x="2498725" y="2932113"/>
            <a:ext cx="717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stack</a:t>
            </a:r>
          </a:p>
        </p:txBody>
      </p:sp>
      <p:sp>
        <p:nvSpPr>
          <p:cNvPr id="31753" name="TextBox 3"/>
          <p:cNvSpPr txBox="1">
            <a:spLocks noChangeArrowheads="1"/>
          </p:cNvSpPr>
          <p:nvPr/>
        </p:nvSpPr>
        <p:spPr bwMode="auto">
          <a:xfrm>
            <a:off x="1879600" y="2017713"/>
            <a:ext cx="439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31754" name="TextBox 4"/>
          <p:cNvSpPr txBox="1">
            <a:spLocks noChangeArrowheads="1"/>
          </p:cNvSpPr>
          <p:nvPr/>
        </p:nvSpPr>
        <p:spPr bwMode="auto">
          <a:xfrm>
            <a:off x="1889125" y="2482850"/>
            <a:ext cx="439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01</a:t>
            </a:r>
          </a:p>
        </p:txBody>
      </p:sp>
      <p:sp>
        <p:nvSpPr>
          <p:cNvPr id="31755" name="TextBox 5"/>
          <p:cNvSpPr txBox="1">
            <a:spLocks noChangeArrowheads="1"/>
          </p:cNvSpPr>
          <p:nvPr/>
        </p:nvSpPr>
        <p:spPr bwMode="auto">
          <a:xfrm>
            <a:off x="1866900" y="2921000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41687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Segmentation Diagram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76200" y="3886200"/>
            <a:ext cx="13716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76200" y="3886200"/>
            <a:ext cx="35814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0x00000800</a:t>
            </a:r>
            <a:endParaRPr lang="en-US" altLang="en-US" sz="1800" dirty="0">
              <a:solidFill>
                <a:srgbClr val="000000"/>
              </a:solidFill>
            </a:endParaRP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1866900" y="3352800"/>
            <a:ext cx="3619500" cy="2362200"/>
            <a:chOff x="1176" y="2112"/>
            <a:chExt cx="2280" cy="1488"/>
          </a:xfrm>
        </p:grpSpPr>
        <p:sp>
          <p:nvSpPr>
            <p:cNvPr id="31773" name="AutoShape 22"/>
            <p:cNvSpPr>
              <a:spLocks noChangeArrowheads="1"/>
            </p:cNvSpPr>
            <p:nvPr/>
          </p:nvSpPr>
          <p:spPr bwMode="auto">
            <a:xfrm>
              <a:off x="3072" y="3234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cxnSp>
          <p:nvCxnSpPr>
            <p:cNvPr id="31774" name="AutoShape 23"/>
            <p:cNvCxnSpPr>
              <a:cxnSpLocks noChangeShapeType="1"/>
              <a:stCxn id="31748" idx="2"/>
              <a:endCxn id="31773" idx="1"/>
            </p:cNvCxnSpPr>
            <p:nvPr/>
          </p:nvCxnSpPr>
          <p:spPr bwMode="auto">
            <a:xfrm rot="16200000" flipH="1">
              <a:off x="1783" y="2129"/>
              <a:ext cx="681" cy="189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5" name="Line 24"/>
            <p:cNvSpPr>
              <a:spLocks noChangeShapeType="1"/>
            </p:cNvSpPr>
            <p:nvPr/>
          </p:nvSpPr>
          <p:spPr bwMode="auto">
            <a:xfrm>
              <a:off x="3264" y="2112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866900" y="1981200"/>
            <a:ext cx="6515100" cy="2362200"/>
            <a:chOff x="1866900" y="1981200"/>
            <a:chExt cx="6515100" cy="2362200"/>
          </a:xfrm>
        </p:grpSpPr>
        <p:grpSp>
          <p:nvGrpSpPr>
            <p:cNvPr id="31752" name="Group 56"/>
            <p:cNvGrpSpPr>
              <a:grpSpLocks/>
            </p:cNvGrpSpPr>
            <p:nvPr/>
          </p:nvGrpSpPr>
          <p:grpSpPr bwMode="auto">
            <a:xfrm>
              <a:off x="2498725" y="1981200"/>
              <a:ext cx="5883275" cy="2362200"/>
              <a:chOff x="1574" y="1248"/>
              <a:chExt cx="3706" cy="1488"/>
            </a:xfrm>
          </p:grpSpPr>
          <p:grpSp>
            <p:nvGrpSpPr>
              <p:cNvPr id="31756" name="Group 5"/>
              <p:cNvGrpSpPr>
                <a:grpSpLocks/>
              </p:cNvGrpSpPr>
              <p:nvPr/>
            </p:nvGrpSpPr>
            <p:grpSpPr bwMode="auto">
              <a:xfrm>
                <a:off x="1584" y="1248"/>
                <a:ext cx="3696" cy="1488"/>
                <a:chOff x="1584" y="1248"/>
                <a:chExt cx="3696" cy="1488"/>
              </a:xfrm>
            </p:grpSpPr>
            <p:sp>
              <p:nvSpPr>
                <p:cNvPr id="31760" name="Rectangle 6"/>
                <p:cNvSpPr>
                  <a:spLocks noChangeArrowheads="1"/>
                </p:cNvSpPr>
                <p:nvPr/>
              </p:nvSpPr>
              <p:spPr bwMode="auto">
                <a:xfrm>
                  <a:off x="3888" y="2448"/>
                  <a:ext cx="1392" cy="288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dirty="0">
                      <a:solidFill>
                        <a:srgbClr val="000000"/>
                      </a:solidFill>
                    </a:rPr>
                    <a:t>?</a:t>
                  </a:r>
                </a:p>
              </p:txBody>
            </p:sp>
            <p:grpSp>
              <p:nvGrpSpPr>
                <p:cNvPr id="31761" name="Group 7"/>
                <p:cNvGrpSpPr>
                  <a:grpSpLocks/>
                </p:cNvGrpSpPr>
                <p:nvPr/>
              </p:nvGrpSpPr>
              <p:grpSpPr bwMode="auto">
                <a:xfrm>
                  <a:off x="1584" y="1248"/>
                  <a:ext cx="2784" cy="864"/>
                  <a:chOff x="1584" y="1248"/>
                  <a:chExt cx="2784" cy="864"/>
                </a:xfrm>
              </p:grpSpPr>
              <p:sp>
                <p:nvSpPr>
                  <p:cNvPr id="31767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1248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0x4000</a:t>
                    </a:r>
                  </a:p>
                </p:txBody>
              </p:sp>
              <p:sp>
                <p:nvSpPr>
                  <p:cNvPr id="31768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976" y="1248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0x700</a:t>
                    </a:r>
                  </a:p>
                </p:txBody>
              </p:sp>
              <p:sp>
                <p:nvSpPr>
                  <p:cNvPr id="3176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1536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0x0</a:t>
                    </a:r>
                  </a:p>
                </p:txBody>
              </p:sp>
              <p:sp>
                <p:nvSpPr>
                  <p:cNvPr id="31770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2976" y="1536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0x500</a:t>
                    </a:r>
                  </a:p>
                </p:txBody>
              </p:sp>
              <p:sp>
                <p:nvSpPr>
                  <p:cNvPr id="31771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1824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0x2000</a:t>
                    </a:r>
                  </a:p>
                </p:txBody>
              </p:sp>
              <p:sp>
                <p:nvSpPr>
                  <p:cNvPr id="31772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976" y="1824"/>
                    <a:ext cx="139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0x1000</a:t>
                    </a:r>
                  </a:p>
                </p:txBody>
              </p:sp>
            </p:grpSp>
            <p:sp>
              <p:nvSpPr>
                <p:cNvPr id="31763" name="Oval 15"/>
                <p:cNvSpPr>
                  <a:spLocks noChangeArrowheads="1"/>
                </p:cNvSpPr>
                <p:nvPr/>
              </p:nvSpPr>
              <p:spPr bwMode="auto">
                <a:xfrm>
                  <a:off x="2592" y="2448"/>
                  <a:ext cx="288" cy="288"/>
                </a:xfrm>
                <a:prstGeom prst="ellipse">
                  <a:avLst/>
                </a:prstGeom>
                <a:solidFill>
                  <a:srgbClr val="FF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+</a:t>
                  </a:r>
                </a:p>
              </p:txBody>
            </p:sp>
            <p:cxnSp>
              <p:nvCxnSpPr>
                <p:cNvPr id="31764" name="AutoShape 16"/>
                <p:cNvCxnSpPr>
                  <a:cxnSpLocks noChangeShapeType="1"/>
                  <a:stCxn id="31748" idx="3"/>
                  <a:endCxn id="31763" idx="2"/>
                </p:cNvCxnSpPr>
                <p:nvPr/>
              </p:nvCxnSpPr>
              <p:spPr bwMode="auto">
                <a:xfrm>
                  <a:off x="2304" y="2592"/>
                  <a:ext cx="288" cy="0"/>
                </a:xfrm>
                <a:prstGeom prst="straightConnector1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31765" name="AutoShape 17"/>
                <p:cNvCxnSpPr>
                  <a:cxnSpLocks noChangeShapeType="1"/>
                  <a:stCxn id="31763" idx="6"/>
                  <a:endCxn id="31760" idx="1"/>
                </p:cNvCxnSpPr>
                <p:nvPr/>
              </p:nvCxnSpPr>
              <p:spPr bwMode="auto">
                <a:xfrm>
                  <a:off x="2880" y="2592"/>
                  <a:ext cx="1008" cy="0"/>
                </a:xfrm>
                <a:prstGeom prst="straightConnector1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31766" name="Line 18"/>
                <p:cNvSpPr>
                  <a:spLocks noChangeShapeType="1"/>
                </p:cNvSpPr>
                <p:nvPr/>
              </p:nvSpPr>
              <p:spPr bwMode="auto">
                <a:xfrm>
                  <a:off x="2736" y="2112"/>
                  <a:ext cx="0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757" name="Text Box 53"/>
              <p:cNvSpPr txBox="1">
                <a:spLocks noChangeArrowheads="1"/>
              </p:cNvSpPr>
              <p:nvPr/>
            </p:nvSpPr>
            <p:spPr bwMode="auto">
              <a:xfrm>
                <a:off x="1574" y="1271"/>
                <a:ext cx="4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code</a:t>
                </a:r>
              </a:p>
            </p:txBody>
          </p:sp>
          <p:sp>
            <p:nvSpPr>
              <p:cNvPr id="31758" name="Text Box 54"/>
              <p:cNvSpPr txBox="1">
                <a:spLocks noChangeArrowheads="1"/>
              </p:cNvSpPr>
              <p:nvPr/>
            </p:nvSpPr>
            <p:spPr bwMode="auto">
              <a:xfrm>
                <a:off x="1574" y="1559"/>
                <a:ext cx="3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data</a:t>
                </a:r>
              </a:p>
            </p:txBody>
          </p:sp>
          <p:sp>
            <p:nvSpPr>
              <p:cNvPr id="31759" name="Text Box 55"/>
              <p:cNvSpPr txBox="1">
                <a:spLocks noChangeArrowheads="1"/>
              </p:cNvSpPr>
              <p:nvPr/>
            </p:nvSpPr>
            <p:spPr bwMode="auto">
              <a:xfrm>
                <a:off x="1574" y="1847"/>
                <a:ext cx="45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stack</a:t>
                </a:r>
              </a:p>
            </p:txBody>
          </p:sp>
        </p:grpSp>
        <p:sp>
          <p:nvSpPr>
            <p:cNvPr id="31753" name="TextBox 3"/>
            <p:cNvSpPr txBox="1">
              <a:spLocks noChangeArrowheads="1"/>
            </p:cNvSpPr>
            <p:nvPr/>
          </p:nvSpPr>
          <p:spPr bwMode="auto">
            <a:xfrm>
              <a:off x="1879600" y="2017713"/>
              <a:ext cx="4397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00</a:t>
              </a:r>
            </a:p>
          </p:txBody>
        </p:sp>
        <p:sp>
          <p:nvSpPr>
            <p:cNvPr id="31754" name="TextBox 4"/>
            <p:cNvSpPr txBox="1">
              <a:spLocks noChangeArrowheads="1"/>
            </p:cNvSpPr>
            <p:nvPr/>
          </p:nvSpPr>
          <p:spPr bwMode="auto">
            <a:xfrm>
              <a:off x="1889125" y="2482850"/>
              <a:ext cx="4397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01</a:t>
              </a:r>
            </a:p>
          </p:txBody>
        </p:sp>
        <p:sp>
          <p:nvSpPr>
            <p:cNvPr id="31755" name="TextBox 5"/>
            <p:cNvSpPr txBox="1">
              <a:spLocks noChangeArrowheads="1"/>
            </p:cNvSpPr>
            <p:nvPr/>
          </p:nvSpPr>
          <p:spPr bwMode="auto">
            <a:xfrm>
              <a:off x="1866900" y="2921000"/>
              <a:ext cx="44132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2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Segmentation Translation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virtual_address</a:t>
            </a:r>
            <a:r>
              <a:rPr lang="en-US" dirty="0" smtClean="0"/>
              <a:t> = </a:t>
            </a:r>
            <a:r>
              <a:rPr lang="en-US" dirty="0" err="1" smtClean="0">
                <a:solidFill>
                  <a:srgbClr val="FFFF00"/>
                </a:solidFill>
              </a:rPr>
              <a:t>virtual_segment_number</a:t>
            </a:r>
            <a:r>
              <a:rPr lang="en-US" dirty="0" err="1" smtClean="0"/>
              <a:t>:</a:t>
            </a:r>
            <a:r>
              <a:rPr lang="en-US" dirty="0" err="1" smtClean="0">
                <a:solidFill>
                  <a:srgbClr val="FFFF00"/>
                </a:solidFill>
              </a:rPr>
              <a:t>offset</a:t>
            </a: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n-US" dirty="0" err="1" smtClean="0"/>
              <a:t>physical_base_address</a:t>
            </a:r>
            <a:r>
              <a:rPr lang="en-US" dirty="0" smtClean="0"/>
              <a:t> = </a:t>
            </a:r>
            <a:r>
              <a:rPr lang="en-US" dirty="0" err="1" smtClean="0"/>
              <a:t>segment_table</a:t>
            </a:r>
            <a:r>
              <a:rPr lang="en-US" dirty="0" smtClean="0"/>
              <a:t>[</a:t>
            </a:r>
            <a:r>
              <a:rPr lang="en-US" dirty="0" err="1" smtClean="0">
                <a:solidFill>
                  <a:srgbClr val="FFFF00"/>
                </a:solidFill>
              </a:rPr>
              <a:t>virtual_segment_number</a:t>
            </a:r>
            <a:r>
              <a:rPr lang="en-US" dirty="0" smtClean="0"/>
              <a:t>]</a:t>
            </a:r>
          </a:p>
          <a:p>
            <a:pPr eaLnBrk="1" hangingPunct="1">
              <a:defRPr/>
            </a:pPr>
            <a:r>
              <a:rPr lang="en-US" dirty="0" err="1" smtClean="0"/>
              <a:t>physical_address</a:t>
            </a:r>
            <a:r>
              <a:rPr lang="en-US" dirty="0" smtClean="0"/>
              <a:t> = </a:t>
            </a:r>
            <a:r>
              <a:rPr lang="en-US" dirty="0" err="1" smtClean="0"/>
              <a:t>physical_base_address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FF00"/>
                </a:solidFill>
              </a:rPr>
              <a:t>offset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Pros/Cons of Segmentation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+ Easier to grow/shrink individual segments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+ Finer control of segment accesses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e.g., read-only for shared code segment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Recall the semantics of fork()…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+ More efficient use of physical space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+ Multiple processes can share the same code segment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 smtClean="0"/>
              <a:t>- Memory allocation is still complex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Requires contiguous allocation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Paging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i="1" dirty="0" smtClean="0">
                <a:solidFill>
                  <a:srgbClr val="FFFF00"/>
                </a:solidFill>
              </a:rPr>
              <a:t>Paging-based translation</a:t>
            </a:r>
            <a:r>
              <a:rPr lang="en-US" dirty="0" smtClean="0"/>
              <a:t>:  memory allocation via fixed-size chunks of memory, or </a:t>
            </a:r>
            <a:r>
              <a:rPr lang="en-US" b="1" i="1" dirty="0" smtClean="0">
                <a:solidFill>
                  <a:srgbClr val="FFFF00"/>
                </a:solidFill>
              </a:rPr>
              <a:t>pages</a:t>
            </a:r>
          </a:p>
          <a:p>
            <a:pPr eaLnBrk="1" hangingPunct="1">
              <a:defRPr/>
            </a:pPr>
            <a:r>
              <a:rPr lang="en-US" dirty="0"/>
              <a:t>U</a:t>
            </a:r>
            <a:r>
              <a:rPr lang="en-US" dirty="0" smtClean="0"/>
              <a:t>ses a </a:t>
            </a:r>
            <a:r>
              <a:rPr lang="en-US" b="1" i="1" dirty="0">
                <a:solidFill>
                  <a:srgbClr val="FFFF00"/>
                </a:solidFill>
              </a:rPr>
              <a:t>bitmap</a:t>
            </a:r>
            <a:r>
              <a:rPr lang="en-US" dirty="0" smtClean="0"/>
              <a:t> to track the allocation status of memory pages</a:t>
            </a:r>
          </a:p>
          <a:p>
            <a:pPr eaLnBrk="1" hangingPunct="1">
              <a:defRPr/>
            </a:pPr>
            <a:r>
              <a:rPr lang="en-US" dirty="0" smtClean="0"/>
              <a:t>Translation granularity is a page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Prelude on Memory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Memory is byte-addressable</a:t>
            </a:r>
          </a:p>
          <a:p>
            <a:pPr lvl="1">
              <a:defRPr/>
            </a:pPr>
            <a:r>
              <a:rPr lang="en-US" dirty="0" smtClean="0"/>
              <a:t>Each memory address can specify the location of a byte</a:t>
            </a:r>
          </a:p>
          <a:p>
            <a:pPr>
              <a:defRPr/>
            </a:pPr>
            <a:r>
              <a:rPr lang="en-US" dirty="0"/>
              <a:t>u</a:t>
            </a:r>
            <a:r>
              <a:rPr lang="en-US" dirty="0" smtClean="0"/>
              <a:t>nsigned char memory[MEMORY_SIZE]</a:t>
            </a:r>
          </a:p>
          <a:p>
            <a:pPr>
              <a:defRPr/>
            </a:pPr>
            <a:r>
              <a:rPr lang="en-US" dirty="0" smtClean="0"/>
              <a:t>To access</a:t>
            </a:r>
          </a:p>
          <a:p>
            <a:pPr lvl="1">
              <a:defRPr/>
            </a:pPr>
            <a:r>
              <a:rPr lang="en-US" dirty="0" smtClean="0"/>
              <a:t>memory[</a:t>
            </a:r>
            <a:r>
              <a:rPr lang="en-US" dirty="0" err="1" smtClean="0"/>
              <a:t>virtual_memory_address</a:t>
            </a:r>
            <a:r>
              <a:rPr lang="en-US" dirty="0" smtClean="0"/>
              <a:t>]</a:t>
            </a:r>
            <a:endParaRPr lang="en-US" dirty="0"/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Paging Illustrated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089150" y="1716088"/>
            <a:ext cx="1676400" cy="373380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5321300" y="1716088"/>
            <a:ext cx="1676400" cy="480060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936750" y="1295400"/>
            <a:ext cx="194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Virtual addresses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5092700" y="1335088"/>
            <a:ext cx="215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Physical addresses</a:t>
            </a:r>
          </a:p>
        </p:txBody>
      </p:sp>
      <p:sp>
        <p:nvSpPr>
          <p:cNvPr id="24584" name="Rectangle 8" descr="60%"/>
          <p:cNvSpPr>
            <a:spLocks noChangeArrowheads="1"/>
          </p:cNvSpPr>
          <p:nvPr/>
        </p:nvSpPr>
        <p:spPr bwMode="auto">
          <a:xfrm>
            <a:off x="5321300" y="5449888"/>
            <a:ext cx="1676400" cy="874712"/>
          </a:xfrm>
          <a:prstGeom prst="rect">
            <a:avLst/>
          </a:prstGeom>
          <a:pattFill prst="pct60">
            <a:fgClr>
              <a:srgbClr val="FFFF99"/>
            </a:fgClr>
            <a:bgClr>
              <a:srgbClr val="767647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1479550" y="1584325"/>
            <a:ext cx="593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0x0</a:t>
            </a:r>
          </a:p>
        </p:txBody>
      </p:sp>
      <p:sp>
        <p:nvSpPr>
          <p:cNvPr id="24590" name="Rectangle 14" descr="60%"/>
          <p:cNvSpPr>
            <a:spLocks noChangeArrowheads="1"/>
          </p:cNvSpPr>
          <p:nvPr/>
        </p:nvSpPr>
        <p:spPr bwMode="auto">
          <a:xfrm>
            <a:off x="2089150" y="1716088"/>
            <a:ext cx="1676400" cy="950912"/>
          </a:xfrm>
          <a:prstGeom prst="rect">
            <a:avLst/>
          </a:prstGeom>
          <a:pattFill prst="pct60">
            <a:fgClr>
              <a:srgbClr val="FFFF99"/>
            </a:fgClr>
            <a:bgClr>
              <a:srgbClr val="767647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24592" name="Rectangle 16" descr="Large grid"/>
          <p:cNvSpPr>
            <a:spLocks noChangeArrowheads="1"/>
          </p:cNvSpPr>
          <p:nvPr/>
        </p:nvSpPr>
        <p:spPr bwMode="auto">
          <a:xfrm>
            <a:off x="2089150" y="2630488"/>
            <a:ext cx="1676400" cy="950912"/>
          </a:xfrm>
          <a:prstGeom prst="rect">
            <a:avLst/>
          </a:prstGeom>
          <a:pattFill prst="lgGrid">
            <a:fgClr>
              <a:srgbClr val="FFFF99"/>
            </a:fgClr>
            <a:bgClr>
              <a:srgbClr val="767647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9947" name="Text Box 17"/>
          <p:cNvSpPr txBox="1">
            <a:spLocks noChangeArrowheads="1"/>
          </p:cNvSpPr>
          <p:nvPr/>
        </p:nvSpPr>
        <p:spPr bwMode="auto">
          <a:xfrm>
            <a:off x="1022350" y="2498725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0x1000</a:t>
            </a:r>
          </a:p>
        </p:txBody>
      </p:sp>
      <p:sp>
        <p:nvSpPr>
          <p:cNvPr id="39948" name="Text Box 18"/>
          <p:cNvSpPr txBox="1">
            <a:spLocks noChangeArrowheads="1"/>
          </p:cNvSpPr>
          <p:nvPr/>
        </p:nvSpPr>
        <p:spPr bwMode="auto">
          <a:xfrm>
            <a:off x="1022350" y="3443288"/>
            <a:ext cx="1003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0x2000</a:t>
            </a:r>
          </a:p>
        </p:txBody>
      </p:sp>
      <p:sp>
        <p:nvSpPr>
          <p:cNvPr id="24596" name="Rectangle 20" descr="Large grid"/>
          <p:cNvSpPr>
            <a:spLocks noChangeArrowheads="1"/>
          </p:cNvSpPr>
          <p:nvPr/>
        </p:nvSpPr>
        <p:spPr bwMode="auto">
          <a:xfrm>
            <a:off x="5321300" y="1716088"/>
            <a:ext cx="1676400" cy="950912"/>
          </a:xfrm>
          <a:prstGeom prst="rect">
            <a:avLst/>
          </a:prstGeom>
          <a:pattFill prst="lgGrid">
            <a:fgClr>
              <a:srgbClr val="FFFF99"/>
            </a:fgClr>
            <a:bgClr>
              <a:srgbClr val="767647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9950" name="Text Box 21"/>
          <p:cNvSpPr txBox="1">
            <a:spLocks noChangeArrowheads="1"/>
          </p:cNvSpPr>
          <p:nvPr/>
        </p:nvSpPr>
        <p:spPr bwMode="auto">
          <a:xfrm>
            <a:off x="6997700" y="1577975"/>
            <a:ext cx="593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0x0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2089150" y="4495800"/>
            <a:ext cx="1676400" cy="954088"/>
          </a:xfrm>
          <a:prstGeom prst="rect">
            <a:avLst/>
          </a:prstGeom>
          <a:gradFill rotWithShape="1">
            <a:gsLst>
              <a:gs pos="0">
                <a:srgbClr val="767647"/>
              </a:gs>
              <a:gs pos="100000">
                <a:srgbClr val="FFFF99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9952" name="Text Box 25"/>
          <p:cNvSpPr txBox="1">
            <a:spLocks noChangeArrowheads="1"/>
          </p:cNvSpPr>
          <p:nvPr/>
        </p:nvSpPr>
        <p:spPr bwMode="auto">
          <a:xfrm>
            <a:off x="1022350" y="4343400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0x3000</a:t>
            </a:r>
          </a:p>
        </p:txBody>
      </p:sp>
      <p:sp>
        <p:nvSpPr>
          <p:cNvPr id="39953" name="Text Box 26"/>
          <p:cNvSpPr txBox="1">
            <a:spLocks noChangeArrowheads="1"/>
          </p:cNvSpPr>
          <p:nvPr/>
        </p:nvSpPr>
        <p:spPr bwMode="auto">
          <a:xfrm>
            <a:off x="1022350" y="5221288"/>
            <a:ext cx="1003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0x3fff</a:t>
            </a: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5321300" y="3621088"/>
            <a:ext cx="1676400" cy="914400"/>
          </a:xfrm>
          <a:prstGeom prst="rect">
            <a:avLst/>
          </a:prstGeom>
          <a:gradFill rotWithShape="1">
            <a:gsLst>
              <a:gs pos="0">
                <a:srgbClr val="767647"/>
              </a:gs>
              <a:gs pos="100000">
                <a:srgbClr val="FFFF99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9955" name="Text Box 31"/>
          <p:cNvSpPr txBox="1">
            <a:spLocks noChangeArrowheads="1"/>
          </p:cNvSpPr>
          <p:nvPr/>
        </p:nvSpPr>
        <p:spPr bwMode="auto">
          <a:xfrm>
            <a:off x="6997700" y="2514600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0x1000</a:t>
            </a:r>
          </a:p>
        </p:txBody>
      </p:sp>
      <p:sp>
        <p:nvSpPr>
          <p:cNvPr id="39956" name="Text Box 32"/>
          <p:cNvSpPr txBox="1">
            <a:spLocks noChangeArrowheads="1"/>
          </p:cNvSpPr>
          <p:nvPr/>
        </p:nvSpPr>
        <p:spPr bwMode="auto">
          <a:xfrm>
            <a:off x="6997700" y="3459163"/>
            <a:ext cx="1003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0x2000</a:t>
            </a:r>
          </a:p>
        </p:txBody>
      </p:sp>
      <p:sp>
        <p:nvSpPr>
          <p:cNvPr id="39957" name="Text Box 33"/>
          <p:cNvSpPr txBox="1">
            <a:spLocks noChangeArrowheads="1"/>
          </p:cNvSpPr>
          <p:nvPr/>
        </p:nvSpPr>
        <p:spPr bwMode="auto">
          <a:xfrm>
            <a:off x="6997700" y="4359275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0x3000</a:t>
            </a:r>
          </a:p>
        </p:txBody>
      </p:sp>
      <p:sp>
        <p:nvSpPr>
          <p:cNvPr id="39958" name="Text Box 34"/>
          <p:cNvSpPr txBox="1">
            <a:spLocks noChangeArrowheads="1"/>
          </p:cNvSpPr>
          <p:nvPr/>
        </p:nvSpPr>
        <p:spPr bwMode="auto">
          <a:xfrm>
            <a:off x="6997700" y="5237163"/>
            <a:ext cx="10033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0x4000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nimBg="1"/>
      <p:bldP spid="24590" grpId="0" animBg="1"/>
      <p:bldP spid="24592" grpId="0" animBg="1"/>
      <p:bldP spid="24596" grpId="0" animBg="1"/>
      <p:bldP spid="24600" grpId="0" animBg="1"/>
      <p:bldP spid="2460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Paged Memory </a:t>
            </a:r>
            <a:r>
              <a:rPr lang="en-US" dirty="0" err="1" smtClean="0"/>
              <a:t>Acces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800" dirty="0"/>
              <a:t>unsigned char memory[N_PAGES][PAGE_SIZE</a:t>
            </a:r>
            <a:r>
              <a:rPr lang="en-US" sz="2800" dirty="0" smtClean="0"/>
              <a:t>]</a:t>
            </a:r>
          </a:p>
          <a:p>
            <a:pPr>
              <a:defRPr/>
            </a:pPr>
            <a:r>
              <a:rPr lang="en-US" dirty="0" smtClean="0"/>
              <a:t>To access</a:t>
            </a:r>
          </a:p>
          <a:p>
            <a:pPr lvl="1">
              <a:defRPr/>
            </a:pPr>
            <a:r>
              <a:rPr lang="en-US" dirty="0"/>
              <a:t>m</a:t>
            </a:r>
            <a:r>
              <a:rPr lang="en-US" dirty="0" smtClean="0"/>
              <a:t>emory[</a:t>
            </a:r>
            <a:r>
              <a:rPr lang="en-US" dirty="0" err="1" smtClean="0"/>
              <a:t>virtual_page_number</a:t>
            </a:r>
            <a:r>
              <a:rPr lang="en-US" dirty="0" smtClean="0"/>
              <a:t>][</a:t>
            </a:r>
            <a:r>
              <a:rPr lang="en-US" dirty="0" err="1" smtClean="0"/>
              <a:t>page_offset</a:t>
            </a:r>
            <a:r>
              <a:rPr lang="en-US" dirty="0" smtClean="0"/>
              <a:t>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Paging Diagram</a:t>
            </a:r>
          </a:p>
        </p:txBody>
      </p:sp>
      <p:grpSp>
        <p:nvGrpSpPr>
          <p:cNvPr id="43011" name="Group 4"/>
          <p:cNvGrpSpPr>
            <a:grpSpLocks/>
          </p:cNvGrpSpPr>
          <p:nvPr/>
        </p:nvGrpSpPr>
        <p:grpSpPr bwMode="auto">
          <a:xfrm>
            <a:off x="2362200" y="1905000"/>
            <a:ext cx="3505200" cy="457200"/>
            <a:chOff x="768" y="1152"/>
            <a:chExt cx="2208" cy="288"/>
          </a:xfrm>
        </p:grpSpPr>
        <p:sp>
          <p:nvSpPr>
            <p:cNvPr id="43057" name="Rectangle 5"/>
            <p:cNvSpPr>
              <a:spLocks noChangeArrowheads="1"/>
            </p:cNvSpPr>
            <p:nvPr/>
          </p:nvSpPr>
          <p:spPr bwMode="auto">
            <a:xfrm>
              <a:off x="768" y="1152"/>
              <a:ext cx="1632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Virtual page number</a:t>
              </a:r>
            </a:p>
          </p:txBody>
        </p:sp>
        <p:sp>
          <p:nvSpPr>
            <p:cNvPr id="43058" name="Rectangle 6"/>
            <p:cNvSpPr>
              <a:spLocks noChangeArrowheads="1"/>
            </p:cNvSpPr>
            <p:nvPr/>
          </p:nvSpPr>
          <p:spPr bwMode="auto">
            <a:xfrm>
              <a:off x="2400" y="1152"/>
              <a:ext cx="576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Offset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2362200" y="2362200"/>
            <a:ext cx="3505200" cy="3352800"/>
            <a:chOff x="960" y="1488"/>
            <a:chExt cx="2208" cy="2112"/>
          </a:xfrm>
        </p:grpSpPr>
        <p:grpSp>
          <p:nvGrpSpPr>
            <p:cNvPr id="43047" name="Group 21"/>
            <p:cNvGrpSpPr>
              <a:grpSpLocks/>
            </p:cNvGrpSpPr>
            <p:nvPr/>
          </p:nvGrpSpPr>
          <p:grpSpPr bwMode="auto">
            <a:xfrm>
              <a:off x="960" y="2160"/>
              <a:ext cx="1632" cy="864"/>
              <a:chOff x="1488" y="2208"/>
              <a:chExt cx="1632" cy="864"/>
            </a:xfrm>
          </p:grpSpPr>
          <p:sp>
            <p:nvSpPr>
              <p:cNvPr id="43054" name="Rectangle 10"/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163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Physical page number</a:t>
                </a:r>
              </a:p>
            </p:txBody>
          </p:sp>
          <p:sp>
            <p:nvSpPr>
              <p:cNvPr id="43055" name="Rectangle 12"/>
              <p:cNvSpPr>
                <a:spLocks noChangeArrowheads="1"/>
              </p:cNvSpPr>
              <p:nvPr/>
            </p:nvSpPr>
            <p:spPr bwMode="auto">
              <a:xfrm>
                <a:off x="1488" y="2496"/>
                <a:ext cx="163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CC"/>
                    </a:solidFill>
                  </a:rPr>
                  <a:t>Physical page number</a:t>
                </a:r>
              </a:p>
            </p:txBody>
          </p:sp>
          <p:sp>
            <p:nvSpPr>
              <p:cNvPr id="43056" name="Rectangle 14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163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Physical page number</a:t>
                </a:r>
              </a:p>
            </p:txBody>
          </p:sp>
        </p:grpSp>
        <p:grpSp>
          <p:nvGrpSpPr>
            <p:cNvPr id="43048" name="Group 22"/>
            <p:cNvGrpSpPr>
              <a:grpSpLocks/>
            </p:cNvGrpSpPr>
            <p:nvPr/>
          </p:nvGrpSpPr>
          <p:grpSpPr bwMode="auto">
            <a:xfrm>
              <a:off x="960" y="3312"/>
              <a:ext cx="2208" cy="288"/>
              <a:chOff x="768" y="1152"/>
              <a:chExt cx="2208" cy="288"/>
            </a:xfrm>
          </p:grpSpPr>
          <p:sp>
            <p:nvSpPr>
              <p:cNvPr id="43052" name="Rectangle 23"/>
              <p:cNvSpPr>
                <a:spLocks noChangeArrowheads="1"/>
              </p:cNvSpPr>
              <p:nvPr/>
            </p:nvSpPr>
            <p:spPr bwMode="auto">
              <a:xfrm>
                <a:off x="768" y="1152"/>
                <a:ext cx="1632" cy="288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CC"/>
                    </a:solidFill>
                  </a:rPr>
                  <a:t>Physical page number</a:t>
                </a:r>
              </a:p>
            </p:txBody>
          </p:sp>
          <p:sp>
            <p:nvSpPr>
              <p:cNvPr id="43053" name="Rectangle 24"/>
              <p:cNvSpPr>
                <a:spLocks noChangeArrowheads="1"/>
              </p:cNvSpPr>
              <p:nvPr/>
            </p:nvSpPr>
            <p:spPr bwMode="auto">
              <a:xfrm>
                <a:off x="2400" y="1152"/>
                <a:ext cx="576" cy="288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Offset</a:t>
                </a:r>
              </a:p>
            </p:txBody>
          </p:sp>
        </p:grpSp>
        <p:sp>
          <p:nvSpPr>
            <p:cNvPr id="43049" name="Line 25"/>
            <p:cNvSpPr>
              <a:spLocks noChangeShapeType="1"/>
            </p:cNvSpPr>
            <p:nvPr/>
          </p:nvSpPr>
          <p:spPr bwMode="auto">
            <a:xfrm>
              <a:off x="1776" y="1488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0" name="Line 26"/>
            <p:cNvSpPr>
              <a:spLocks noChangeShapeType="1"/>
            </p:cNvSpPr>
            <p:nvPr/>
          </p:nvSpPr>
          <p:spPr bwMode="auto">
            <a:xfrm>
              <a:off x="1776" y="302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Line 27"/>
            <p:cNvSpPr>
              <a:spLocks noChangeShapeType="1"/>
            </p:cNvSpPr>
            <p:nvPr/>
          </p:nvSpPr>
          <p:spPr bwMode="auto">
            <a:xfrm>
              <a:off x="2880" y="1488"/>
              <a:ext cx="0" cy="18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3657600" y="1905000"/>
            <a:ext cx="4572000" cy="3810000"/>
            <a:chOff x="1776" y="1200"/>
            <a:chExt cx="2880" cy="2400"/>
          </a:xfrm>
        </p:grpSpPr>
        <p:sp>
          <p:nvSpPr>
            <p:cNvPr id="43041" name="Rectangle 29"/>
            <p:cNvSpPr>
              <a:spLocks noChangeArrowheads="1"/>
            </p:cNvSpPr>
            <p:nvPr/>
          </p:nvSpPr>
          <p:spPr bwMode="auto">
            <a:xfrm>
              <a:off x="3408" y="1200"/>
              <a:ext cx="1248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Page table size</a:t>
              </a:r>
            </a:p>
          </p:txBody>
        </p:sp>
        <p:sp>
          <p:nvSpPr>
            <p:cNvPr id="43042" name="AutoShape 32"/>
            <p:cNvSpPr>
              <a:spLocks noChangeArrowheads="1"/>
            </p:cNvSpPr>
            <p:nvPr/>
          </p:nvSpPr>
          <p:spPr bwMode="auto">
            <a:xfrm>
              <a:off x="3888" y="1728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43043" name="Line 35"/>
            <p:cNvSpPr>
              <a:spLocks noChangeShapeType="1"/>
            </p:cNvSpPr>
            <p:nvPr/>
          </p:nvSpPr>
          <p:spPr bwMode="auto">
            <a:xfrm>
              <a:off x="4080" y="1488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4" name="Line 36"/>
            <p:cNvSpPr>
              <a:spLocks noChangeShapeType="1"/>
            </p:cNvSpPr>
            <p:nvPr/>
          </p:nvSpPr>
          <p:spPr bwMode="auto">
            <a:xfrm>
              <a:off x="1776" y="1920"/>
              <a:ext cx="21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45" name="Rectangle 38"/>
            <p:cNvSpPr>
              <a:spLocks noChangeArrowheads="1"/>
            </p:cNvSpPr>
            <p:nvPr/>
          </p:nvSpPr>
          <p:spPr bwMode="auto">
            <a:xfrm>
              <a:off x="3408" y="3312"/>
              <a:ext cx="124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Error</a:t>
              </a:r>
            </a:p>
          </p:txBody>
        </p:sp>
        <p:sp>
          <p:nvSpPr>
            <p:cNvPr id="43046" name="Line 43"/>
            <p:cNvSpPr>
              <a:spLocks noChangeShapeType="1"/>
            </p:cNvSpPr>
            <p:nvPr/>
          </p:nvSpPr>
          <p:spPr bwMode="auto">
            <a:xfrm>
              <a:off x="4080" y="2064"/>
              <a:ext cx="0" cy="1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1066800" y="1295400"/>
            <a:ext cx="3886200" cy="533400"/>
            <a:chOff x="144" y="816"/>
            <a:chExt cx="2448" cy="336"/>
          </a:xfrm>
        </p:grpSpPr>
        <p:sp>
          <p:nvSpPr>
            <p:cNvPr id="43039" name="AutoShape 57"/>
            <p:cNvSpPr>
              <a:spLocks/>
            </p:cNvSpPr>
            <p:nvPr/>
          </p:nvSpPr>
          <p:spPr bwMode="auto">
            <a:xfrm rot="-5400000">
              <a:off x="1725" y="286"/>
              <a:ext cx="105" cy="1628"/>
            </a:xfrm>
            <a:prstGeom prst="rightBrace">
              <a:avLst>
                <a:gd name="adj1" fmla="val 12920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43040" name="Text Box 58"/>
            <p:cNvSpPr txBox="1">
              <a:spLocks noChangeArrowheads="1"/>
            </p:cNvSpPr>
            <p:nvPr/>
          </p:nvSpPr>
          <p:spPr bwMode="auto">
            <a:xfrm>
              <a:off x="144" y="816"/>
              <a:ext cx="2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32 – 12 = 20 bits for 32-bit machines</a:t>
              </a:r>
            </a:p>
          </p:txBody>
        </p:sp>
      </p:grp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2163763" y="5791200"/>
            <a:ext cx="3856037" cy="671513"/>
            <a:chOff x="835" y="3648"/>
            <a:chExt cx="2429" cy="423"/>
          </a:xfrm>
        </p:grpSpPr>
        <p:sp>
          <p:nvSpPr>
            <p:cNvPr id="43030" name="AutoShape 52"/>
            <p:cNvSpPr>
              <a:spLocks/>
            </p:cNvSpPr>
            <p:nvPr/>
          </p:nvSpPr>
          <p:spPr bwMode="auto">
            <a:xfrm rot="5400000">
              <a:off x="1992" y="2616"/>
              <a:ext cx="144" cy="2208"/>
            </a:xfrm>
            <a:prstGeom prst="rightBrace">
              <a:avLst>
                <a:gd name="adj1" fmla="val 127778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43031" name="Text Box 53"/>
            <p:cNvSpPr txBox="1">
              <a:spLocks noChangeArrowheads="1"/>
            </p:cNvSpPr>
            <p:nvPr/>
          </p:nvSpPr>
          <p:spPr bwMode="auto">
            <a:xfrm>
              <a:off x="835" y="3840"/>
              <a:ext cx="242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log</a:t>
              </a:r>
              <a:r>
                <a:rPr lang="en-US" altLang="en-US" sz="1800" baseline="-25000"/>
                <a:t>2</a:t>
              </a:r>
              <a:r>
                <a:rPr lang="en-US" altLang="en-US" sz="1800"/>
                <a:t>(1GB)  = 30 bits for 1GB of RAM</a:t>
              </a:r>
            </a:p>
          </p:txBody>
        </p:sp>
        <p:grpSp>
          <p:nvGrpSpPr>
            <p:cNvPr id="43032" name="Group 67"/>
            <p:cNvGrpSpPr>
              <a:grpSpLocks/>
            </p:cNvGrpSpPr>
            <p:nvPr/>
          </p:nvGrpSpPr>
          <p:grpSpPr bwMode="auto">
            <a:xfrm>
              <a:off x="847" y="3840"/>
              <a:ext cx="720" cy="144"/>
              <a:chOff x="1296" y="3840"/>
              <a:chExt cx="720" cy="144"/>
            </a:xfrm>
          </p:grpSpPr>
          <p:grpSp>
            <p:nvGrpSpPr>
              <p:cNvPr id="43033" name="Group 63"/>
              <p:cNvGrpSpPr>
                <a:grpSpLocks/>
              </p:cNvGrpSpPr>
              <p:nvPr/>
            </p:nvGrpSpPr>
            <p:grpSpPr bwMode="auto">
              <a:xfrm>
                <a:off x="1296" y="3840"/>
                <a:ext cx="96" cy="144"/>
                <a:chOff x="1296" y="3840"/>
                <a:chExt cx="96" cy="144"/>
              </a:xfrm>
            </p:grpSpPr>
            <p:sp>
              <p:nvSpPr>
                <p:cNvPr id="43037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1296" y="3840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8" name="Line 62"/>
                <p:cNvSpPr>
                  <a:spLocks noChangeShapeType="1"/>
                </p:cNvSpPr>
                <p:nvPr/>
              </p:nvSpPr>
              <p:spPr bwMode="auto">
                <a:xfrm>
                  <a:off x="1296" y="3840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34" name="Group 64"/>
              <p:cNvGrpSpPr>
                <a:grpSpLocks/>
              </p:cNvGrpSpPr>
              <p:nvPr/>
            </p:nvGrpSpPr>
            <p:grpSpPr bwMode="auto">
              <a:xfrm flipH="1">
                <a:off x="1920" y="3840"/>
                <a:ext cx="96" cy="144"/>
                <a:chOff x="1296" y="3840"/>
                <a:chExt cx="96" cy="144"/>
              </a:xfrm>
            </p:grpSpPr>
            <p:sp>
              <p:nvSpPr>
                <p:cNvPr id="43035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1296" y="3840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6" name="Line 66"/>
                <p:cNvSpPr>
                  <a:spLocks noChangeShapeType="1"/>
                </p:cNvSpPr>
                <p:nvPr/>
              </p:nvSpPr>
              <p:spPr bwMode="auto">
                <a:xfrm>
                  <a:off x="1296" y="3840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2" name="Group 76"/>
          <p:cNvGrpSpPr>
            <a:grpSpLocks/>
          </p:cNvGrpSpPr>
          <p:nvPr/>
        </p:nvGrpSpPr>
        <p:grpSpPr bwMode="auto">
          <a:xfrm>
            <a:off x="4953000" y="1295400"/>
            <a:ext cx="3678238" cy="533400"/>
            <a:chOff x="2592" y="816"/>
            <a:chExt cx="2317" cy="336"/>
          </a:xfrm>
        </p:grpSpPr>
        <p:grpSp>
          <p:nvGrpSpPr>
            <p:cNvPr id="43020" name="Group 59"/>
            <p:cNvGrpSpPr>
              <a:grpSpLocks/>
            </p:cNvGrpSpPr>
            <p:nvPr/>
          </p:nvGrpSpPr>
          <p:grpSpPr bwMode="auto">
            <a:xfrm>
              <a:off x="2592" y="825"/>
              <a:ext cx="2317" cy="327"/>
              <a:chOff x="2540" y="825"/>
              <a:chExt cx="2317" cy="327"/>
            </a:xfrm>
          </p:grpSpPr>
          <p:sp>
            <p:nvSpPr>
              <p:cNvPr id="43028" name="AutoShape 46"/>
              <p:cNvSpPr>
                <a:spLocks/>
              </p:cNvSpPr>
              <p:nvPr/>
            </p:nvSpPr>
            <p:spPr bwMode="auto">
              <a:xfrm rot="-5400000">
                <a:off x="2812" y="840"/>
                <a:ext cx="96" cy="528"/>
              </a:xfrm>
              <a:prstGeom prst="rightBrace">
                <a:avLst>
                  <a:gd name="adj1" fmla="val 45833"/>
                  <a:gd name="adj2" fmla="val 50000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3029" name="Text Box 47"/>
              <p:cNvSpPr txBox="1">
                <a:spLocks noChangeArrowheads="1"/>
              </p:cNvSpPr>
              <p:nvPr/>
            </p:nvSpPr>
            <p:spPr bwMode="auto">
              <a:xfrm>
                <a:off x="2540" y="825"/>
                <a:ext cx="231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log</a:t>
                </a:r>
                <a:r>
                  <a:rPr lang="en-US" altLang="en-US" sz="1800" baseline="-25000"/>
                  <a:t>2</a:t>
                </a:r>
                <a:r>
                  <a:rPr lang="en-US" altLang="en-US" sz="1800"/>
                  <a:t>(4KB) = 12 bits for 4-KB pages</a:t>
                </a:r>
              </a:p>
            </p:txBody>
          </p:sp>
        </p:grpSp>
        <p:grpSp>
          <p:nvGrpSpPr>
            <p:cNvPr id="43021" name="Group 69"/>
            <p:cNvGrpSpPr>
              <a:grpSpLocks/>
            </p:cNvGrpSpPr>
            <p:nvPr/>
          </p:nvGrpSpPr>
          <p:grpSpPr bwMode="auto">
            <a:xfrm>
              <a:off x="2592" y="816"/>
              <a:ext cx="720" cy="144"/>
              <a:chOff x="1296" y="3840"/>
              <a:chExt cx="720" cy="144"/>
            </a:xfrm>
          </p:grpSpPr>
          <p:grpSp>
            <p:nvGrpSpPr>
              <p:cNvPr id="43022" name="Group 70"/>
              <p:cNvGrpSpPr>
                <a:grpSpLocks/>
              </p:cNvGrpSpPr>
              <p:nvPr/>
            </p:nvGrpSpPr>
            <p:grpSpPr bwMode="auto">
              <a:xfrm>
                <a:off x="1296" y="3840"/>
                <a:ext cx="96" cy="144"/>
                <a:chOff x="1296" y="3840"/>
                <a:chExt cx="96" cy="144"/>
              </a:xfrm>
            </p:grpSpPr>
            <p:sp>
              <p:nvSpPr>
                <p:cNvPr id="43026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1296" y="3840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27" name="Line 72"/>
                <p:cNvSpPr>
                  <a:spLocks noChangeShapeType="1"/>
                </p:cNvSpPr>
                <p:nvPr/>
              </p:nvSpPr>
              <p:spPr bwMode="auto">
                <a:xfrm>
                  <a:off x="1296" y="3840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23" name="Group 73"/>
              <p:cNvGrpSpPr>
                <a:grpSpLocks/>
              </p:cNvGrpSpPr>
              <p:nvPr/>
            </p:nvGrpSpPr>
            <p:grpSpPr bwMode="auto">
              <a:xfrm flipH="1">
                <a:off x="1920" y="3840"/>
                <a:ext cx="96" cy="144"/>
                <a:chOff x="1296" y="3840"/>
                <a:chExt cx="96" cy="144"/>
              </a:xfrm>
            </p:grpSpPr>
            <p:sp>
              <p:nvSpPr>
                <p:cNvPr id="43024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1296" y="3840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25" name="Line 75"/>
                <p:cNvSpPr>
                  <a:spLocks noChangeShapeType="1"/>
                </p:cNvSpPr>
                <p:nvPr/>
              </p:nvSpPr>
              <p:spPr bwMode="auto">
                <a:xfrm>
                  <a:off x="1296" y="3840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7" name="Group 81"/>
          <p:cNvGrpSpPr>
            <a:grpSpLocks/>
          </p:cNvGrpSpPr>
          <p:nvPr/>
        </p:nvGrpSpPr>
        <p:grpSpPr bwMode="auto">
          <a:xfrm>
            <a:off x="685800" y="3429000"/>
            <a:ext cx="1600200" cy="1371600"/>
            <a:chOff x="-96" y="2160"/>
            <a:chExt cx="1008" cy="864"/>
          </a:xfrm>
        </p:grpSpPr>
        <p:sp>
          <p:nvSpPr>
            <p:cNvPr id="43018" name="AutoShape 79"/>
            <p:cNvSpPr>
              <a:spLocks/>
            </p:cNvSpPr>
            <p:nvPr/>
          </p:nvSpPr>
          <p:spPr bwMode="auto">
            <a:xfrm>
              <a:off x="768" y="2160"/>
              <a:ext cx="144" cy="864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43019" name="Text Box 80"/>
            <p:cNvSpPr txBox="1">
              <a:spLocks noChangeArrowheads="1"/>
            </p:cNvSpPr>
            <p:nvPr/>
          </p:nvSpPr>
          <p:spPr bwMode="auto">
            <a:xfrm>
              <a:off x="-96" y="2448"/>
              <a:ext cx="80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2</a:t>
              </a:r>
              <a:r>
                <a:rPr lang="en-US" altLang="en-US" sz="1800" baseline="30000"/>
                <a:t>20 </a:t>
              </a:r>
              <a:r>
                <a:rPr lang="en-US" altLang="en-US" sz="1800"/>
                <a:t> entries</a:t>
              </a:r>
              <a:endParaRPr lang="en-US" altLang="en-US" sz="1800" baseline="30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Paging Example</a:t>
            </a: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2362200" y="1905000"/>
            <a:ext cx="3505200" cy="457200"/>
            <a:chOff x="768" y="1152"/>
            <a:chExt cx="2208" cy="288"/>
          </a:xfrm>
        </p:grpSpPr>
        <p:sp>
          <p:nvSpPr>
            <p:cNvPr id="45085" name="Rectangle 4"/>
            <p:cNvSpPr>
              <a:spLocks noChangeArrowheads="1"/>
            </p:cNvSpPr>
            <p:nvPr/>
          </p:nvSpPr>
          <p:spPr bwMode="auto">
            <a:xfrm>
              <a:off x="768" y="1152"/>
              <a:ext cx="1632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5086" name="Rectangle 5"/>
            <p:cNvSpPr>
              <a:spLocks noChangeArrowheads="1"/>
            </p:cNvSpPr>
            <p:nvPr/>
          </p:nvSpPr>
          <p:spPr bwMode="auto">
            <a:xfrm>
              <a:off x="768" y="1152"/>
              <a:ext cx="2208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0x00000400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657600" y="1905000"/>
            <a:ext cx="4572000" cy="1419225"/>
            <a:chOff x="1776" y="1200"/>
            <a:chExt cx="2880" cy="894"/>
          </a:xfrm>
        </p:grpSpPr>
        <p:sp>
          <p:nvSpPr>
            <p:cNvPr id="45081" name="Rectangle 18"/>
            <p:cNvSpPr>
              <a:spLocks noChangeArrowheads="1"/>
            </p:cNvSpPr>
            <p:nvPr/>
          </p:nvSpPr>
          <p:spPr bwMode="auto">
            <a:xfrm>
              <a:off x="3408" y="1200"/>
              <a:ext cx="1248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5082" name="AutoShape 19"/>
            <p:cNvSpPr>
              <a:spLocks noChangeArrowheads="1"/>
            </p:cNvSpPr>
            <p:nvPr/>
          </p:nvSpPr>
          <p:spPr bwMode="auto">
            <a:xfrm>
              <a:off x="3888" y="1728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45083" name="Line 20"/>
            <p:cNvSpPr>
              <a:spLocks noChangeShapeType="1"/>
            </p:cNvSpPr>
            <p:nvPr/>
          </p:nvSpPr>
          <p:spPr bwMode="auto">
            <a:xfrm>
              <a:off x="4080" y="1488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4" name="Line 21"/>
            <p:cNvSpPr>
              <a:spLocks noChangeShapeType="1"/>
            </p:cNvSpPr>
            <p:nvPr/>
          </p:nvSpPr>
          <p:spPr bwMode="auto">
            <a:xfrm>
              <a:off x="1776" y="1920"/>
              <a:ext cx="21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61" name="TextBox 1"/>
          <p:cNvSpPr txBox="1">
            <a:spLocks noChangeArrowheads="1"/>
          </p:cNvSpPr>
          <p:nvPr/>
        </p:nvSpPr>
        <p:spPr bwMode="auto">
          <a:xfrm>
            <a:off x="2425700" y="1524000"/>
            <a:ext cx="4737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FFF00"/>
                </a:solidFill>
              </a:rPr>
              <a:t>0000 0000 0000 0000 0000 </a:t>
            </a:r>
            <a:r>
              <a:rPr lang="en-US" altLang="en-US" sz="1800"/>
              <a:t>0100 0000 0000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165225" y="2373313"/>
            <a:ext cx="4705350" cy="3352800"/>
            <a:chOff x="1165225" y="2373313"/>
            <a:chExt cx="4705350" cy="3352800"/>
          </a:xfrm>
        </p:grpSpPr>
        <p:grpSp>
          <p:nvGrpSpPr>
            <p:cNvPr id="45063" name="Group 28"/>
            <p:cNvGrpSpPr>
              <a:grpSpLocks/>
            </p:cNvGrpSpPr>
            <p:nvPr/>
          </p:nvGrpSpPr>
          <p:grpSpPr bwMode="auto">
            <a:xfrm>
              <a:off x="2365375" y="2373313"/>
              <a:ext cx="3505200" cy="3352800"/>
              <a:chOff x="960" y="1488"/>
              <a:chExt cx="2208" cy="2112"/>
            </a:xfrm>
          </p:grpSpPr>
          <p:grpSp>
            <p:nvGrpSpPr>
              <p:cNvPr id="45067" name="Group 6"/>
              <p:cNvGrpSpPr>
                <a:grpSpLocks/>
              </p:cNvGrpSpPr>
              <p:nvPr/>
            </p:nvGrpSpPr>
            <p:grpSpPr bwMode="auto">
              <a:xfrm>
                <a:off x="960" y="1488"/>
                <a:ext cx="2208" cy="2112"/>
                <a:chOff x="960" y="1488"/>
                <a:chExt cx="2208" cy="2112"/>
              </a:xfrm>
            </p:grpSpPr>
            <p:grpSp>
              <p:nvGrpSpPr>
                <p:cNvPr id="45071" name="Group 7"/>
                <p:cNvGrpSpPr>
                  <a:grpSpLocks/>
                </p:cNvGrpSpPr>
                <p:nvPr/>
              </p:nvGrpSpPr>
              <p:grpSpPr bwMode="auto">
                <a:xfrm>
                  <a:off x="960" y="2160"/>
                  <a:ext cx="1632" cy="864"/>
                  <a:chOff x="1488" y="2208"/>
                  <a:chExt cx="1632" cy="864"/>
                </a:xfrm>
              </p:grpSpPr>
              <p:sp>
                <p:nvSpPr>
                  <p:cNvPr id="4507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208"/>
                    <a:ext cx="163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00004</a:t>
                    </a:r>
                  </a:p>
                </p:txBody>
              </p:sp>
              <p:sp>
                <p:nvSpPr>
                  <p:cNvPr id="4507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496"/>
                    <a:ext cx="163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00000</a:t>
                    </a:r>
                  </a:p>
                </p:txBody>
              </p:sp>
              <p:sp>
                <p:nvSpPr>
                  <p:cNvPr id="4508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84"/>
                    <a:ext cx="163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00002</a:t>
                    </a:r>
                  </a:p>
                </p:txBody>
              </p:sp>
            </p:grpSp>
            <p:grpSp>
              <p:nvGrpSpPr>
                <p:cNvPr id="45072" name="Group 11"/>
                <p:cNvGrpSpPr>
                  <a:grpSpLocks/>
                </p:cNvGrpSpPr>
                <p:nvPr/>
              </p:nvGrpSpPr>
              <p:grpSpPr bwMode="auto">
                <a:xfrm>
                  <a:off x="960" y="3312"/>
                  <a:ext cx="2208" cy="288"/>
                  <a:chOff x="768" y="1152"/>
                  <a:chExt cx="2208" cy="288"/>
                </a:xfrm>
              </p:grpSpPr>
              <p:sp>
                <p:nvSpPr>
                  <p:cNvPr id="4507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1152"/>
                    <a:ext cx="1632" cy="288"/>
                  </a:xfrm>
                  <a:prstGeom prst="rect">
                    <a:avLst/>
                  </a:prstGeom>
                  <a:solidFill>
                    <a:srgbClr val="CC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507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1152"/>
                    <a:ext cx="2208" cy="288"/>
                  </a:xfrm>
                  <a:prstGeom prst="rect">
                    <a:avLst/>
                  </a:prstGeom>
                  <a:solidFill>
                    <a:srgbClr val="CC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0x00004400</a:t>
                    </a:r>
                  </a:p>
                </p:txBody>
              </p:sp>
            </p:grpSp>
            <p:sp>
              <p:nvSpPr>
                <p:cNvPr id="45073" name="Line 14"/>
                <p:cNvSpPr>
                  <a:spLocks noChangeShapeType="1"/>
                </p:cNvSpPr>
                <p:nvPr/>
              </p:nvSpPr>
              <p:spPr bwMode="auto">
                <a:xfrm>
                  <a:off x="1776" y="1488"/>
                  <a:ext cx="0" cy="67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4" name="Line 15"/>
                <p:cNvSpPr>
                  <a:spLocks noChangeShapeType="1"/>
                </p:cNvSpPr>
                <p:nvPr/>
              </p:nvSpPr>
              <p:spPr bwMode="auto">
                <a:xfrm>
                  <a:off x="1776" y="3024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5" name="Line 16"/>
                <p:cNvSpPr>
                  <a:spLocks noChangeShapeType="1"/>
                </p:cNvSpPr>
                <p:nvPr/>
              </p:nvSpPr>
              <p:spPr bwMode="auto">
                <a:xfrm>
                  <a:off x="2880" y="1488"/>
                  <a:ext cx="0" cy="182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5068" name="Text Box 24"/>
              <p:cNvSpPr txBox="1">
                <a:spLocks noChangeArrowheads="1"/>
              </p:cNvSpPr>
              <p:nvPr/>
            </p:nvSpPr>
            <p:spPr bwMode="auto">
              <a:xfrm>
                <a:off x="998" y="218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0</a:t>
                </a:r>
              </a:p>
            </p:txBody>
          </p:sp>
          <p:sp>
            <p:nvSpPr>
              <p:cNvPr id="45069" name="Text Box 25"/>
              <p:cNvSpPr txBox="1">
                <a:spLocks noChangeArrowheads="1"/>
              </p:cNvSpPr>
              <p:nvPr/>
            </p:nvSpPr>
            <p:spPr bwMode="auto">
              <a:xfrm>
                <a:off x="998" y="2471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45070" name="Text Box 26"/>
              <p:cNvSpPr txBox="1">
                <a:spLocks noChangeArrowheads="1"/>
              </p:cNvSpPr>
              <p:nvPr/>
            </p:nvSpPr>
            <p:spPr bwMode="auto">
              <a:xfrm>
                <a:off x="998" y="2759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2</a:t>
                </a:r>
              </a:p>
            </p:txBody>
          </p:sp>
        </p:grpSp>
        <p:sp>
          <p:nvSpPr>
            <p:cNvPr id="45064" name="TextBox 4"/>
            <p:cNvSpPr txBox="1">
              <a:spLocks noChangeArrowheads="1"/>
            </p:cNvSpPr>
            <p:nvPr/>
          </p:nvSpPr>
          <p:spPr bwMode="auto">
            <a:xfrm>
              <a:off x="1208088" y="3476625"/>
              <a:ext cx="9286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…0000</a:t>
              </a:r>
            </a:p>
          </p:txBody>
        </p:sp>
        <p:sp>
          <p:nvSpPr>
            <p:cNvPr id="45065" name="TextBox 27"/>
            <p:cNvSpPr txBox="1">
              <a:spLocks noChangeArrowheads="1"/>
            </p:cNvSpPr>
            <p:nvPr/>
          </p:nvSpPr>
          <p:spPr bwMode="auto">
            <a:xfrm>
              <a:off x="1208088" y="3933825"/>
              <a:ext cx="9286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…0001</a:t>
              </a:r>
            </a:p>
          </p:txBody>
        </p:sp>
        <p:sp>
          <p:nvSpPr>
            <p:cNvPr id="45066" name="TextBox 28"/>
            <p:cNvSpPr txBox="1">
              <a:spLocks noChangeArrowheads="1"/>
            </p:cNvSpPr>
            <p:nvPr/>
          </p:nvSpPr>
          <p:spPr bwMode="auto">
            <a:xfrm>
              <a:off x="1165225" y="4375150"/>
              <a:ext cx="9271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…0010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Paging Example</a:t>
            </a: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2362200" y="1905000"/>
            <a:ext cx="3505200" cy="457200"/>
            <a:chOff x="768" y="1152"/>
            <a:chExt cx="2208" cy="288"/>
          </a:xfrm>
        </p:grpSpPr>
        <p:sp>
          <p:nvSpPr>
            <p:cNvPr id="45085" name="Rectangle 4"/>
            <p:cNvSpPr>
              <a:spLocks noChangeArrowheads="1"/>
            </p:cNvSpPr>
            <p:nvPr/>
          </p:nvSpPr>
          <p:spPr bwMode="auto">
            <a:xfrm>
              <a:off x="768" y="1152"/>
              <a:ext cx="1632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5086" name="Rectangle 5"/>
            <p:cNvSpPr>
              <a:spLocks noChangeArrowheads="1"/>
            </p:cNvSpPr>
            <p:nvPr/>
          </p:nvSpPr>
          <p:spPr bwMode="auto">
            <a:xfrm>
              <a:off x="768" y="1152"/>
              <a:ext cx="2208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0x00001200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657600" y="1905000"/>
            <a:ext cx="4572000" cy="1419225"/>
            <a:chOff x="1776" y="1200"/>
            <a:chExt cx="2880" cy="894"/>
          </a:xfrm>
        </p:grpSpPr>
        <p:sp>
          <p:nvSpPr>
            <p:cNvPr id="45081" name="Rectangle 18"/>
            <p:cNvSpPr>
              <a:spLocks noChangeArrowheads="1"/>
            </p:cNvSpPr>
            <p:nvPr/>
          </p:nvSpPr>
          <p:spPr bwMode="auto">
            <a:xfrm>
              <a:off x="3408" y="1200"/>
              <a:ext cx="1248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5082" name="AutoShape 19"/>
            <p:cNvSpPr>
              <a:spLocks noChangeArrowheads="1"/>
            </p:cNvSpPr>
            <p:nvPr/>
          </p:nvSpPr>
          <p:spPr bwMode="auto">
            <a:xfrm>
              <a:off x="3888" y="1728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45083" name="Line 20"/>
            <p:cNvSpPr>
              <a:spLocks noChangeShapeType="1"/>
            </p:cNvSpPr>
            <p:nvPr/>
          </p:nvSpPr>
          <p:spPr bwMode="auto">
            <a:xfrm>
              <a:off x="4080" y="1488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4" name="Line 21"/>
            <p:cNvSpPr>
              <a:spLocks noChangeShapeType="1"/>
            </p:cNvSpPr>
            <p:nvPr/>
          </p:nvSpPr>
          <p:spPr bwMode="auto">
            <a:xfrm>
              <a:off x="1776" y="1920"/>
              <a:ext cx="21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165225" y="2373313"/>
            <a:ext cx="4705350" cy="3352800"/>
            <a:chOff x="1165225" y="2373313"/>
            <a:chExt cx="4705350" cy="3352800"/>
          </a:xfrm>
        </p:grpSpPr>
        <p:grpSp>
          <p:nvGrpSpPr>
            <p:cNvPr id="45063" name="Group 28"/>
            <p:cNvGrpSpPr>
              <a:grpSpLocks/>
            </p:cNvGrpSpPr>
            <p:nvPr/>
          </p:nvGrpSpPr>
          <p:grpSpPr bwMode="auto">
            <a:xfrm>
              <a:off x="2365375" y="2373313"/>
              <a:ext cx="3505200" cy="3352800"/>
              <a:chOff x="960" y="1488"/>
              <a:chExt cx="2208" cy="2112"/>
            </a:xfrm>
          </p:grpSpPr>
          <p:grpSp>
            <p:nvGrpSpPr>
              <p:cNvPr id="45067" name="Group 6"/>
              <p:cNvGrpSpPr>
                <a:grpSpLocks/>
              </p:cNvGrpSpPr>
              <p:nvPr/>
            </p:nvGrpSpPr>
            <p:grpSpPr bwMode="auto">
              <a:xfrm>
                <a:off x="960" y="1488"/>
                <a:ext cx="2208" cy="2112"/>
                <a:chOff x="960" y="1488"/>
                <a:chExt cx="2208" cy="2112"/>
              </a:xfrm>
            </p:grpSpPr>
            <p:grpSp>
              <p:nvGrpSpPr>
                <p:cNvPr id="45071" name="Group 7"/>
                <p:cNvGrpSpPr>
                  <a:grpSpLocks/>
                </p:cNvGrpSpPr>
                <p:nvPr/>
              </p:nvGrpSpPr>
              <p:grpSpPr bwMode="auto">
                <a:xfrm>
                  <a:off x="960" y="2160"/>
                  <a:ext cx="1632" cy="864"/>
                  <a:chOff x="1488" y="2208"/>
                  <a:chExt cx="1632" cy="864"/>
                </a:xfrm>
              </p:grpSpPr>
              <p:sp>
                <p:nvSpPr>
                  <p:cNvPr id="4507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208"/>
                    <a:ext cx="163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00004</a:t>
                    </a:r>
                  </a:p>
                </p:txBody>
              </p:sp>
              <p:sp>
                <p:nvSpPr>
                  <p:cNvPr id="4507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496"/>
                    <a:ext cx="163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00000</a:t>
                    </a:r>
                  </a:p>
                </p:txBody>
              </p:sp>
              <p:sp>
                <p:nvSpPr>
                  <p:cNvPr id="4508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84"/>
                    <a:ext cx="163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00002</a:t>
                    </a:r>
                  </a:p>
                </p:txBody>
              </p:sp>
            </p:grpSp>
            <p:grpSp>
              <p:nvGrpSpPr>
                <p:cNvPr id="45072" name="Group 11"/>
                <p:cNvGrpSpPr>
                  <a:grpSpLocks/>
                </p:cNvGrpSpPr>
                <p:nvPr/>
              </p:nvGrpSpPr>
              <p:grpSpPr bwMode="auto">
                <a:xfrm>
                  <a:off x="960" y="3312"/>
                  <a:ext cx="2208" cy="288"/>
                  <a:chOff x="768" y="1152"/>
                  <a:chExt cx="2208" cy="288"/>
                </a:xfrm>
              </p:grpSpPr>
              <p:sp>
                <p:nvSpPr>
                  <p:cNvPr id="4507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1152"/>
                    <a:ext cx="1632" cy="288"/>
                  </a:xfrm>
                  <a:prstGeom prst="rect">
                    <a:avLst/>
                  </a:prstGeom>
                  <a:solidFill>
                    <a:srgbClr val="CC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507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1152"/>
                    <a:ext cx="2208" cy="288"/>
                  </a:xfrm>
                  <a:prstGeom prst="rect">
                    <a:avLst/>
                  </a:prstGeom>
                  <a:solidFill>
                    <a:srgbClr val="CC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 dirty="0" smtClean="0">
                        <a:solidFill>
                          <a:srgbClr val="000000"/>
                        </a:solidFill>
                      </a:rPr>
                      <a:t>?</a:t>
                    </a:r>
                    <a:endParaRPr lang="en-US" altLang="en-US" sz="1800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45073" name="Line 14"/>
                <p:cNvSpPr>
                  <a:spLocks noChangeShapeType="1"/>
                </p:cNvSpPr>
                <p:nvPr/>
              </p:nvSpPr>
              <p:spPr bwMode="auto">
                <a:xfrm>
                  <a:off x="1776" y="1488"/>
                  <a:ext cx="0" cy="67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4" name="Line 15"/>
                <p:cNvSpPr>
                  <a:spLocks noChangeShapeType="1"/>
                </p:cNvSpPr>
                <p:nvPr/>
              </p:nvSpPr>
              <p:spPr bwMode="auto">
                <a:xfrm>
                  <a:off x="1776" y="3024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5" name="Line 16"/>
                <p:cNvSpPr>
                  <a:spLocks noChangeShapeType="1"/>
                </p:cNvSpPr>
                <p:nvPr/>
              </p:nvSpPr>
              <p:spPr bwMode="auto">
                <a:xfrm>
                  <a:off x="2880" y="1488"/>
                  <a:ext cx="0" cy="182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5068" name="Text Box 24"/>
              <p:cNvSpPr txBox="1">
                <a:spLocks noChangeArrowheads="1"/>
              </p:cNvSpPr>
              <p:nvPr/>
            </p:nvSpPr>
            <p:spPr bwMode="auto">
              <a:xfrm>
                <a:off x="998" y="218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0</a:t>
                </a:r>
              </a:p>
            </p:txBody>
          </p:sp>
          <p:sp>
            <p:nvSpPr>
              <p:cNvPr id="45069" name="Text Box 25"/>
              <p:cNvSpPr txBox="1">
                <a:spLocks noChangeArrowheads="1"/>
              </p:cNvSpPr>
              <p:nvPr/>
            </p:nvSpPr>
            <p:spPr bwMode="auto">
              <a:xfrm>
                <a:off x="998" y="2471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45070" name="Text Box 26"/>
              <p:cNvSpPr txBox="1">
                <a:spLocks noChangeArrowheads="1"/>
              </p:cNvSpPr>
              <p:nvPr/>
            </p:nvSpPr>
            <p:spPr bwMode="auto">
              <a:xfrm>
                <a:off x="998" y="2759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2</a:t>
                </a:r>
              </a:p>
            </p:txBody>
          </p:sp>
        </p:grpSp>
        <p:sp>
          <p:nvSpPr>
            <p:cNvPr id="45064" name="TextBox 4"/>
            <p:cNvSpPr txBox="1">
              <a:spLocks noChangeArrowheads="1"/>
            </p:cNvSpPr>
            <p:nvPr/>
          </p:nvSpPr>
          <p:spPr bwMode="auto">
            <a:xfrm>
              <a:off x="1208088" y="3476625"/>
              <a:ext cx="9286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…0000</a:t>
              </a:r>
            </a:p>
          </p:txBody>
        </p:sp>
        <p:sp>
          <p:nvSpPr>
            <p:cNvPr id="45065" name="TextBox 27"/>
            <p:cNvSpPr txBox="1">
              <a:spLocks noChangeArrowheads="1"/>
            </p:cNvSpPr>
            <p:nvPr/>
          </p:nvSpPr>
          <p:spPr bwMode="auto">
            <a:xfrm>
              <a:off x="1208088" y="3933825"/>
              <a:ext cx="9286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…0001</a:t>
              </a:r>
            </a:p>
          </p:txBody>
        </p:sp>
        <p:sp>
          <p:nvSpPr>
            <p:cNvPr id="45066" name="TextBox 28"/>
            <p:cNvSpPr txBox="1">
              <a:spLocks noChangeArrowheads="1"/>
            </p:cNvSpPr>
            <p:nvPr/>
          </p:nvSpPr>
          <p:spPr bwMode="auto">
            <a:xfrm>
              <a:off x="1165225" y="4375150"/>
              <a:ext cx="9271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…0010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759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Paging Example</a:t>
            </a: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2362200" y="1905000"/>
            <a:ext cx="3505200" cy="457200"/>
            <a:chOff x="768" y="1152"/>
            <a:chExt cx="2208" cy="288"/>
          </a:xfrm>
        </p:grpSpPr>
        <p:sp>
          <p:nvSpPr>
            <p:cNvPr id="45085" name="Rectangle 4"/>
            <p:cNvSpPr>
              <a:spLocks noChangeArrowheads="1"/>
            </p:cNvSpPr>
            <p:nvPr/>
          </p:nvSpPr>
          <p:spPr bwMode="auto">
            <a:xfrm>
              <a:off x="768" y="1152"/>
              <a:ext cx="1632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45086" name="Rectangle 5"/>
            <p:cNvSpPr>
              <a:spLocks noChangeArrowheads="1"/>
            </p:cNvSpPr>
            <p:nvPr/>
          </p:nvSpPr>
          <p:spPr bwMode="auto">
            <a:xfrm>
              <a:off x="768" y="1152"/>
              <a:ext cx="2208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0x00002500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657600" y="1905000"/>
            <a:ext cx="4572000" cy="1419225"/>
            <a:chOff x="1776" y="1200"/>
            <a:chExt cx="2880" cy="894"/>
          </a:xfrm>
        </p:grpSpPr>
        <p:sp>
          <p:nvSpPr>
            <p:cNvPr id="45081" name="Rectangle 18"/>
            <p:cNvSpPr>
              <a:spLocks noChangeArrowheads="1"/>
            </p:cNvSpPr>
            <p:nvPr/>
          </p:nvSpPr>
          <p:spPr bwMode="auto">
            <a:xfrm>
              <a:off x="3408" y="1200"/>
              <a:ext cx="1248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45082" name="AutoShape 19"/>
            <p:cNvSpPr>
              <a:spLocks noChangeArrowheads="1"/>
            </p:cNvSpPr>
            <p:nvPr/>
          </p:nvSpPr>
          <p:spPr bwMode="auto">
            <a:xfrm>
              <a:off x="3888" y="1728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45083" name="Line 20"/>
            <p:cNvSpPr>
              <a:spLocks noChangeShapeType="1"/>
            </p:cNvSpPr>
            <p:nvPr/>
          </p:nvSpPr>
          <p:spPr bwMode="auto">
            <a:xfrm>
              <a:off x="4080" y="1488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4" name="Line 21"/>
            <p:cNvSpPr>
              <a:spLocks noChangeShapeType="1"/>
            </p:cNvSpPr>
            <p:nvPr/>
          </p:nvSpPr>
          <p:spPr bwMode="auto">
            <a:xfrm>
              <a:off x="1776" y="1920"/>
              <a:ext cx="21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165225" y="2373313"/>
            <a:ext cx="4705350" cy="3352800"/>
            <a:chOff x="1165225" y="2373313"/>
            <a:chExt cx="4705350" cy="3352800"/>
          </a:xfrm>
        </p:grpSpPr>
        <p:grpSp>
          <p:nvGrpSpPr>
            <p:cNvPr id="45063" name="Group 28"/>
            <p:cNvGrpSpPr>
              <a:grpSpLocks/>
            </p:cNvGrpSpPr>
            <p:nvPr/>
          </p:nvGrpSpPr>
          <p:grpSpPr bwMode="auto">
            <a:xfrm>
              <a:off x="2365375" y="2373313"/>
              <a:ext cx="3505200" cy="3352800"/>
              <a:chOff x="960" y="1488"/>
              <a:chExt cx="2208" cy="2112"/>
            </a:xfrm>
          </p:grpSpPr>
          <p:grpSp>
            <p:nvGrpSpPr>
              <p:cNvPr id="45067" name="Group 6"/>
              <p:cNvGrpSpPr>
                <a:grpSpLocks/>
              </p:cNvGrpSpPr>
              <p:nvPr/>
            </p:nvGrpSpPr>
            <p:grpSpPr bwMode="auto">
              <a:xfrm>
                <a:off x="960" y="1488"/>
                <a:ext cx="2208" cy="2112"/>
                <a:chOff x="960" y="1488"/>
                <a:chExt cx="2208" cy="2112"/>
              </a:xfrm>
            </p:grpSpPr>
            <p:grpSp>
              <p:nvGrpSpPr>
                <p:cNvPr id="45071" name="Group 7"/>
                <p:cNvGrpSpPr>
                  <a:grpSpLocks/>
                </p:cNvGrpSpPr>
                <p:nvPr/>
              </p:nvGrpSpPr>
              <p:grpSpPr bwMode="auto">
                <a:xfrm>
                  <a:off x="960" y="2160"/>
                  <a:ext cx="1632" cy="864"/>
                  <a:chOff x="1488" y="2208"/>
                  <a:chExt cx="1632" cy="864"/>
                </a:xfrm>
              </p:grpSpPr>
              <p:sp>
                <p:nvSpPr>
                  <p:cNvPr id="4507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208"/>
                    <a:ext cx="163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00004</a:t>
                    </a:r>
                  </a:p>
                </p:txBody>
              </p:sp>
              <p:sp>
                <p:nvSpPr>
                  <p:cNvPr id="4507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496"/>
                    <a:ext cx="163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00000</a:t>
                    </a:r>
                  </a:p>
                </p:txBody>
              </p:sp>
              <p:sp>
                <p:nvSpPr>
                  <p:cNvPr id="4508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784"/>
                    <a:ext cx="1632" cy="288"/>
                  </a:xfrm>
                  <a:prstGeom prst="rect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00002</a:t>
                    </a:r>
                  </a:p>
                </p:txBody>
              </p:sp>
            </p:grpSp>
            <p:grpSp>
              <p:nvGrpSpPr>
                <p:cNvPr id="45072" name="Group 11"/>
                <p:cNvGrpSpPr>
                  <a:grpSpLocks/>
                </p:cNvGrpSpPr>
                <p:nvPr/>
              </p:nvGrpSpPr>
              <p:grpSpPr bwMode="auto">
                <a:xfrm>
                  <a:off x="960" y="3312"/>
                  <a:ext cx="2208" cy="288"/>
                  <a:chOff x="768" y="1152"/>
                  <a:chExt cx="2208" cy="288"/>
                </a:xfrm>
              </p:grpSpPr>
              <p:sp>
                <p:nvSpPr>
                  <p:cNvPr id="4507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1152"/>
                    <a:ext cx="1632" cy="288"/>
                  </a:xfrm>
                  <a:prstGeom prst="rect">
                    <a:avLst/>
                  </a:prstGeom>
                  <a:solidFill>
                    <a:srgbClr val="CC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4</a:t>
                    </a:r>
                  </a:p>
                </p:txBody>
              </p:sp>
              <p:sp>
                <p:nvSpPr>
                  <p:cNvPr id="45077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1152"/>
                    <a:ext cx="2208" cy="288"/>
                  </a:xfrm>
                  <a:prstGeom prst="rect">
                    <a:avLst/>
                  </a:prstGeom>
                  <a:solidFill>
                    <a:srgbClr val="CC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 dirty="0" smtClean="0">
                        <a:solidFill>
                          <a:srgbClr val="000000"/>
                        </a:solidFill>
                      </a:rPr>
                      <a:t>?</a:t>
                    </a:r>
                    <a:endParaRPr lang="en-US" altLang="en-US" sz="1800" dirty="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45073" name="Line 14"/>
                <p:cNvSpPr>
                  <a:spLocks noChangeShapeType="1"/>
                </p:cNvSpPr>
                <p:nvPr/>
              </p:nvSpPr>
              <p:spPr bwMode="auto">
                <a:xfrm>
                  <a:off x="1776" y="1488"/>
                  <a:ext cx="0" cy="67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4" name="Line 15"/>
                <p:cNvSpPr>
                  <a:spLocks noChangeShapeType="1"/>
                </p:cNvSpPr>
                <p:nvPr/>
              </p:nvSpPr>
              <p:spPr bwMode="auto">
                <a:xfrm>
                  <a:off x="1776" y="3024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5" name="Line 16"/>
                <p:cNvSpPr>
                  <a:spLocks noChangeShapeType="1"/>
                </p:cNvSpPr>
                <p:nvPr/>
              </p:nvSpPr>
              <p:spPr bwMode="auto">
                <a:xfrm>
                  <a:off x="2880" y="1488"/>
                  <a:ext cx="0" cy="182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5068" name="Text Box 24"/>
              <p:cNvSpPr txBox="1">
                <a:spLocks noChangeArrowheads="1"/>
              </p:cNvSpPr>
              <p:nvPr/>
            </p:nvSpPr>
            <p:spPr bwMode="auto">
              <a:xfrm>
                <a:off x="998" y="2183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0</a:t>
                </a:r>
              </a:p>
            </p:txBody>
          </p:sp>
          <p:sp>
            <p:nvSpPr>
              <p:cNvPr id="45069" name="Text Box 25"/>
              <p:cNvSpPr txBox="1">
                <a:spLocks noChangeArrowheads="1"/>
              </p:cNvSpPr>
              <p:nvPr/>
            </p:nvSpPr>
            <p:spPr bwMode="auto">
              <a:xfrm>
                <a:off x="998" y="2471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1</a:t>
                </a:r>
              </a:p>
            </p:txBody>
          </p:sp>
          <p:sp>
            <p:nvSpPr>
              <p:cNvPr id="45070" name="Text Box 26"/>
              <p:cNvSpPr txBox="1">
                <a:spLocks noChangeArrowheads="1"/>
              </p:cNvSpPr>
              <p:nvPr/>
            </p:nvSpPr>
            <p:spPr bwMode="auto">
              <a:xfrm>
                <a:off x="998" y="2759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2</a:t>
                </a:r>
              </a:p>
            </p:txBody>
          </p:sp>
        </p:grpSp>
        <p:sp>
          <p:nvSpPr>
            <p:cNvPr id="45064" name="TextBox 4"/>
            <p:cNvSpPr txBox="1">
              <a:spLocks noChangeArrowheads="1"/>
            </p:cNvSpPr>
            <p:nvPr/>
          </p:nvSpPr>
          <p:spPr bwMode="auto">
            <a:xfrm>
              <a:off x="1208088" y="3476625"/>
              <a:ext cx="9286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…0000</a:t>
              </a:r>
            </a:p>
          </p:txBody>
        </p:sp>
        <p:sp>
          <p:nvSpPr>
            <p:cNvPr id="45065" name="TextBox 27"/>
            <p:cNvSpPr txBox="1">
              <a:spLocks noChangeArrowheads="1"/>
            </p:cNvSpPr>
            <p:nvPr/>
          </p:nvSpPr>
          <p:spPr bwMode="auto">
            <a:xfrm>
              <a:off x="1208088" y="3933825"/>
              <a:ext cx="9286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…0001</a:t>
              </a:r>
            </a:p>
          </p:txBody>
        </p:sp>
        <p:sp>
          <p:nvSpPr>
            <p:cNvPr id="45066" name="TextBox 28"/>
            <p:cNvSpPr txBox="1">
              <a:spLocks noChangeArrowheads="1"/>
            </p:cNvSpPr>
            <p:nvPr/>
          </p:nvSpPr>
          <p:spPr bwMode="auto">
            <a:xfrm>
              <a:off x="1165225" y="4375150"/>
              <a:ext cx="9271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…0010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81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Paging Translation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virtual_address</a:t>
            </a:r>
            <a:r>
              <a:rPr lang="en-US" dirty="0" smtClean="0"/>
              <a:t> = </a:t>
            </a:r>
            <a:r>
              <a:rPr lang="en-US" dirty="0" err="1" smtClean="0">
                <a:solidFill>
                  <a:srgbClr val="FFFF00"/>
                </a:solidFill>
              </a:rPr>
              <a:t>virtual_page_number</a:t>
            </a:r>
            <a:r>
              <a:rPr lang="en-US" dirty="0" err="1" smtClean="0"/>
              <a:t>:</a:t>
            </a:r>
            <a:r>
              <a:rPr lang="en-US" dirty="0" err="1" smtClean="0">
                <a:solidFill>
                  <a:srgbClr val="FFFF00"/>
                </a:solidFill>
              </a:rPr>
              <a:t>offset</a:t>
            </a: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n-US" dirty="0" err="1" smtClean="0"/>
              <a:t>physical_page_number</a:t>
            </a:r>
            <a:r>
              <a:rPr lang="en-US" dirty="0" smtClean="0"/>
              <a:t> = </a:t>
            </a:r>
            <a:r>
              <a:rPr lang="en-US" dirty="0" err="1" smtClean="0"/>
              <a:t>page_table</a:t>
            </a:r>
            <a:r>
              <a:rPr lang="en-US" dirty="0" smtClean="0"/>
              <a:t>[</a:t>
            </a:r>
            <a:r>
              <a:rPr lang="en-US" dirty="0" err="1" smtClean="0">
                <a:solidFill>
                  <a:srgbClr val="FFFF00"/>
                </a:solidFill>
              </a:rPr>
              <a:t>virtual_page_number</a:t>
            </a:r>
            <a:r>
              <a:rPr lang="en-US" dirty="0" smtClean="0"/>
              <a:t>]</a:t>
            </a:r>
          </a:p>
          <a:p>
            <a:pPr eaLnBrk="1" hangingPunct="1">
              <a:defRPr/>
            </a:pPr>
            <a:r>
              <a:rPr lang="en-US" dirty="0" err="1" smtClean="0"/>
              <a:t>physical_address</a:t>
            </a:r>
            <a:r>
              <a:rPr lang="en-US" dirty="0" smtClean="0"/>
              <a:t> = </a:t>
            </a:r>
            <a:r>
              <a:rPr lang="en-US" dirty="0" err="1" smtClean="0"/>
              <a:t>physical_page_number:</a:t>
            </a:r>
            <a:r>
              <a:rPr lang="en-US" dirty="0" err="1" smtClean="0">
                <a:solidFill>
                  <a:srgbClr val="FFFF00"/>
                </a:solidFill>
              </a:rPr>
              <a:t>offset</a:t>
            </a: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Pros and Cons of Paging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+ Easier memory allocation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+ Allows code sharing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- </a:t>
            </a:r>
            <a:r>
              <a:rPr lang="en-US" b="1" i="1" dirty="0" smtClean="0">
                <a:solidFill>
                  <a:srgbClr val="FFFF00"/>
                </a:solidFill>
              </a:rPr>
              <a:t>Internal fragmentation</a:t>
            </a:r>
            <a:r>
              <a:rPr lang="en-US" dirty="0" smtClean="0"/>
              <a:t>:  allocated pages are not fully used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- </a:t>
            </a:r>
            <a:r>
              <a:rPr lang="en-US" dirty="0"/>
              <a:t>P</a:t>
            </a:r>
            <a:r>
              <a:rPr lang="en-US" dirty="0" smtClean="0"/>
              <a:t>age table can potentially be very large</a:t>
            </a:r>
          </a:p>
          <a:p>
            <a:pPr lvl="1" eaLnBrk="1" hangingPunct="1">
              <a:defRPr/>
            </a:pPr>
            <a:r>
              <a:rPr lang="en-US" dirty="0" smtClean="0"/>
              <a:t>32-bit architecture with 1-KB pages can require 4M table entries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Multi-Level Translation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i="1" smtClean="0">
                <a:solidFill>
                  <a:srgbClr val="FFFF00"/>
                </a:solidFill>
              </a:rPr>
              <a:t>Segmented-paging translation</a:t>
            </a:r>
            <a:r>
              <a:rPr lang="en-US" smtClean="0"/>
              <a:t>:  breaks the page table into segments</a:t>
            </a:r>
          </a:p>
          <a:p>
            <a:pPr eaLnBrk="1" hangingPunct="1">
              <a:defRPr/>
            </a:pPr>
            <a:r>
              <a:rPr lang="en-US" b="1" i="1" smtClean="0">
                <a:solidFill>
                  <a:srgbClr val="FFFF00"/>
                </a:solidFill>
              </a:rPr>
              <a:t>Paged page tables</a:t>
            </a:r>
            <a:r>
              <a:rPr lang="en-US" smtClean="0"/>
              <a:t>:  Two-level tree of page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Segmented Paging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451100" y="1712913"/>
            <a:ext cx="2355850" cy="573087"/>
            <a:chOff x="1544" y="839"/>
            <a:chExt cx="1484" cy="361"/>
          </a:xfrm>
        </p:grpSpPr>
        <p:sp>
          <p:nvSpPr>
            <p:cNvPr id="57404" name="AutoShape 39"/>
            <p:cNvSpPr>
              <a:spLocks/>
            </p:cNvSpPr>
            <p:nvPr/>
          </p:nvSpPr>
          <p:spPr bwMode="auto">
            <a:xfrm rot="16200000" flipV="1">
              <a:off x="2247" y="470"/>
              <a:ext cx="96" cy="1363"/>
            </a:xfrm>
            <a:prstGeom prst="rightBrace">
              <a:avLst>
                <a:gd name="adj1" fmla="val 11831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7405" name="Text Box 40"/>
            <p:cNvSpPr txBox="1">
              <a:spLocks noChangeArrowheads="1"/>
            </p:cNvSpPr>
            <p:nvPr/>
          </p:nvSpPr>
          <p:spPr bwMode="auto">
            <a:xfrm>
              <a:off x="1544" y="839"/>
              <a:ext cx="14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30 bits for 1-GB RAM</a:t>
              </a: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4759325" y="1712913"/>
            <a:ext cx="2174875" cy="573087"/>
            <a:chOff x="1606" y="839"/>
            <a:chExt cx="1370" cy="361"/>
          </a:xfrm>
        </p:grpSpPr>
        <p:sp>
          <p:nvSpPr>
            <p:cNvPr id="57402" name="AutoShape 42"/>
            <p:cNvSpPr>
              <a:spLocks/>
            </p:cNvSpPr>
            <p:nvPr/>
          </p:nvSpPr>
          <p:spPr bwMode="auto">
            <a:xfrm rot="16200000" flipV="1">
              <a:off x="2247" y="470"/>
              <a:ext cx="96" cy="1363"/>
            </a:xfrm>
            <a:prstGeom prst="rightBrace">
              <a:avLst>
                <a:gd name="adj1" fmla="val 11831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7403" name="Text Box 43"/>
            <p:cNvSpPr txBox="1">
              <a:spLocks noChangeArrowheads="1"/>
            </p:cNvSpPr>
            <p:nvPr/>
          </p:nvSpPr>
          <p:spPr bwMode="auto">
            <a:xfrm>
              <a:off x="1606" y="839"/>
              <a:ext cx="13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32 - 3 - 12 = 17 bits</a:t>
              </a:r>
            </a:p>
          </p:txBody>
        </p:sp>
      </p:grp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1905000" y="3733800"/>
            <a:ext cx="2444750" cy="496888"/>
            <a:chOff x="1200" y="2352"/>
            <a:chExt cx="1540" cy="313"/>
          </a:xfrm>
        </p:grpSpPr>
        <p:sp>
          <p:nvSpPr>
            <p:cNvPr id="57400" name="AutoShape 45"/>
            <p:cNvSpPr>
              <a:spLocks/>
            </p:cNvSpPr>
            <p:nvPr/>
          </p:nvSpPr>
          <p:spPr bwMode="auto">
            <a:xfrm rot="16200000" flipV="1">
              <a:off x="1965" y="2355"/>
              <a:ext cx="73" cy="547"/>
            </a:xfrm>
            <a:prstGeom prst="rightBrace">
              <a:avLst>
                <a:gd name="adj1" fmla="val 6244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7401" name="Text Box 46"/>
            <p:cNvSpPr txBox="1">
              <a:spLocks noChangeArrowheads="1"/>
            </p:cNvSpPr>
            <p:nvPr/>
          </p:nvSpPr>
          <p:spPr bwMode="auto">
            <a:xfrm>
              <a:off x="1200" y="2352"/>
              <a:ext cx="15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12 bits for 4-KB pages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7010400" y="2362200"/>
            <a:ext cx="1433513" cy="1523206"/>
            <a:chOff x="4416" y="1248"/>
            <a:chExt cx="903" cy="816"/>
          </a:xfrm>
        </p:grpSpPr>
        <p:sp>
          <p:nvSpPr>
            <p:cNvPr id="57398" name="AutoShape 51"/>
            <p:cNvSpPr>
              <a:spLocks/>
            </p:cNvSpPr>
            <p:nvPr/>
          </p:nvSpPr>
          <p:spPr bwMode="auto">
            <a:xfrm>
              <a:off x="4416" y="1248"/>
              <a:ext cx="144" cy="816"/>
            </a:xfrm>
            <a:prstGeom prst="rightBrace">
              <a:avLst>
                <a:gd name="adj1" fmla="val 47222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7399" name="Text Box 52"/>
            <p:cNvSpPr txBox="1">
              <a:spLocks noChangeArrowheads="1"/>
            </p:cNvSpPr>
            <p:nvPr/>
          </p:nvSpPr>
          <p:spPr bwMode="auto">
            <a:xfrm>
              <a:off x="4598" y="1511"/>
              <a:ext cx="7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2</a:t>
              </a:r>
              <a:r>
                <a:rPr lang="en-US" altLang="en-US" sz="1800" baseline="30000"/>
                <a:t>3</a:t>
              </a:r>
              <a:r>
                <a:rPr lang="en-US" altLang="en-US" sz="1800"/>
                <a:t> entries</a:t>
              </a:r>
            </a:p>
          </p:txBody>
        </p:sp>
      </p:grpSp>
      <p:grpSp>
        <p:nvGrpSpPr>
          <p:cNvPr id="57351" name="Group 56"/>
          <p:cNvGrpSpPr>
            <a:grpSpLocks/>
          </p:cNvGrpSpPr>
          <p:nvPr/>
        </p:nvGrpSpPr>
        <p:grpSpPr bwMode="auto">
          <a:xfrm>
            <a:off x="152400" y="4267200"/>
            <a:ext cx="3505200" cy="457200"/>
            <a:chOff x="48" y="2448"/>
            <a:chExt cx="2208" cy="288"/>
          </a:xfrm>
        </p:grpSpPr>
        <p:sp>
          <p:nvSpPr>
            <p:cNvPr id="57395" name="Rectangle 53"/>
            <p:cNvSpPr>
              <a:spLocks noChangeArrowheads="1"/>
            </p:cNvSpPr>
            <p:nvPr/>
          </p:nvSpPr>
          <p:spPr bwMode="auto">
            <a:xfrm>
              <a:off x="48" y="2448"/>
              <a:ext cx="624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Seg #</a:t>
              </a:r>
            </a:p>
          </p:txBody>
        </p:sp>
        <p:sp>
          <p:nvSpPr>
            <p:cNvPr id="57396" name="Rectangle 54"/>
            <p:cNvSpPr>
              <a:spLocks noChangeArrowheads="1"/>
            </p:cNvSpPr>
            <p:nvPr/>
          </p:nvSpPr>
          <p:spPr bwMode="auto">
            <a:xfrm>
              <a:off x="1680" y="2448"/>
              <a:ext cx="576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Offset</a:t>
              </a:r>
            </a:p>
          </p:txBody>
        </p:sp>
        <p:sp>
          <p:nvSpPr>
            <p:cNvPr id="57397" name="Rectangle 55"/>
            <p:cNvSpPr>
              <a:spLocks noChangeArrowheads="1"/>
            </p:cNvSpPr>
            <p:nvPr/>
          </p:nvSpPr>
          <p:spPr bwMode="auto">
            <a:xfrm>
              <a:off x="672" y="2448"/>
              <a:ext cx="1008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Virt page #</a:t>
              </a:r>
            </a:p>
          </p:txBody>
        </p:sp>
      </p:grpSp>
      <p:grpSp>
        <p:nvGrpSpPr>
          <p:cNvPr id="7" name="Group 83"/>
          <p:cNvGrpSpPr>
            <a:grpSpLocks/>
          </p:cNvGrpSpPr>
          <p:nvPr/>
        </p:nvGrpSpPr>
        <p:grpSpPr bwMode="auto">
          <a:xfrm>
            <a:off x="0" y="4800600"/>
            <a:ext cx="2097088" cy="946150"/>
            <a:chOff x="0" y="3024"/>
            <a:chExt cx="1321" cy="596"/>
          </a:xfrm>
        </p:grpSpPr>
        <p:sp>
          <p:nvSpPr>
            <p:cNvPr id="57386" name="AutoShape 48"/>
            <p:cNvSpPr>
              <a:spLocks/>
            </p:cNvSpPr>
            <p:nvPr/>
          </p:nvSpPr>
          <p:spPr bwMode="auto">
            <a:xfrm rot="5400000" flipV="1">
              <a:off x="336" y="2784"/>
              <a:ext cx="144" cy="624"/>
            </a:xfrm>
            <a:prstGeom prst="rightBrace">
              <a:avLst>
                <a:gd name="adj1" fmla="val 36111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grpSp>
          <p:nvGrpSpPr>
            <p:cNvPr id="57387" name="Group 68"/>
            <p:cNvGrpSpPr>
              <a:grpSpLocks/>
            </p:cNvGrpSpPr>
            <p:nvPr/>
          </p:nvGrpSpPr>
          <p:grpSpPr bwMode="auto">
            <a:xfrm>
              <a:off x="0" y="3216"/>
              <a:ext cx="1321" cy="404"/>
              <a:chOff x="0" y="2976"/>
              <a:chExt cx="1321" cy="404"/>
            </a:xfrm>
          </p:grpSpPr>
          <p:sp>
            <p:nvSpPr>
              <p:cNvPr id="57388" name="Text Box 58"/>
              <p:cNvSpPr txBox="1">
                <a:spLocks noChangeArrowheads="1"/>
              </p:cNvSpPr>
              <p:nvPr/>
            </p:nvSpPr>
            <p:spPr bwMode="auto">
              <a:xfrm>
                <a:off x="0" y="2976"/>
                <a:ext cx="1321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log</a:t>
                </a:r>
                <a:r>
                  <a:rPr lang="en-US" altLang="en-US" sz="1800" baseline="-25000"/>
                  <a:t>2</a:t>
                </a:r>
                <a:r>
                  <a:rPr lang="en-US" altLang="en-US" sz="1800"/>
                  <a:t>(6 segments)   </a:t>
                </a:r>
              </a:p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/>
                  <a:t>= 3 bits</a:t>
                </a:r>
              </a:p>
            </p:txBody>
          </p:sp>
          <p:grpSp>
            <p:nvGrpSpPr>
              <p:cNvPr id="57389" name="Group 60"/>
              <p:cNvGrpSpPr>
                <a:grpSpLocks/>
              </p:cNvGrpSpPr>
              <p:nvPr/>
            </p:nvGrpSpPr>
            <p:grpSpPr bwMode="auto">
              <a:xfrm>
                <a:off x="12" y="2976"/>
                <a:ext cx="96" cy="144"/>
                <a:chOff x="1296" y="3840"/>
                <a:chExt cx="96" cy="144"/>
              </a:xfrm>
            </p:grpSpPr>
            <p:sp>
              <p:nvSpPr>
                <p:cNvPr id="57393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1296" y="3840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94" name="Line 62"/>
                <p:cNvSpPr>
                  <a:spLocks noChangeShapeType="1"/>
                </p:cNvSpPr>
                <p:nvPr/>
              </p:nvSpPr>
              <p:spPr bwMode="auto">
                <a:xfrm>
                  <a:off x="1296" y="3840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7390" name="Group 63"/>
              <p:cNvGrpSpPr>
                <a:grpSpLocks/>
              </p:cNvGrpSpPr>
              <p:nvPr/>
            </p:nvGrpSpPr>
            <p:grpSpPr bwMode="auto">
              <a:xfrm flipH="1">
                <a:off x="1104" y="2976"/>
                <a:ext cx="96" cy="144"/>
                <a:chOff x="1296" y="3840"/>
                <a:chExt cx="96" cy="144"/>
              </a:xfrm>
            </p:grpSpPr>
            <p:sp>
              <p:nvSpPr>
                <p:cNvPr id="57391" name="Line 64"/>
                <p:cNvSpPr>
                  <a:spLocks noChangeShapeType="1"/>
                </p:cNvSpPr>
                <p:nvPr/>
              </p:nvSpPr>
              <p:spPr bwMode="auto">
                <a:xfrm flipV="1">
                  <a:off x="1296" y="3840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92" name="Line 65"/>
                <p:cNvSpPr>
                  <a:spLocks noChangeShapeType="1"/>
                </p:cNvSpPr>
                <p:nvPr/>
              </p:nvSpPr>
              <p:spPr bwMode="auto">
                <a:xfrm>
                  <a:off x="1296" y="3840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2514600" y="3733800"/>
            <a:ext cx="5562600" cy="2895600"/>
            <a:chOff x="1584" y="2352"/>
            <a:chExt cx="3504" cy="1824"/>
          </a:xfrm>
        </p:grpSpPr>
        <p:sp>
          <p:nvSpPr>
            <p:cNvPr id="57379" name="Rectangle 20"/>
            <p:cNvSpPr>
              <a:spLocks noChangeArrowheads="1"/>
            </p:cNvSpPr>
            <p:nvPr/>
          </p:nvSpPr>
          <p:spPr bwMode="auto">
            <a:xfrm>
              <a:off x="3744" y="3840"/>
              <a:ext cx="13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Error</a:t>
              </a:r>
            </a:p>
          </p:txBody>
        </p:sp>
        <p:cxnSp>
          <p:nvCxnSpPr>
            <p:cNvPr id="57380" name="AutoShape 21"/>
            <p:cNvCxnSpPr>
              <a:cxnSpLocks noChangeShapeType="1"/>
              <a:stCxn id="57381" idx="3"/>
              <a:endCxn id="57379" idx="1"/>
            </p:cNvCxnSpPr>
            <p:nvPr/>
          </p:nvCxnSpPr>
          <p:spPr bwMode="auto">
            <a:xfrm flipV="1">
              <a:off x="3456" y="3984"/>
              <a:ext cx="288" cy="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381" name="AutoShape 22"/>
            <p:cNvSpPr>
              <a:spLocks noChangeArrowheads="1"/>
            </p:cNvSpPr>
            <p:nvPr/>
          </p:nvSpPr>
          <p:spPr bwMode="auto">
            <a:xfrm>
              <a:off x="3072" y="3810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57382" name="Line 24"/>
            <p:cNvSpPr>
              <a:spLocks noChangeShapeType="1"/>
            </p:cNvSpPr>
            <p:nvPr/>
          </p:nvSpPr>
          <p:spPr bwMode="auto">
            <a:xfrm>
              <a:off x="3264" y="2352"/>
              <a:ext cx="0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7383" name="Group 73"/>
            <p:cNvGrpSpPr>
              <a:grpSpLocks/>
            </p:cNvGrpSpPr>
            <p:nvPr/>
          </p:nvGrpSpPr>
          <p:grpSpPr bwMode="auto">
            <a:xfrm>
              <a:off x="1584" y="2976"/>
              <a:ext cx="1488" cy="1008"/>
              <a:chOff x="1584" y="2976"/>
              <a:chExt cx="1488" cy="1008"/>
            </a:xfrm>
          </p:grpSpPr>
          <p:sp>
            <p:nvSpPr>
              <p:cNvPr id="57384" name="Line 71"/>
              <p:cNvSpPr>
                <a:spLocks noChangeShapeType="1"/>
              </p:cNvSpPr>
              <p:nvPr/>
            </p:nvSpPr>
            <p:spPr bwMode="auto">
              <a:xfrm>
                <a:off x="1584" y="3984"/>
                <a:ext cx="14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5" name="Line 72"/>
              <p:cNvSpPr>
                <a:spLocks noChangeShapeType="1"/>
              </p:cNvSpPr>
              <p:nvPr/>
            </p:nvSpPr>
            <p:spPr bwMode="auto">
              <a:xfrm>
                <a:off x="1584" y="2976"/>
                <a:ext cx="0" cy="10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" name="Group 87"/>
          <p:cNvGrpSpPr>
            <a:grpSpLocks/>
          </p:cNvGrpSpPr>
          <p:nvPr/>
        </p:nvGrpSpPr>
        <p:grpSpPr bwMode="auto">
          <a:xfrm>
            <a:off x="5910263" y="3748088"/>
            <a:ext cx="1557337" cy="519112"/>
            <a:chOff x="3723" y="2361"/>
            <a:chExt cx="981" cy="327"/>
          </a:xfrm>
        </p:grpSpPr>
        <p:sp>
          <p:nvSpPr>
            <p:cNvPr id="57377" name="AutoShape 77"/>
            <p:cNvSpPr>
              <a:spLocks/>
            </p:cNvSpPr>
            <p:nvPr/>
          </p:nvSpPr>
          <p:spPr bwMode="auto">
            <a:xfrm rot="16200000" flipV="1">
              <a:off x="4166" y="2149"/>
              <a:ext cx="96" cy="981"/>
            </a:xfrm>
            <a:prstGeom prst="rightBrace">
              <a:avLst>
                <a:gd name="adj1" fmla="val 8515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7378" name="Text Box 78"/>
            <p:cNvSpPr txBox="1">
              <a:spLocks noChangeArrowheads="1"/>
            </p:cNvSpPr>
            <p:nvPr/>
          </p:nvSpPr>
          <p:spPr bwMode="auto">
            <a:xfrm>
              <a:off x="3936" y="2361"/>
              <a:ext cx="5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18 bits</a:t>
              </a:r>
            </a:p>
          </p:txBody>
        </p:sp>
      </p:grpSp>
      <p:grpSp>
        <p:nvGrpSpPr>
          <p:cNvPr id="17" name="Group 89"/>
          <p:cNvGrpSpPr>
            <a:grpSpLocks/>
          </p:cNvGrpSpPr>
          <p:nvPr/>
        </p:nvGrpSpPr>
        <p:grpSpPr bwMode="auto">
          <a:xfrm>
            <a:off x="7543800" y="4038600"/>
            <a:ext cx="1552575" cy="1739900"/>
            <a:chOff x="4752" y="2544"/>
            <a:chExt cx="978" cy="1096"/>
          </a:xfrm>
        </p:grpSpPr>
        <p:sp>
          <p:nvSpPr>
            <p:cNvPr id="57375" name="AutoShape 80"/>
            <p:cNvSpPr>
              <a:spLocks/>
            </p:cNvSpPr>
            <p:nvPr/>
          </p:nvSpPr>
          <p:spPr bwMode="auto">
            <a:xfrm>
              <a:off x="4752" y="2688"/>
              <a:ext cx="144" cy="864"/>
            </a:xfrm>
            <a:prstGeom prst="rightBrace">
              <a:avLst>
                <a:gd name="adj1" fmla="val 50000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7376" name="Text Box 81"/>
            <p:cNvSpPr txBox="1">
              <a:spLocks noChangeArrowheads="1"/>
            </p:cNvSpPr>
            <p:nvPr/>
          </p:nvSpPr>
          <p:spPr bwMode="auto">
            <a:xfrm>
              <a:off x="4934" y="2544"/>
              <a:ext cx="796" cy="1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num of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entries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defined by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bound; up 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to 2</a:t>
              </a:r>
              <a:r>
                <a:rPr lang="en-US" altLang="en-US" sz="1800" baseline="30000"/>
                <a:t>17</a:t>
              </a:r>
              <a:r>
                <a:rPr lang="en-US" altLang="en-US" sz="1800"/>
                <a:t> 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entries</a:t>
              </a:r>
            </a:p>
          </p:txBody>
        </p:sp>
      </p:grp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762000" y="2362200"/>
            <a:ext cx="6781800" cy="3276600"/>
            <a:chOff x="762000" y="2362200"/>
            <a:chExt cx="6781800" cy="3276600"/>
          </a:xfrm>
        </p:grpSpPr>
        <p:grpSp>
          <p:nvGrpSpPr>
            <p:cNvPr id="57357" name="Group 91"/>
            <p:cNvGrpSpPr>
              <a:grpSpLocks/>
            </p:cNvGrpSpPr>
            <p:nvPr/>
          </p:nvGrpSpPr>
          <p:grpSpPr bwMode="auto">
            <a:xfrm>
              <a:off x="762000" y="2362200"/>
              <a:ext cx="6781800" cy="3276600"/>
              <a:chOff x="480" y="1488"/>
              <a:chExt cx="4272" cy="2064"/>
            </a:xfrm>
          </p:grpSpPr>
          <p:cxnSp>
            <p:nvCxnSpPr>
              <p:cNvPr id="57359" name="AutoShape 14"/>
              <p:cNvCxnSpPr>
                <a:cxnSpLocks noChangeShapeType="1"/>
                <a:endCxn id="57373" idx="1"/>
              </p:cNvCxnSpPr>
              <p:nvPr/>
            </p:nvCxnSpPr>
            <p:spPr bwMode="auto">
              <a:xfrm rot="-5400000">
                <a:off x="792" y="1896"/>
                <a:ext cx="480" cy="1104"/>
              </a:xfrm>
              <a:prstGeom prst="bentConnector2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7360" name="Oval 15"/>
              <p:cNvSpPr>
                <a:spLocks noChangeArrowheads="1"/>
              </p:cNvSpPr>
              <p:nvPr/>
            </p:nvSpPr>
            <p:spPr bwMode="auto">
              <a:xfrm>
                <a:off x="2603" y="2977"/>
                <a:ext cx="288" cy="288"/>
              </a:xfrm>
              <a:prstGeom prst="ellips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+</a:t>
                </a:r>
              </a:p>
            </p:txBody>
          </p:sp>
          <p:cxnSp>
            <p:nvCxnSpPr>
              <p:cNvPr id="57361" name="AutoShape 16"/>
              <p:cNvCxnSpPr>
                <a:cxnSpLocks noChangeShapeType="1"/>
                <a:endCxn id="57360" idx="2"/>
              </p:cNvCxnSpPr>
              <p:nvPr/>
            </p:nvCxnSpPr>
            <p:spPr bwMode="auto">
              <a:xfrm>
                <a:off x="1594" y="3120"/>
                <a:ext cx="1009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362" name="AutoShape 17"/>
              <p:cNvCxnSpPr>
                <a:cxnSpLocks noChangeShapeType="1"/>
                <a:stCxn id="57360" idx="6"/>
                <a:endCxn id="57367" idx="1"/>
              </p:cNvCxnSpPr>
              <p:nvPr/>
            </p:nvCxnSpPr>
            <p:spPr bwMode="auto">
              <a:xfrm flipV="1">
                <a:off x="2891" y="3120"/>
                <a:ext cx="805" cy="1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7363" name="Line 18"/>
              <p:cNvSpPr>
                <a:spLocks noChangeShapeType="1"/>
              </p:cNvSpPr>
              <p:nvPr/>
            </p:nvSpPr>
            <p:spPr bwMode="auto">
              <a:xfrm>
                <a:off x="2736" y="2352"/>
                <a:ext cx="4" cy="6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7364" name="Group 90"/>
              <p:cNvGrpSpPr>
                <a:grpSpLocks/>
              </p:cNvGrpSpPr>
              <p:nvPr/>
            </p:nvGrpSpPr>
            <p:grpSpPr bwMode="auto">
              <a:xfrm>
                <a:off x="1584" y="1488"/>
                <a:ext cx="2784" cy="864"/>
                <a:chOff x="1584" y="1488"/>
                <a:chExt cx="2784" cy="864"/>
              </a:xfrm>
            </p:grpSpPr>
            <p:sp>
              <p:nvSpPr>
                <p:cNvPr id="57369" name="Rectangle 8"/>
                <p:cNvSpPr>
                  <a:spLocks noChangeArrowheads="1"/>
                </p:cNvSpPr>
                <p:nvPr/>
              </p:nvSpPr>
              <p:spPr bwMode="auto">
                <a:xfrm>
                  <a:off x="1584" y="1488"/>
                  <a:ext cx="1392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Page table base</a:t>
                  </a:r>
                </a:p>
              </p:txBody>
            </p:sp>
            <p:sp>
              <p:nvSpPr>
                <p:cNvPr id="57370" name="Rectangle 9"/>
                <p:cNvSpPr>
                  <a:spLocks noChangeArrowheads="1"/>
                </p:cNvSpPr>
                <p:nvPr/>
              </p:nvSpPr>
              <p:spPr bwMode="auto">
                <a:xfrm>
                  <a:off x="2976" y="1488"/>
                  <a:ext cx="1392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Page table bound</a:t>
                  </a:r>
                </a:p>
              </p:txBody>
            </p:sp>
            <p:sp>
              <p:nvSpPr>
                <p:cNvPr id="57371" name="Rectangle 10"/>
                <p:cNvSpPr>
                  <a:spLocks noChangeArrowheads="1"/>
                </p:cNvSpPr>
                <p:nvPr/>
              </p:nvSpPr>
              <p:spPr bwMode="auto">
                <a:xfrm>
                  <a:off x="1584" y="1776"/>
                  <a:ext cx="1392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Page table base</a:t>
                  </a:r>
                </a:p>
              </p:txBody>
            </p:sp>
            <p:sp>
              <p:nvSpPr>
                <p:cNvPr id="57372" name="Rectangle 11"/>
                <p:cNvSpPr>
                  <a:spLocks noChangeArrowheads="1"/>
                </p:cNvSpPr>
                <p:nvPr/>
              </p:nvSpPr>
              <p:spPr bwMode="auto">
                <a:xfrm>
                  <a:off x="2976" y="1776"/>
                  <a:ext cx="1392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Page table bound</a:t>
                  </a:r>
                </a:p>
              </p:txBody>
            </p:sp>
            <p:sp>
              <p:nvSpPr>
                <p:cNvPr id="57373" name="Rectangle 12"/>
                <p:cNvSpPr>
                  <a:spLocks noChangeArrowheads="1"/>
                </p:cNvSpPr>
                <p:nvPr/>
              </p:nvSpPr>
              <p:spPr bwMode="auto">
                <a:xfrm>
                  <a:off x="1584" y="2064"/>
                  <a:ext cx="1392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CC"/>
                      </a:solidFill>
                    </a:rPr>
                    <a:t>Page table base</a:t>
                  </a:r>
                </a:p>
              </p:txBody>
            </p:sp>
            <p:sp>
              <p:nvSpPr>
                <p:cNvPr id="57374" name="Rectangle 13"/>
                <p:cNvSpPr>
                  <a:spLocks noChangeArrowheads="1"/>
                </p:cNvSpPr>
                <p:nvPr/>
              </p:nvSpPr>
              <p:spPr bwMode="auto">
                <a:xfrm>
                  <a:off x="2976" y="2064"/>
                  <a:ext cx="1392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CC"/>
                      </a:solidFill>
                    </a:rPr>
                    <a:t>Page table bound</a:t>
                  </a:r>
                </a:p>
              </p:txBody>
            </p:sp>
          </p:grpSp>
          <p:grpSp>
            <p:nvGrpSpPr>
              <p:cNvPr id="57365" name="Group 85"/>
              <p:cNvGrpSpPr>
                <a:grpSpLocks/>
              </p:cNvGrpSpPr>
              <p:nvPr/>
            </p:nvGrpSpPr>
            <p:grpSpPr bwMode="auto">
              <a:xfrm>
                <a:off x="3696" y="2688"/>
                <a:ext cx="1056" cy="864"/>
                <a:chOff x="3696" y="2688"/>
                <a:chExt cx="1008" cy="864"/>
              </a:xfrm>
            </p:grpSpPr>
            <p:sp>
              <p:nvSpPr>
                <p:cNvPr id="57366" name="Rectangle 6"/>
                <p:cNvSpPr>
                  <a:spLocks noChangeArrowheads="1"/>
                </p:cNvSpPr>
                <p:nvPr/>
              </p:nvSpPr>
              <p:spPr bwMode="auto">
                <a:xfrm>
                  <a:off x="3696" y="2688"/>
                  <a:ext cx="1008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Phy page #</a:t>
                  </a:r>
                </a:p>
              </p:txBody>
            </p:sp>
            <p:sp>
              <p:nvSpPr>
                <p:cNvPr id="57367" name="Rectangle 74"/>
                <p:cNvSpPr>
                  <a:spLocks noChangeArrowheads="1"/>
                </p:cNvSpPr>
                <p:nvPr/>
              </p:nvSpPr>
              <p:spPr bwMode="auto">
                <a:xfrm>
                  <a:off x="3696" y="2976"/>
                  <a:ext cx="1008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Phy page #</a:t>
                  </a:r>
                </a:p>
              </p:txBody>
            </p:sp>
            <p:sp>
              <p:nvSpPr>
                <p:cNvPr id="57368" name="Rectangle 75"/>
                <p:cNvSpPr>
                  <a:spLocks noChangeArrowheads="1"/>
                </p:cNvSpPr>
                <p:nvPr/>
              </p:nvSpPr>
              <p:spPr bwMode="auto">
                <a:xfrm>
                  <a:off x="3696" y="3264"/>
                  <a:ext cx="1008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Phy page #</a:t>
                  </a:r>
                </a:p>
              </p:txBody>
            </p:sp>
          </p:grpSp>
        </p:grpSp>
        <p:cxnSp>
          <p:nvCxnSpPr>
            <p:cNvPr id="57358" name="Straight Connector 14"/>
            <p:cNvCxnSpPr>
              <a:cxnSpLocks noChangeShapeType="1"/>
              <a:endCxn id="57385" idx="0"/>
            </p:cNvCxnSpPr>
            <p:nvPr/>
          </p:nvCxnSpPr>
          <p:spPr bwMode="auto">
            <a:xfrm flipH="1" flipV="1">
              <a:off x="2514600" y="4724400"/>
              <a:ext cx="7938" cy="22860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Recall from Last Time…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1295400" y="3124200"/>
            <a:ext cx="1676400" cy="2057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Virtual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addresses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6172200" y="3124200"/>
            <a:ext cx="1676400" cy="20574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Physical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addresses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971800" y="3124200"/>
            <a:ext cx="3200400" cy="1066800"/>
            <a:chOff x="1872" y="1968"/>
            <a:chExt cx="2016" cy="672"/>
          </a:xfrm>
        </p:grpSpPr>
        <p:grpSp>
          <p:nvGrpSpPr>
            <p:cNvPr id="7178" name="Group 7"/>
            <p:cNvGrpSpPr>
              <a:grpSpLocks/>
            </p:cNvGrpSpPr>
            <p:nvPr/>
          </p:nvGrpSpPr>
          <p:grpSpPr bwMode="auto">
            <a:xfrm>
              <a:off x="1872" y="1968"/>
              <a:ext cx="1584" cy="672"/>
              <a:chOff x="1872" y="1968"/>
              <a:chExt cx="1584" cy="672"/>
            </a:xfrm>
          </p:grpSpPr>
          <p:sp>
            <p:nvSpPr>
              <p:cNvPr id="7180" name="Rectangle 8"/>
              <p:cNvSpPr>
                <a:spLocks noChangeArrowheads="1"/>
              </p:cNvSpPr>
              <p:nvPr/>
            </p:nvSpPr>
            <p:spPr bwMode="auto">
              <a:xfrm>
                <a:off x="2304" y="1968"/>
                <a:ext cx="1152" cy="672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Translation table</a:t>
                </a:r>
              </a:p>
            </p:txBody>
          </p:sp>
          <p:sp>
            <p:nvSpPr>
              <p:cNvPr id="7181" name="Line 9"/>
              <p:cNvSpPr>
                <a:spLocks noChangeShapeType="1"/>
              </p:cNvSpPr>
              <p:nvPr/>
            </p:nvSpPr>
            <p:spPr bwMode="auto">
              <a:xfrm>
                <a:off x="1872" y="2304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9" name="Line 10"/>
            <p:cNvSpPr>
              <a:spLocks noChangeShapeType="1"/>
            </p:cNvSpPr>
            <p:nvPr/>
          </p:nvSpPr>
          <p:spPr bwMode="auto">
            <a:xfrm>
              <a:off x="3456" y="230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971800" y="4692650"/>
            <a:ext cx="3200400" cy="641350"/>
            <a:chOff x="1872" y="2956"/>
            <a:chExt cx="2016" cy="404"/>
          </a:xfrm>
        </p:grpSpPr>
        <p:sp>
          <p:nvSpPr>
            <p:cNvPr id="7176" name="Line 12"/>
            <p:cNvSpPr>
              <a:spLocks noChangeShapeType="1"/>
            </p:cNvSpPr>
            <p:nvPr/>
          </p:nvSpPr>
          <p:spPr bwMode="auto">
            <a:xfrm flipH="1">
              <a:off x="1872" y="2976"/>
              <a:ext cx="20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Text Box 13"/>
            <p:cNvSpPr txBox="1">
              <a:spLocks noChangeArrowheads="1"/>
            </p:cNvSpPr>
            <p:nvPr/>
          </p:nvSpPr>
          <p:spPr bwMode="auto">
            <a:xfrm>
              <a:off x="2208" y="2956"/>
              <a:ext cx="140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Data reads or writes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(untranslated)</a:t>
              </a:r>
            </a:p>
          </p:txBody>
        </p:sp>
      </p:grpSp>
      <p:sp>
        <p:nvSpPr>
          <p:cNvPr id="9230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Translation tables are implemented in HW, controlled by SW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Segmented Paging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657600" y="1905000"/>
            <a:ext cx="4572000" cy="3810000"/>
            <a:chOff x="1776" y="1200"/>
            <a:chExt cx="2880" cy="2400"/>
          </a:xfrm>
        </p:grpSpPr>
        <p:sp>
          <p:nvSpPr>
            <p:cNvPr id="59426" name="Rectangle 18"/>
            <p:cNvSpPr>
              <a:spLocks noChangeArrowheads="1"/>
            </p:cNvSpPr>
            <p:nvPr/>
          </p:nvSpPr>
          <p:spPr bwMode="auto">
            <a:xfrm>
              <a:off x="3408" y="1200"/>
              <a:ext cx="1248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Page table size</a:t>
              </a:r>
            </a:p>
          </p:txBody>
        </p:sp>
        <p:sp>
          <p:nvSpPr>
            <p:cNvPr id="59427" name="AutoShape 19"/>
            <p:cNvSpPr>
              <a:spLocks noChangeArrowheads="1"/>
            </p:cNvSpPr>
            <p:nvPr/>
          </p:nvSpPr>
          <p:spPr bwMode="auto">
            <a:xfrm>
              <a:off x="3888" y="1728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59428" name="Line 20"/>
            <p:cNvSpPr>
              <a:spLocks noChangeShapeType="1"/>
            </p:cNvSpPr>
            <p:nvPr/>
          </p:nvSpPr>
          <p:spPr bwMode="auto">
            <a:xfrm>
              <a:off x="4080" y="1488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29" name="Line 21"/>
            <p:cNvSpPr>
              <a:spLocks noChangeShapeType="1"/>
            </p:cNvSpPr>
            <p:nvPr/>
          </p:nvSpPr>
          <p:spPr bwMode="auto">
            <a:xfrm>
              <a:off x="1776" y="1920"/>
              <a:ext cx="21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30" name="Rectangle 22"/>
            <p:cNvSpPr>
              <a:spLocks noChangeArrowheads="1"/>
            </p:cNvSpPr>
            <p:nvPr/>
          </p:nvSpPr>
          <p:spPr bwMode="auto">
            <a:xfrm>
              <a:off x="3408" y="3312"/>
              <a:ext cx="124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Error</a:t>
              </a:r>
            </a:p>
          </p:txBody>
        </p:sp>
        <p:sp>
          <p:nvSpPr>
            <p:cNvPr id="59431" name="Line 23"/>
            <p:cNvSpPr>
              <a:spLocks noChangeShapeType="1"/>
            </p:cNvSpPr>
            <p:nvPr/>
          </p:nvSpPr>
          <p:spPr bwMode="auto">
            <a:xfrm>
              <a:off x="4080" y="2064"/>
              <a:ext cx="0" cy="1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9396" name="Group 80"/>
          <p:cNvGrpSpPr>
            <a:grpSpLocks/>
          </p:cNvGrpSpPr>
          <p:nvPr/>
        </p:nvGrpSpPr>
        <p:grpSpPr bwMode="auto">
          <a:xfrm>
            <a:off x="1828800" y="1905000"/>
            <a:ext cx="3505200" cy="457200"/>
            <a:chOff x="1104" y="1200"/>
            <a:chExt cx="2208" cy="288"/>
          </a:xfrm>
        </p:grpSpPr>
        <p:sp>
          <p:nvSpPr>
            <p:cNvPr id="59423" name="Rectangle 54"/>
            <p:cNvSpPr>
              <a:spLocks noChangeArrowheads="1"/>
            </p:cNvSpPr>
            <p:nvPr/>
          </p:nvSpPr>
          <p:spPr bwMode="auto">
            <a:xfrm>
              <a:off x="1104" y="1200"/>
              <a:ext cx="624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Seg #</a:t>
              </a:r>
            </a:p>
          </p:txBody>
        </p:sp>
        <p:sp>
          <p:nvSpPr>
            <p:cNvPr id="59424" name="Rectangle 55"/>
            <p:cNvSpPr>
              <a:spLocks noChangeArrowheads="1"/>
            </p:cNvSpPr>
            <p:nvPr/>
          </p:nvSpPr>
          <p:spPr bwMode="auto">
            <a:xfrm>
              <a:off x="2736" y="1200"/>
              <a:ext cx="576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Offset</a:t>
              </a:r>
            </a:p>
          </p:txBody>
        </p:sp>
        <p:sp>
          <p:nvSpPr>
            <p:cNvPr id="59425" name="Rectangle 56"/>
            <p:cNvSpPr>
              <a:spLocks noChangeArrowheads="1"/>
            </p:cNvSpPr>
            <p:nvPr/>
          </p:nvSpPr>
          <p:spPr bwMode="auto">
            <a:xfrm>
              <a:off x="1728" y="1200"/>
              <a:ext cx="1008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Virt page #</a:t>
              </a:r>
            </a:p>
          </p:txBody>
        </p:sp>
      </p:grp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6248400" y="1331913"/>
            <a:ext cx="1981200" cy="573087"/>
            <a:chOff x="1613" y="839"/>
            <a:chExt cx="1363" cy="361"/>
          </a:xfrm>
        </p:grpSpPr>
        <p:sp>
          <p:nvSpPr>
            <p:cNvPr id="59421" name="AutoShape 82"/>
            <p:cNvSpPr>
              <a:spLocks/>
            </p:cNvSpPr>
            <p:nvPr/>
          </p:nvSpPr>
          <p:spPr bwMode="auto">
            <a:xfrm rot="16200000" flipV="1">
              <a:off x="2247" y="470"/>
              <a:ext cx="96" cy="1363"/>
            </a:xfrm>
            <a:prstGeom prst="rightBrace">
              <a:avLst>
                <a:gd name="adj1" fmla="val 11831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9422" name="Text Box 83"/>
            <p:cNvSpPr txBox="1">
              <a:spLocks noChangeArrowheads="1"/>
            </p:cNvSpPr>
            <p:nvPr/>
          </p:nvSpPr>
          <p:spPr bwMode="auto">
            <a:xfrm>
              <a:off x="2122" y="839"/>
              <a:ext cx="3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2</a:t>
              </a:r>
              <a:r>
                <a:rPr lang="en-US" altLang="en-US" sz="1800" baseline="30000"/>
                <a:t>17</a:t>
              </a:r>
            </a:p>
          </p:txBody>
        </p:sp>
      </p:grpSp>
      <p:grpSp>
        <p:nvGrpSpPr>
          <p:cNvPr id="5" name="Group 84"/>
          <p:cNvGrpSpPr>
            <a:grpSpLocks/>
          </p:cNvGrpSpPr>
          <p:nvPr/>
        </p:nvGrpSpPr>
        <p:grpSpPr bwMode="auto">
          <a:xfrm>
            <a:off x="2479675" y="1295400"/>
            <a:ext cx="2260600" cy="573088"/>
            <a:chOff x="1323" y="839"/>
            <a:chExt cx="1927" cy="361"/>
          </a:xfrm>
        </p:grpSpPr>
        <p:sp>
          <p:nvSpPr>
            <p:cNvPr id="59419" name="AutoShape 85"/>
            <p:cNvSpPr>
              <a:spLocks/>
            </p:cNvSpPr>
            <p:nvPr/>
          </p:nvSpPr>
          <p:spPr bwMode="auto">
            <a:xfrm rot="16200000" flipV="1">
              <a:off x="2247" y="470"/>
              <a:ext cx="96" cy="1363"/>
            </a:xfrm>
            <a:prstGeom prst="rightBrace">
              <a:avLst>
                <a:gd name="adj1" fmla="val 11831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9420" name="Text Box 86"/>
            <p:cNvSpPr txBox="1">
              <a:spLocks noChangeArrowheads="1"/>
            </p:cNvSpPr>
            <p:nvPr/>
          </p:nvSpPr>
          <p:spPr bwMode="auto">
            <a:xfrm>
              <a:off x="1323" y="839"/>
              <a:ext cx="19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32 – 3 – 12 = 17 bits</a:t>
              </a:r>
              <a:endParaRPr lang="en-US" altLang="en-US" sz="1800" baseline="30000"/>
            </a:p>
          </p:txBody>
        </p:sp>
      </p:grpSp>
      <p:grpSp>
        <p:nvGrpSpPr>
          <p:cNvPr id="6" name="Group 98"/>
          <p:cNvGrpSpPr>
            <a:grpSpLocks/>
          </p:cNvGrpSpPr>
          <p:nvPr/>
        </p:nvGrpSpPr>
        <p:grpSpPr bwMode="auto">
          <a:xfrm>
            <a:off x="2743200" y="2362200"/>
            <a:ext cx="2590800" cy="3352800"/>
            <a:chOff x="1728" y="1488"/>
            <a:chExt cx="1632" cy="2112"/>
          </a:xfrm>
        </p:grpSpPr>
        <p:sp>
          <p:nvSpPr>
            <p:cNvPr id="59410" name="Rectangle 12"/>
            <p:cNvSpPr>
              <a:spLocks noChangeArrowheads="1"/>
            </p:cNvSpPr>
            <p:nvPr/>
          </p:nvSpPr>
          <p:spPr bwMode="auto">
            <a:xfrm>
              <a:off x="1728" y="3312"/>
              <a:ext cx="1056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CC"/>
                  </a:solidFill>
                </a:rPr>
                <a:t>Phy page #</a:t>
              </a:r>
            </a:p>
          </p:txBody>
        </p:sp>
        <p:sp>
          <p:nvSpPr>
            <p:cNvPr id="59411" name="Rectangle 13"/>
            <p:cNvSpPr>
              <a:spLocks noChangeArrowheads="1"/>
            </p:cNvSpPr>
            <p:nvPr/>
          </p:nvSpPr>
          <p:spPr bwMode="auto">
            <a:xfrm>
              <a:off x="2784" y="3312"/>
              <a:ext cx="576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Offset</a:t>
              </a:r>
            </a:p>
          </p:txBody>
        </p:sp>
        <p:sp>
          <p:nvSpPr>
            <p:cNvPr id="59412" name="Line 14"/>
            <p:cNvSpPr>
              <a:spLocks noChangeShapeType="1"/>
            </p:cNvSpPr>
            <p:nvPr/>
          </p:nvSpPr>
          <p:spPr bwMode="auto">
            <a:xfrm>
              <a:off x="2304" y="1488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3" name="Line 15"/>
            <p:cNvSpPr>
              <a:spLocks noChangeShapeType="1"/>
            </p:cNvSpPr>
            <p:nvPr/>
          </p:nvSpPr>
          <p:spPr bwMode="auto">
            <a:xfrm>
              <a:off x="2304" y="302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414" name="Line 16"/>
            <p:cNvSpPr>
              <a:spLocks noChangeShapeType="1"/>
            </p:cNvSpPr>
            <p:nvPr/>
          </p:nvSpPr>
          <p:spPr bwMode="auto">
            <a:xfrm>
              <a:off x="3072" y="1488"/>
              <a:ext cx="0" cy="18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9415" name="Group 76"/>
            <p:cNvGrpSpPr>
              <a:grpSpLocks/>
            </p:cNvGrpSpPr>
            <p:nvPr/>
          </p:nvGrpSpPr>
          <p:grpSpPr bwMode="auto">
            <a:xfrm>
              <a:off x="1728" y="2160"/>
              <a:ext cx="1056" cy="864"/>
              <a:chOff x="3696" y="2688"/>
              <a:chExt cx="1008" cy="864"/>
            </a:xfrm>
          </p:grpSpPr>
          <p:sp>
            <p:nvSpPr>
              <p:cNvPr id="59416" name="Rectangle 77"/>
              <p:cNvSpPr>
                <a:spLocks noChangeArrowheads="1"/>
              </p:cNvSpPr>
              <p:nvPr/>
            </p:nvSpPr>
            <p:spPr bwMode="auto">
              <a:xfrm>
                <a:off x="3696" y="2688"/>
                <a:ext cx="1008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Phy page #</a:t>
                </a:r>
              </a:p>
            </p:txBody>
          </p:sp>
          <p:sp>
            <p:nvSpPr>
              <p:cNvPr id="59417" name="Rectangle 78"/>
              <p:cNvSpPr>
                <a:spLocks noChangeArrowheads="1"/>
              </p:cNvSpPr>
              <p:nvPr/>
            </p:nvSpPr>
            <p:spPr bwMode="auto">
              <a:xfrm>
                <a:off x="3696" y="2976"/>
                <a:ext cx="1008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Phy page #</a:t>
                </a:r>
              </a:p>
            </p:txBody>
          </p:sp>
          <p:sp>
            <p:nvSpPr>
              <p:cNvPr id="59418" name="Rectangle 79"/>
              <p:cNvSpPr>
                <a:spLocks noChangeArrowheads="1"/>
              </p:cNvSpPr>
              <p:nvPr/>
            </p:nvSpPr>
            <p:spPr bwMode="auto">
              <a:xfrm>
                <a:off x="3696" y="3264"/>
                <a:ext cx="1008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Phy page #</a:t>
                </a:r>
              </a:p>
            </p:txBody>
          </p:sp>
        </p:grpSp>
      </p:grpSp>
      <p:grpSp>
        <p:nvGrpSpPr>
          <p:cNvPr id="8" name="Group 99"/>
          <p:cNvGrpSpPr>
            <a:grpSpLocks/>
          </p:cNvGrpSpPr>
          <p:nvPr/>
        </p:nvGrpSpPr>
        <p:grpSpPr bwMode="auto">
          <a:xfrm>
            <a:off x="2163763" y="5791200"/>
            <a:ext cx="3856037" cy="671513"/>
            <a:chOff x="1363" y="3648"/>
            <a:chExt cx="2429" cy="423"/>
          </a:xfrm>
        </p:grpSpPr>
        <p:sp>
          <p:nvSpPr>
            <p:cNvPr id="59401" name="AutoShape 88"/>
            <p:cNvSpPr>
              <a:spLocks/>
            </p:cNvSpPr>
            <p:nvPr/>
          </p:nvSpPr>
          <p:spPr bwMode="auto">
            <a:xfrm rot="5400000">
              <a:off x="2472" y="2904"/>
              <a:ext cx="144" cy="1632"/>
            </a:xfrm>
            <a:prstGeom prst="rightBrace">
              <a:avLst>
                <a:gd name="adj1" fmla="val 9444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9402" name="Text Box 89"/>
            <p:cNvSpPr txBox="1">
              <a:spLocks noChangeArrowheads="1"/>
            </p:cNvSpPr>
            <p:nvPr/>
          </p:nvSpPr>
          <p:spPr bwMode="auto">
            <a:xfrm>
              <a:off x="1363" y="3840"/>
              <a:ext cx="242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log</a:t>
              </a:r>
              <a:r>
                <a:rPr lang="en-US" altLang="en-US" sz="1800" baseline="-25000"/>
                <a:t>2</a:t>
              </a:r>
              <a:r>
                <a:rPr lang="en-US" altLang="en-US" sz="1800"/>
                <a:t>(1GB)  = 30 bits for 1GB of RAM</a:t>
              </a:r>
            </a:p>
          </p:txBody>
        </p:sp>
        <p:grpSp>
          <p:nvGrpSpPr>
            <p:cNvPr id="59403" name="Group 90"/>
            <p:cNvGrpSpPr>
              <a:grpSpLocks/>
            </p:cNvGrpSpPr>
            <p:nvPr/>
          </p:nvGrpSpPr>
          <p:grpSpPr bwMode="auto">
            <a:xfrm>
              <a:off x="1375" y="3840"/>
              <a:ext cx="720" cy="144"/>
              <a:chOff x="1296" y="3840"/>
              <a:chExt cx="720" cy="144"/>
            </a:xfrm>
          </p:grpSpPr>
          <p:grpSp>
            <p:nvGrpSpPr>
              <p:cNvPr id="59404" name="Group 91"/>
              <p:cNvGrpSpPr>
                <a:grpSpLocks/>
              </p:cNvGrpSpPr>
              <p:nvPr/>
            </p:nvGrpSpPr>
            <p:grpSpPr bwMode="auto">
              <a:xfrm>
                <a:off x="1296" y="3840"/>
                <a:ext cx="96" cy="144"/>
                <a:chOff x="1296" y="3840"/>
                <a:chExt cx="96" cy="144"/>
              </a:xfrm>
            </p:grpSpPr>
            <p:sp>
              <p:nvSpPr>
                <p:cNvPr id="59408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1296" y="3840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09" name="Line 93"/>
                <p:cNvSpPr>
                  <a:spLocks noChangeShapeType="1"/>
                </p:cNvSpPr>
                <p:nvPr/>
              </p:nvSpPr>
              <p:spPr bwMode="auto">
                <a:xfrm>
                  <a:off x="1296" y="3840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9405" name="Group 94"/>
              <p:cNvGrpSpPr>
                <a:grpSpLocks/>
              </p:cNvGrpSpPr>
              <p:nvPr/>
            </p:nvGrpSpPr>
            <p:grpSpPr bwMode="auto">
              <a:xfrm flipH="1">
                <a:off x="1920" y="3840"/>
                <a:ext cx="96" cy="144"/>
                <a:chOff x="1296" y="3840"/>
                <a:chExt cx="96" cy="144"/>
              </a:xfrm>
            </p:grpSpPr>
            <p:sp>
              <p:nvSpPr>
                <p:cNvPr id="59406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1296" y="3840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07" name="Line 96"/>
                <p:cNvSpPr>
                  <a:spLocks noChangeShapeType="1"/>
                </p:cNvSpPr>
                <p:nvPr/>
              </p:nvSpPr>
              <p:spPr bwMode="auto">
                <a:xfrm>
                  <a:off x="1296" y="3840"/>
                  <a:ext cx="9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Segmented Paging Example</a:t>
            </a:r>
          </a:p>
        </p:txBody>
      </p:sp>
      <p:grpSp>
        <p:nvGrpSpPr>
          <p:cNvPr id="57351" name="Group 56"/>
          <p:cNvGrpSpPr>
            <a:grpSpLocks/>
          </p:cNvGrpSpPr>
          <p:nvPr/>
        </p:nvGrpSpPr>
        <p:grpSpPr bwMode="auto">
          <a:xfrm>
            <a:off x="152400" y="4267200"/>
            <a:ext cx="3505200" cy="457200"/>
            <a:chOff x="48" y="2448"/>
            <a:chExt cx="2208" cy="288"/>
          </a:xfrm>
        </p:grpSpPr>
        <p:sp>
          <p:nvSpPr>
            <p:cNvPr id="57395" name="Rectangle 53"/>
            <p:cNvSpPr>
              <a:spLocks noChangeArrowheads="1"/>
            </p:cNvSpPr>
            <p:nvPr/>
          </p:nvSpPr>
          <p:spPr bwMode="auto">
            <a:xfrm>
              <a:off x="48" y="2448"/>
              <a:ext cx="624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001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57396" name="Rectangle 54"/>
            <p:cNvSpPr>
              <a:spLocks noChangeArrowheads="1"/>
            </p:cNvSpPr>
            <p:nvPr/>
          </p:nvSpPr>
          <p:spPr bwMode="auto">
            <a:xfrm>
              <a:off x="1680" y="2448"/>
              <a:ext cx="576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… 0011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57397" name="Rectangle 55"/>
            <p:cNvSpPr>
              <a:spLocks noChangeArrowheads="1"/>
            </p:cNvSpPr>
            <p:nvPr/>
          </p:nvSpPr>
          <p:spPr bwMode="auto">
            <a:xfrm>
              <a:off x="672" y="2448"/>
              <a:ext cx="1008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00 … 0010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2514600" y="3733800"/>
            <a:ext cx="5562600" cy="2895600"/>
            <a:chOff x="1584" y="2352"/>
            <a:chExt cx="3504" cy="1824"/>
          </a:xfrm>
        </p:grpSpPr>
        <p:sp>
          <p:nvSpPr>
            <p:cNvPr id="57379" name="Rectangle 20"/>
            <p:cNvSpPr>
              <a:spLocks noChangeArrowheads="1"/>
            </p:cNvSpPr>
            <p:nvPr/>
          </p:nvSpPr>
          <p:spPr bwMode="auto">
            <a:xfrm>
              <a:off x="3744" y="3840"/>
              <a:ext cx="13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Error</a:t>
              </a:r>
            </a:p>
          </p:txBody>
        </p:sp>
        <p:cxnSp>
          <p:nvCxnSpPr>
            <p:cNvPr id="57380" name="AutoShape 21"/>
            <p:cNvCxnSpPr>
              <a:cxnSpLocks noChangeShapeType="1"/>
              <a:stCxn id="57381" idx="3"/>
              <a:endCxn id="57379" idx="1"/>
            </p:cNvCxnSpPr>
            <p:nvPr/>
          </p:nvCxnSpPr>
          <p:spPr bwMode="auto">
            <a:xfrm flipV="1">
              <a:off x="3456" y="3984"/>
              <a:ext cx="288" cy="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381" name="AutoShape 22"/>
            <p:cNvSpPr>
              <a:spLocks noChangeArrowheads="1"/>
            </p:cNvSpPr>
            <p:nvPr/>
          </p:nvSpPr>
          <p:spPr bwMode="auto">
            <a:xfrm>
              <a:off x="3072" y="3810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57382" name="Line 24"/>
            <p:cNvSpPr>
              <a:spLocks noChangeShapeType="1"/>
            </p:cNvSpPr>
            <p:nvPr/>
          </p:nvSpPr>
          <p:spPr bwMode="auto">
            <a:xfrm>
              <a:off x="3264" y="2352"/>
              <a:ext cx="0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7383" name="Group 73"/>
            <p:cNvGrpSpPr>
              <a:grpSpLocks/>
            </p:cNvGrpSpPr>
            <p:nvPr/>
          </p:nvGrpSpPr>
          <p:grpSpPr bwMode="auto">
            <a:xfrm>
              <a:off x="1584" y="2976"/>
              <a:ext cx="1488" cy="1008"/>
              <a:chOff x="1584" y="2976"/>
              <a:chExt cx="1488" cy="1008"/>
            </a:xfrm>
          </p:grpSpPr>
          <p:sp>
            <p:nvSpPr>
              <p:cNvPr id="57384" name="Line 71"/>
              <p:cNvSpPr>
                <a:spLocks noChangeShapeType="1"/>
              </p:cNvSpPr>
              <p:nvPr/>
            </p:nvSpPr>
            <p:spPr bwMode="auto">
              <a:xfrm>
                <a:off x="1584" y="3984"/>
                <a:ext cx="14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5" name="Line 72"/>
              <p:cNvSpPr>
                <a:spLocks noChangeShapeType="1"/>
              </p:cNvSpPr>
              <p:nvPr/>
            </p:nvSpPr>
            <p:spPr bwMode="auto">
              <a:xfrm>
                <a:off x="1584" y="2976"/>
                <a:ext cx="0" cy="10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" name="TextBox 5"/>
          <p:cNvSpPr txBox="1"/>
          <p:nvPr/>
        </p:nvSpPr>
        <p:spPr>
          <a:xfrm>
            <a:off x="1125427" y="3864716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0x20002003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9240" y="5011641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0 0000 0000 0000 0010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 bwMode="auto">
          <a:xfrm flipH="1" flipV="1">
            <a:off x="1770064" y="4654035"/>
            <a:ext cx="29791" cy="3576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2680409" y="5297044"/>
            <a:ext cx="1834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0000 0000 0011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75" idx="0"/>
            <a:endCxn id="57396" idx="2"/>
          </p:cNvCxnSpPr>
          <p:nvPr/>
        </p:nvCxnSpPr>
        <p:spPr bwMode="auto">
          <a:xfrm flipH="1" flipV="1">
            <a:off x="3200400" y="4724400"/>
            <a:ext cx="397344" cy="5726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5" name="Group 24"/>
          <p:cNvGrpSpPr/>
          <p:nvPr/>
        </p:nvGrpSpPr>
        <p:grpSpPr>
          <a:xfrm>
            <a:off x="530015" y="1440458"/>
            <a:ext cx="7013785" cy="4198342"/>
            <a:chOff x="530015" y="1440458"/>
            <a:chExt cx="7013785" cy="4198342"/>
          </a:xfrm>
        </p:grpSpPr>
        <p:grpSp>
          <p:nvGrpSpPr>
            <p:cNvPr id="23" name="Group 22"/>
            <p:cNvGrpSpPr/>
            <p:nvPr/>
          </p:nvGrpSpPr>
          <p:grpSpPr>
            <a:xfrm>
              <a:off x="530015" y="1440458"/>
              <a:ext cx="7013785" cy="4198342"/>
              <a:chOff x="530015" y="1440458"/>
              <a:chExt cx="7013785" cy="4198342"/>
            </a:xfrm>
          </p:grpSpPr>
          <p:grpSp>
            <p:nvGrpSpPr>
              <p:cNvPr id="18" name="Group 17"/>
              <p:cNvGrpSpPr>
                <a:grpSpLocks/>
              </p:cNvGrpSpPr>
              <p:nvPr/>
            </p:nvGrpSpPr>
            <p:grpSpPr bwMode="auto">
              <a:xfrm>
                <a:off x="533400" y="2362200"/>
                <a:ext cx="7010400" cy="3276600"/>
                <a:chOff x="533400" y="2362200"/>
                <a:chExt cx="7010400" cy="3276600"/>
              </a:xfrm>
            </p:grpSpPr>
            <p:grpSp>
              <p:nvGrpSpPr>
                <p:cNvPr id="57357" name="Group 91"/>
                <p:cNvGrpSpPr>
                  <a:grpSpLocks/>
                </p:cNvGrpSpPr>
                <p:nvPr/>
              </p:nvGrpSpPr>
              <p:grpSpPr bwMode="auto">
                <a:xfrm>
                  <a:off x="533400" y="2362200"/>
                  <a:ext cx="7010400" cy="3276600"/>
                  <a:chOff x="336" y="1488"/>
                  <a:chExt cx="4416" cy="2064"/>
                </a:xfrm>
              </p:grpSpPr>
              <p:cxnSp>
                <p:nvCxnSpPr>
                  <p:cNvPr id="57359" name="AutoShape 14"/>
                  <p:cNvCxnSpPr>
                    <a:cxnSpLocks noChangeShapeType="1"/>
                    <a:endCxn id="64" idx="1"/>
                  </p:cNvCxnSpPr>
                  <p:nvPr/>
                </p:nvCxnSpPr>
                <p:spPr bwMode="auto">
                  <a:xfrm flipV="1">
                    <a:off x="336" y="1890"/>
                    <a:ext cx="822" cy="798"/>
                  </a:xfrm>
                  <a:prstGeom prst="bentConnector3">
                    <a:avLst>
                      <a:gd name="adj1" fmla="val 4015"/>
                    </a:avLst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57360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603" y="2977"/>
                    <a:ext cx="288" cy="288"/>
                  </a:xfrm>
                  <a:prstGeom prst="ellipse">
                    <a:avLst/>
                  </a:prstGeom>
                  <a:solidFill>
                    <a:srgbClr val="FF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+</a:t>
                    </a:r>
                  </a:p>
                </p:txBody>
              </p:sp>
              <p:cxnSp>
                <p:nvCxnSpPr>
                  <p:cNvPr id="57361" name="AutoShape 16"/>
                  <p:cNvCxnSpPr>
                    <a:cxnSpLocks noChangeShapeType="1"/>
                    <a:endCxn id="57360" idx="2"/>
                  </p:cNvCxnSpPr>
                  <p:nvPr/>
                </p:nvCxnSpPr>
                <p:spPr bwMode="auto">
                  <a:xfrm>
                    <a:off x="1594" y="3120"/>
                    <a:ext cx="1009" cy="1"/>
                  </a:xfrm>
                  <a:prstGeom prst="straightConnector1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7362" name="AutoShape 17"/>
                  <p:cNvCxnSpPr>
                    <a:cxnSpLocks noChangeShapeType="1"/>
                    <a:stCxn id="57360" idx="6"/>
                    <a:endCxn id="57367" idx="1"/>
                  </p:cNvCxnSpPr>
                  <p:nvPr/>
                </p:nvCxnSpPr>
                <p:spPr bwMode="auto">
                  <a:xfrm flipV="1">
                    <a:off x="2891" y="3120"/>
                    <a:ext cx="805" cy="1"/>
                  </a:xfrm>
                  <a:prstGeom prst="straightConnector1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57363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52"/>
                    <a:ext cx="4" cy="62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57364" name="Group 90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2784" cy="864"/>
                    <a:chOff x="1584" y="1488"/>
                    <a:chExt cx="2784" cy="864"/>
                  </a:xfrm>
                </p:grpSpPr>
                <p:sp>
                  <p:nvSpPr>
                    <p:cNvPr id="57369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84" y="1488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0x00000000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57370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6" y="1488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0x16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57371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84" y="1776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0x00003000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57372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6" y="1776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0x1000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57373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84" y="2064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0x50000000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57374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6" y="2064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0x20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57365" name="Group 85"/>
                  <p:cNvGrpSpPr>
                    <a:grpSpLocks/>
                  </p:cNvGrpSpPr>
                  <p:nvPr/>
                </p:nvGrpSpPr>
                <p:grpSpPr bwMode="auto">
                  <a:xfrm>
                    <a:off x="3696" y="2688"/>
                    <a:ext cx="1056" cy="864"/>
                    <a:chOff x="3696" y="2688"/>
                    <a:chExt cx="1008" cy="864"/>
                  </a:xfrm>
                </p:grpSpPr>
                <p:sp>
                  <p:nvSpPr>
                    <p:cNvPr id="57366" name="Rectangle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96" y="2688"/>
                      <a:ext cx="1008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>
                          <a:solidFill>
                            <a:srgbClr val="000000"/>
                          </a:solidFill>
                        </a:rPr>
                        <a:t>Phy page #</a:t>
                      </a:r>
                    </a:p>
                  </p:txBody>
                </p:sp>
                <p:sp>
                  <p:nvSpPr>
                    <p:cNvPr id="57367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96" y="2976"/>
                      <a:ext cx="1008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>
                          <a:solidFill>
                            <a:srgbClr val="000000"/>
                          </a:solidFill>
                        </a:rPr>
                        <a:t>Phy page #</a:t>
                      </a:r>
                    </a:p>
                  </p:txBody>
                </p:sp>
                <p:sp>
                  <p:nvSpPr>
                    <p:cNvPr id="57368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96" y="3264"/>
                      <a:ext cx="1008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>
                          <a:solidFill>
                            <a:srgbClr val="000000"/>
                          </a:solidFill>
                        </a:rPr>
                        <a:t>Phy page #</a:t>
                      </a:r>
                    </a:p>
                  </p:txBody>
                </p:sp>
              </p:grpSp>
            </p:grpSp>
            <p:cxnSp>
              <p:nvCxnSpPr>
                <p:cNvPr id="57358" name="Straight Connector 14"/>
                <p:cNvCxnSpPr>
                  <a:cxnSpLocks noChangeShapeType="1"/>
                  <a:endCxn id="57385" idx="0"/>
                </p:cNvCxnSpPr>
                <p:nvPr/>
              </p:nvCxnSpPr>
              <p:spPr bwMode="auto">
                <a:xfrm flipH="1" flipV="1">
                  <a:off x="2514600" y="4724400"/>
                  <a:ext cx="7938" cy="228600"/>
                </a:xfrm>
                <a:prstGeom prst="line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1837569" y="2412811"/>
                <a:ext cx="569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000</a:t>
                </a:r>
                <a:endParaRPr lang="en-US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837569" y="2815295"/>
                <a:ext cx="569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001</a:t>
                </a:r>
                <a:endParaRPr lang="en-US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828800" y="3228561"/>
                <a:ext cx="5693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010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30015" y="1652180"/>
                <a:ext cx="191590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/>
                  <a:t>Page table </a:t>
                </a:r>
              </a:p>
              <a:p>
                <a:pPr algn="ctr"/>
                <a:r>
                  <a:rPr lang="en-US" dirty="0" smtClean="0"/>
                  <a:t>segment number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2680409" y="1440458"/>
                <a:ext cx="195438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/>
                  <a:t>Page table </a:t>
                </a:r>
              </a:p>
              <a:p>
                <a:pPr algn="ctr"/>
                <a:r>
                  <a:rPr lang="en-US" dirty="0" smtClean="0"/>
                  <a:t>segment starting </a:t>
                </a:r>
              </a:p>
              <a:p>
                <a:pPr algn="ctr"/>
                <a:r>
                  <a:rPr lang="en-US" dirty="0" smtClean="0"/>
                  <a:t>address</a:t>
                </a:r>
                <a:endParaRPr lang="en-US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877759" y="1604091"/>
                <a:ext cx="190308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/>
                  <a:t>Number of </a:t>
                </a:r>
                <a:r>
                  <a:rPr lang="en-US" dirty="0" smtClean="0"/>
                  <a:t>page </a:t>
                </a:r>
              </a:p>
              <a:p>
                <a:pPr algn="ctr"/>
                <a:r>
                  <a:rPr lang="en-US" dirty="0"/>
                  <a:t>t</a:t>
                </a:r>
                <a:r>
                  <a:rPr lang="en-US" dirty="0" smtClean="0"/>
                  <a:t>able entries</a:t>
                </a:r>
                <a:endParaRPr lang="en-US" dirty="0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6008232" y="3897868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0x00003000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7485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Segmented Paging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657600" y="1905000"/>
            <a:ext cx="4572000" cy="3810000"/>
            <a:chOff x="1776" y="1200"/>
            <a:chExt cx="2880" cy="2400"/>
          </a:xfrm>
        </p:grpSpPr>
        <p:sp>
          <p:nvSpPr>
            <p:cNvPr id="14355" name="Rectangle 18"/>
            <p:cNvSpPr>
              <a:spLocks noChangeArrowheads="1"/>
            </p:cNvSpPr>
            <p:nvPr/>
          </p:nvSpPr>
          <p:spPr bwMode="auto">
            <a:xfrm>
              <a:off x="3408" y="1200"/>
              <a:ext cx="1248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0x1000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4356" name="AutoShape 19"/>
            <p:cNvSpPr>
              <a:spLocks noChangeArrowheads="1"/>
            </p:cNvSpPr>
            <p:nvPr/>
          </p:nvSpPr>
          <p:spPr bwMode="auto">
            <a:xfrm>
              <a:off x="3888" y="1728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14357" name="Line 20"/>
            <p:cNvSpPr>
              <a:spLocks noChangeShapeType="1"/>
            </p:cNvSpPr>
            <p:nvPr/>
          </p:nvSpPr>
          <p:spPr bwMode="auto">
            <a:xfrm>
              <a:off x="4080" y="1488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21"/>
            <p:cNvSpPr>
              <a:spLocks noChangeShapeType="1"/>
            </p:cNvSpPr>
            <p:nvPr/>
          </p:nvSpPr>
          <p:spPr bwMode="auto">
            <a:xfrm>
              <a:off x="1776" y="1920"/>
              <a:ext cx="21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Rectangle 22"/>
            <p:cNvSpPr>
              <a:spLocks noChangeArrowheads="1"/>
            </p:cNvSpPr>
            <p:nvPr/>
          </p:nvSpPr>
          <p:spPr bwMode="auto">
            <a:xfrm>
              <a:off x="3408" y="3312"/>
              <a:ext cx="124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Error</a:t>
              </a:r>
            </a:p>
          </p:txBody>
        </p:sp>
        <p:sp>
          <p:nvSpPr>
            <p:cNvPr id="14360" name="Line 23"/>
            <p:cNvSpPr>
              <a:spLocks noChangeShapeType="1"/>
            </p:cNvSpPr>
            <p:nvPr/>
          </p:nvSpPr>
          <p:spPr bwMode="auto">
            <a:xfrm>
              <a:off x="4080" y="2064"/>
              <a:ext cx="0" cy="1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0" name="Group 80"/>
          <p:cNvGrpSpPr>
            <a:grpSpLocks/>
          </p:cNvGrpSpPr>
          <p:nvPr/>
        </p:nvGrpSpPr>
        <p:grpSpPr bwMode="auto">
          <a:xfrm>
            <a:off x="1828800" y="1905000"/>
            <a:ext cx="3505200" cy="457200"/>
            <a:chOff x="1104" y="1200"/>
            <a:chExt cx="2208" cy="288"/>
          </a:xfrm>
        </p:grpSpPr>
        <p:sp>
          <p:nvSpPr>
            <p:cNvPr id="14352" name="Rectangle 54"/>
            <p:cNvSpPr>
              <a:spLocks noChangeArrowheads="1"/>
            </p:cNvSpPr>
            <p:nvPr/>
          </p:nvSpPr>
          <p:spPr bwMode="auto">
            <a:xfrm>
              <a:off x="1104" y="1200"/>
              <a:ext cx="624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001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4353" name="Rectangle 55"/>
            <p:cNvSpPr>
              <a:spLocks noChangeArrowheads="1"/>
            </p:cNvSpPr>
            <p:nvPr/>
          </p:nvSpPr>
          <p:spPr bwMode="auto">
            <a:xfrm>
              <a:off x="2736" y="1200"/>
              <a:ext cx="576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… 0011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4354" name="Rectangle 56"/>
            <p:cNvSpPr>
              <a:spLocks noChangeArrowheads="1"/>
            </p:cNvSpPr>
            <p:nvPr/>
          </p:nvSpPr>
          <p:spPr bwMode="auto">
            <a:xfrm>
              <a:off x="1728" y="1200"/>
              <a:ext cx="1008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… 0010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4342" name="TextBox 23"/>
          <p:cNvSpPr txBox="1">
            <a:spLocks noChangeArrowheads="1"/>
          </p:cNvSpPr>
          <p:nvPr/>
        </p:nvSpPr>
        <p:spPr bwMode="auto">
          <a:xfrm>
            <a:off x="2892378" y="1511100"/>
            <a:ext cx="14542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/>
              <a:t>0x20002003</a:t>
            </a:r>
            <a:endParaRPr lang="en-US" altLang="en-US" sz="1800" dirty="0"/>
          </a:p>
        </p:txBody>
      </p:sp>
      <p:grpSp>
        <p:nvGrpSpPr>
          <p:cNvPr id="5" name="Group 4"/>
          <p:cNvGrpSpPr/>
          <p:nvPr/>
        </p:nvGrpSpPr>
        <p:grpSpPr>
          <a:xfrm>
            <a:off x="1150709" y="2362200"/>
            <a:ext cx="4183291" cy="3352800"/>
            <a:chOff x="1150709" y="2362200"/>
            <a:chExt cx="4183291" cy="3352800"/>
          </a:xfrm>
        </p:grpSpPr>
        <p:grpSp>
          <p:nvGrpSpPr>
            <p:cNvPr id="6" name="Group 98"/>
            <p:cNvGrpSpPr>
              <a:grpSpLocks/>
            </p:cNvGrpSpPr>
            <p:nvPr/>
          </p:nvGrpSpPr>
          <p:grpSpPr bwMode="auto">
            <a:xfrm>
              <a:off x="2743200" y="2362200"/>
              <a:ext cx="2590800" cy="3352800"/>
              <a:chOff x="1728" y="1488"/>
              <a:chExt cx="1632" cy="2112"/>
            </a:xfrm>
          </p:grpSpPr>
          <p:sp>
            <p:nvSpPr>
              <p:cNvPr id="14343" name="Rectangle 12"/>
              <p:cNvSpPr>
                <a:spLocks noChangeArrowheads="1"/>
              </p:cNvSpPr>
              <p:nvPr/>
            </p:nvSpPr>
            <p:spPr bwMode="auto">
              <a:xfrm>
                <a:off x="1728" y="3312"/>
                <a:ext cx="1056" cy="288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dirty="0" smtClean="0">
                    <a:solidFill>
                      <a:srgbClr val="0000CC"/>
                    </a:solidFill>
                  </a:rPr>
                  <a:t>0x70008</a:t>
                </a:r>
                <a:endParaRPr lang="en-US" altLang="en-US" sz="1800" dirty="0">
                  <a:solidFill>
                    <a:srgbClr val="0000CC"/>
                  </a:solidFill>
                </a:endParaRPr>
              </a:p>
            </p:txBody>
          </p:sp>
          <p:sp>
            <p:nvSpPr>
              <p:cNvPr id="14344" name="Rectangle 13"/>
              <p:cNvSpPr>
                <a:spLocks noChangeArrowheads="1"/>
              </p:cNvSpPr>
              <p:nvPr/>
            </p:nvSpPr>
            <p:spPr bwMode="auto">
              <a:xfrm>
                <a:off x="2784" y="3312"/>
                <a:ext cx="576" cy="288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 dirty="0" smtClean="0">
                    <a:solidFill>
                      <a:srgbClr val="000000"/>
                    </a:solidFill>
                  </a:rPr>
                  <a:t>0x003</a:t>
                </a:r>
                <a:endParaRPr lang="en-US" altLang="en-US" sz="1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4345" name="Line 14"/>
              <p:cNvSpPr>
                <a:spLocks noChangeShapeType="1"/>
              </p:cNvSpPr>
              <p:nvPr/>
            </p:nvSpPr>
            <p:spPr bwMode="auto">
              <a:xfrm>
                <a:off x="2304" y="1488"/>
                <a:ext cx="0" cy="67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6" name="Line 15"/>
              <p:cNvSpPr>
                <a:spLocks noChangeShapeType="1"/>
              </p:cNvSpPr>
              <p:nvPr/>
            </p:nvSpPr>
            <p:spPr bwMode="auto">
              <a:xfrm>
                <a:off x="2304" y="3024"/>
                <a:ext cx="0" cy="2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7" name="Line 16"/>
              <p:cNvSpPr>
                <a:spLocks noChangeShapeType="1"/>
              </p:cNvSpPr>
              <p:nvPr/>
            </p:nvSpPr>
            <p:spPr bwMode="auto">
              <a:xfrm>
                <a:off x="3072" y="1488"/>
                <a:ext cx="0" cy="182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4348" name="Group 76"/>
              <p:cNvGrpSpPr>
                <a:grpSpLocks/>
              </p:cNvGrpSpPr>
              <p:nvPr/>
            </p:nvGrpSpPr>
            <p:grpSpPr bwMode="auto">
              <a:xfrm>
                <a:off x="1728" y="2160"/>
                <a:ext cx="1056" cy="864"/>
                <a:chOff x="3696" y="2688"/>
                <a:chExt cx="1008" cy="864"/>
              </a:xfrm>
            </p:grpSpPr>
            <p:sp>
              <p:nvSpPr>
                <p:cNvPr id="14349" name="Rectangle 77"/>
                <p:cNvSpPr>
                  <a:spLocks noChangeArrowheads="1"/>
                </p:cNvSpPr>
                <p:nvPr/>
              </p:nvSpPr>
              <p:spPr bwMode="auto">
                <a:xfrm>
                  <a:off x="3696" y="2688"/>
                  <a:ext cx="1008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dirty="0" smtClean="0">
                      <a:solidFill>
                        <a:srgbClr val="000000"/>
                      </a:solidFill>
                    </a:rPr>
                    <a:t>0x70000</a:t>
                  </a:r>
                  <a:endParaRPr lang="en-US" altLang="en-US" sz="18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350" name="Rectangle 78"/>
                <p:cNvSpPr>
                  <a:spLocks noChangeArrowheads="1"/>
                </p:cNvSpPr>
                <p:nvPr/>
              </p:nvSpPr>
              <p:spPr bwMode="auto">
                <a:xfrm>
                  <a:off x="3696" y="2976"/>
                  <a:ext cx="1008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dirty="0" smtClean="0">
                      <a:solidFill>
                        <a:srgbClr val="000000"/>
                      </a:solidFill>
                    </a:rPr>
                    <a:t>0x70004</a:t>
                  </a:r>
                  <a:endParaRPr lang="en-US" altLang="en-US" sz="18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351" name="Rectangle 79"/>
                <p:cNvSpPr>
                  <a:spLocks noChangeArrowheads="1"/>
                </p:cNvSpPr>
                <p:nvPr/>
              </p:nvSpPr>
              <p:spPr bwMode="auto">
                <a:xfrm>
                  <a:off x="3696" y="3264"/>
                  <a:ext cx="1008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 dirty="0" smtClean="0">
                      <a:solidFill>
                        <a:srgbClr val="0000CC"/>
                      </a:solidFill>
                    </a:rPr>
                    <a:t>0x70008</a:t>
                  </a:r>
                  <a:endParaRPr lang="en-US" altLang="en-US" sz="1800" dirty="0">
                    <a:solidFill>
                      <a:srgbClr val="0000CC"/>
                    </a:solidFill>
                  </a:endParaRPr>
                </a:p>
              </p:txBody>
            </p:sp>
          </p:grpSp>
        </p:grpSp>
        <p:sp>
          <p:nvSpPr>
            <p:cNvPr id="25" name="TextBox 24"/>
            <p:cNvSpPr txBox="1"/>
            <p:nvPr/>
          </p:nvSpPr>
          <p:spPr>
            <a:xfrm>
              <a:off x="2294769" y="352765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294769" y="393013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01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286000" y="434340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50709" y="2853135"/>
              <a:ext cx="15696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Page table </a:t>
              </a:r>
            </a:p>
            <a:p>
              <a:pPr algn="ctr"/>
              <a:r>
                <a:rPr lang="en-US" dirty="0" smtClean="0"/>
                <a:t>Entry number</a:t>
              </a:r>
              <a:endParaRPr lang="en-US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162901" y="2523599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0 0000 0000 0000 0010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32" idx="0"/>
          </p:cNvCxnSpPr>
          <p:nvPr/>
        </p:nvCxnSpPr>
        <p:spPr bwMode="auto">
          <a:xfrm flipH="1" flipV="1">
            <a:off x="3300513" y="2411997"/>
            <a:ext cx="173003" cy="1116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335417" y="2715782"/>
            <a:ext cx="1834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0000 0000 0011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34" idx="0"/>
            <a:endCxn id="14347" idx="0"/>
          </p:cNvCxnSpPr>
          <p:nvPr/>
        </p:nvCxnSpPr>
        <p:spPr bwMode="auto">
          <a:xfrm flipH="1" flipV="1">
            <a:off x="4876800" y="2362200"/>
            <a:ext cx="375952" cy="3535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9861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Segmented Paging Example</a:t>
            </a:r>
          </a:p>
        </p:txBody>
      </p:sp>
      <p:grpSp>
        <p:nvGrpSpPr>
          <p:cNvPr id="57351" name="Group 56"/>
          <p:cNvGrpSpPr>
            <a:grpSpLocks/>
          </p:cNvGrpSpPr>
          <p:nvPr/>
        </p:nvGrpSpPr>
        <p:grpSpPr bwMode="auto">
          <a:xfrm>
            <a:off x="152400" y="4267200"/>
            <a:ext cx="3505200" cy="457200"/>
            <a:chOff x="48" y="2448"/>
            <a:chExt cx="2208" cy="288"/>
          </a:xfrm>
        </p:grpSpPr>
        <p:sp>
          <p:nvSpPr>
            <p:cNvPr id="57395" name="Rectangle 53"/>
            <p:cNvSpPr>
              <a:spLocks noChangeArrowheads="1"/>
            </p:cNvSpPr>
            <p:nvPr/>
          </p:nvSpPr>
          <p:spPr bwMode="auto">
            <a:xfrm>
              <a:off x="48" y="2448"/>
              <a:ext cx="624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?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57396" name="Rectangle 54"/>
            <p:cNvSpPr>
              <a:spLocks noChangeArrowheads="1"/>
            </p:cNvSpPr>
            <p:nvPr/>
          </p:nvSpPr>
          <p:spPr bwMode="auto">
            <a:xfrm>
              <a:off x="1680" y="2448"/>
              <a:ext cx="576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?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57397" name="Rectangle 55"/>
            <p:cNvSpPr>
              <a:spLocks noChangeArrowheads="1"/>
            </p:cNvSpPr>
            <p:nvPr/>
          </p:nvSpPr>
          <p:spPr bwMode="auto">
            <a:xfrm>
              <a:off x="672" y="2448"/>
              <a:ext cx="1008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?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2514600" y="3733800"/>
            <a:ext cx="5562600" cy="2895600"/>
            <a:chOff x="1584" y="2352"/>
            <a:chExt cx="3504" cy="1824"/>
          </a:xfrm>
        </p:grpSpPr>
        <p:sp>
          <p:nvSpPr>
            <p:cNvPr id="57379" name="Rectangle 20"/>
            <p:cNvSpPr>
              <a:spLocks noChangeArrowheads="1"/>
            </p:cNvSpPr>
            <p:nvPr/>
          </p:nvSpPr>
          <p:spPr bwMode="auto">
            <a:xfrm>
              <a:off x="3744" y="3840"/>
              <a:ext cx="134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/>
                <a:t>Error</a:t>
              </a:r>
              <a:endParaRPr lang="en-US" altLang="en-US" sz="1800" dirty="0"/>
            </a:p>
          </p:txBody>
        </p:sp>
        <p:cxnSp>
          <p:nvCxnSpPr>
            <p:cNvPr id="57380" name="AutoShape 21"/>
            <p:cNvCxnSpPr>
              <a:cxnSpLocks noChangeShapeType="1"/>
              <a:stCxn id="57381" idx="3"/>
              <a:endCxn id="57379" idx="1"/>
            </p:cNvCxnSpPr>
            <p:nvPr/>
          </p:nvCxnSpPr>
          <p:spPr bwMode="auto">
            <a:xfrm flipV="1">
              <a:off x="3456" y="3984"/>
              <a:ext cx="288" cy="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381" name="AutoShape 22"/>
            <p:cNvSpPr>
              <a:spLocks noChangeArrowheads="1"/>
            </p:cNvSpPr>
            <p:nvPr/>
          </p:nvSpPr>
          <p:spPr bwMode="auto">
            <a:xfrm>
              <a:off x="3072" y="3810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57382" name="Line 24"/>
            <p:cNvSpPr>
              <a:spLocks noChangeShapeType="1"/>
            </p:cNvSpPr>
            <p:nvPr/>
          </p:nvSpPr>
          <p:spPr bwMode="auto">
            <a:xfrm>
              <a:off x="3264" y="2352"/>
              <a:ext cx="0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7383" name="Group 73"/>
            <p:cNvGrpSpPr>
              <a:grpSpLocks/>
            </p:cNvGrpSpPr>
            <p:nvPr/>
          </p:nvGrpSpPr>
          <p:grpSpPr bwMode="auto">
            <a:xfrm>
              <a:off x="1584" y="2976"/>
              <a:ext cx="1488" cy="1008"/>
              <a:chOff x="1584" y="2976"/>
              <a:chExt cx="1488" cy="1008"/>
            </a:xfrm>
          </p:grpSpPr>
          <p:sp>
            <p:nvSpPr>
              <p:cNvPr id="57384" name="Line 71"/>
              <p:cNvSpPr>
                <a:spLocks noChangeShapeType="1"/>
              </p:cNvSpPr>
              <p:nvPr/>
            </p:nvSpPr>
            <p:spPr bwMode="auto">
              <a:xfrm>
                <a:off x="1584" y="3984"/>
                <a:ext cx="14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5" name="Line 72"/>
              <p:cNvSpPr>
                <a:spLocks noChangeShapeType="1"/>
              </p:cNvSpPr>
              <p:nvPr/>
            </p:nvSpPr>
            <p:spPr bwMode="auto">
              <a:xfrm>
                <a:off x="1584" y="2976"/>
                <a:ext cx="0" cy="10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" name="TextBox 5"/>
          <p:cNvSpPr txBox="1"/>
          <p:nvPr/>
        </p:nvSpPr>
        <p:spPr>
          <a:xfrm>
            <a:off x="1125427" y="3864716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0x21002005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9240" y="501164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 bwMode="auto">
          <a:xfrm flipV="1">
            <a:off x="645693" y="4654035"/>
            <a:ext cx="1124371" cy="3576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2614231" y="50400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75" idx="0"/>
          </p:cNvCxnSpPr>
          <p:nvPr/>
        </p:nvCxnSpPr>
        <p:spPr bwMode="auto">
          <a:xfrm flipV="1">
            <a:off x="2770684" y="4724400"/>
            <a:ext cx="201117" cy="3156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5" name="Group 24"/>
          <p:cNvGrpSpPr/>
          <p:nvPr/>
        </p:nvGrpSpPr>
        <p:grpSpPr>
          <a:xfrm>
            <a:off x="530015" y="1440458"/>
            <a:ext cx="7013785" cy="4198342"/>
            <a:chOff x="530015" y="1440458"/>
            <a:chExt cx="7013785" cy="4198342"/>
          </a:xfrm>
        </p:grpSpPr>
        <p:grpSp>
          <p:nvGrpSpPr>
            <p:cNvPr id="23" name="Group 22"/>
            <p:cNvGrpSpPr/>
            <p:nvPr/>
          </p:nvGrpSpPr>
          <p:grpSpPr>
            <a:xfrm>
              <a:off x="530015" y="1440458"/>
              <a:ext cx="7013785" cy="4198342"/>
              <a:chOff x="530015" y="1440458"/>
              <a:chExt cx="7013785" cy="4198342"/>
            </a:xfrm>
          </p:grpSpPr>
          <p:grpSp>
            <p:nvGrpSpPr>
              <p:cNvPr id="18" name="Group 17"/>
              <p:cNvGrpSpPr>
                <a:grpSpLocks/>
              </p:cNvGrpSpPr>
              <p:nvPr/>
            </p:nvGrpSpPr>
            <p:grpSpPr bwMode="auto">
              <a:xfrm>
                <a:off x="2514600" y="2362200"/>
                <a:ext cx="5029200" cy="3276600"/>
                <a:chOff x="2514600" y="2362200"/>
                <a:chExt cx="5029200" cy="3276600"/>
              </a:xfrm>
            </p:grpSpPr>
            <p:grpSp>
              <p:nvGrpSpPr>
                <p:cNvPr id="57357" name="Group 91"/>
                <p:cNvGrpSpPr>
                  <a:grpSpLocks/>
                </p:cNvGrpSpPr>
                <p:nvPr/>
              </p:nvGrpSpPr>
              <p:grpSpPr bwMode="auto">
                <a:xfrm>
                  <a:off x="2514600" y="2362200"/>
                  <a:ext cx="5029200" cy="3276600"/>
                  <a:chOff x="1584" y="1488"/>
                  <a:chExt cx="3168" cy="2064"/>
                </a:xfrm>
              </p:grpSpPr>
              <p:sp>
                <p:nvSpPr>
                  <p:cNvPr id="57360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603" y="2977"/>
                    <a:ext cx="288" cy="288"/>
                  </a:xfrm>
                  <a:prstGeom prst="ellipse">
                    <a:avLst/>
                  </a:prstGeom>
                  <a:solidFill>
                    <a:srgbClr val="FF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Font typeface="Wingdings" panose="05000000000000000000" pitchFamily="2" charset="2"/>
                      <a:buBlip>
                        <a:blip r:embed="rId3"/>
                      </a:buBlip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FontTx/>
                      <a:buNone/>
                    </a:pPr>
                    <a:r>
                      <a:rPr lang="en-US" altLang="en-US" sz="1800">
                        <a:solidFill>
                          <a:srgbClr val="000000"/>
                        </a:solidFill>
                      </a:rPr>
                      <a:t>+</a:t>
                    </a:r>
                  </a:p>
                </p:txBody>
              </p:sp>
              <p:cxnSp>
                <p:nvCxnSpPr>
                  <p:cNvPr id="57361" name="AutoShape 16"/>
                  <p:cNvCxnSpPr>
                    <a:cxnSpLocks noChangeShapeType="1"/>
                    <a:endCxn id="57360" idx="2"/>
                  </p:cNvCxnSpPr>
                  <p:nvPr/>
                </p:nvCxnSpPr>
                <p:spPr bwMode="auto">
                  <a:xfrm>
                    <a:off x="1594" y="3120"/>
                    <a:ext cx="1009" cy="1"/>
                  </a:xfrm>
                  <a:prstGeom prst="straightConnector1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57362" name="AutoShape 17"/>
                  <p:cNvCxnSpPr>
                    <a:cxnSpLocks noChangeShapeType="1"/>
                    <a:stCxn id="57360" idx="6"/>
                    <a:endCxn id="57367" idx="1"/>
                  </p:cNvCxnSpPr>
                  <p:nvPr/>
                </p:nvCxnSpPr>
                <p:spPr bwMode="auto">
                  <a:xfrm flipV="1">
                    <a:off x="2891" y="3120"/>
                    <a:ext cx="805" cy="1"/>
                  </a:xfrm>
                  <a:prstGeom prst="straightConnector1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57363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2352"/>
                    <a:ext cx="4" cy="624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57364" name="Group 90"/>
                  <p:cNvGrpSpPr>
                    <a:grpSpLocks/>
                  </p:cNvGrpSpPr>
                  <p:nvPr/>
                </p:nvGrpSpPr>
                <p:grpSpPr bwMode="auto">
                  <a:xfrm>
                    <a:off x="1584" y="1488"/>
                    <a:ext cx="2784" cy="864"/>
                    <a:chOff x="1584" y="1488"/>
                    <a:chExt cx="2784" cy="864"/>
                  </a:xfrm>
                </p:grpSpPr>
                <p:sp>
                  <p:nvSpPr>
                    <p:cNvPr id="57369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84" y="1488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0x00000000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57370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6" y="1488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0x16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57371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84" y="1776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0x00003000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57372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6" y="1776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0x1000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57373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84" y="2064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0x50000000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57374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76" y="2064"/>
                      <a:ext cx="1392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 dirty="0" smtClean="0">
                          <a:solidFill>
                            <a:srgbClr val="000000"/>
                          </a:solidFill>
                        </a:rPr>
                        <a:t>0x20</a:t>
                      </a:r>
                      <a:endParaRPr lang="en-US" altLang="en-US" sz="1800" dirty="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57365" name="Group 85"/>
                  <p:cNvGrpSpPr>
                    <a:grpSpLocks/>
                  </p:cNvGrpSpPr>
                  <p:nvPr/>
                </p:nvGrpSpPr>
                <p:grpSpPr bwMode="auto">
                  <a:xfrm>
                    <a:off x="3696" y="2688"/>
                    <a:ext cx="1056" cy="864"/>
                    <a:chOff x="3696" y="2688"/>
                    <a:chExt cx="1008" cy="864"/>
                  </a:xfrm>
                </p:grpSpPr>
                <p:sp>
                  <p:nvSpPr>
                    <p:cNvPr id="57366" name="Rectangle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96" y="2688"/>
                      <a:ext cx="1008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>
                          <a:solidFill>
                            <a:srgbClr val="000000"/>
                          </a:solidFill>
                        </a:rPr>
                        <a:t>Phy page #</a:t>
                      </a:r>
                    </a:p>
                  </p:txBody>
                </p:sp>
                <p:sp>
                  <p:nvSpPr>
                    <p:cNvPr id="57367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96" y="2976"/>
                      <a:ext cx="1008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>
                          <a:solidFill>
                            <a:srgbClr val="000000"/>
                          </a:solidFill>
                        </a:rPr>
                        <a:t>Phy page #</a:t>
                      </a:r>
                    </a:p>
                  </p:txBody>
                </p:sp>
                <p:sp>
                  <p:nvSpPr>
                    <p:cNvPr id="57368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96" y="3264"/>
                      <a:ext cx="1008" cy="288"/>
                    </a:xfrm>
                    <a:prstGeom prst="rect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>
                          <a:solidFill>
                            <a:srgbClr val="000000"/>
                          </a:solidFill>
                        </a:rPr>
                        <a:t>Phy page #</a:t>
                      </a:r>
                    </a:p>
                  </p:txBody>
                </p:sp>
              </p:grpSp>
            </p:grpSp>
            <p:cxnSp>
              <p:nvCxnSpPr>
                <p:cNvPr id="57358" name="Straight Connector 14"/>
                <p:cNvCxnSpPr>
                  <a:cxnSpLocks noChangeShapeType="1"/>
                  <a:endCxn id="57385" idx="0"/>
                </p:cNvCxnSpPr>
                <p:nvPr/>
              </p:nvCxnSpPr>
              <p:spPr bwMode="auto">
                <a:xfrm flipH="1" flipV="1">
                  <a:off x="2514600" y="4724400"/>
                  <a:ext cx="7938" cy="228600"/>
                </a:xfrm>
                <a:prstGeom prst="line">
                  <a:avLst/>
                </a:prstGeom>
                <a:noFill/>
                <a:ln w="254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sp>
            <p:nvSpPr>
              <p:cNvPr id="9" name="TextBox 8"/>
              <p:cNvSpPr txBox="1"/>
              <p:nvPr/>
            </p:nvSpPr>
            <p:spPr>
              <a:xfrm>
                <a:off x="530015" y="1652180"/>
                <a:ext cx="191590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/>
                  <a:t>Page table </a:t>
                </a:r>
              </a:p>
              <a:p>
                <a:pPr algn="ctr"/>
                <a:r>
                  <a:rPr lang="en-US" dirty="0" smtClean="0"/>
                  <a:t>segment number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2680409" y="1440458"/>
                <a:ext cx="195438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/>
                  <a:t>Page table </a:t>
                </a:r>
              </a:p>
              <a:p>
                <a:pPr algn="ctr"/>
                <a:r>
                  <a:rPr lang="en-US" dirty="0" smtClean="0"/>
                  <a:t>segment starting </a:t>
                </a:r>
              </a:p>
              <a:p>
                <a:pPr algn="ctr"/>
                <a:r>
                  <a:rPr lang="en-US" dirty="0" smtClean="0"/>
                  <a:t>address</a:t>
                </a:r>
                <a:endParaRPr lang="en-US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909820" y="1604091"/>
                <a:ext cx="183896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/>
                  <a:t>Number of page</a:t>
                </a:r>
              </a:p>
              <a:p>
                <a:pPr algn="ctr"/>
                <a:r>
                  <a:rPr lang="en-US" dirty="0" smtClean="0"/>
                  <a:t>Table entries</a:t>
                </a:r>
                <a:endParaRPr lang="en-US" dirty="0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6008232" y="3897868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0x00003000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837569" y="241281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837569" y="281529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828800" y="322856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9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Segmented Paging Example</a:t>
            </a:r>
          </a:p>
        </p:txBody>
      </p:sp>
      <p:grpSp>
        <p:nvGrpSpPr>
          <p:cNvPr id="57351" name="Group 56"/>
          <p:cNvGrpSpPr>
            <a:grpSpLocks/>
          </p:cNvGrpSpPr>
          <p:nvPr/>
        </p:nvGrpSpPr>
        <p:grpSpPr bwMode="auto">
          <a:xfrm>
            <a:off x="152400" y="4267200"/>
            <a:ext cx="3505200" cy="457200"/>
            <a:chOff x="48" y="2448"/>
            <a:chExt cx="2208" cy="288"/>
          </a:xfrm>
        </p:grpSpPr>
        <p:sp>
          <p:nvSpPr>
            <p:cNvPr id="57395" name="Rectangle 53"/>
            <p:cNvSpPr>
              <a:spLocks noChangeArrowheads="1"/>
            </p:cNvSpPr>
            <p:nvPr/>
          </p:nvSpPr>
          <p:spPr bwMode="auto">
            <a:xfrm>
              <a:off x="48" y="2448"/>
              <a:ext cx="624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001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57396" name="Rectangle 54"/>
            <p:cNvSpPr>
              <a:spLocks noChangeArrowheads="1"/>
            </p:cNvSpPr>
            <p:nvPr/>
          </p:nvSpPr>
          <p:spPr bwMode="auto">
            <a:xfrm>
              <a:off x="1680" y="2448"/>
              <a:ext cx="576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</a:rPr>
                <a:t>… </a:t>
              </a:r>
              <a:r>
                <a:rPr lang="en-US" altLang="en-US" sz="1800" dirty="0" smtClean="0">
                  <a:solidFill>
                    <a:srgbClr val="000000"/>
                  </a:solidFill>
                </a:rPr>
                <a:t>0101</a:t>
              </a:r>
              <a:endParaRPr lang="en-US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57397" name="Rectangle 55"/>
            <p:cNvSpPr>
              <a:spLocks noChangeArrowheads="1"/>
            </p:cNvSpPr>
            <p:nvPr/>
          </p:nvSpPr>
          <p:spPr bwMode="auto">
            <a:xfrm>
              <a:off x="672" y="2448"/>
              <a:ext cx="1008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endParaRPr lang="en-US" altLang="en-US" sz="1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2514600" y="3733800"/>
            <a:ext cx="5562600" cy="2895600"/>
            <a:chOff x="1584" y="2352"/>
            <a:chExt cx="3504" cy="1824"/>
          </a:xfrm>
        </p:grpSpPr>
        <p:sp>
          <p:nvSpPr>
            <p:cNvPr id="57379" name="Rectangle 20"/>
            <p:cNvSpPr>
              <a:spLocks noChangeArrowheads="1"/>
            </p:cNvSpPr>
            <p:nvPr/>
          </p:nvSpPr>
          <p:spPr bwMode="auto">
            <a:xfrm>
              <a:off x="3744" y="3840"/>
              <a:ext cx="1344" cy="288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Error</a:t>
              </a:r>
            </a:p>
          </p:txBody>
        </p:sp>
        <p:cxnSp>
          <p:nvCxnSpPr>
            <p:cNvPr id="57380" name="AutoShape 21"/>
            <p:cNvCxnSpPr>
              <a:cxnSpLocks noChangeShapeType="1"/>
              <a:stCxn id="57381" idx="3"/>
              <a:endCxn id="57379" idx="1"/>
            </p:cNvCxnSpPr>
            <p:nvPr/>
          </p:nvCxnSpPr>
          <p:spPr bwMode="auto">
            <a:xfrm flipV="1">
              <a:off x="3456" y="3984"/>
              <a:ext cx="288" cy="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381" name="AutoShape 22"/>
            <p:cNvSpPr>
              <a:spLocks noChangeArrowheads="1"/>
            </p:cNvSpPr>
            <p:nvPr/>
          </p:nvSpPr>
          <p:spPr bwMode="auto">
            <a:xfrm>
              <a:off x="3072" y="3810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sp>
          <p:nvSpPr>
            <p:cNvPr id="57382" name="Line 24"/>
            <p:cNvSpPr>
              <a:spLocks noChangeShapeType="1"/>
            </p:cNvSpPr>
            <p:nvPr/>
          </p:nvSpPr>
          <p:spPr bwMode="auto">
            <a:xfrm>
              <a:off x="3264" y="2352"/>
              <a:ext cx="0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7383" name="Group 73"/>
            <p:cNvGrpSpPr>
              <a:grpSpLocks/>
            </p:cNvGrpSpPr>
            <p:nvPr/>
          </p:nvGrpSpPr>
          <p:grpSpPr bwMode="auto">
            <a:xfrm>
              <a:off x="1584" y="2976"/>
              <a:ext cx="1488" cy="1008"/>
              <a:chOff x="1584" y="2976"/>
              <a:chExt cx="1488" cy="1008"/>
            </a:xfrm>
          </p:grpSpPr>
          <p:sp>
            <p:nvSpPr>
              <p:cNvPr id="57384" name="Line 71"/>
              <p:cNvSpPr>
                <a:spLocks noChangeShapeType="1"/>
              </p:cNvSpPr>
              <p:nvPr/>
            </p:nvSpPr>
            <p:spPr bwMode="auto">
              <a:xfrm>
                <a:off x="1584" y="3984"/>
                <a:ext cx="14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5" name="Line 72"/>
              <p:cNvSpPr>
                <a:spLocks noChangeShapeType="1"/>
              </p:cNvSpPr>
              <p:nvPr/>
            </p:nvSpPr>
            <p:spPr bwMode="auto">
              <a:xfrm>
                <a:off x="1584" y="2976"/>
                <a:ext cx="0" cy="100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" name="TextBox 5"/>
          <p:cNvSpPr txBox="1"/>
          <p:nvPr/>
        </p:nvSpPr>
        <p:spPr>
          <a:xfrm>
            <a:off x="1125427" y="3864716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0x2</a:t>
            </a:r>
            <a:r>
              <a:rPr lang="en-US" dirty="0" smtClean="0">
                <a:solidFill>
                  <a:srgbClr val="FFFF00"/>
                </a:solidFill>
              </a:rPr>
              <a:t>1002</a:t>
            </a:r>
            <a:r>
              <a:rPr lang="en-US" dirty="0" smtClean="0"/>
              <a:t>005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7818" y="4888468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r>
              <a:rPr lang="en-US" dirty="0" smtClean="0"/>
              <a:t> 0001 </a:t>
            </a:r>
            <a:r>
              <a:rPr lang="en-US" dirty="0" smtClean="0"/>
              <a:t>0000 0000 0010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 bwMode="auto">
          <a:xfrm flipH="1" flipV="1">
            <a:off x="1508645" y="4530862"/>
            <a:ext cx="29788" cy="3576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2640899" y="5257800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0000 0000 </a:t>
            </a:r>
            <a:r>
              <a:rPr lang="en-US" dirty="0" smtClean="0"/>
              <a:t>0101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75" idx="0"/>
          </p:cNvCxnSpPr>
          <p:nvPr/>
        </p:nvCxnSpPr>
        <p:spPr bwMode="auto">
          <a:xfrm flipH="1" flipV="1">
            <a:off x="3064774" y="4718964"/>
            <a:ext cx="502020" cy="5388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" name="Group 1"/>
          <p:cNvGrpSpPr/>
          <p:nvPr/>
        </p:nvGrpSpPr>
        <p:grpSpPr>
          <a:xfrm>
            <a:off x="530015" y="1444018"/>
            <a:ext cx="7013785" cy="4198342"/>
            <a:chOff x="530015" y="1444018"/>
            <a:chExt cx="7013785" cy="4198342"/>
          </a:xfrm>
        </p:grpSpPr>
        <p:grpSp>
          <p:nvGrpSpPr>
            <p:cNvPr id="25" name="Group 24"/>
            <p:cNvGrpSpPr/>
            <p:nvPr/>
          </p:nvGrpSpPr>
          <p:grpSpPr>
            <a:xfrm>
              <a:off x="530015" y="1444018"/>
              <a:ext cx="7013785" cy="4198342"/>
              <a:chOff x="530015" y="1440458"/>
              <a:chExt cx="7013785" cy="4198342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530015" y="1440458"/>
                <a:ext cx="7013785" cy="4198342"/>
                <a:chOff x="530015" y="1440458"/>
                <a:chExt cx="7013785" cy="4198342"/>
              </a:xfrm>
            </p:grpSpPr>
            <p:grpSp>
              <p:nvGrpSpPr>
                <p:cNvPr id="18" name="Group 17"/>
                <p:cNvGrpSpPr>
                  <a:grpSpLocks/>
                </p:cNvGrpSpPr>
                <p:nvPr/>
              </p:nvGrpSpPr>
              <p:grpSpPr bwMode="auto">
                <a:xfrm>
                  <a:off x="762000" y="2362200"/>
                  <a:ext cx="6781800" cy="3276600"/>
                  <a:chOff x="762000" y="2362200"/>
                  <a:chExt cx="6781800" cy="3276600"/>
                </a:xfrm>
              </p:grpSpPr>
              <p:grpSp>
                <p:nvGrpSpPr>
                  <p:cNvPr id="57357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762000" y="2362200"/>
                    <a:ext cx="6781800" cy="3276600"/>
                    <a:chOff x="480" y="1488"/>
                    <a:chExt cx="4272" cy="2064"/>
                  </a:xfrm>
                </p:grpSpPr>
                <p:cxnSp>
                  <p:nvCxnSpPr>
                    <p:cNvPr id="57359" name="AutoShape 14"/>
                    <p:cNvCxnSpPr>
                      <a:cxnSpLocks noChangeShapeType="1"/>
                      <a:endCxn id="49" idx="1"/>
                    </p:cNvCxnSpPr>
                    <p:nvPr/>
                  </p:nvCxnSpPr>
                  <p:spPr bwMode="auto">
                    <a:xfrm rot="5400000" flipH="1" flipV="1">
                      <a:off x="420" y="1950"/>
                      <a:ext cx="798" cy="678"/>
                    </a:xfrm>
                    <a:prstGeom prst="bentConnector2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miter lim="800000"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57360" name="Oval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603" y="2977"/>
                      <a:ext cx="288" cy="288"/>
                    </a:xfrm>
                    <a:prstGeom prst="ellipse">
                      <a:avLst/>
                    </a:prstGeom>
                    <a:solidFill>
                      <a:srgbClr val="FFCCFF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buBlip>
                          <a:blip r:embed="rId3"/>
                        </a:buBlip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en-US" altLang="en-US" sz="1800">
                          <a:solidFill>
                            <a:srgbClr val="000000"/>
                          </a:solidFill>
                        </a:rPr>
                        <a:t>+</a:t>
                      </a:r>
                    </a:p>
                  </p:txBody>
                </p:sp>
                <p:cxnSp>
                  <p:nvCxnSpPr>
                    <p:cNvPr id="57361" name="AutoShape 16"/>
                    <p:cNvCxnSpPr>
                      <a:cxnSpLocks noChangeShapeType="1"/>
                      <a:endCxn id="57360" idx="2"/>
                    </p:cNvCxnSpPr>
                    <p:nvPr/>
                  </p:nvCxnSpPr>
                  <p:spPr bwMode="auto">
                    <a:xfrm>
                      <a:off x="1594" y="3120"/>
                      <a:ext cx="1009" cy="1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57362" name="AutoShape 17"/>
                    <p:cNvCxnSpPr>
                      <a:cxnSpLocks noChangeShapeType="1"/>
                      <a:stCxn id="57360" idx="6"/>
                      <a:endCxn id="57367" idx="1"/>
                    </p:cNvCxnSpPr>
                    <p:nvPr/>
                  </p:nvCxnSpPr>
                  <p:spPr bwMode="auto">
                    <a:xfrm flipV="1">
                      <a:off x="2891" y="3120"/>
                      <a:ext cx="805" cy="1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57363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736" y="2352"/>
                      <a:ext cx="4" cy="624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57364" name="Group 9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84" y="1488"/>
                      <a:ext cx="2784" cy="864"/>
                      <a:chOff x="1584" y="1488"/>
                      <a:chExt cx="2784" cy="864"/>
                    </a:xfrm>
                  </p:grpSpPr>
                  <p:sp>
                    <p:nvSpPr>
                      <p:cNvPr id="57369" name="Rectangle 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84" y="1488"/>
                        <a:ext cx="1392" cy="28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r>
                          <a:rPr lang="en-US" altLang="en-US" sz="1800" dirty="0" smtClean="0">
                            <a:solidFill>
                              <a:srgbClr val="000000"/>
                            </a:solidFill>
                          </a:rPr>
                          <a:t>0x00000000</a:t>
                        </a:r>
                        <a:endParaRPr lang="en-US" altLang="en-US" sz="1800" dirty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57370" name="Rectangle 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6" y="1488"/>
                        <a:ext cx="1392" cy="28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r>
                          <a:rPr lang="en-US" altLang="en-US" sz="1800" dirty="0" smtClean="0">
                            <a:solidFill>
                              <a:srgbClr val="000000"/>
                            </a:solidFill>
                          </a:rPr>
                          <a:t>0x16</a:t>
                        </a:r>
                        <a:endParaRPr lang="en-US" altLang="en-US" sz="1800" dirty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57371" name="Rectangle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84" y="1776"/>
                        <a:ext cx="1392" cy="28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r>
                          <a:rPr lang="en-US" altLang="en-US" sz="1800" dirty="0" smtClean="0">
                            <a:solidFill>
                              <a:srgbClr val="000000"/>
                            </a:solidFill>
                          </a:rPr>
                          <a:t>0x00003000</a:t>
                        </a:r>
                        <a:endParaRPr lang="en-US" altLang="en-US" sz="1800" dirty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57372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6" y="1776"/>
                        <a:ext cx="1392" cy="28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r>
                          <a:rPr lang="en-US" altLang="en-US" sz="1800" dirty="0" smtClean="0">
                            <a:solidFill>
                              <a:srgbClr val="000000"/>
                            </a:solidFill>
                          </a:rPr>
                          <a:t>0x1000</a:t>
                        </a:r>
                        <a:endParaRPr lang="en-US" altLang="en-US" sz="1800" dirty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57373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84" y="2064"/>
                        <a:ext cx="1392" cy="28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r>
                          <a:rPr lang="en-US" altLang="en-US" sz="1800" dirty="0" smtClean="0">
                            <a:solidFill>
                              <a:srgbClr val="000000"/>
                            </a:solidFill>
                          </a:rPr>
                          <a:t>0x50000000</a:t>
                        </a:r>
                        <a:endParaRPr lang="en-US" altLang="en-US" sz="1800" dirty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57374" name="Rectangl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76" y="2064"/>
                        <a:ext cx="1392" cy="28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r>
                          <a:rPr lang="en-US" altLang="en-US" sz="1800" dirty="0" smtClean="0">
                            <a:solidFill>
                              <a:srgbClr val="000000"/>
                            </a:solidFill>
                          </a:rPr>
                          <a:t>0x20</a:t>
                        </a:r>
                        <a:endParaRPr lang="en-US" altLang="en-US" sz="1800" dirty="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57365" name="Group 8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696" y="2688"/>
                      <a:ext cx="1056" cy="864"/>
                      <a:chOff x="3696" y="2688"/>
                      <a:chExt cx="1008" cy="864"/>
                    </a:xfrm>
                  </p:grpSpPr>
                  <p:sp>
                    <p:nvSpPr>
                      <p:cNvPr id="57366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96" y="2688"/>
                        <a:ext cx="1008" cy="28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r>
                          <a:rPr lang="en-US" altLang="en-US" sz="1800">
                            <a:solidFill>
                              <a:srgbClr val="000000"/>
                            </a:solidFill>
                          </a:rPr>
                          <a:t>Phy page #</a:t>
                        </a:r>
                      </a:p>
                    </p:txBody>
                  </p:sp>
                  <p:sp>
                    <p:nvSpPr>
                      <p:cNvPr id="57367" name="Rectangle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96" y="2976"/>
                        <a:ext cx="1008" cy="28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r>
                          <a:rPr lang="en-US" altLang="en-US" sz="1800">
                            <a:solidFill>
                              <a:srgbClr val="000000"/>
                            </a:solidFill>
                          </a:rPr>
                          <a:t>Phy page #</a:t>
                        </a:r>
                      </a:p>
                    </p:txBody>
                  </p:sp>
                  <p:sp>
                    <p:nvSpPr>
                      <p:cNvPr id="57368" name="Rectangle 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96" y="3264"/>
                        <a:ext cx="1008" cy="288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50000"/>
                          <a:buFont typeface="Wingdings" panose="05000000000000000000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Font typeface="Wingdings" panose="05000000000000000000" pitchFamily="2" charset="2"/>
                          <a:buBlip>
                            <a:blip r:embed="rId3"/>
                          </a:buBlip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FontTx/>
                          <a:buNone/>
                        </a:pPr>
                        <a:r>
                          <a:rPr lang="en-US" altLang="en-US" sz="1800">
                            <a:solidFill>
                              <a:srgbClr val="000000"/>
                            </a:solidFill>
                          </a:rPr>
                          <a:t>Phy page #</a:t>
                        </a:r>
                      </a:p>
                    </p:txBody>
                  </p:sp>
                </p:grpSp>
              </p:grpSp>
              <p:cxnSp>
                <p:nvCxnSpPr>
                  <p:cNvPr id="57358" name="Straight Connector 14"/>
                  <p:cNvCxnSpPr>
                    <a:cxnSpLocks noChangeShapeType="1"/>
                    <a:endCxn id="57385" idx="0"/>
                  </p:cNvCxnSpPr>
                  <p:nvPr/>
                </p:nvCxnSpPr>
                <p:spPr bwMode="auto">
                  <a:xfrm flipH="1" flipV="1">
                    <a:off x="2514600" y="4724400"/>
                    <a:ext cx="7938" cy="228600"/>
                  </a:xfrm>
                  <a:prstGeom prst="line">
                    <a:avLst/>
                  </a:prstGeom>
                  <a:noFill/>
                  <a:ln w="254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9" name="TextBox 8"/>
                <p:cNvSpPr txBox="1"/>
                <p:nvPr/>
              </p:nvSpPr>
              <p:spPr>
                <a:xfrm>
                  <a:off x="530015" y="1652180"/>
                  <a:ext cx="1915909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Page table </a:t>
                  </a:r>
                </a:p>
                <a:p>
                  <a:pPr algn="ctr"/>
                  <a:r>
                    <a:rPr lang="en-US" dirty="0" smtClean="0"/>
                    <a:t>segment number</a:t>
                  </a:r>
                  <a:endParaRPr lang="en-US" dirty="0"/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2680409" y="1440458"/>
                  <a:ext cx="1954381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Page table </a:t>
                  </a:r>
                </a:p>
                <a:p>
                  <a:pPr algn="ctr"/>
                  <a:r>
                    <a:rPr lang="en-US" dirty="0" smtClean="0"/>
                    <a:t>segment starting </a:t>
                  </a:r>
                </a:p>
                <a:p>
                  <a:pPr algn="ctr"/>
                  <a:r>
                    <a:rPr lang="en-US" dirty="0" smtClean="0"/>
                    <a:t>address</a:t>
                  </a:r>
                  <a:endParaRPr lang="en-US" dirty="0"/>
                </a:p>
              </p:txBody>
            </p:sp>
            <p:sp>
              <p:nvSpPr>
                <p:cNvPr id="68" name="TextBox 67"/>
                <p:cNvSpPr txBox="1"/>
                <p:nvPr/>
              </p:nvSpPr>
              <p:spPr>
                <a:xfrm>
                  <a:off x="4909817" y="1604091"/>
                  <a:ext cx="1838966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/>
                    <a:t>Number of page</a:t>
                  </a:r>
                </a:p>
                <a:p>
                  <a:pPr algn="ctr"/>
                  <a:r>
                    <a:rPr lang="en-US" dirty="0"/>
                    <a:t>Table entries</a:t>
                  </a:r>
                </a:p>
              </p:txBody>
            </p:sp>
          </p:grpSp>
          <p:sp>
            <p:nvSpPr>
              <p:cNvPr id="22" name="TextBox 21"/>
              <p:cNvSpPr txBox="1"/>
              <p:nvPr/>
            </p:nvSpPr>
            <p:spPr>
              <a:xfrm>
                <a:off x="6008232" y="3897868"/>
                <a:ext cx="14542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0x00003000</a:t>
                </a:r>
                <a:endParaRPr lang="en-US" dirty="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1837569" y="241281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000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837569" y="2818855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001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828800" y="322856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010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0342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Segmented Paging Translation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virtual_address</a:t>
            </a:r>
            <a:r>
              <a:rPr lang="en-US" dirty="0" smtClean="0"/>
              <a:t> = </a:t>
            </a:r>
            <a:r>
              <a:rPr lang="en-US" dirty="0" err="1" smtClean="0">
                <a:solidFill>
                  <a:srgbClr val="FFFF00"/>
                </a:solidFill>
              </a:rPr>
              <a:t>segment_number</a:t>
            </a:r>
            <a:r>
              <a:rPr lang="en-US" dirty="0" err="1" smtClean="0"/>
              <a:t>:</a:t>
            </a:r>
            <a:r>
              <a:rPr lang="en-US" dirty="0" err="1" smtClean="0">
                <a:solidFill>
                  <a:srgbClr val="FFFF00"/>
                </a:solidFill>
              </a:rPr>
              <a:t>page_number</a:t>
            </a:r>
            <a:r>
              <a:rPr lang="en-US" dirty="0" err="1" smtClean="0"/>
              <a:t>:</a:t>
            </a:r>
            <a:r>
              <a:rPr lang="en-US" dirty="0" err="1" smtClean="0">
                <a:solidFill>
                  <a:srgbClr val="FFFF00"/>
                </a:solidFill>
              </a:rPr>
              <a:t>offset</a:t>
            </a: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n-US" dirty="0" err="1" smtClean="0"/>
              <a:t>page_table</a:t>
            </a:r>
            <a:r>
              <a:rPr lang="en-US" dirty="0" smtClean="0"/>
              <a:t> = </a:t>
            </a:r>
            <a:r>
              <a:rPr lang="en-US" dirty="0" err="1" smtClean="0"/>
              <a:t>segment_table</a:t>
            </a:r>
            <a:r>
              <a:rPr lang="en-US" dirty="0" smtClean="0"/>
              <a:t>[</a:t>
            </a:r>
            <a:r>
              <a:rPr lang="en-US" dirty="0" err="1" smtClean="0">
                <a:solidFill>
                  <a:srgbClr val="FFFF00"/>
                </a:solidFill>
              </a:rPr>
              <a:t>segment_number</a:t>
            </a:r>
            <a:r>
              <a:rPr lang="en-US" dirty="0" smtClean="0"/>
              <a:t>]</a:t>
            </a:r>
          </a:p>
          <a:p>
            <a:pPr eaLnBrk="1" hangingPunct="1">
              <a:defRPr/>
            </a:pPr>
            <a:r>
              <a:rPr lang="en-US" dirty="0" err="1" smtClean="0"/>
              <a:t>physical_page_number</a:t>
            </a:r>
            <a:r>
              <a:rPr lang="en-US" dirty="0" smtClean="0"/>
              <a:t> =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page_table</a:t>
            </a:r>
            <a:r>
              <a:rPr lang="en-US" dirty="0" smtClean="0"/>
              <a:t>[</a:t>
            </a:r>
            <a:r>
              <a:rPr lang="en-US" dirty="0" err="1">
                <a:solidFill>
                  <a:srgbClr val="FFFF00"/>
                </a:solidFill>
              </a:rPr>
              <a:t>virtual_p</a:t>
            </a:r>
            <a:r>
              <a:rPr lang="en-US" dirty="0" err="1" smtClean="0">
                <a:solidFill>
                  <a:srgbClr val="FFFF00"/>
                </a:solidFill>
              </a:rPr>
              <a:t>age_number</a:t>
            </a:r>
            <a:r>
              <a:rPr lang="en-US" dirty="0" smtClean="0"/>
              <a:t>]</a:t>
            </a:r>
          </a:p>
          <a:p>
            <a:pPr eaLnBrk="1" hangingPunct="1">
              <a:defRPr/>
            </a:pPr>
            <a:r>
              <a:rPr lang="en-US" dirty="0" err="1" smtClean="0"/>
              <a:t>physical_address</a:t>
            </a:r>
            <a:r>
              <a:rPr lang="en-US" dirty="0" smtClean="0"/>
              <a:t> = </a:t>
            </a:r>
            <a:r>
              <a:rPr lang="en-US" dirty="0" err="1" smtClean="0"/>
              <a:t>physical_page_number:</a:t>
            </a:r>
            <a:r>
              <a:rPr lang="en-US" dirty="0" err="1" smtClean="0">
                <a:solidFill>
                  <a:srgbClr val="FFFF00"/>
                </a:solidFill>
              </a:rPr>
              <a:t>offset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Pros/Cons of Segmented Paging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+ Code sharing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+ Reduced memory requirements for page tables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- Higher overhead and complexity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- Page tables still need to be contiguous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- Two lookups per memory 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Paged Page Tables</a:t>
            </a:r>
          </a:p>
        </p:txBody>
      </p:sp>
      <p:sp>
        <p:nvSpPr>
          <p:cNvPr id="65539" name="Rectangle 5"/>
          <p:cNvSpPr>
            <a:spLocks noChangeArrowheads="1"/>
          </p:cNvSpPr>
          <p:nvPr/>
        </p:nvSpPr>
        <p:spPr bwMode="auto">
          <a:xfrm>
            <a:off x="3581400" y="1828800"/>
            <a:ext cx="19812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Page table num</a:t>
            </a:r>
          </a:p>
        </p:txBody>
      </p:sp>
      <p:sp>
        <p:nvSpPr>
          <p:cNvPr id="65540" name="Rectangle 6"/>
          <p:cNvSpPr>
            <a:spLocks noChangeArrowheads="1"/>
          </p:cNvSpPr>
          <p:nvPr/>
        </p:nvSpPr>
        <p:spPr bwMode="auto">
          <a:xfrm>
            <a:off x="7315200" y="1828800"/>
            <a:ext cx="9144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Offset</a:t>
            </a:r>
          </a:p>
        </p:txBody>
      </p:sp>
      <p:sp>
        <p:nvSpPr>
          <p:cNvPr id="65541" name="Rectangle 25"/>
          <p:cNvSpPr>
            <a:spLocks noChangeArrowheads="1"/>
          </p:cNvSpPr>
          <p:nvPr/>
        </p:nvSpPr>
        <p:spPr bwMode="auto">
          <a:xfrm>
            <a:off x="5562600" y="1828800"/>
            <a:ext cx="1752600" cy="457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Virt page num</a:t>
            </a: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1295400" y="2286000"/>
            <a:ext cx="6019800" cy="3505200"/>
            <a:chOff x="816" y="1344"/>
            <a:chExt cx="3792" cy="2208"/>
          </a:xfrm>
        </p:grpSpPr>
        <p:grpSp>
          <p:nvGrpSpPr>
            <p:cNvPr id="65561" name="Group 53"/>
            <p:cNvGrpSpPr>
              <a:grpSpLocks/>
            </p:cNvGrpSpPr>
            <p:nvPr/>
          </p:nvGrpSpPr>
          <p:grpSpPr bwMode="auto">
            <a:xfrm>
              <a:off x="816" y="1344"/>
              <a:ext cx="2832" cy="1104"/>
              <a:chOff x="816" y="1344"/>
              <a:chExt cx="2832" cy="1104"/>
            </a:xfrm>
          </p:grpSpPr>
          <p:grpSp>
            <p:nvGrpSpPr>
              <p:cNvPr id="65567" name="Group 8"/>
              <p:cNvGrpSpPr>
                <a:grpSpLocks/>
              </p:cNvGrpSpPr>
              <p:nvPr/>
            </p:nvGrpSpPr>
            <p:grpSpPr bwMode="auto">
              <a:xfrm>
                <a:off x="816" y="1584"/>
                <a:ext cx="2832" cy="864"/>
                <a:chOff x="1488" y="2208"/>
                <a:chExt cx="1632" cy="864"/>
              </a:xfrm>
            </p:grpSpPr>
            <p:sp>
              <p:nvSpPr>
                <p:cNvPr id="65569" name="Rectangle 9"/>
                <p:cNvSpPr>
                  <a:spLocks noChangeArrowheads="1"/>
                </p:cNvSpPr>
                <p:nvPr/>
              </p:nvSpPr>
              <p:spPr bwMode="auto">
                <a:xfrm>
                  <a:off x="1488" y="2208"/>
                  <a:ext cx="1632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Page table address (30 bits)</a:t>
                  </a:r>
                </a:p>
              </p:txBody>
            </p:sp>
            <p:sp>
              <p:nvSpPr>
                <p:cNvPr id="65570" name="Rectangle 10"/>
                <p:cNvSpPr>
                  <a:spLocks noChangeArrowheads="1"/>
                </p:cNvSpPr>
                <p:nvPr/>
              </p:nvSpPr>
              <p:spPr bwMode="auto">
                <a:xfrm>
                  <a:off x="1488" y="2496"/>
                  <a:ext cx="1632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CC"/>
                      </a:solidFill>
                    </a:rPr>
                    <a:t>Page table address</a:t>
                  </a:r>
                </a:p>
              </p:txBody>
            </p:sp>
            <p:sp>
              <p:nvSpPr>
                <p:cNvPr id="65571" name="Rectangle 11"/>
                <p:cNvSpPr>
                  <a:spLocks noChangeArrowheads="1"/>
                </p:cNvSpPr>
                <p:nvPr/>
              </p:nvSpPr>
              <p:spPr bwMode="auto">
                <a:xfrm>
                  <a:off x="1488" y="2784"/>
                  <a:ext cx="1632" cy="288"/>
                </a:xfrm>
                <a:prstGeom prst="rect">
                  <a:avLst/>
                </a:prstGeom>
                <a:solidFill>
                  <a:srgbClr val="FF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hlink"/>
                    </a:buClr>
                    <a:buFont typeface="Wingdings" panose="05000000000000000000" pitchFamily="2" charset="2"/>
                    <a:buBlip>
                      <a:blip r:embed="rId3"/>
                    </a:buBlip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ClrTx/>
                    <a:buFontTx/>
                    <a:buNone/>
                  </a:pPr>
                  <a:r>
                    <a:rPr lang="en-US" altLang="en-US" sz="1800">
                      <a:solidFill>
                        <a:srgbClr val="000000"/>
                      </a:solidFill>
                    </a:rPr>
                    <a:t>Page table address</a:t>
                  </a:r>
                </a:p>
              </p:txBody>
            </p:sp>
          </p:grpSp>
          <p:sp>
            <p:nvSpPr>
              <p:cNvPr id="65568" name="Line 15"/>
              <p:cNvSpPr>
                <a:spLocks noChangeShapeType="1"/>
              </p:cNvSpPr>
              <p:nvPr/>
            </p:nvSpPr>
            <p:spPr bwMode="auto">
              <a:xfrm>
                <a:off x="2880" y="1344"/>
                <a:ext cx="0" cy="2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562" name="Line 16"/>
            <p:cNvSpPr>
              <a:spLocks noChangeShapeType="1"/>
            </p:cNvSpPr>
            <p:nvPr/>
          </p:nvSpPr>
          <p:spPr bwMode="auto">
            <a:xfrm>
              <a:off x="2880" y="2448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5563" name="Group 26"/>
            <p:cNvGrpSpPr>
              <a:grpSpLocks/>
            </p:cNvGrpSpPr>
            <p:nvPr/>
          </p:nvGrpSpPr>
          <p:grpSpPr bwMode="auto">
            <a:xfrm>
              <a:off x="2352" y="2688"/>
              <a:ext cx="2256" cy="864"/>
              <a:chOff x="1488" y="2208"/>
              <a:chExt cx="1632" cy="864"/>
            </a:xfrm>
          </p:grpSpPr>
          <p:sp>
            <p:nvSpPr>
              <p:cNvPr id="65564" name="Rectangle 27"/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163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Phy page num</a:t>
                </a:r>
              </a:p>
            </p:txBody>
          </p:sp>
          <p:sp>
            <p:nvSpPr>
              <p:cNvPr id="65565" name="Rectangle 28"/>
              <p:cNvSpPr>
                <a:spLocks noChangeArrowheads="1"/>
              </p:cNvSpPr>
              <p:nvPr/>
            </p:nvSpPr>
            <p:spPr bwMode="auto">
              <a:xfrm>
                <a:off x="1488" y="2496"/>
                <a:ext cx="163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Phy page num</a:t>
                </a:r>
              </a:p>
            </p:txBody>
          </p:sp>
          <p:sp>
            <p:nvSpPr>
              <p:cNvPr id="65566" name="Rectangle 29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1632" cy="28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Blip>
                    <a:blip r:embed="rId3"/>
                  </a:buBlip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Phy page num</a:t>
                </a:r>
              </a:p>
            </p:txBody>
          </p:sp>
        </p:grp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3733800" y="2286000"/>
            <a:ext cx="4495800" cy="4343400"/>
            <a:chOff x="2352" y="1344"/>
            <a:chExt cx="2832" cy="2736"/>
          </a:xfrm>
        </p:grpSpPr>
        <p:sp>
          <p:nvSpPr>
            <p:cNvPr id="65556" name="Rectangle 13"/>
            <p:cNvSpPr>
              <a:spLocks noChangeArrowheads="1"/>
            </p:cNvSpPr>
            <p:nvPr/>
          </p:nvSpPr>
          <p:spPr bwMode="auto">
            <a:xfrm>
              <a:off x="2352" y="3792"/>
              <a:ext cx="2256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Phy page num (18 bits)</a:t>
              </a:r>
            </a:p>
          </p:txBody>
        </p:sp>
        <p:sp>
          <p:nvSpPr>
            <p:cNvPr id="65557" name="Rectangle 14"/>
            <p:cNvSpPr>
              <a:spLocks noChangeArrowheads="1"/>
            </p:cNvSpPr>
            <p:nvPr/>
          </p:nvSpPr>
          <p:spPr bwMode="auto">
            <a:xfrm>
              <a:off x="4608" y="3792"/>
              <a:ext cx="576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Offset</a:t>
              </a:r>
            </a:p>
          </p:txBody>
        </p:sp>
        <p:sp>
          <p:nvSpPr>
            <p:cNvPr id="65558" name="Line 30"/>
            <p:cNvSpPr>
              <a:spLocks noChangeShapeType="1"/>
            </p:cNvSpPr>
            <p:nvPr/>
          </p:nvSpPr>
          <p:spPr bwMode="auto">
            <a:xfrm>
              <a:off x="3840" y="1344"/>
              <a:ext cx="0" cy="1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9" name="Line 31"/>
            <p:cNvSpPr>
              <a:spLocks noChangeShapeType="1"/>
            </p:cNvSpPr>
            <p:nvPr/>
          </p:nvSpPr>
          <p:spPr bwMode="auto">
            <a:xfrm>
              <a:off x="4896" y="1344"/>
              <a:ext cx="0" cy="24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0" name="Line 32"/>
            <p:cNvSpPr>
              <a:spLocks noChangeShapeType="1"/>
            </p:cNvSpPr>
            <p:nvPr/>
          </p:nvSpPr>
          <p:spPr bwMode="auto">
            <a:xfrm>
              <a:off x="3120" y="355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6477000" y="1295400"/>
            <a:ext cx="2444750" cy="496888"/>
            <a:chOff x="1200" y="2352"/>
            <a:chExt cx="1540" cy="313"/>
          </a:xfrm>
        </p:grpSpPr>
        <p:sp>
          <p:nvSpPr>
            <p:cNvPr id="65554" name="AutoShape 41"/>
            <p:cNvSpPr>
              <a:spLocks/>
            </p:cNvSpPr>
            <p:nvPr/>
          </p:nvSpPr>
          <p:spPr bwMode="auto">
            <a:xfrm rot="16200000" flipV="1">
              <a:off x="1965" y="2355"/>
              <a:ext cx="73" cy="547"/>
            </a:xfrm>
            <a:prstGeom prst="rightBrace">
              <a:avLst>
                <a:gd name="adj1" fmla="val 6244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65555" name="Text Box 42"/>
            <p:cNvSpPr txBox="1">
              <a:spLocks noChangeArrowheads="1"/>
            </p:cNvSpPr>
            <p:nvPr/>
          </p:nvSpPr>
          <p:spPr bwMode="auto">
            <a:xfrm>
              <a:off x="1200" y="2352"/>
              <a:ext cx="15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12 bits for 4-KB pages</a:t>
              </a:r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3581400" y="1219200"/>
            <a:ext cx="1981200" cy="573088"/>
            <a:chOff x="1613" y="839"/>
            <a:chExt cx="1363" cy="361"/>
          </a:xfrm>
        </p:grpSpPr>
        <p:sp>
          <p:nvSpPr>
            <p:cNvPr id="65552" name="AutoShape 44"/>
            <p:cNvSpPr>
              <a:spLocks/>
            </p:cNvSpPr>
            <p:nvPr/>
          </p:nvSpPr>
          <p:spPr bwMode="auto">
            <a:xfrm rot="16200000" flipV="1">
              <a:off x="2247" y="470"/>
              <a:ext cx="96" cy="1363"/>
            </a:xfrm>
            <a:prstGeom prst="rightBrace">
              <a:avLst>
                <a:gd name="adj1" fmla="val 11831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65553" name="Text Box 45"/>
            <p:cNvSpPr txBox="1">
              <a:spLocks noChangeArrowheads="1"/>
            </p:cNvSpPr>
            <p:nvPr/>
          </p:nvSpPr>
          <p:spPr bwMode="auto">
            <a:xfrm>
              <a:off x="1991" y="839"/>
              <a:ext cx="5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12 bits</a:t>
              </a:r>
              <a:endParaRPr lang="en-US" altLang="en-US" sz="1800" baseline="30000"/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228600" y="2667000"/>
            <a:ext cx="1022350" cy="1371600"/>
            <a:chOff x="748" y="2688"/>
            <a:chExt cx="644" cy="864"/>
          </a:xfrm>
        </p:grpSpPr>
        <p:sp>
          <p:nvSpPr>
            <p:cNvPr id="65550" name="AutoShape 47"/>
            <p:cNvSpPr>
              <a:spLocks/>
            </p:cNvSpPr>
            <p:nvPr/>
          </p:nvSpPr>
          <p:spPr bwMode="auto">
            <a:xfrm>
              <a:off x="1248" y="2688"/>
              <a:ext cx="144" cy="864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65551" name="Text Box 48"/>
            <p:cNvSpPr txBox="1">
              <a:spLocks noChangeArrowheads="1"/>
            </p:cNvSpPr>
            <p:nvPr/>
          </p:nvSpPr>
          <p:spPr bwMode="auto">
            <a:xfrm>
              <a:off x="748" y="2976"/>
              <a:ext cx="54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2</a:t>
              </a:r>
              <a:r>
                <a:rPr lang="en-US" altLang="en-US" sz="1800" baseline="30000"/>
                <a:t>12</a:t>
              </a:r>
              <a:r>
                <a:rPr lang="en-US" altLang="en-US" sz="1800"/>
                <a:t> 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entries</a:t>
              </a:r>
              <a:endParaRPr lang="en-US" altLang="en-US" sz="1800" baseline="30000"/>
            </a:p>
          </p:txBody>
        </p:sp>
      </p:grpSp>
      <p:grpSp>
        <p:nvGrpSpPr>
          <p:cNvPr id="10" name="Group 50"/>
          <p:cNvGrpSpPr>
            <a:grpSpLocks/>
          </p:cNvGrpSpPr>
          <p:nvPr/>
        </p:nvGrpSpPr>
        <p:grpSpPr bwMode="auto">
          <a:xfrm>
            <a:off x="2667000" y="4419600"/>
            <a:ext cx="1022350" cy="1371600"/>
            <a:chOff x="748" y="2688"/>
            <a:chExt cx="644" cy="864"/>
          </a:xfrm>
        </p:grpSpPr>
        <p:sp>
          <p:nvSpPr>
            <p:cNvPr id="65548" name="AutoShape 51"/>
            <p:cNvSpPr>
              <a:spLocks/>
            </p:cNvSpPr>
            <p:nvPr/>
          </p:nvSpPr>
          <p:spPr bwMode="auto">
            <a:xfrm>
              <a:off x="1248" y="2688"/>
              <a:ext cx="144" cy="864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65549" name="Text Box 52"/>
            <p:cNvSpPr txBox="1">
              <a:spLocks noChangeArrowheads="1"/>
            </p:cNvSpPr>
            <p:nvPr/>
          </p:nvSpPr>
          <p:spPr bwMode="auto">
            <a:xfrm>
              <a:off x="748" y="2976"/>
              <a:ext cx="54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2</a:t>
              </a:r>
              <a:r>
                <a:rPr lang="en-US" altLang="en-US" sz="1800" baseline="30000"/>
                <a:t>8</a:t>
              </a:r>
              <a:r>
                <a:rPr lang="en-US" altLang="en-US" sz="1800"/>
                <a:t> </a:t>
              </a:r>
            </a:p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entries</a:t>
              </a:r>
              <a:endParaRPr lang="en-US" altLang="en-US" sz="1800" baseline="30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Paged Page Table Translation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virtual_address</a:t>
            </a:r>
            <a:r>
              <a:rPr lang="en-US" dirty="0" smtClean="0"/>
              <a:t> = </a:t>
            </a:r>
            <a:r>
              <a:rPr lang="en-US" dirty="0" err="1" smtClean="0">
                <a:solidFill>
                  <a:srgbClr val="FFFF00"/>
                </a:solidFill>
              </a:rPr>
              <a:t>page_table_num</a:t>
            </a:r>
            <a:r>
              <a:rPr lang="en-US" dirty="0" err="1" smtClean="0"/>
              <a:t>:</a:t>
            </a:r>
            <a:r>
              <a:rPr lang="en-US" dirty="0" err="1" smtClean="0">
                <a:solidFill>
                  <a:srgbClr val="FFFF00"/>
                </a:solidFill>
              </a:rPr>
              <a:t>virtual_page_num</a:t>
            </a:r>
            <a:r>
              <a:rPr lang="en-US" dirty="0" err="1" smtClean="0"/>
              <a:t>:</a:t>
            </a:r>
            <a:r>
              <a:rPr lang="en-US" dirty="0" err="1" smtClean="0">
                <a:solidFill>
                  <a:srgbClr val="FFFF00"/>
                </a:solidFill>
              </a:rPr>
              <a:t>offset</a:t>
            </a:r>
            <a:endParaRPr lang="en-US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n-US" dirty="0" err="1" smtClean="0"/>
              <a:t>page_table</a:t>
            </a:r>
            <a:r>
              <a:rPr lang="en-US" dirty="0" smtClean="0"/>
              <a:t> = </a:t>
            </a:r>
            <a:r>
              <a:rPr lang="en-US" dirty="0" err="1" smtClean="0"/>
              <a:t>page_table_address</a:t>
            </a:r>
            <a:r>
              <a:rPr lang="en-US" dirty="0" smtClean="0"/>
              <a:t>[</a:t>
            </a:r>
            <a:r>
              <a:rPr lang="en-US" dirty="0" err="1" smtClean="0">
                <a:solidFill>
                  <a:srgbClr val="FFFF00"/>
                </a:solidFill>
              </a:rPr>
              <a:t>page_table_num</a:t>
            </a:r>
            <a:r>
              <a:rPr lang="en-US" dirty="0" smtClean="0"/>
              <a:t>]</a:t>
            </a:r>
          </a:p>
          <a:p>
            <a:pPr eaLnBrk="1" hangingPunct="1">
              <a:defRPr/>
            </a:pPr>
            <a:r>
              <a:rPr lang="en-US" dirty="0" err="1" smtClean="0"/>
              <a:t>physical_page_num</a:t>
            </a:r>
            <a:r>
              <a:rPr lang="en-US" dirty="0" smtClean="0"/>
              <a:t> = </a:t>
            </a:r>
            <a:r>
              <a:rPr lang="en-US" dirty="0" err="1" smtClean="0"/>
              <a:t>page_table</a:t>
            </a:r>
            <a:r>
              <a:rPr lang="en-US" dirty="0" smtClean="0"/>
              <a:t>[</a:t>
            </a:r>
            <a:r>
              <a:rPr lang="en-US" dirty="0" err="1" smtClean="0">
                <a:solidFill>
                  <a:srgbClr val="FFFF00"/>
                </a:solidFill>
              </a:rPr>
              <a:t>virtual_page_num</a:t>
            </a:r>
            <a:r>
              <a:rPr lang="en-US" dirty="0" smtClean="0"/>
              <a:t>]</a:t>
            </a:r>
          </a:p>
          <a:p>
            <a:pPr eaLnBrk="1" hangingPunct="1">
              <a:defRPr/>
            </a:pPr>
            <a:r>
              <a:rPr lang="en-US" dirty="0" err="1" smtClean="0"/>
              <a:t>physical_address</a:t>
            </a:r>
            <a:r>
              <a:rPr lang="en-US" dirty="0" smtClean="0"/>
              <a:t> = </a:t>
            </a:r>
            <a:r>
              <a:rPr lang="en-US" dirty="0" err="1" smtClean="0"/>
              <a:t>physical_page_num:</a:t>
            </a:r>
            <a:r>
              <a:rPr lang="en-US" dirty="0" err="1" smtClean="0">
                <a:solidFill>
                  <a:srgbClr val="FFFF00"/>
                </a:solidFill>
              </a:rPr>
              <a:t>offset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Pros/Cons of Paged Page Tables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+ Can be generalized into multi-level paging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- Multiple memory lookups are required to translate a virtual address</a:t>
            </a:r>
          </a:p>
          <a:p>
            <a:pPr lvl="1" eaLnBrk="1" hangingPunct="1">
              <a:defRPr/>
            </a:pPr>
            <a:r>
              <a:rPr lang="en-US" dirty="0" smtClean="0"/>
              <a:t>Can be accelerated with </a:t>
            </a:r>
            <a:r>
              <a:rPr lang="en-US" b="1" i="1" dirty="0" smtClean="0">
                <a:solidFill>
                  <a:srgbClr val="FFFF00"/>
                </a:solidFill>
              </a:rPr>
              <a:t>translation </a:t>
            </a:r>
            <a:r>
              <a:rPr lang="en-US" b="1" i="1" dirty="0" err="1" smtClean="0">
                <a:solidFill>
                  <a:srgbClr val="FFFF00"/>
                </a:solidFill>
              </a:rPr>
              <a:t>lookaside</a:t>
            </a:r>
            <a:r>
              <a:rPr lang="en-US" b="1" i="1" dirty="0" smtClean="0">
                <a:solidFill>
                  <a:srgbClr val="FFFF00"/>
                </a:solidFill>
              </a:rPr>
              <a:t> buffers</a:t>
            </a:r>
            <a:r>
              <a:rPr lang="en-US" dirty="0" smtClean="0"/>
              <a:t> (</a:t>
            </a:r>
            <a:r>
              <a:rPr lang="en-US" b="1" i="1" dirty="0">
                <a:solidFill>
                  <a:srgbClr val="FFFF00"/>
                </a:solidFill>
              </a:rPr>
              <a:t>TLBs</a:t>
            </a:r>
            <a:r>
              <a:rPr lang="en-US" dirty="0" smtClean="0"/>
              <a:t>)</a:t>
            </a:r>
          </a:p>
          <a:p>
            <a:pPr lvl="2" eaLnBrk="1" hangingPunct="1">
              <a:defRPr/>
            </a:pPr>
            <a:r>
              <a:rPr lang="en-US" dirty="0" smtClean="0"/>
              <a:t>Store recently translated memory addresses for short-term reuses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This Lecture…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Different translation schemes</a:t>
            </a:r>
          </a:p>
          <a:p>
            <a:pPr lvl="1" eaLnBrk="1" hangingPunct="1">
              <a:defRPr/>
            </a:pPr>
            <a:r>
              <a:rPr lang="en-US" smtClean="0"/>
              <a:t>Base-and-bound translation</a:t>
            </a:r>
          </a:p>
          <a:p>
            <a:pPr lvl="1" eaLnBrk="1" hangingPunct="1">
              <a:defRPr/>
            </a:pPr>
            <a:r>
              <a:rPr lang="en-US" smtClean="0"/>
              <a:t>Segmentation</a:t>
            </a:r>
          </a:p>
          <a:p>
            <a:pPr lvl="1" eaLnBrk="1" hangingPunct="1">
              <a:defRPr/>
            </a:pPr>
            <a:r>
              <a:rPr lang="en-US" smtClean="0"/>
              <a:t>Paging</a:t>
            </a:r>
          </a:p>
          <a:p>
            <a:pPr lvl="1" eaLnBrk="1" hangingPunct="1">
              <a:defRPr/>
            </a:pPr>
            <a:r>
              <a:rPr lang="en-US" smtClean="0"/>
              <a:t>Multi-level translation</a:t>
            </a:r>
          </a:p>
          <a:p>
            <a:pPr lvl="1" eaLnBrk="1" hangingPunct="1">
              <a:defRPr/>
            </a:pPr>
            <a:r>
              <a:rPr lang="en-US" smtClean="0"/>
              <a:t>Paged page tables</a:t>
            </a:r>
          </a:p>
          <a:p>
            <a:pPr lvl="1" eaLnBrk="1" hangingPunct="1">
              <a:defRPr/>
            </a:pPr>
            <a:r>
              <a:rPr lang="en-US" smtClean="0"/>
              <a:t>Hashed page tables</a:t>
            </a:r>
          </a:p>
          <a:p>
            <a:pPr lvl="1" eaLnBrk="1" hangingPunct="1">
              <a:defRPr/>
            </a:pPr>
            <a:r>
              <a:rPr lang="en-US" smtClean="0"/>
              <a:t>Inverted page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Hashed Page Tables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Physical_address</a:t>
            </a:r>
            <a:r>
              <a:rPr lang="en-US" dirty="0" smtClean="0"/>
              <a:t>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= hash(</a:t>
            </a:r>
            <a:r>
              <a:rPr lang="en-US" dirty="0" err="1" smtClean="0"/>
              <a:t>virtual_page_num</a:t>
            </a:r>
            <a:r>
              <a:rPr lang="en-US" dirty="0" smtClean="0"/>
              <a:t>):offset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+ Conceptually simple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- Need to handle collisions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- Need one hash table per address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Inverted Page Table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One hash entry per physical page</a:t>
            </a:r>
          </a:p>
          <a:p>
            <a:pPr eaLnBrk="1" hangingPunct="1">
              <a:defRPr/>
            </a:pPr>
            <a:r>
              <a:rPr lang="en-US" dirty="0" err="1" smtClean="0"/>
              <a:t>physical_address</a:t>
            </a:r>
            <a:r>
              <a:rPr lang="en-US" dirty="0" smtClean="0"/>
              <a:t> </a:t>
            </a:r>
          </a:p>
          <a:p>
            <a:pPr marL="457200" lvl="1" indent="0"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= hash(</a:t>
            </a:r>
            <a:r>
              <a:rPr lang="en-US" dirty="0" err="1" smtClean="0"/>
              <a:t>pid</a:t>
            </a:r>
            <a:r>
              <a:rPr lang="en-US" dirty="0" smtClean="0"/>
              <a:t>, </a:t>
            </a:r>
            <a:r>
              <a:rPr lang="en-US" dirty="0" err="1" smtClean="0"/>
              <a:t>virtual_page_num</a:t>
            </a:r>
            <a:r>
              <a:rPr lang="en-US" dirty="0" smtClean="0"/>
              <a:t>):offset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+ The number of page table entries is proportional to the size of physical RAM</a:t>
            </a:r>
          </a:p>
          <a:p>
            <a:pPr eaLnBrk="1" hangingPunct="1">
              <a:buFontTx/>
              <a:buChar char="-"/>
              <a:defRPr/>
            </a:pPr>
            <a:r>
              <a:rPr lang="en-US" smtClean="0"/>
              <a:t>Collision handling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Assumptions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32-bit machines</a:t>
            </a:r>
          </a:p>
          <a:p>
            <a:pPr eaLnBrk="1" hangingPunct="1">
              <a:defRPr/>
            </a:pPr>
            <a:r>
              <a:rPr lang="en-US" smtClean="0"/>
              <a:t>1-GB RAM max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i="1" smtClean="0">
                <a:solidFill>
                  <a:srgbClr val="FFFF00"/>
                </a:solidFill>
              </a:rPr>
              <a:t>Base-and-Bound Translation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Each process is loaded into a contiguous region of physical memory</a:t>
            </a:r>
          </a:p>
          <a:p>
            <a:pPr eaLnBrk="1" hangingPunct="1">
              <a:defRPr/>
            </a:pPr>
            <a:r>
              <a:rPr lang="en-US" smtClean="0"/>
              <a:t>Processes are protected from one another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143000" y="4238625"/>
            <a:ext cx="19812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Virtual address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124200" y="3352800"/>
            <a:ext cx="4876800" cy="1343025"/>
            <a:chOff x="1968" y="2112"/>
            <a:chExt cx="3072" cy="846"/>
          </a:xfrm>
        </p:grpSpPr>
        <p:sp>
          <p:nvSpPr>
            <p:cNvPr id="13325" name="Rectangle 7"/>
            <p:cNvSpPr>
              <a:spLocks noChangeArrowheads="1"/>
            </p:cNvSpPr>
            <p:nvPr/>
          </p:nvSpPr>
          <p:spPr bwMode="auto">
            <a:xfrm>
              <a:off x="3792" y="2670"/>
              <a:ext cx="1248" cy="288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Physical address</a:t>
              </a:r>
            </a:p>
          </p:txBody>
        </p:sp>
        <p:sp>
          <p:nvSpPr>
            <p:cNvPr id="13326" name="Rectangle 8"/>
            <p:cNvSpPr>
              <a:spLocks noChangeArrowheads="1"/>
            </p:cNvSpPr>
            <p:nvPr/>
          </p:nvSpPr>
          <p:spPr bwMode="auto">
            <a:xfrm>
              <a:off x="2256" y="2112"/>
              <a:ext cx="1248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Base</a:t>
              </a:r>
            </a:p>
          </p:txBody>
        </p:sp>
        <p:sp>
          <p:nvSpPr>
            <p:cNvPr id="13327" name="Oval 26"/>
            <p:cNvSpPr>
              <a:spLocks noChangeArrowheads="1"/>
            </p:cNvSpPr>
            <p:nvPr/>
          </p:nvSpPr>
          <p:spPr bwMode="auto">
            <a:xfrm>
              <a:off x="2736" y="2670"/>
              <a:ext cx="288" cy="288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+</a:t>
              </a:r>
            </a:p>
          </p:txBody>
        </p:sp>
        <p:cxnSp>
          <p:nvCxnSpPr>
            <p:cNvPr id="13328" name="AutoShape 28"/>
            <p:cNvCxnSpPr>
              <a:cxnSpLocks noChangeShapeType="1"/>
              <a:stCxn id="13316" idx="3"/>
              <a:endCxn id="13327" idx="2"/>
            </p:cNvCxnSpPr>
            <p:nvPr/>
          </p:nvCxnSpPr>
          <p:spPr bwMode="auto">
            <a:xfrm>
              <a:off x="1968" y="2814"/>
              <a:ext cx="76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29" name="AutoShape 29"/>
            <p:cNvCxnSpPr>
              <a:cxnSpLocks noChangeShapeType="1"/>
              <a:stCxn id="13326" idx="2"/>
              <a:endCxn id="13327" idx="0"/>
            </p:cNvCxnSpPr>
            <p:nvPr/>
          </p:nvCxnSpPr>
          <p:spPr bwMode="auto">
            <a:xfrm>
              <a:off x="2880" y="2400"/>
              <a:ext cx="0" cy="27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330" name="AutoShape 30"/>
            <p:cNvCxnSpPr>
              <a:cxnSpLocks noChangeShapeType="1"/>
              <a:stCxn id="13327" idx="6"/>
              <a:endCxn id="13325" idx="1"/>
            </p:cNvCxnSpPr>
            <p:nvPr/>
          </p:nvCxnSpPr>
          <p:spPr bwMode="auto">
            <a:xfrm>
              <a:off x="3024" y="2814"/>
              <a:ext cx="768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3124200" y="4467225"/>
            <a:ext cx="4876800" cy="2085975"/>
            <a:chOff x="1968" y="2814"/>
            <a:chExt cx="3072" cy="1314"/>
          </a:xfrm>
        </p:grpSpPr>
        <p:sp>
          <p:nvSpPr>
            <p:cNvPr id="13319" name="Rectangle 17"/>
            <p:cNvSpPr>
              <a:spLocks noChangeArrowheads="1"/>
            </p:cNvSpPr>
            <p:nvPr/>
          </p:nvSpPr>
          <p:spPr bwMode="auto">
            <a:xfrm>
              <a:off x="3792" y="3264"/>
              <a:ext cx="124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Error</a:t>
              </a:r>
            </a:p>
          </p:txBody>
        </p:sp>
        <p:cxnSp>
          <p:nvCxnSpPr>
            <p:cNvPr id="13320" name="AutoShape 18"/>
            <p:cNvCxnSpPr>
              <a:cxnSpLocks noChangeShapeType="1"/>
              <a:stCxn id="13321" idx="3"/>
              <a:endCxn id="13319" idx="1"/>
            </p:cNvCxnSpPr>
            <p:nvPr/>
          </p:nvCxnSpPr>
          <p:spPr bwMode="auto">
            <a:xfrm>
              <a:off x="3072" y="3399"/>
              <a:ext cx="720" cy="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21" name="AutoShape 20"/>
            <p:cNvSpPr>
              <a:spLocks noChangeArrowheads="1"/>
            </p:cNvSpPr>
            <p:nvPr/>
          </p:nvSpPr>
          <p:spPr bwMode="auto">
            <a:xfrm>
              <a:off x="2688" y="3216"/>
              <a:ext cx="384" cy="366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&gt;</a:t>
              </a:r>
            </a:p>
          </p:txBody>
        </p:sp>
        <p:cxnSp>
          <p:nvCxnSpPr>
            <p:cNvPr id="13322" name="AutoShape 23"/>
            <p:cNvCxnSpPr>
              <a:cxnSpLocks noChangeShapeType="1"/>
              <a:stCxn id="13316" idx="3"/>
              <a:endCxn id="13321" idx="1"/>
            </p:cNvCxnSpPr>
            <p:nvPr/>
          </p:nvCxnSpPr>
          <p:spPr bwMode="auto">
            <a:xfrm>
              <a:off x="1968" y="2814"/>
              <a:ext cx="720" cy="58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323" name="Rectangle 31"/>
            <p:cNvSpPr>
              <a:spLocks noChangeArrowheads="1"/>
            </p:cNvSpPr>
            <p:nvPr/>
          </p:nvSpPr>
          <p:spPr bwMode="auto">
            <a:xfrm>
              <a:off x="2256" y="3840"/>
              <a:ext cx="1248" cy="28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Bound</a:t>
              </a:r>
            </a:p>
          </p:txBody>
        </p:sp>
        <p:cxnSp>
          <p:nvCxnSpPr>
            <p:cNvPr id="13324" name="AutoShape 32"/>
            <p:cNvCxnSpPr>
              <a:cxnSpLocks noChangeShapeType="1"/>
              <a:stCxn id="13323" idx="0"/>
              <a:endCxn id="13321" idx="2"/>
            </p:cNvCxnSpPr>
            <p:nvPr/>
          </p:nvCxnSpPr>
          <p:spPr bwMode="auto">
            <a:xfrm flipV="1">
              <a:off x="2880" y="3582"/>
              <a:ext cx="0" cy="25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Base-and-Bound Translation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Each process “thinks” that it owns a dedicated machine, with memory addresses from 0 to bound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295400" y="3657600"/>
            <a:ext cx="1676400" cy="2057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code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data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…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stack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105400" y="3657600"/>
            <a:ext cx="1676400" cy="2895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5366" name="Text Box 14"/>
          <p:cNvSpPr txBox="1">
            <a:spLocks noChangeArrowheads="1"/>
          </p:cNvSpPr>
          <p:nvPr/>
        </p:nvSpPr>
        <p:spPr bwMode="auto">
          <a:xfrm>
            <a:off x="1143000" y="3236913"/>
            <a:ext cx="1949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Virtual addresses</a:t>
            </a:r>
          </a:p>
        </p:txBody>
      </p:sp>
      <p:sp>
        <p:nvSpPr>
          <p:cNvPr id="15367" name="Text Box 15"/>
          <p:cNvSpPr txBox="1">
            <a:spLocks noChangeArrowheads="1"/>
          </p:cNvSpPr>
          <p:nvPr/>
        </p:nvSpPr>
        <p:spPr bwMode="auto">
          <a:xfrm>
            <a:off x="4876800" y="3276600"/>
            <a:ext cx="215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Physical addresses</a:t>
            </a:r>
          </a:p>
        </p:txBody>
      </p:sp>
      <p:sp>
        <p:nvSpPr>
          <p:cNvPr id="15368" name="Text Box 16"/>
          <p:cNvSpPr txBox="1">
            <a:spLocks noChangeArrowheads="1"/>
          </p:cNvSpPr>
          <p:nvPr/>
        </p:nvSpPr>
        <p:spPr bwMode="auto">
          <a:xfrm>
            <a:off x="914400" y="34655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15369" name="Text Box 17"/>
          <p:cNvSpPr txBox="1">
            <a:spLocks noChangeArrowheads="1"/>
          </p:cNvSpPr>
          <p:nvPr/>
        </p:nvSpPr>
        <p:spPr bwMode="auto">
          <a:xfrm>
            <a:off x="400050" y="5446713"/>
            <a:ext cx="819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/>
              <a:t>bound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971800" y="3657600"/>
            <a:ext cx="5473700" cy="2805113"/>
            <a:chOff x="1872" y="2304"/>
            <a:chExt cx="3448" cy="1767"/>
          </a:xfrm>
        </p:grpSpPr>
        <p:sp>
          <p:nvSpPr>
            <p:cNvPr id="15371" name="Rectangle 18"/>
            <p:cNvSpPr>
              <a:spLocks noChangeArrowheads="1"/>
            </p:cNvSpPr>
            <p:nvPr/>
          </p:nvSpPr>
          <p:spPr bwMode="auto">
            <a:xfrm>
              <a:off x="3216" y="2688"/>
              <a:ext cx="1056" cy="129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code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data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…</a:t>
              </a:r>
            </a:p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</a:rPr>
                <a:t>stack</a:t>
              </a:r>
            </a:p>
          </p:txBody>
        </p:sp>
        <p:sp>
          <p:nvSpPr>
            <p:cNvPr id="15372" name="Text Box 19"/>
            <p:cNvSpPr txBox="1">
              <a:spLocks noChangeArrowheads="1"/>
            </p:cNvSpPr>
            <p:nvPr/>
          </p:nvSpPr>
          <p:spPr bwMode="auto">
            <a:xfrm>
              <a:off x="4320" y="2567"/>
              <a:ext cx="9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base = 6250</a:t>
              </a:r>
            </a:p>
          </p:txBody>
        </p:sp>
        <p:sp>
          <p:nvSpPr>
            <p:cNvPr id="15373" name="Text Box 20"/>
            <p:cNvSpPr txBox="1">
              <a:spLocks noChangeArrowheads="1"/>
            </p:cNvSpPr>
            <p:nvPr/>
          </p:nvSpPr>
          <p:spPr bwMode="auto">
            <a:xfrm>
              <a:off x="4320" y="3840"/>
              <a:ext cx="10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3"/>
                </a:buBlip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/>
                <a:t>6250 + bound</a:t>
              </a:r>
            </a:p>
          </p:txBody>
        </p:sp>
        <p:sp>
          <p:nvSpPr>
            <p:cNvPr id="15374" name="Line 21"/>
            <p:cNvSpPr>
              <a:spLocks noChangeShapeType="1"/>
            </p:cNvSpPr>
            <p:nvPr/>
          </p:nvSpPr>
          <p:spPr bwMode="auto">
            <a:xfrm>
              <a:off x="1872" y="2304"/>
              <a:ext cx="1344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22"/>
            <p:cNvSpPr>
              <a:spLocks noChangeShapeType="1"/>
            </p:cNvSpPr>
            <p:nvPr/>
          </p:nvSpPr>
          <p:spPr bwMode="auto">
            <a:xfrm>
              <a:off x="1872" y="3600"/>
              <a:ext cx="1344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Base-and-Bound Translation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 OS can move a process around</a:t>
            </a:r>
          </a:p>
          <a:p>
            <a:pPr lvl="1" eaLnBrk="1" hangingPunct="1">
              <a:defRPr/>
            </a:pPr>
            <a:r>
              <a:rPr lang="en-US" smtClean="0"/>
              <a:t>By copying bits</a:t>
            </a:r>
          </a:p>
          <a:p>
            <a:pPr lvl="1" eaLnBrk="1" hangingPunct="1">
              <a:defRPr/>
            </a:pPr>
            <a:r>
              <a:rPr lang="en-US" smtClean="0"/>
              <a:t>Changing the base and bound registers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Pros/Cons of Base-and-Bound Translation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+ Simplicity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+ Speed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i="1" dirty="0" smtClean="0"/>
              <a:t>- </a:t>
            </a:r>
            <a:r>
              <a:rPr lang="en-US" b="1" i="1" dirty="0" smtClean="0">
                <a:solidFill>
                  <a:srgbClr val="FFFF00"/>
                </a:solidFill>
              </a:rPr>
              <a:t>External fragmentation</a:t>
            </a:r>
            <a:r>
              <a:rPr lang="en-US" dirty="0" smtClean="0"/>
              <a:t>:  memory wasted  because the available memory is not contiguous for allocation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 smtClean="0"/>
              <a:t>- Difficult to share programs</a:t>
            </a:r>
          </a:p>
          <a:p>
            <a:pPr lvl="1" eaLnBrk="1" hangingPunct="1">
              <a:defRPr/>
            </a:pPr>
            <a:r>
              <a:rPr lang="en-US" dirty="0" smtClean="0"/>
              <a:t>Each instance of a program needs to have a copy of the code segment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1305</TotalTime>
  <Words>1319</Words>
  <Application>Microsoft Office PowerPoint</Application>
  <PresentationFormat>On-screen Show (4:3)</PresentationFormat>
  <Paragraphs>529</Paragraphs>
  <Slides>41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Courier New</vt:lpstr>
      <vt:lpstr>Wingdings</vt:lpstr>
      <vt:lpstr>Digital Dots</vt:lpstr>
      <vt:lpstr>Address Translation</vt:lpstr>
      <vt:lpstr>Prelude on Memory Addresses</vt:lpstr>
      <vt:lpstr>Recall from Last Time…</vt:lpstr>
      <vt:lpstr>This Lecture…</vt:lpstr>
      <vt:lpstr>Assumptions</vt:lpstr>
      <vt:lpstr>Base-and-Bound Translation</vt:lpstr>
      <vt:lpstr>Base-and-Bound Translation</vt:lpstr>
      <vt:lpstr>Base-and-Bound Translation</vt:lpstr>
      <vt:lpstr>Pros/Cons of Base-and-Bound Translation</vt:lpstr>
      <vt:lpstr>Pros/Cons of Base-and-Bound Translation</vt:lpstr>
      <vt:lpstr>Segmentation</vt:lpstr>
      <vt:lpstr>Segmentation Illustrated</vt:lpstr>
      <vt:lpstr>Segmentation Diagram</vt:lpstr>
      <vt:lpstr>Segmentation Diagram</vt:lpstr>
      <vt:lpstr>Segmentation Diagram</vt:lpstr>
      <vt:lpstr>Segmentation Diagram</vt:lpstr>
      <vt:lpstr>Segmentation Translation</vt:lpstr>
      <vt:lpstr>Pros/Cons of Segmentation</vt:lpstr>
      <vt:lpstr>Paging</vt:lpstr>
      <vt:lpstr>Paging Illustrated</vt:lpstr>
      <vt:lpstr>Paged Memory Acces</vt:lpstr>
      <vt:lpstr>Paging Diagram</vt:lpstr>
      <vt:lpstr>Paging Example</vt:lpstr>
      <vt:lpstr>Paging Example</vt:lpstr>
      <vt:lpstr>Paging Example</vt:lpstr>
      <vt:lpstr>Paging Translation</vt:lpstr>
      <vt:lpstr>Pros and Cons of Paging</vt:lpstr>
      <vt:lpstr>Multi-Level Translation</vt:lpstr>
      <vt:lpstr>Segmented Paging</vt:lpstr>
      <vt:lpstr>Segmented Paging</vt:lpstr>
      <vt:lpstr>Segmented Paging Example</vt:lpstr>
      <vt:lpstr>Segmented Paging</vt:lpstr>
      <vt:lpstr>Segmented Paging Example</vt:lpstr>
      <vt:lpstr>Segmented Paging Example</vt:lpstr>
      <vt:lpstr>Segmented Paging Translation</vt:lpstr>
      <vt:lpstr>Pros/Cons of Segmented Paging</vt:lpstr>
      <vt:lpstr>Paged Page Tables</vt:lpstr>
      <vt:lpstr>Paged Page Table Translation</vt:lpstr>
      <vt:lpstr>Pros/Cons of Paged Page Tables</vt:lpstr>
      <vt:lpstr>Hashed Page Tables</vt:lpstr>
      <vt:lpstr>Inverted Page Table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Wang</dc:creator>
  <cp:lastModifiedBy>awang90210@gmail.com</cp:lastModifiedBy>
  <cp:revision>137</cp:revision>
  <dcterms:created xsi:type="dcterms:W3CDTF">1601-01-01T00:00:00Z</dcterms:created>
  <dcterms:modified xsi:type="dcterms:W3CDTF">2023-10-19T21:33:16Z</dcterms:modified>
</cp:coreProperties>
</file>