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9" r:id="rId3"/>
    <p:sldId id="260" r:id="rId4"/>
    <p:sldId id="274" r:id="rId5"/>
    <p:sldId id="271" r:id="rId6"/>
    <p:sldId id="257" r:id="rId7"/>
    <p:sldId id="258" r:id="rId8"/>
    <p:sldId id="261" r:id="rId9"/>
    <p:sldId id="262" r:id="rId10"/>
    <p:sldId id="269" r:id="rId11"/>
    <p:sldId id="263" r:id="rId12"/>
    <p:sldId id="264" r:id="rId13"/>
    <p:sldId id="272" r:id="rId14"/>
    <p:sldId id="273" r:id="rId15"/>
    <p:sldId id="265" r:id="rId16"/>
    <p:sldId id="270" r:id="rId17"/>
    <p:sldId id="268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 autoAdjust="0"/>
  </p:normalViewPr>
  <p:slideViewPr>
    <p:cSldViewPr>
      <p:cViewPr varScale="1">
        <p:scale>
          <a:sx n="61" d="100"/>
          <a:sy n="61" d="100"/>
        </p:scale>
        <p:origin x="13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8089C1-1DF6-4EF3-B05F-20C5BD77D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855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B60D34-3A8B-4F14-B3E8-D88BD259D7C3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67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6D37EE-CEA7-46D6-A214-3354102F811A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90890D-66C5-4E3B-A08A-5EC10EC666EA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28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0F5CB8-EC94-4952-A646-A280B647282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3436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6FB968-BEE4-4952-8FD7-9413ECD74C3B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64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D5C193-8F28-44B9-9772-251570ECAD7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48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92AAD56-5408-4326-A474-5AF2ED107D4D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88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AB3D3E-42E3-4185-8622-FC233032CB4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6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421448-5FC3-4A60-9A1D-223389FC1F0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75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279066-A301-4C75-A5A2-152C3D88DFC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71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366FAC-56DA-4DB3-8829-0CCDCB1FBC2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75D999-CAB7-4612-AD0E-FAF904CE694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37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3E05CD-4060-4D75-8907-F4917B87236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0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A06D8D-AB70-433F-A017-28140460A51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85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587CBC-154D-4E3C-91B4-C77613154E0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4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BACDF-5318-4218-B3EB-292C0760A6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56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736B8-65A7-412D-9AD8-56C3927C5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62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7FE00-C64D-47B8-9660-780A34EFA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82659-1C91-462D-A956-79B0C127E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96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D5586-D9A8-45B4-9A1A-3034803C6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3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816DA-AA21-45E2-A77D-BB228B45B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78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AB5AB-9136-4590-8687-A03C39BB58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82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FB7EC-59BD-47D4-BA9F-79241D19C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5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31F9F-EE8D-4FC2-8C8A-378E59A98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78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2A18-5BA9-4523-8D48-4CE0C23A1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47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37769-9EF2-45C7-A6C6-4E28299FA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30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F714EE-3420-43E2-B721-30F636A83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Applying for Graduate Schools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Andy Wang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Operating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Some Cool Research Areas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AI and robotics (hoarding ducks)</a:t>
            </a:r>
          </a:p>
          <a:p>
            <a:pPr eaLnBrk="1" hangingPunct="1"/>
            <a:r>
              <a:rPr lang="en-US" altLang="en-US" smtClean="0"/>
              <a:t>Olfactory research</a:t>
            </a:r>
          </a:p>
          <a:p>
            <a:pPr eaLnBrk="1" hangingPunct="1"/>
            <a:r>
              <a:rPr lang="en-US" altLang="en-US" smtClean="0"/>
              <a:t>Wearable computing</a:t>
            </a:r>
          </a:p>
          <a:p>
            <a:pPr eaLnBrk="1" hangingPunct="1"/>
            <a:r>
              <a:rPr lang="en-US" altLang="en-US" smtClean="0"/>
              <a:t>Life-long storage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 Typical Graduate Course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 as much guidance</a:t>
            </a:r>
          </a:p>
          <a:p>
            <a:pPr eaLnBrk="1" hangingPunct="1"/>
            <a:r>
              <a:rPr lang="en-US" altLang="en-US" smtClean="0"/>
              <a:t>Project-oriented</a:t>
            </a:r>
          </a:p>
          <a:p>
            <a:pPr eaLnBrk="1" hangingPunct="1"/>
            <a:r>
              <a:rPr lang="en-US" altLang="en-US" smtClean="0"/>
              <a:t>You need to develop your own projects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Metric of Success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Undergraduate</a:t>
            </a:r>
          </a:p>
          <a:p>
            <a:pPr lvl="1" eaLnBrk="1" hangingPunct="1"/>
            <a:r>
              <a:rPr lang="en-US" altLang="en-US" smtClean="0"/>
              <a:t>GPA</a:t>
            </a:r>
          </a:p>
          <a:p>
            <a:pPr eaLnBrk="1" hangingPunct="1"/>
            <a:r>
              <a:rPr lang="en-US" altLang="en-US" smtClean="0"/>
              <a:t>Master</a:t>
            </a:r>
          </a:p>
          <a:p>
            <a:pPr lvl="1" eaLnBrk="1" hangingPunct="1"/>
            <a:r>
              <a:rPr lang="en-US" altLang="en-US" smtClean="0"/>
              <a:t>Projects, thesis, skill set</a:t>
            </a:r>
          </a:p>
          <a:p>
            <a:pPr eaLnBrk="1" hangingPunct="1"/>
            <a:r>
              <a:rPr lang="en-US" altLang="en-US" smtClean="0"/>
              <a:t>Ph.D.</a:t>
            </a:r>
          </a:p>
          <a:p>
            <a:pPr lvl="1" eaLnBrk="1" hangingPunct="1"/>
            <a:r>
              <a:rPr lang="en-US" altLang="en-US" smtClean="0"/>
              <a:t>Number of quality publications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Nature of Your First Job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Undergraduate</a:t>
            </a:r>
          </a:p>
          <a:p>
            <a:pPr lvl="1"/>
            <a:r>
              <a:rPr lang="en-US" altLang="en-US" smtClean="0"/>
              <a:t>QA for large companies for 2 to 5 years</a:t>
            </a:r>
          </a:p>
          <a:p>
            <a:pPr lvl="2"/>
            <a:r>
              <a:rPr lang="en-US" altLang="en-US" smtClean="0"/>
              <a:t>Will pick up graduate-level skills </a:t>
            </a:r>
          </a:p>
          <a:p>
            <a:pPr lvl="1"/>
            <a:r>
              <a:rPr lang="en-US" altLang="en-US" smtClean="0"/>
              <a:t>Development for small companies</a:t>
            </a:r>
          </a:p>
          <a:p>
            <a:r>
              <a:rPr lang="en-US" altLang="en-US" smtClean="0"/>
              <a:t>Master</a:t>
            </a:r>
          </a:p>
          <a:p>
            <a:pPr lvl="1"/>
            <a:r>
              <a:rPr lang="en-US" altLang="en-US" smtClean="0"/>
              <a:t>Mostly development</a:t>
            </a:r>
          </a:p>
          <a:p>
            <a:r>
              <a:rPr lang="en-US" altLang="en-US" smtClean="0"/>
              <a:t>Ph.D.</a:t>
            </a:r>
          </a:p>
          <a:p>
            <a:pPr lvl="1"/>
            <a:r>
              <a:rPr lang="en-US" altLang="en-US" smtClean="0"/>
              <a:t>Professor, researcher, industry, grant manager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Ph.D. Perks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Office</a:t>
            </a:r>
          </a:p>
          <a:p>
            <a:r>
              <a:rPr lang="en-US" altLang="en-US" smtClean="0"/>
              <a:t>Flexible scheduling</a:t>
            </a:r>
          </a:p>
          <a:p>
            <a:r>
              <a:rPr lang="en-US" altLang="en-US" smtClean="0"/>
              <a:t>Salary</a:t>
            </a:r>
          </a:p>
          <a:p>
            <a:r>
              <a:rPr lang="en-US" altLang="en-US" smtClean="0"/>
              <a:t>Secretarial support</a:t>
            </a:r>
          </a:p>
          <a:p>
            <a:r>
              <a:rPr lang="en-US" altLang="en-US" smtClean="0"/>
              <a:t>Terms for termination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Application Process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Requirements</a:t>
            </a:r>
          </a:p>
          <a:p>
            <a:pPr lvl="1" eaLnBrk="1" hangingPunct="1"/>
            <a:r>
              <a:rPr lang="en-US" altLang="en-US" smtClean="0"/>
              <a:t>Personal statement </a:t>
            </a:r>
          </a:p>
          <a:p>
            <a:pPr lvl="1" eaLnBrk="1" hangingPunct="1"/>
            <a:r>
              <a:rPr lang="en-US" altLang="en-US" smtClean="0"/>
              <a:t>GPA, max(overall, major, upper division)</a:t>
            </a:r>
          </a:p>
          <a:p>
            <a:pPr lvl="1" eaLnBrk="1" hangingPunct="1"/>
            <a:r>
              <a:rPr lang="en-US" altLang="en-US" smtClean="0"/>
              <a:t>Two GRE exams</a:t>
            </a:r>
          </a:p>
          <a:p>
            <a:pPr lvl="1" eaLnBrk="1" hangingPunct="1"/>
            <a:r>
              <a:rPr lang="en-US" altLang="en-US" smtClean="0"/>
              <a:t>3 to 4 recommendation letters </a:t>
            </a:r>
          </a:p>
          <a:p>
            <a:pPr lvl="2" eaLnBrk="1" hangingPunct="1"/>
            <a:r>
              <a:rPr lang="en-US" altLang="en-US" b="1" i="1" smtClean="0"/>
              <a:t>Relevant</a:t>
            </a:r>
            <a:r>
              <a:rPr lang="en-US" altLang="en-US" smtClean="0"/>
              <a:t> upper-division courses</a:t>
            </a:r>
          </a:p>
          <a:p>
            <a:pPr lvl="2" eaLnBrk="1" hangingPunct="1"/>
            <a:r>
              <a:rPr lang="en-US" altLang="en-US" smtClean="0"/>
              <a:t>Independent studies</a:t>
            </a:r>
          </a:p>
          <a:p>
            <a:pPr lvl="2" eaLnBrk="1" hangingPunct="1"/>
            <a:r>
              <a:rPr lang="en-US" altLang="en-US" smtClean="0"/>
              <a:t>Internships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Personal Statement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Interested research areas</a:t>
            </a:r>
          </a:p>
          <a:p>
            <a:pPr lvl="1" eaLnBrk="1" hangingPunct="1"/>
            <a:r>
              <a:rPr lang="en-US" altLang="en-US" smtClean="0"/>
              <a:t>Why are they intriguing?</a:t>
            </a:r>
          </a:p>
          <a:p>
            <a:pPr eaLnBrk="1" hangingPunct="1"/>
            <a:r>
              <a:rPr lang="en-US" altLang="en-US" smtClean="0"/>
              <a:t>Research experience/projects</a:t>
            </a:r>
          </a:p>
          <a:p>
            <a:pPr lvl="1" eaLnBrk="1" hangingPunct="1"/>
            <a:r>
              <a:rPr lang="en-US" altLang="en-US" smtClean="0"/>
              <a:t>What have you tried and learned?</a:t>
            </a:r>
          </a:p>
          <a:p>
            <a:pPr eaLnBrk="1" hangingPunct="1"/>
            <a:r>
              <a:rPr lang="en-US" altLang="en-US" smtClean="0"/>
              <a:t>Why do you need a master/Ph.D?</a:t>
            </a:r>
          </a:p>
          <a:p>
            <a:pPr eaLnBrk="1" hangingPunct="1"/>
            <a:r>
              <a:rPr lang="en-US" altLang="en-US" smtClean="0"/>
              <a:t>Why do you pick this school?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GRE Exams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science GRE</a:t>
            </a:r>
          </a:p>
          <a:p>
            <a:pPr lvl="1" eaLnBrk="1" hangingPunct="1"/>
            <a:r>
              <a:rPr lang="en-US" altLang="en-US" smtClean="0"/>
              <a:t>Theory</a:t>
            </a:r>
          </a:p>
          <a:p>
            <a:pPr lvl="1" eaLnBrk="1" hangingPunct="1"/>
            <a:r>
              <a:rPr lang="en-US" altLang="en-US" smtClean="0"/>
              <a:t>Systems</a:t>
            </a:r>
          </a:p>
          <a:p>
            <a:pPr lvl="1" eaLnBrk="1" hangingPunct="1"/>
            <a:r>
              <a:rPr lang="en-US" altLang="en-US" smtClean="0"/>
              <a:t>Architecture</a:t>
            </a:r>
          </a:p>
          <a:p>
            <a:pPr eaLnBrk="1" hangingPunct="1"/>
            <a:r>
              <a:rPr lang="en-US" altLang="en-US" smtClean="0"/>
              <a:t>General GRE</a:t>
            </a:r>
          </a:p>
          <a:p>
            <a:pPr lvl="1" eaLnBrk="1" hangingPunct="1"/>
            <a:r>
              <a:rPr lang="en-US" altLang="en-US" smtClean="0"/>
              <a:t>English</a:t>
            </a:r>
          </a:p>
          <a:p>
            <a:pPr lvl="1" eaLnBrk="1" hangingPunct="1"/>
            <a:r>
              <a:rPr lang="en-US" altLang="en-US" smtClean="0"/>
              <a:t>Math</a:t>
            </a:r>
          </a:p>
          <a:p>
            <a:pPr lvl="1" eaLnBrk="1" hangingPunct="1"/>
            <a:r>
              <a:rPr lang="en-US" altLang="en-US" smtClean="0"/>
              <a:t>Writing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Recommendation Letters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How to approach?</a:t>
            </a:r>
          </a:p>
          <a:p>
            <a:pPr lvl="1" eaLnBrk="1" hangingPunct="1"/>
            <a:r>
              <a:rPr lang="en-US" altLang="en-US" sz="2400" smtClean="0"/>
              <a:t>If you receive an A in a class</a:t>
            </a:r>
          </a:p>
          <a:p>
            <a:pPr lvl="1" eaLnBrk="1" hangingPunct="1"/>
            <a:r>
              <a:rPr lang="en-US" altLang="en-US" sz="2400" smtClean="0"/>
              <a:t>Ask the professor as quickly as possible</a:t>
            </a:r>
          </a:p>
          <a:p>
            <a:pPr lvl="1" eaLnBrk="1" hangingPunct="1"/>
            <a:r>
              <a:rPr lang="en-US" altLang="en-US" sz="2400" smtClean="0"/>
              <a:t>Try to use the letter of recommendation service</a:t>
            </a:r>
          </a:p>
          <a:p>
            <a:pPr lvl="2" eaLnBrk="1" hangingPunct="1"/>
            <a:r>
              <a:rPr lang="en-US" altLang="en-US" sz="2000" smtClean="0"/>
              <a:t>Interfolio</a:t>
            </a:r>
          </a:p>
          <a:p>
            <a:pPr lvl="1" eaLnBrk="1" hangingPunct="1"/>
            <a:r>
              <a:rPr lang="en-US" altLang="en-US" sz="2400" smtClean="0"/>
              <a:t>Submit an envelope</a:t>
            </a:r>
          </a:p>
          <a:p>
            <a:pPr lvl="2" eaLnBrk="1" hangingPunct="1"/>
            <a:r>
              <a:rPr lang="en-US" altLang="en-US" sz="2000" i="1" u="sng" smtClean="0"/>
              <a:t>Graduate program names</a:t>
            </a:r>
            <a:r>
              <a:rPr lang="en-US" altLang="en-US" sz="2000" smtClean="0"/>
              <a:t>, </a:t>
            </a:r>
            <a:r>
              <a:rPr lang="en-US" altLang="en-US" sz="2000" i="1" u="sng" smtClean="0"/>
              <a:t>degrees</a:t>
            </a:r>
            <a:r>
              <a:rPr lang="en-US" altLang="en-US" sz="2000" smtClean="0"/>
              <a:t>, schools, deadlines</a:t>
            </a:r>
          </a:p>
          <a:p>
            <a:pPr lvl="2" eaLnBrk="1" hangingPunct="1"/>
            <a:r>
              <a:rPr lang="en-US" altLang="en-US" sz="2000" smtClean="0"/>
              <a:t>Photo, personal statement, resume, transcript</a:t>
            </a:r>
          </a:p>
          <a:p>
            <a:pPr lvl="1" eaLnBrk="1" hangingPunct="1"/>
            <a:endParaRPr lang="en-US" altLang="en-US" sz="2400" smtClean="0"/>
          </a:p>
          <a:p>
            <a:pPr lvl="1" eaLnBrk="1" hangingPunct="1"/>
            <a:endParaRPr lang="en-US" altLang="en-US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Whether to waive your rights to access the letter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you don’t</a:t>
            </a:r>
          </a:p>
          <a:p>
            <a:pPr lvl="1"/>
            <a:r>
              <a:rPr lang="en-US" altLang="en-US" smtClean="0"/>
              <a:t>The letter will carry less weight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Myth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I cannot afford graduate school…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Approaches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Volunteer for…</a:t>
            </a:r>
          </a:p>
          <a:p>
            <a:pPr lvl="1" eaLnBrk="1" hangingPunct="1"/>
            <a:r>
              <a:rPr lang="en-US" altLang="en-US" smtClean="0"/>
              <a:t>Independent study</a:t>
            </a:r>
          </a:p>
          <a:p>
            <a:pPr lvl="1" eaLnBrk="1" hangingPunct="1"/>
            <a:r>
              <a:rPr lang="en-US" altLang="en-US" smtClean="0"/>
              <a:t>Internship for companies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Graduate school is FREE (pretty much)</a:t>
            </a:r>
          </a:p>
          <a:p>
            <a:pPr lvl="1" eaLnBrk="1" hangingPunct="1"/>
            <a:r>
              <a:rPr lang="en-US" altLang="en-US" smtClean="0"/>
              <a:t>For both public and private schools</a:t>
            </a:r>
          </a:p>
          <a:p>
            <a:pPr eaLnBrk="1" hangingPunct="1"/>
            <a:r>
              <a:rPr lang="en-US" altLang="en-US" smtClean="0"/>
              <a:t>If you are good enough to get into a graduate school…</a:t>
            </a:r>
          </a:p>
          <a:p>
            <a:pPr lvl="1" eaLnBrk="1" hangingPunct="1"/>
            <a:r>
              <a:rPr lang="en-US" altLang="en-US" smtClean="0"/>
              <a:t>Scholarships/grants</a:t>
            </a:r>
          </a:p>
          <a:p>
            <a:pPr lvl="1" eaLnBrk="1" hangingPunct="1"/>
            <a:r>
              <a:rPr lang="en-US" altLang="en-US" smtClean="0"/>
              <a:t>Research assistantship (work for a lab)</a:t>
            </a:r>
          </a:p>
          <a:p>
            <a:pPr lvl="1" eaLnBrk="1" hangingPunct="1"/>
            <a:r>
              <a:rPr lang="en-US" altLang="en-US" smtClean="0"/>
              <a:t>Teaching assistantship (work for a class)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If you work for the state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 will pay up to 6 credit hours per semester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about my student loans?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 repayment/interest accrual while enrolled half time</a:t>
            </a:r>
          </a:p>
          <a:p>
            <a:r>
              <a:rPr lang="en-US" altLang="en-US" smtClean="0"/>
              <a:t>Can be consolidated </a:t>
            </a:r>
          </a:p>
          <a:p>
            <a:r>
              <a:rPr lang="en-US" altLang="en-US" smtClean="0"/>
              <a:t>Interest is tax-deductible</a:t>
            </a:r>
          </a:p>
          <a:p>
            <a:r>
              <a:rPr lang="en-US" altLang="en-US" smtClean="0"/>
              <a:t>Possible repayment cap and cancellation</a:t>
            </a:r>
          </a:p>
          <a:p>
            <a:r>
              <a:rPr lang="en-US" altLang="en-US" smtClean="0"/>
              <a:t>Six-month grace period</a:t>
            </a:r>
          </a:p>
          <a:p>
            <a:pPr lvl="1"/>
            <a:r>
              <a:rPr lang="en-US" altLang="en-US" smtClean="0"/>
              <a:t>Reset if back to half-time within 6 months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Myth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I won’t have a chance to get into a graduate school…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You are in luck</a:t>
            </a:r>
          </a:p>
          <a:p>
            <a:pPr lvl="1" eaLnBrk="1" hangingPunct="1"/>
            <a:r>
              <a:rPr lang="en-US" altLang="en-US" sz="2400" smtClean="0"/>
              <a:t>If you are a US citizen or permanent resident…</a:t>
            </a:r>
          </a:p>
          <a:p>
            <a:pPr eaLnBrk="1" hangingPunct="1"/>
            <a:r>
              <a:rPr lang="en-US" altLang="en-US" sz="2800" smtClean="0"/>
              <a:t>Not enough US students are pursuing graduate schools</a:t>
            </a:r>
          </a:p>
          <a:p>
            <a:pPr eaLnBrk="1" hangingPunct="1"/>
            <a:r>
              <a:rPr lang="en-US" altLang="en-US" sz="2800" smtClean="0"/>
              <a:t>Your major advantages</a:t>
            </a:r>
          </a:p>
          <a:p>
            <a:pPr lvl="1" eaLnBrk="1" hangingPunct="1"/>
            <a:r>
              <a:rPr lang="en-US" altLang="en-US" sz="2400" smtClean="0"/>
              <a:t>Eligible for many funding sources</a:t>
            </a:r>
          </a:p>
          <a:p>
            <a:pPr lvl="1" eaLnBrk="1" hangingPunct="1"/>
            <a:r>
              <a:rPr lang="en-US" altLang="en-US" sz="2400" smtClean="0"/>
              <a:t>No language barriers</a:t>
            </a:r>
          </a:p>
          <a:p>
            <a:pPr lvl="1" eaLnBrk="1" hangingPunct="1"/>
            <a:r>
              <a:rPr lang="en-US" altLang="en-US" sz="2400" smtClean="0"/>
              <a:t>Lower cost to hire you as a research or teaching assistant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Myth 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Graduate curriculum is just like the undergraduate curriculum…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Take fewer classes per semester</a:t>
            </a:r>
          </a:p>
          <a:p>
            <a:pPr eaLnBrk="1" hangingPunct="1"/>
            <a:r>
              <a:rPr lang="en-US" altLang="en-US" smtClean="0"/>
              <a:t>Master</a:t>
            </a:r>
          </a:p>
          <a:p>
            <a:pPr lvl="1" eaLnBrk="1" hangingPunct="1"/>
            <a:r>
              <a:rPr lang="en-US" altLang="en-US" smtClean="0"/>
              <a:t>Emphasis on development</a:t>
            </a:r>
          </a:p>
          <a:p>
            <a:pPr eaLnBrk="1" hangingPunct="1"/>
            <a:r>
              <a:rPr lang="en-US" altLang="en-US" smtClean="0"/>
              <a:t>Ph.D.</a:t>
            </a:r>
          </a:p>
          <a:p>
            <a:pPr lvl="1" eaLnBrk="1" hangingPunct="1"/>
            <a:r>
              <a:rPr lang="en-US" altLang="en-US" smtClean="0"/>
              <a:t>Discover something new</a:t>
            </a:r>
          </a:p>
          <a:p>
            <a:pPr lvl="1" eaLnBrk="1" hangingPunct="1"/>
            <a:r>
              <a:rPr lang="en-US" altLang="en-US" smtClean="0"/>
              <a:t>Emphasis on research</a:t>
            </a:r>
          </a:p>
          <a:p>
            <a:pPr lvl="1" eaLnBrk="1" hangingPunct="1"/>
            <a:r>
              <a:rPr lang="en-US" altLang="en-US" smtClean="0"/>
              <a:t>For people who love to solve puzzles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523</TotalTime>
  <Words>474</Words>
  <Application>Microsoft Office PowerPoint</Application>
  <PresentationFormat>On-screen Show (4:3)</PresentationFormat>
  <Paragraphs>134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Wingdings</vt:lpstr>
      <vt:lpstr>Soaring</vt:lpstr>
      <vt:lpstr>Applying for Graduate Schools</vt:lpstr>
      <vt:lpstr>Myth 1</vt:lpstr>
      <vt:lpstr>Reality</vt:lpstr>
      <vt:lpstr>If you work for the state</vt:lpstr>
      <vt:lpstr>How about my student loans?</vt:lpstr>
      <vt:lpstr>Myth 2</vt:lpstr>
      <vt:lpstr>Reality</vt:lpstr>
      <vt:lpstr>Myth 3</vt:lpstr>
      <vt:lpstr>Reality</vt:lpstr>
      <vt:lpstr>Some Cool Research Areas</vt:lpstr>
      <vt:lpstr>A Typical Graduate Course</vt:lpstr>
      <vt:lpstr>Metric of Success</vt:lpstr>
      <vt:lpstr>Nature of Your First Job</vt:lpstr>
      <vt:lpstr>Some Ph.D. Perks</vt:lpstr>
      <vt:lpstr>Application Process</vt:lpstr>
      <vt:lpstr>Personal Statement</vt:lpstr>
      <vt:lpstr>GRE Exams</vt:lpstr>
      <vt:lpstr>Recommendation Letters</vt:lpstr>
      <vt:lpstr>Whether to waive your rights to access the letter</vt:lpstr>
      <vt:lpstr>Other Approaches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Wang</dc:creator>
  <cp:lastModifiedBy>awang90210@gmail.com</cp:lastModifiedBy>
  <cp:revision>92</cp:revision>
  <dcterms:created xsi:type="dcterms:W3CDTF">2009-04-22T19:24:48Z</dcterms:created>
  <dcterms:modified xsi:type="dcterms:W3CDTF">2023-09-14T13:25:42Z</dcterms:modified>
</cp:coreProperties>
</file>