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61"/>
  </p:notesMasterIdLst>
  <p:handoutMasterIdLst>
    <p:handoutMasterId r:id="rId62"/>
  </p:handoutMasterIdLst>
  <p:sldIdLst>
    <p:sldId id="358" r:id="rId3"/>
    <p:sldId id="737" r:id="rId4"/>
    <p:sldId id="644" r:id="rId5"/>
    <p:sldId id="597" r:id="rId6"/>
    <p:sldId id="617" r:id="rId7"/>
    <p:sldId id="695" r:id="rId8"/>
    <p:sldId id="610" r:id="rId9"/>
    <p:sldId id="604" r:id="rId10"/>
    <p:sldId id="647" r:id="rId11"/>
    <p:sldId id="620" r:id="rId12"/>
    <p:sldId id="605" r:id="rId13"/>
    <p:sldId id="640" r:id="rId14"/>
    <p:sldId id="629" r:id="rId15"/>
    <p:sldId id="742" r:id="rId16"/>
    <p:sldId id="676" r:id="rId17"/>
    <p:sldId id="701" r:id="rId18"/>
    <p:sldId id="630" r:id="rId19"/>
    <p:sldId id="638" r:id="rId20"/>
    <p:sldId id="642" r:id="rId21"/>
    <p:sldId id="657" r:id="rId22"/>
    <p:sldId id="643" r:id="rId23"/>
    <p:sldId id="631" r:id="rId24"/>
    <p:sldId id="671" r:id="rId25"/>
    <p:sldId id="755" r:id="rId26"/>
    <p:sldId id="780" r:id="rId27"/>
    <p:sldId id="781" r:id="rId28"/>
    <p:sldId id="782" r:id="rId29"/>
    <p:sldId id="783" r:id="rId30"/>
    <p:sldId id="784" r:id="rId31"/>
    <p:sldId id="785" r:id="rId32"/>
    <p:sldId id="756" r:id="rId33"/>
    <p:sldId id="674" r:id="rId34"/>
    <p:sldId id="670" r:id="rId35"/>
    <p:sldId id="706" r:id="rId36"/>
    <p:sldId id="716" r:id="rId37"/>
    <p:sldId id="717" r:id="rId38"/>
    <p:sldId id="718" r:id="rId39"/>
    <p:sldId id="719" r:id="rId40"/>
    <p:sldId id="720" r:id="rId41"/>
    <p:sldId id="721" r:id="rId42"/>
    <p:sldId id="722" r:id="rId43"/>
    <p:sldId id="723" r:id="rId44"/>
    <p:sldId id="724" r:id="rId45"/>
    <p:sldId id="725" r:id="rId46"/>
    <p:sldId id="741" r:id="rId47"/>
    <p:sldId id="738" r:id="rId48"/>
    <p:sldId id="697" r:id="rId49"/>
    <p:sldId id="689" r:id="rId50"/>
    <p:sldId id="611" r:id="rId51"/>
    <p:sldId id="748" r:id="rId52"/>
    <p:sldId id="698" r:id="rId53"/>
    <p:sldId id="693" r:id="rId54"/>
    <p:sldId id="700" r:id="rId55"/>
    <p:sldId id="662" r:id="rId56"/>
    <p:sldId id="664" r:id="rId57"/>
    <p:sldId id="607" r:id="rId58"/>
    <p:sldId id="666" r:id="rId59"/>
    <p:sldId id="649" r:id="rId60"/>
  </p:sldIdLst>
  <p:sldSz cx="9144000" cy="6858000" type="screen4x3"/>
  <p:notesSz cx="7053263" cy="93567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y" initials="A" lastIdx="3" clrIdx="0"/>
  <p:cmAuthor id="1" name="Sarah Diesburg" initials="S D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33FF"/>
    <a:srgbClr val="CC9900"/>
    <a:srgbClr val="FFFFCC"/>
    <a:srgbClr val="003300"/>
    <a:srgbClr val="CCFF66"/>
    <a:srgbClr val="33CC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22" autoAdjust="0"/>
  </p:normalViewPr>
  <p:slideViewPr>
    <p:cSldViewPr>
      <p:cViewPr>
        <p:scale>
          <a:sx n="76" d="100"/>
          <a:sy n="76" d="100"/>
        </p:scale>
        <p:origin x="-894" y="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9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6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07"/>
        <p:guide pos="20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h_2\Desktop\Dissertation\in-progress\Figure_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903566741657287"/>
          <c:y val="5.1400554097404488E-2"/>
          <c:w val="0.66845542744656961"/>
          <c:h val="0.7820672415948006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Email</c:v>
                </c:pt>
              </c:strCache>
            </c:strRef>
          </c:tx>
          <c:xVal>
            <c:numRef>
              <c:f>Sheet1!$B$3:$E$3</c:f>
              <c:numCache>
                <c:formatCode>General</c:formatCode>
                <c:ptCount val="4"/>
                <c:pt idx="0">
                  <c:v>1999</c:v>
                </c:pt>
                <c:pt idx="1">
                  <c:v>2003</c:v>
                </c:pt>
                <c:pt idx="2">
                  <c:v>2008</c:v>
                </c:pt>
                <c:pt idx="3">
                  <c:v>2010</c:v>
                </c:pt>
              </c:numCache>
            </c:numRef>
          </c:xVal>
          <c:yVal>
            <c:numRef>
              <c:f>Sheet1!$B$4:$E$4</c:f>
              <c:numCache>
                <c:formatCode>General</c:formatCode>
                <c:ptCount val="4"/>
                <c:pt idx="0">
                  <c:v>78</c:v>
                </c:pt>
                <c:pt idx="1">
                  <c:v>95</c:v>
                </c:pt>
                <c:pt idx="2">
                  <c:v>96</c:v>
                </c:pt>
                <c:pt idx="3">
                  <c:v>98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Online Shopping</c:v>
                </c:pt>
              </c:strCache>
            </c:strRef>
          </c:tx>
          <c:xVal>
            <c:numRef>
              <c:f>Sheet1!$B$3:$E$3</c:f>
              <c:numCache>
                <c:formatCode>General</c:formatCode>
                <c:ptCount val="4"/>
                <c:pt idx="0">
                  <c:v>1999</c:v>
                </c:pt>
                <c:pt idx="1">
                  <c:v>2003</c:v>
                </c:pt>
                <c:pt idx="2">
                  <c:v>2008</c:v>
                </c:pt>
                <c:pt idx="3">
                  <c:v>2010</c:v>
                </c:pt>
              </c:numCache>
            </c:numRef>
          </c:xVal>
          <c:yVal>
            <c:numRef>
              <c:f>Sheet1!$B$5:$E$5</c:f>
              <c:numCache>
                <c:formatCode>General</c:formatCode>
                <c:ptCount val="4"/>
                <c:pt idx="0">
                  <c:v>52</c:v>
                </c:pt>
                <c:pt idx="1">
                  <c:v>77</c:v>
                </c:pt>
                <c:pt idx="2">
                  <c:v>80</c:v>
                </c:pt>
                <c:pt idx="3">
                  <c:v>85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Online Banking</c:v>
                </c:pt>
              </c:strCache>
            </c:strRef>
          </c:tx>
          <c:xVal>
            <c:numRef>
              <c:f>Sheet1!$B$3:$E$3</c:f>
              <c:numCache>
                <c:formatCode>General</c:formatCode>
                <c:ptCount val="4"/>
                <c:pt idx="0">
                  <c:v>1999</c:v>
                </c:pt>
                <c:pt idx="1">
                  <c:v>2003</c:v>
                </c:pt>
                <c:pt idx="2">
                  <c:v>2008</c:v>
                </c:pt>
                <c:pt idx="3">
                  <c:v>2010</c:v>
                </c:pt>
              </c:numCache>
            </c:numRef>
          </c:xVal>
          <c:yVal>
            <c:numRef>
              <c:f>Sheet1!$B$6:$E$6</c:f>
              <c:numCache>
                <c:formatCode>General</c:formatCode>
                <c:ptCount val="4"/>
                <c:pt idx="0">
                  <c:v>31</c:v>
                </c:pt>
                <c:pt idx="1">
                  <c:v>60</c:v>
                </c:pt>
                <c:pt idx="2">
                  <c:v>67</c:v>
                </c:pt>
                <c:pt idx="3">
                  <c:v>77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285888"/>
        <c:axId val="87893120"/>
      </c:scatterChart>
      <c:valAx>
        <c:axId val="85285888"/>
        <c:scaling>
          <c:orientation val="minMax"/>
          <c:max val="2010"/>
          <c:min val="1998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crossAx val="87893120"/>
        <c:crosses val="autoZero"/>
        <c:crossBetween val="midCat"/>
        <c:majorUnit val="2"/>
        <c:minorUnit val="0.4"/>
      </c:valAx>
      <c:valAx>
        <c:axId val="87893120"/>
        <c:scaling>
          <c:orientation val="minMax"/>
          <c:max val="1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Percent Use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52858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6050111791581638"/>
          <c:y val="0.44982095988001586"/>
          <c:w val="0.53227034120734817"/>
          <c:h val="0.354326334208224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8765"/>
          </a:xfrm>
          <a:prstGeom prst="rect">
            <a:avLst/>
          </a:prstGeom>
        </p:spPr>
        <p:txBody>
          <a:bodyPr vert="horz" lIns="92005" tIns="46002" rIns="92005" bIns="46002" rtlCol="0"/>
          <a:lstStyle>
            <a:lvl1pPr algn="l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012" y="0"/>
            <a:ext cx="3056721" cy="468765"/>
          </a:xfrm>
          <a:prstGeom prst="rect">
            <a:avLst/>
          </a:prstGeom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defRPr sz="1200"/>
            </a:lvl1pPr>
          </a:lstStyle>
          <a:p>
            <a:pPr>
              <a:defRPr/>
            </a:pPr>
            <a:fld id="{98551BF3-73AA-4DC3-9EBB-4544DCD676A8}" type="datetime1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86414"/>
            <a:ext cx="3056721" cy="468765"/>
          </a:xfrm>
          <a:prstGeom prst="rect">
            <a:avLst/>
          </a:prstGeom>
        </p:spPr>
        <p:txBody>
          <a:bodyPr vert="horz" lIns="92005" tIns="46002" rIns="92005" bIns="46002" rtlCol="0" anchor="b"/>
          <a:lstStyle>
            <a:lvl1pPr algn="l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012" y="8886414"/>
            <a:ext cx="3056721" cy="468765"/>
          </a:xfrm>
          <a:prstGeom prst="rect">
            <a:avLst/>
          </a:prstGeom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defRPr sz="1200"/>
            </a:lvl1pPr>
          </a:lstStyle>
          <a:p>
            <a:pPr>
              <a:defRPr/>
            </a:pPr>
            <a:fld id="{71CA3664-726F-46EB-A443-DD47AAC88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16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1"/>
          <p:cNvSpPr>
            <a:spLocks noChangeArrowheads="1"/>
          </p:cNvSpPr>
          <p:nvPr/>
        </p:nvSpPr>
        <p:spPr bwMode="auto">
          <a:xfrm>
            <a:off x="0" y="0"/>
            <a:ext cx="7053263" cy="93567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8684" tIns="44343" rIns="88684" bIns="44343" anchor="ctr"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1"/>
            <a:ext cx="3056721" cy="46721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8684" tIns="44343" rIns="88684" bIns="44343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mtClean="0"/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995012" y="1"/>
            <a:ext cx="3056721" cy="46721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8684" tIns="44343" rIns="88684" bIns="44343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mtClean="0"/>
          </a:p>
        </p:txBody>
      </p:sp>
      <p:sp>
        <p:nvSpPr>
          <p:cNvPr id="931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7450" y="701675"/>
            <a:ext cx="4676775" cy="35083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5633" y="4444754"/>
            <a:ext cx="5640467" cy="4208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0" tIns="47135" rIns="94270" bIns="4713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0" y="8887962"/>
            <a:ext cx="3056721" cy="46721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8684" tIns="44343" rIns="88684" bIns="44343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95012" y="8887961"/>
            <a:ext cx="3055189" cy="465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0" tIns="47135" rIns="94270" bIns="47135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-111" charset="2"/>
              <a:buNone/>
              <a:tabLst>
                <a:tab pos="700644" algn="l"/>
                <a:tab pos="1402827" algn="l"/>
                <a:tab pos="2105010" algn="l"/>
                <a:tab pos="2807193" algn="l"/>
              </a:tabLst>
              <a:defRPr sz="1300">
                <a:solidFill>
                  <a:srgbClr val="000000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fld id="{406CF673-7099-4DEA-87BB-AB13E8CEE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6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7612855C-22C0-4AB4-9C69-EDED0B00DF97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Dotted lines?</a:t>
            </a: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0BF9AD2D-6B48-4855-B3D5-F21ECD96C290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Dotted lines?</a:t>
            </a: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0BF9AD2D-6B48-4855-B3D5-F21ECD96C290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9B930431-B0DB-457E-BB87-16F233C231F4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17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27047ACF-7AC2-4596-9C5F-6CA1886C5FB8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22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F163A-5F79-4A92-AAE9-A5AD11823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7283-51C6-4861-8C54-99A275732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5193-31B7-4655-840E-4258BF8D8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181DC-5A78-434E-B29F-E0F0B20AA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AEA-13D6-4BBD-8357-3A6CDCC19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B94E3-2618-4F8E-9286-15F2CDB8B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41BEF-C29D-4DE8-83A0-65859CFCA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2F731-1FFE-48E8-AE77-8C27B62C0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1097-07DD-44D7-835D-5189777D4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A4CE2-E012-489A-B48D-E5EDCB6D8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D5BF6-2193-455E-AA86-4864DFA66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6E59-19A4-45B3-A708-BD031F496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B252D-2ED4-4A3C-906D-DAC1BD454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99BAC-903C-4A24-875D-02026CACD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15E2F-DD65-40DF-A27F-37FA6FD8E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FF55B-B05C-412B-9F5B-A6FCF7C30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222B-DE2A-4217-A909-A0E86D978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D0E17-25E2-4BA8-9EE5-0387C8500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522C0-2CC7-427B-BB6F-8E8EEF513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F69E4-30C1-4518-A9CD-27DDE1AA8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62A9-92DB-42A1-AD29-DF2E2BA91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7F9B5-3A0B-4D0E-AF98-5152D46ED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Garamond" pitchFamily="-111" charset="0"/>
              <a:buNone/>
              <a:defRPr sz="1200">
                <a:solidFill>
                  <a:srgbClr val="000000"/>
                </a:solidFill>
                <a:latin typeface="Garamond" pitchFamily="-111" charset="0"/>
              </a:defRPr>
            </a:lvl1pPr>
          </a:lstStyle>
          <a:p>
            <a:pPr>
              <a:defRPr/>
            </a:pPr>
            <a:fld id="{AA60A196-D989-472F-8FE6-C4A5150F8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0" r:id="rId1"/>
    <p:sldLayoutId id="2147485569" r:id="rId2"/>
    <p:sldLayoutId id="2147485551" r:id="rId3"/>
    <p:sldLayoutId id="2147485552" r:id="rId4"/>
    <p:sldLayoutId id="2147485553" r:id="rId5"/>
    <p:sldLayoutId id="2147485554" r:id="rId6"/>
    <p:sldLayoutId id="2147485555" r:id="rId7"/>
    <p:sldLayoutId id="2147485556" r:id="rId8"/>
    <p:sldLayoutId id="2147485557" r:id="rId9"/>
    <p:sldLayoutId id="2147485558" r:id="rId10"/>
    <p:sldLayoutId id="2147485559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+mj-lt"/>
          <a:ea typeface="Arial" pitchFamily="-111" charset="0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9pPr>
    </p:titleStyle>
    <p:bodyStyle>
      <a:lvl1pPr marL="341313" indent="-341313" algn="l" defTabSz="457200" rtl="0" eaLnBrk="0" fontAlgn="base" hangingPunct="0">
        <a:spcBef>
          <a:spcPts val="7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3000">
          <a:solidFill>
            <a:srgbClr val="000000"/>
          </a:solidFill>
          <a:latin typeface="+mn-lt"/>
          <a:ea typeface="Arial" pitchFamily="-111" charset="0"/>
          <a:cs typeface="+mn-cs"/>
        </a:defRPr>
      </a:lvl1pPr>
      <a:lvl2pPr marL="668338" indent="-325438" algn="l" defTabSz="457200" rtl="0" eaLnBrk="0" fontAlgn="base" hangingPunct="0">
        <a:spcBef>
          <a:spcPts val="650"/>
        </a:spcBef>
        <a:spcAft>
          <a:spcPct val="0"/>
        </a:spcAft>
        <a:buClr>
          <a:srgbClr val="3B812F"/>
        </a:buClr>
        <a:buSzPct val="60000"/>
        <a:buFont typeface="Wingdings" pitchFamily="2" charset="2"/>
        <a:buChar char=""/>
        <a:defRPr sz="2600">
          <a:solidFill>
            <a:srgbClr val="000000"/>
          </a:solidFill>
          <a:latin typeface="+mn-lt"/>
          <a:ea typeface="Arial" pitchFamily="-111" charset="0"/>
          <a:cs typeface="+mn-cs"/>
        </a:defRPr>
      </a:lvl2pPr>
      <a:lvl3pPr marL="1020763" indent="-349250" algn="l" defTabSz="457200" rtl="0" eaLnBrk="0" fontAlgn="base" hangingPunct="0">
        <a:spcBef>
          <a:spcPts val="5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2200">
          <a:solidFill>
            <a:srgbClr val="000000"/>
          </a:solidFill>
          <a:latin typeface="+mn-lt"/>
          <a:ea typeface="Arial" pitchFamily="-111" charset="0"/>
          <a:cs typeface="+mn-cs"/>
        </a:defRPr>
      </a:lvl3pPr>
      <a:lvl4pPr marL="1338263" indent="-314325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0000"/>
        <a:buFont typeface="Wingdings" pitchFamily="2" charset="2"/>
        <a:buChar char="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4pPr>
      <a:lvl5pPr marL="16795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pitchFamily="2" charset="2"/>
        <a:buChar char="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5pPr>
      <a:lvl6pPr marL="21367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6pPr>
      <a:lvl7pPr marL="25939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7pPr>
      <a:lvl8pPr marL="30511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8pPr>
      <a:lvl9pPr marL="35083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Line 2"/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3638"/>
            <a:ext cx="2894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Garamond" pitchFamily="-111" charset="0"/>
              <a:buNone/>
              <a:defRPr sz="1200">
                <a:solidFill>
                  <a:srgbClr val="000000"/>
                </a:solidFill>
                <a:latin typeface="Garamond" pitchFamily="-111" charset="0"/>
              </a:defRPr>
            </a:lvl1pPr>
          </a:lstStyle>
          <a:p>
            <a:pPr>
              <a:defRPr/>
            </a:pPr>
            <a:fld id="{124DEDAE-D509-4763-B88B-2464A2EF9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70" r:id="rId1"/>
    <p:sldLayoutId id="2147485571" r:id="rId2"/>
    <p:sldLayoutId id="2147485560" r:id="rId3"/>
    <p:sldLayoutId id="2147485561" r:id="rId4"/>
    <p:sldLayoutId id="2147485562" r:id="rId5"/>
    <p:sldLayoutId id="2147485563" r:id="rId6"/>
    <p:sldLayoutId id="2147485564" r:id="rId7"/>
    <p:sldLayoutId id="2147485565" r:id="rId8"/>
    <p:sldLayoutId id="2147485566" r:id="rId9"/>
    <p:sldLayoutId id="2147485567" r:id="rId10"/>
    <p:sldLayoutId id="2147485568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+mj-lt"/>
          <a:ea typeface="Arial" pitchFamily="-111" charset="0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9pPr>
    </p:titleStyle>
    <p:bodyStyle>
      <a:lvl1pPr marL="341313" indent="-341313" algn="l" defTabSz="457200" rtl="0" eaLnBrk="0" fontAlgn="base" hangingPunct="0">
        <a:spcBef>
          <a:spcPts val="7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3000">
          <a:solidFill>
            <a:srgbClr val="000000"/>
          </a:solidFill>
          <a:latin typeface="+mn-lt"/>
          <a:ea typeface="Arial" pitchFamily="-111" charset="0"/>
          <a:cs typeface="+mn-cs"/>
        </a:defRPr>
      </a:lvl1pPr>
      <a:lvl2pPr marL="668338" indent="-325438" algn="l" defTabSz="457200" rtl="0" eaLnBrk="0" fontAlgn="base" hangingPunct="0">
        <a:spcBef>
          <a:spcPts val="650"/>
        </a:spcBef>
        <a:spcAft>
          <a:spcPct val="0"/>
        </a:spcAft>
        <a:buClr>
          <a:srgbClr val="3B812F"/>
        </a:buClr>
        <a:buSzPct val="60000"/>
        <a:buFont typeface="Wingdings" pitchFamily="2" charset="2"/>
        <a:buChar char=""/>
        <a:defRPr sz="2600">
          <a:solidFill>
            <a:srgbClr val="000000"/>
          </a:solidFill>
          <a:latin typeface="+mn-lt"/>
          <a:ea typeface="Arial" pitchFamily="-111" charset="0"/>
          <a:cs typeface="+mn-cs"/>
        </a:defRPr>
      </a:lvl2pPr>
      <a:lvl3pPr marL="1020763" indent="-349250" algn="l" defTabSz="457200" rtl="0" eaLnBrk="0" fontAlgn="base" hangingPunct="0">
        <a:spcBef>
          <a:spcPts val="5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2200">
          <a:solidFill>
            <a:srgbClr val="000000"/>
          </a:solidFill>
          <a:latin typeface="+mn-lt"/>
          <a:ea typeface="Arial" pitchFamily="-111" charset="0"/>
          <a:cs typeface="+mn-cs"/>
        </a:defRPr>
      </a:lvl3pPr>
      <a:lvl4pPr marL="1338263" indent="-314325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0000"/>
        <a:buFont typeface="Wingdings" pitchFamily="2" charset="2"/>
        <a:buChar char="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4pPr>
      <a:lvl5pPr marL="16795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pitchFamily="2" charset="2"/>
        <a:buChar char="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5pPr>
      <a:lvl6pPr marL="21367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6pPr>
      <a:lvl7pPr marL="25939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7pPr>
      <a:lvl8pPr marL="30511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8pPr>
      <a:lvl9pPr marL="35083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143000"/>
            <a:ext cx="8001000" cy="1752600"/>
          </a:xfrm>
        </p:spPr>
        <p:txBody>
          <a:bodyPr/>
          <a:lstStyle/>
          <a:p>
            <a:pPr marL="342900" indent="-342900"/>
            <a:r>
              <a:rPr lang="en-US" sz="3600" dirty="0" smtClean="0"/>
              <a:t>	</a:t>
            </a:r>
            <a:r>
              <a:rPr lang="en-US" sz="3600" dirty="0" err="1" smtClean="0"/>
              <a:t>TrueErase</a:t>
            </a:r>
            <a:r>
              <a:rPr lang="en-US" sz="3600" dirty="0" smtClean="0"/>
              <a:t>:  Per-file Full-data-path </a:t>
            </a:r>
            <a:br>
              <a:rPr lang="en-US" sz="3600" dirty="0" smtClean="0"/>
            </a:br>
            <a:r>
              <a:rPr lang="en-US" sz="3600" dirty="0" smtClean="0"/>
              <a:t>Secure Deletion for Electronic Storage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2286000"/>
          </a:xfrm>
        </p:spPr>
        <p:txBody>
          <a:bodyPr/>
          <a:lstStyle/>
          <a:p>
            <a:r>
              <a:rPr lang="en-US" sz="2000" dirty="0"/>
              <a:t>Sarah </a:t>
            </a:r>
            <a:r>
              <a:rPr lang="en-US" sz="2000" dirty="0" err="1"/>
              <a:t>Diesburg</a:t>
            </a:r>
            <a:r>
              <a:rPr lang="en-US" sz="2000" dirty="0"/>
              <a:t>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Christopher Meyers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Mark </a:t>
            </a:r>
            <a:r>
              <a:rPr lang="en-US" sz="2000" dirty="0" err="1"/>
              <a:t>Stanovich</a:t>
            </a:r>
            <a:r>
              <a:rPr lang="en-US" sz="2000" dirty="0"/>
              <a:t> </a:t>
            </a:r>
            <a:endParaRPr lang="en-US" sz="2000" dirty="0">
              <a:sym typeface="Wingdings 2" pitchFamily="18" charset="2"/>
            </a:endParaRPr>
          </a:p>
          <a:p>
            <a:r>
              <a:rPr lang="en-US" sz="2000" dirty="0"/>
              <a:t> Michael Mitchell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Justin Marshall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Julia Gould  </a:t>
            </a:r>
          </a:p>
          <a:p>
            <a:r>
              <a:rPr lang="en-US" sz="2000" dirty="0"/>
              <a:t>An-I Andy Wang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Florida State University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Geoff </a:t>
            </a:r>
            <a:r>
              <a:rPr lang="en-US" sz="2000" dirty="0" err="1"/>
              <a:t>Kuenning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Harvey </a:t>
            </a:r>
            <a:r>
              <a:rPr lang="en-US" sz="2000" dirty="0" err="1"/>
              <a:t>Mudd</a:t>
            </a:r>
            <a:r>
              <a:rPr lang="en-US" sz="2000" dirty="0"/>
              <a:t>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the most benign environments</a:t>
            </a:r>
          </a:p>
          <a:p>
            <a:r>
              <a:rPr lang="en-US" dirty="0" smtClean="0"/>
              <a:t>What can we design and build to ensure that the secure deletion of a file is honored? </a:t>
            </a:r>
          </a:p>
          <a:p>
            <a:pPr lvl="1"/>
            <a:r>
              <a:rPr lang="en-US" dirty="0" smtClean="0"/>
              <a:t>Throughout the legacy storage data path</a:t>
            </a:r>
          </a:p>
          <a:p>
            <a:endParaRPr lang="en-US" dirty="0" smtClean="0"/>
          </a:p>
          <a:p>
            <a:r>
              <a:rPr lang="en-US" dirty="0" smtClean="0"/>
              <a:t>Missing/complimentary piece to support </a:t>
            </a:r>
            <a:r>
              <a:rPr lang="en-US" dirty="0" smtClean="0"/>
              <a:t>other</a:t>
            </a:r>
            <a:r>
              <a:rPr lang="en-US" dirty="0" smtClean="0"/>
              <a:t> </a:t>
            </a:r>
            <a:r>
              <a:rPr lang="en-US" dirty="0" smtClean="0"/>
              <a:t>secure-deletion solutions</a:t>
            </a:r>
          </a:p>
          <a:p>
            <a:pPr lvl="1"/>
            <a:r>
              <a:rPr lang="en-US" dirty="0" smtClean="0"/>
              <a:t>Encryption-based solutions</a:t>
            </a:r>
          </a:p>
          <a:p>
            <a:pPr lvl="1"/>
            <a:r>
              <a:rPr lang="en-US" dirty="0" smtClean="0"/>
              <a:t>Tainting-based solutions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32AD8F53-C94F-4F69-9E86-C497D3D7606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10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parallel data path to pass file deletion information to lower storage components</a:t>
            </a:r>
          </a:p>
          <a:p>
            <a:pPr lvl="1"/>
            <a:r>
              <a:rPr lang="en-US" dirty="0" smtClean="0"/>
              <a:t>Leaves original data flow unmodified</a:t>
            </a:r>
          </a:p>
          <a:p>
            <a:pPr lvl="1"/>
            <a:r>
              <a:rPr lang="en-US" dirty="0" smtClean="0"/>
              <a:t>Backward compatible with legacy optimizations</a:t>
            </a:r>
          </a:p>
          <a:p>
            <a:r>
              <a:rPr lang="en-US" dirty="0" smtClean="0"/>
              <a:t>When in doubt, handle deletion securely</a:t>
            </a:r>
          </a:p>
          <a:p>
            <a:pPr lvl="1"/>
            <a:r>
              <a:rPr lang="en-US" dirty="0" smtClean="0"/>
              <a:t>Simplifies hard corner cases</a:t>
            </a:r>
          </a:p>
          <a:p>
            <a:r>
              <a:rPr lang="en-US" dirty="0" smtClean="0"/>
              <a:t>Avoid storing persistent states</a:t>
            </a:r>
          </a:p>
          <a:p>
            <a:pPr lvl="1"/>
            <a:r>
              <a:rPr lang="en-US" dirty="0" smtClean="0"/>
              <a:t>No need to recover them after crashes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TrueErase</a:t>
            </a:r>
            <a:r>
              <a:rPr lang="en-US" dirty="0" smtClean="0"/>
              <a:t> Framework Overview</a:t>
            </a:r>
          </a:p>
        </p:txBody>
      </p:sp>
      <p:sp>
        <p:nvSpPr>
          <p:cNvPr id="23555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User model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sets files for secure deletion</a:t>
            </a:r>
          </a:p>
          <a:p>
            <a:r>
              <a:rPr lang="en-US" dirty="0" smtClean="0"/>
              <a:t>Components report secure-deletion info to </a:t>
            </a:r>
            <a:r>
              <a:rPr lang="en-US" b="1" i="1" dirty="0" smtClean="0">
                <a:solidFill>
                  <a:srgbClr val="9933FF"/>
                </a:solidFill>
              </a:rPr>
              <a:t>TAP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module</a:t>
            </a:r>
          </a:p>
          <a:p>
            <a:r>
              <a:rPr lang="en-US" dirty="0" smtClean="0"/>
              <a:t>Storage management query TAP for info and issue </a:t>
            </a:r>
            <a:r>
              <a:rPr lang="en-US" b="1" i="1" dirty="0" smtClean="0">
                <a:solidFill>
                  <a:srgbClr val="9933FF"/>
                </a:solidFill>
              </a:rPr>
              <a:t>secure-deletion commands</a:t>
            </a:r>
            <a:endParaRPr lang="en-US" i="1" dirty="0" smtClean="0">
              <a:solidFill>
                <a:srgbClr val="9933FF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84FEA41-61F7-4FF1-881A-0B81D312A817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12</a:t>
            </a:fld>
            <a:endParaRPr lang="en-US" dirty="0" smtClean="0">
              <a:latin typeface="Garamond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988697" y="2068513"/>
            <a:ext cx="4428353" cy="3646487"/>
            <a:chOff x="4988697" y="2068570"/>
            <a:chExt cx="4428353" cy="364643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 bwMode="auto">
            <a:xfrm>
              <a:off x="6197600" y="4932375"/>
              <a:ext cx="650875" cy="782625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22" name="AutoShape 872"/>
            <p:cNvSpPr>
              <a:spLocks noChangeAspect="1" noChangeArrowheads="1"/>
            </p:cNvSpPr>
            <p:nvPr/>
          </p:nvSpPr>
          <p:spPr bwMode="auto">
            <a:xfrm>
              <a:off x="7439025" y="5245107"/>
              <a:ext cx="573088" cy="157161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64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5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6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7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8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9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70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571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00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572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23573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23574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23575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23576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7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8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9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80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3581" name="TextBox 28"/>
            <p:cNvSpPr txBox="1">
              <a:spLocks noChangeArrowheads="1"/>
            </p:cNvSpPr>
            <p:nvPr/>
          </p:nvSpPr>
          <p:spPr bwMode="auto">
            <a:xfrm>
              <a:off x="5662613" y="2895600"/>
              <a:ext cx="141605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9900"/>
                  </a:solidFill>
                </a:rPr>
                <a:t>user model</a:t>
              </a:r>
            </a:p>
          </p:txBody>
        </p:sp>
        <p:sp>
          <p:nvSpPr>
            <p:cNvPr id="23582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3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23588" name="Straight Arrow Connector 29"/>
              <p:cNvCxnSpPr>
                <a:cxnSpLocks noChangeShapeType="1"/>
                <a:stCxn id="23571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3589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23584" name="TextBox 38"/>
            <p:cNvSpPr txBox="1">
              <a:spLocks noChangeArrowheads="1"/>
            </p:cNvSpPr>
            <p:nvPr/>
          </p:nvSpPr>
          <p:spPr bwMode="auto">
            <a:xfrm>
              <a:off x="4988697" y="3593101"/>
              <a:ext cx="62921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9900"/>
                  </a:solidFill>
                </a:rPr>
                <a:t>TAP</a:t>
              </a:r>
              <a:endParaRPr lang="en-US" b="1" dirty="0">
                <a:solidFill>
                  <a:srgbClr val="009900"/>
                </a:solidFill>
              </a:endParaRPr>
            </a:p>
          </p:txBody>
        </p:sp>
        <p:sp>
          <p:nvSpPr>
            <p:cNvPr id="23585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3586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3587" name="TextBox 41"/>
            <p:cNvSpPr txBox="1">
              <a:spLocks noChangeArrowheads="1"/>
            </p:cNvSpPr>
            <p:nvPr/>
          </p:nvSpPr>
          <p:spPr bwMode="auto">
            <a:xfrm>
              <a:off x="5010150" y="4038600"/>
              <a:ext cx="19812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secure-deletion </a:t>
              </a:r>
            </a:p>
            <a:p>
              <a:pPr algn="ctr"/>
              <a:r>
                <a:rPr lang="en-US" b="1">
                  <a:solidFill>
                    <a:srgbClr val="009900"/>
                  </a:solidFill>
                </a:rPr>
                <a:t>commands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Model</a:t>
            </a:r>
          </a:p>
        </p:txBody>
      </p:sp>
      <p:sp>
        <p:nvSpPr>
          <p:cNvPr id="24579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secure-deletion bit or extended attributes </a:t>
            </a:r>
          </a:p>
          <a:p>
            <a:pPr lvl="1"/>
            <a:r>
              <a:rPr lang="en-US" dirty="0" smtClean="0"/>
              <a:t>Specify files/</a:t>
            </a:r>
            <a:r>
              <a:rPr lang="en-US" dirty="0" err="1" smtClean="0"/>
              <a:t>dirs</a:t>
            </a:r>
            <a:r>
              <a:rPr lang="en-US" dirty="0" smtClean="0"/>
              <a:t> for secure deletion</a:t>
            </a:r>
          </a:p>
          <a:p>
            <a:pPr lvl="1"/>
            <a:r>
              <a:rPr lang="en-US" dirty="0" smtClean="0"/>
              <a:t>Too expensive to delete all files securely</a:t>
            </a:r>
          </a:p>
          <a:p>
            <a:r>
              <a:rPr lang="en-US" dirty="0" smtClean="0"/>
              <a:t>Compatible with legacy applications</a:t>
            </a:r>
          </a:p>
          <a:p>
            <a:r>
              <a:rPr lang="en-US" dirty="0" smtClean="0"/>
              <a:t>With some deviations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EF03FD59-9598-4A52-A0FE-7B7E3F06A542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13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010150" y="2068513"/>
            <a:ext cx="4406900" cy="3646487"/>
            <a:chOff x="5010150" y="2068570"/>
            <a:chExt cx="4406900" cy="364643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 bwMode="auto">
            <a:xfrm>
              <a:off x="6197600" y="4932375"/>
              <a:ext cx="650875" cy="782625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22" name="AutoShape 872"/>
            <p:cNvSpPr>
              <a:spLocks noChangeAspect="1" noChangeArrowheads="1"/>
            </p:cNvSpPr>
            <p:nvPr/>
          </p:nvSpPr>
          <p:spPr bwMode="auto">
            <a:xfrm>
              <a:off x="7439025" y="5245107"/>
              <a:ext cx="573088" cy="157161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588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89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0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1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2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3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4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4595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00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4596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24597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24598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24599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24600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1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2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3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4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605" name="TextBox 28"/>
            <p:cNvSpPr txBox="1">
              <a:spLocks noChangeArrowheads="1"/>
            </p:cNvSpPr>
            <p:nvPr/>
          </p:nvSpPr>
          <p:spPr bwMode="auto">
            <a:xfrm>
              <a:off x="5662613" y="2895600"/>
              <a:ext cx="141605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9900"/>
                  </a:solidFill>
                </a:rPr>
                <a:t>user model</a:t>
              </a:r>
            </a:p>
          </p:txBody>
        </p:sp>
        <p:sp>
          <p:nvSpPr>
            <p:cNvPr id="24606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3300"/>
                </a:gs>
                <a:gs pos="100000">
                  <a:srgbClr val="006600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66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cxnSp>
          <p:nvCxnSpPr>
            <p:cNvPr id="24607" name="Straight Arrow Connector 29"/>
            <p:cNvCxnSpPr>
              <a:cxnSpLocks noChangeShapeType="1"/>
              <a:stCxn id="24595" idx="1"/>
            </p:cNvCxnSpPr>
            <p:nvPr/>
          </p:nvCxnSpPr>
          <p:spPr bwMode="auto">
            <a:xfrm flipH="1">
              <a:off x="6197600" y="3421063"/>
              <a:ext cx="636588" cy="298450"/>
            </a:xfrm>
            <a:prstGeom prst="straightConnector1">
              <a:avLst/>
            </a:prstGeom>
            <a:noFill/>
            <a:ln w="25400" algn="ctr">
              <a:solidFill>
                <a:srgbClr val="003300"/>
              </a:solidFill>
              <a:round/>
              <a:headEnd/>
              <a:tailEnd type="triangle" w="med" len="med"/>
            </a:ln>
          </p:spPr>
        </p:cxnSp>
        <p:cxnSp>
          <p:nvCxnSpPr>
            <p:cNvPr id="24608" name="Straight Arrow Connector 37"/>
            <p:cNvCxnSpPr>
              <a:cxnSpLocks noChangeShapeType="1"/>
            </p:cNvCxnSpPr>
            <p:nvPr/>
          </p:nvCxnSpPr>
          <p:spPr bwMode="auto">
            <a:xfrm flipH="1" flipV="1">
              <a:off x="6219825" y="3886200"/>
              <a:ext cx="638175" cy="298450"/>
            </a:xfrm>
            <a:prstGeom prst="straightConnector1">
              <a:avLst/>
            </a:prstGeom>
            <a:noFill/>
            <a:ln w="25400" algn="ctr">
              <a:solidFill>
                <a:srgbClr val="003300"/>
              </a:solidFill>
              <a:round/>
              <a:headEnd/>
              <a:tailEnd type="triangle" w="med" len="med"/>
            </a:ln>
          </p:spPr>
        </p:cxnSp>
        <p:sp>
          <p:nvSpPr>
            <p:cNvPr id="24609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3300"/>
                </a:gs>
                <a:gs pos="100000">
                  <a:srgbClr val="006600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4610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4611" name="TextBox 41"/>
            <p:cNvSpPr txBox="1">
              <a:spLocks noChangeArrowheads="1"/>
            </p:cNvSpPr>
            <p:nvPr/>
          </p:nvSpPr>
          <p:spPr bwMode="auto">
            <a:xfrm>
              <a:off x="5010150" y="4038600"/>
              <a:ext cx="19812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3300"/>
                  </a:solidFill>
                </a:rPr>
                <a:t>secure-deletion </a:t>
              </a:r>
            </a:p>
            <a:p>
              <a:pPr algn="ctr"/>
              <a:r>
                <a:rPr lang="en-US" b="1">
                  <a:solidFill>
                    <a:srgbClr val="003300"/>
                  </a:solidFill>
                </a:rPr>
                <a:t>commands</a:t>
              </a:r>
            </a:p>
          </p:txBody>
        </p:sp>
        <p:sp>
          <p:nvSpPr>
            <p:cNvPr id="24612" name="TextBox 38"/>
            <p:cNvSpPr txBox="1">
              <a:spLocks noChangeArrowheads="1"/>
            </p:cNvSpPr>
            <p:nvPr/>
          </p:nvSpPr>
          <p:spPr bwMode="auto">
            <a:xfrm>
              <a:off x="5176838" y="3597275"/>
              <a:ext cx="62865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3300"/>
                  </a:solidFill>
                </a:rPr>
                <a:t>TAP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Model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Backwards-compatible semantics</a:t>
            </a:r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chattr</a:t>
            </a:r>
            <a:r>
              <a:rPr lang="en-US" dirty="0" smtClean="0"/>
              <a:t> +s’</a:t>
            </a:r>
          </a:p>
          <a:p>
            <a:pPr lvl="1"/>
            <a:r>
              <a:rPr lang="en-US" dirty="0" smtClean="0"/>
              <a:t>New files within a folder inherit permissions of folder</a:t>
            </a:r>
          </a:p>
          <a:p>
            <a:r>
              <a:rPr lang="en-US" dirty="0" smtClean="0"/>
              <a:t>Some deviations</a:t>
            </a:r>
          </a:p>
          <a:p>
            <a:pPr lvl="1"/>
            <a:r>
              <a:rPr lang="en-US" dirty="0" smtClean="0"/>
              <a:t>Once marked sensitive, always sensitive</a:t>
            </a:r>
          </a:p>
          <a:p>
            <a:pPr lvl="1"/>
            <a:r>
              <a:rPr lang="en-US" dirty="0" smtClean="0"/>
              <a:t>Name handling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139222B-DE2A-4217-A909-A0E86D978B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Handling Deviation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Legacy file-permission semantics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we were to use these semantics…</a:t>
            </a:r>
          </a:p>
          <a:p>
            <a:pPr lvl="1"/>
            <a:r>
              <a:rPr lang="en-US" dirty="0" smtClean="0"/>
              <a:t>Sensitive status may bubble up to the root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61B77554-37B8-4268-BEE8-580281AF538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15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203325" y="2043113"/>
            <a:ext cx="6721475" cy="1995487"/>
            <a:chOff x="2209800" y="2312685"/>
            <a:chExt cx="6721411" cy="199498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84827" y="2855912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9800" y="2533292"/>
              <a:ext cx="877880" cy="6459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dir</a:t>
              </a: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 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308203" y="2815922"/>
              <a:ext cx="1219200" cy="1122363"/>
              <a:chOff x="2819400" y="3374051"/>
              <a:chExt cx="1219200" cy="112175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060950" y="3509749"/>
                <a:ext cx="736099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file</a:t>
                </a:r>
              </a:p>
            </p:txBody>
          </p:sp>
        </p:grpSp>
        <p:cxnSp>
          <p:nvCxnSpPr>
            <p:cNvPr id="32807" name="Straight Arrow Connector 10"/>
            <p:cNvCxnSpPr>
              <a:cxnSpLocks noChangeShapeType="1"/>
            </p:cNvCxnSpPr>
            <p:nvPr/>
          </p:nvCxnSpPr>
          <p:spPr bwMode="auto">
            <a:xfrm>
              <a:off x="3489627" y="3008312"/>
              <a:ext cx="818576" cy="446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" name="Rectangle 11"/>
            <p:cNvSpPr/>
            <p:nvPr/>
          </p:nvSpPr>
          <p:spPr bwMode="auto">
            <a:xfrm>
              <a:off x="6289403" y="2984365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22939" y="2312685"/>
              <a:ext cx="876292" cy="6459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endParaRPr lang="en-US" b="1" dirty="0">
                <a:solidFill>
                  <a:schemeClr val="tx1"/>
                </a:solidFill>
                <a:latin typeface="+mn-lt"/>
                <a:cs typeface="Courier New" pitchFamily="49" charset="0"/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812" name="Straight Arrow Connector 15"/>
            <p:cNvCxnSpPr>
              <a:cxnSpLocks noChangeShapeType="1"/>
            </p:cNvCxnSpPr>
            <p:nvPr/>
          </p:nvCxnSpPr>
          <p:spPr bwMode="auto">
            <a:xfrm>
              <a:off x="5285852" y="3136461"/>
              <a:ext cx="1003551" cy="304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7543800" y="2952447"/>
              <a:ext cx="1219200" cy="1120775"/>
              <a:chOff x="2819400" y="3374051"/>
              <a:chExt cx="1219200" cy="112175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27703" name="TextBox 22"/>
              <p:cNvSpPr txBox="1">
                <a:spLocks noChangeArrowheads="1"/>
              </p:cNvSpPr>
              <p:nvPr/>
            </p:nvSpPr>
            <p:spPr bwMode="auto">
              <a:xfrm>
                <a:off x="3060647" y="3694765"/>
                <a:ext cx="658807" cy="3685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cxnSp>
          <p:nvCxnSpPr>
            <p:cNvPr id="32814" name="Straight Arrow Connector 23"/>
            <p:cNvCxnSpPr>
              <a:cxnSpLocks noChangeShapeType="1"/>
            </p:cNvCxnSpPr>
            <p:nvPr/>
          </p:nvCxnSpPr>
          <p:spPr bwMode="auto">
            <a:xfrm>
              <a:off x="6594203" y="3136765"/>
              <a:ext cx="949597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720" name="TextBox 22"/>
            <p:cNvSpPr txBox="1">
              <a:spLocks noChangeArrowheads="1"/>
            </p:cNvSpPr>
            <p:nvPr/>
          </p:nvSpPr>
          <p:spPr bwMode="auto">
            <a:xfrm>
              <a:off x="5778466" y="3288753"/>
              <a:ext cx="1416037" cy="36820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permission</a:t>
              </a:r>
            </a:p>
          </p:txBody>
        </p:sp>
        <p:sp>
          <p:nvSpPr>
            <p:cNvPr id="32816" name="Rectangular Callout 31"/>
            <p:cNvSpPr>
              <a:spLocks noChangeArrowheads="1"/>
            </p:cNvSpPr>
            <p:nvPr/>
          </p:nvSpPr>
          <p:spPr bwMode="auto">
            <a:xfrm>
              <a:off x="7375587" y="2752414"/>
              <a:ext cx="1555624" cy="1555259"/>
            </a:xfrm>
            <a:prstGeom prst="wedgeRectCallout">
              <a:avLst>
                <a:gd name="adj1" fmla="val -67269"/>
                <a:gd name="adj2" fmla="val 7218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Handling Deviation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Legacy file-permission semantics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TrueErase’s sensitive status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61B77554-37B8-4268-BEE8-580281AF538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16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203325" y="2043113"/>
            <a:ext cx="6721475" cy="1995487"/>
            <a:chOff x="2209800" y="2312685"/>
            <a:chExt cx="6721411" cy="199498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84827" y="2855912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9800" y="2533292"/>
              <a:ext cx="877880" cy="6459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dir</a:t>
              </a: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 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308203" y="2815922"/>
              <a:ext cx="1219200" cy="1122363"/>
              <a:chOff x="2819400" y="3374051"/>
              <a:chExt cx="1219200" cy="112175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060950" y="3509749"/>
                <a:ext cx="736099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file</a:t>
                </a:r>
              </a:p>
            </p:txBody>
          </p:sp>
        </p:grpSp>
        <p:cxnSp>
          <p:nvCxnSpPr>
            <p:cNvPr id="32807" name="Straight Arrow Connector 10"/>
            <p:cNvCxnSpPr>
              <a:cxnSpLocks noChangeShapeType="1"/>
            </p:cNvCxnSpPr>
            <p:nvPr/>
          </p:nvCxnSpPr>
          <p:spPr bwMode="auto">
            <a:xfrm>
              <a:off x="3489627" y="3008312"/>
              <a:ext cx="818576" cy="446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" name="Rectangle 11"/>
            <p:cNvSpPr/>
            <p:nvPr/>
          </p:nvSpPr>
          <p:spPr bwMode="auto">
            <a:xfrm>
              <a:off x="6289403" y="2984365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22939" y="2312685"/>
              <a:ext cx="876292" cy="6459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endParaRPr lang="en-US" b="1" dirty="0">
                <a:solidFill>
                  <a:schemeClr val="tx1"/>
                </a:solidFill>
                <a:latin typeface="+mn-lt"/>
                <a:cs typeface="Courier New" pitchFamily="49" charset="0"/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812" name="Straight Arrow Connector 15"/>
            <p:cNvCxnSpPr>
              <a:cxnSpLocks noChangeShapeType="1"/>
            </p:cNvCxnSpPr>
            <p:nvPr/>
          </p:nvCxnSpPr>
          <p:spPr bwMode="auto">
            <a:xfrm>
              <a:off x="5285852" y="3136461"/>
              <a:ext cx="1003551" cy="304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7543800" y="2952447"/>
              <a:ext cx="1219200" cy="1120775"/>
              <a:chOff x="2819400" y="3374051"/>
              <a:chExt cx="1219200" cy="112175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27703" name="TextBox 22"/>
              <p:cNvSpPr txBox="1">
                <a:spLocks noChangeArrowheads="1"/>
              </p:cNvSpPr>
              <p:nvPr/>
            </p:nvSpPr>
            <p:spPr bwMode="auto">
              <a:xfrm>
                <a:off x="3060647" y="3694765"/>
                <a:ext cx="658807" cy="3685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cxnSp>
          <p:nvCxnSpPr>
            <p:cNvPr id="32814" name="Straight Arrow Connector 23"/>
            <p:cNvCxnSpPr>
              <a:cxnSpLocks noChangeShapeType="1"/>
            </p:cNvCxnSpPr>
            <p:nvPr/>
          </p:nvCxnSpPr>
          <p:spPr bwMode="auto">
            <a:xfrm>
              <a:off x="6594203" y="3136765"/>
              <a:ext cx="949597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720" name="TextBox 22"/>
            <p:cNvSpPr txBox="1">
              <a:spLocks noChangeArrowheads="1"/>
            </p:cNvSpPr>
            <p:nvPr/>
          </p:nvSpPr>
          <p:spPr bwMode="auto">
            <a:xfrm>
              <a:off x="5778466" y="3288753"/>
              <a:ext cx="1416037" cy="36820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permission</a:t>
              </a:r>
            </a:p>
          </p:txBody>
        </p:sp>
        <p:sp>
          <p:nvSpPr>
            <p:cNvPr id="32816" name="Rectangular Callout 31"/>
            <p:cNvSpPr>
              <a:spLocks noChangeArrowheads="1"/>
            </p:cNvSpPr>
            <p:nvPr/>
          </p:nvSpPr>
          <p:spPr bwMode="auto">
            <a:xfrm>
              <a:off x="7375587" y="2752414"/>
              <a:ext cx="1555624" cy="1555259"/>
            </a:xfrm>
            <a:prstGeom prst="wedgeRectCallout">
              <a:avLst>
                <a:gd name="adj1" fmla="val -67269"/>
                <a:gd name="adj2" fmla="val 7218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1219200" y="4267200"/>
            <a:ext cx="6721475" cy="1995488"/>
            <a:chOff x="2209800" y="2312685"/>
            <a:chExt cx="6721411" cy="1994988"/>
          </a:xfrm>
        </p:grpSpPr>
        <p:sp>
          <p:nvSpPr>
            <p:cNvPr id="57" name="Rectangle 56"/>
            <p:cNvSpPr/>
            <p:nvPr/>
          </p:nvSpPr>
          <p:spPr bwMode="auto">
            <a:xfrm>
              <a:off x="3184827" y="2855912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09800" y="2533293"/>
              <a:ext cx="877880" cy="6459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dir</a:t>
              </a: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 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1" name="Group 58"/>
            <p:cNvGrpSpPr>
              <a:grpSpLocks/>
            </p:cNvGrpSpPr>
            <p:nvPr/>
          </p:nvGrpSpPr>
          <p:grpSpPr bwMode="auto">
            <a:xfrm>
              <a:off x="4308203" y="2815922"/>
              <a:ext cx="1219200" cy="1122363"/>
              <a:chOff x="2819400" y="3374051"/>
              <a:chExt cx="1219200" cy="1121750"/>
            </a:xfrm>
          </p:grpSpPr>
          <p:sp>
            <p:nvSpPr>
              <p:cNvPr id="72" name="Rectangle 71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060950" y="3509749"/>
                <a:ext cx="736099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file</a:t>
                </a:r>
              </a:p>
            </p:txBody>
          </p:sp>
        </p:grpSp>
        <p:cxnSp>
          <p:nvCxnSpPr>
            <p:cNvPr id="32781" name="Straight Arrow Connector 59"/>
            <p:cNvCxnSpPr>
              <a:cxnSpLocks noChangeShapeType="1"/>
            </p:cNvCxnSpPr>
            <p:nvPr/>
          </p:nvCxnSpPr>
          <p:spPr bwMode="auto">
            <a:xfrm>
              <a:off x="3489627" y="3008312"/>
              <a:ext cx="818576" cy="446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1" name="Rectangle 60"/>
            <p:cNvSpPr/>
            <p:nvPr/>
          </p:nvSpPr>
          <p:spPr bwMode="auto">
            <a:xfrm>
              <a:off x="6289403" y="2984365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22939" y="2312685"/>
              <a:ext cx="876292" cy="6459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endParaRPr lang="en-US" b="1" dirty="0">
                <a:solidFill>
                  <a:schemeClr val="tx1"/>
                </a:solidFill>
                <a:latin typeface="+mn-lt"/>
                <a:cs typeface="Courier New" pitchFamily="49" charset="0"/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786" name="Straight Arrow Connector 15"/>
            <p:cNvCxnSpPr>
              <a:cxnSpLocks noChangeShapeType="1"/>
            </p:cNvCxnSpPr>
            <p:nvPr/>
          </p:nvCxnSpPr>
          <p:spPr bwMode="auto">
            <a:xfrm>
              <a:off x="5285852" y="3136461"/>
              <a:ext cx="1003551" cy="304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4" name="Group 20"/>
            <p:cNvGrpSpPr>
              <a:grpSpLocks/>
            </p:cNvGrpSpPr>
            <p:nvPr/>
          </p:nvGrpSpPr>
          <p:grpSpPr bwMode="auto">
            <a:xfrm>
              <a:off x="7543800" y="2952447"/>
              <a:ext cx="1219200" cy="1120775"/>
              <a:chOff x="2819400" y="3374051"/>
              <a:chExt cx="1219200" cy="1121750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27676" name="TextBox 22"/>
              <p:cNvSpPr txBox="1">
                <a:spLocks noChangeArrowheads="1"/>
              </p:cNvSpPr>
              <p:nvPr/>
            </p:nvSpPr>
            <p:spPr bwMode="auto">
              <a:xfrm>
                <a:off x="3060647" y="3694765"/>
                <a:ext cx="658807" cy="3685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cxnSp>
          <p:nvCxnSpPr>
            <p:cNvPr id="32788" name="Straight Arrow Connector 23"/>
            <p:cNvCxnSpPr>
              <a:cxnSpLocks noChangeShapeType="1"/>
            </p:cNvCxnSpPr>
            <p:nvPr/>
          </p:nvCxnSpPr>
          <p:spPr bwMode="auto">
            <a:xfrm>
              <a:off x="6594203" y="3136765"/>
              <a:ext cx="949597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693" name="TextBox 65"/>
            <p:cNvSpPr txBox="1">
              <a:spLocks noChangeArrowheads="1"/>
            </p:cNvSpPr>
            <p:nvPr/>
          </p:nvSpPr>
          <p:spPr bwMode="auto">
            <a:xfrm>
              <a:off x="5900703" y="3288753"/>
              <a:ext cx="1171564" cy="6459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sensitive</a:t>
              </a:r>
            </a:p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status</a:t>
              </a:r>
            </a:p>
          </p:txBody>
        </p:sp>
        <p:sp>
          <p:nvSpPr>
            <p:cNvPr id="32790" name="Rectangular Callout 67"/>
            <p:cNvSpPr>
              <a:spLocks noChangeArrowheads="1"/>
            </p:cNvSpPr>
            <p:nvPr/>
          </p:nvSpPr>
          <p:spPr bwMode="auto">
            <a:xfrm>
              <a:off x="4419600" y="2855912"/>
              <a:ext cx="990600" cy="601126"/>
            </a:xfrm>
            <a:prstGeom prst="wedgeRectCallout">
              <a:avLst>
                <a:gd name="adj1" fmla="val 84282"/>
                <a:gd name="adj2" fmla="val 50352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32791" name="Rectangular Callout 68"/>
            <p:cNvSpPr>
              <a:spLocks noChangeArrowheads="1"/>
            </p:cNvSpPr>
            <p:nvPr/>
          </p:nvSpPr>
          <p:spPr bwMode="auto">
            <a:xfrm>
              <a:off x="7375587" y="2752414"/>
              <a:ext cx="1555624" cy="1555259"/>
            </a:xfrm>
            <a:prstGeom prst="wedgeRectCallout">
              <a:avLst>
                <a:gd name="adj1" fmla="val -67269"/>
                <a:gd name="adj2" fmla="val 7218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Type/Attribute Propagation (TAP) </a:t>
            </a:r>
            <a:r>
              <a:rPr lang="en-US" dirty="0" smtClean="0"/>
              <a:t>Module</a:t>
            </a:r>
          </a:p>
        </p:txBody>
      </p:sp>
      <p:sp>
        <p:nvSpPr>
          <p:cNvPr id="25603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smtClean="0"/>
              <a:t>system reports pending updates</a:t>
            </a:r>
          </a:p>
          <a:p>
            <a:pPr lvl="1"/>
            <a:r>
              <a:rPr lang="en-US" dirty="0" smtClean="0"/>
              <a:t>Uses global unique IDs to track versions</a:t>
            </a:r>
          </a:p>
          <a:p>
            <a:r>
              <a:rPr lang="en-US" dirty="0" smtClean="0"/>
              <a:t>Tracks only in-transit soft states</a:t>
            </a:r>
          </a:p>
          <a:p>
            <a:pPr lvl="1"/>
            <a:r>
              <a:rPr lang="en-US" dirty="0" smtClean="0"/>
              <a:t>Can be reconstructed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DBB98F4F-7403-49C7-8DDF-2BE99A038C1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17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90597" y="2068570"/>
            <a:ext cx="545501" cy="545501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FF3300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 bwMode="auto">
          <a:xfrm>
            <a:off x="6197600" y="4932363"/>
            <a:ext cx="650875" cy="782637"/>
          </a:xfrm>
          <a:prstGeom prst="can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22" name="AutoShape 872"/>
          <p:cNvSpPr>
            <a:spLocks noChangeAspect="1" noChangeArrowheads="1"/>
          </p:cNvSpPr>
          <p:nvPr/>
        </p:nvSpPr>
        <p:spPr bwMode="auto">
          <a:xfrm>
            <a:off x="7439025" y="5245100"/>
            <a:ext cx="573088" cy="157163"/>
          </a:xfrm>
          <a:prstGeom prst="parallelogram">
            <a:avLst>
              <a:gd name="adj" fmla="val 91429"/>
            </a:avLst>
          </a:prstGeom>
          <a:gradFill rotWithShape="0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t"/>
          </a:scene3d>
          <a:sp3d extrusionH="873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5611" name="Rectangle 873"/>
          <p:cNvSpPr>
            <a:spLocks noChangeAspect="1" noChangeArrowheads="1"/>
          </p:cNvSpPr>
          <p:nvPr/>
        </p:nvSpPr>
        <p:spPr bwMode="auto">
          <a:xfrm>
            <a:off x="74342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2" name="Rectangle 874"/>
          <p:cNvSpPr>
            <a:spLocks noChangeAspect="1" noChangeArrowheads="1"/>
          </p:cNvSpPr>
          <p:nvPr/>
        </p:nvSpPr>
        <p:spPr bwMode="auto">
          <a:xfrm>
            <a:off x="77978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3" name="Rectangle 875"/>
          <p:cNvSpPr>
            <a:spLocks noChangeAspect="1" noChangeArrowheads="1"/>
          </p:cNvSpPr>
          <p:nvPr/>
        </p:nvSpPr>
        <p:spPr bwMode="auto">
          <a:xfrm>
            <a:off x="75104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4" name="Rectangle 876"/>
          <p:cNvSpPr>
            <a:spLocks noChangeAspect="1" noChangeArrowheads="1"/>
          </p:cNvSpPr>
          <p:nvPr/>
        </p:nvSpPr>
        <p:spPr bwMode="auto">
          <a:xfrm>
            <a:off x="75819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5" name="Rectangle 877"/>
          <p:cNvSpPr>
            <a:spLocks noChangeAspect="1" noChangeArrowheads="1"/>
          </p:cNvSpPr>
          <p:nvPr/>
        </p:nvSpPr>
        <p:spPr bwMode="auto">
          <a:xfrm>
            <a:off x="7653338" y="5402263"/>
            <a:ext cx="44450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6" name="Rectangle 878"/>
          <p:cNvSpPr>
            <a:spLocks noChangeAspect="1" noChangeArrowheads="1"/>
          </p:cNvSpPr>
          <p:nvPr/>
        </p:nvSpPr>
        <p:spPr bwMode="auto">
          <a:xfrm>
            <a:off x="77263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7" name="AutoShape 12"/>
          <p:cNvSpPr>
            <a:spLocks noChangeAspect="1" noChangeArrowheads="1"/>
          </p:cNvSpPr>
          <p:nvPr/>
        </p:nvSpPr>
        <p:spPr bwMode="auto">
          <a:xfrm>
            <a:off x="6834188" y="4097338"/>
            <a:ext cx="431800" cy="311150"/>
          </a:xfrm>
          <a:prstGeom prst="flowChartPunchedTape">
            <a:avLst/>
          </a:prstGeom>
          <a:gradFill rotWithShape="0">
            <a:gsLst>
              <a:gs pos="0">
                <a:srgbClr val="000099"/>
              </a:gs>
              <a:gs pos="100000">
                <a:srgbClr val="0033CC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5618" name="AutoShape 12"/>
          <p:cNvSpPr>
            <a:spLocks noChangeAspect="1" noChangeArrowheads="1"/>
          </p:cNvSpPr>
          <p:nvPr/>
        </p:nvSpPr>
        <p:spPr bwMode="auto">
          <a:xfrm>
            <a:off x="6834188" y="3265488"/>
            <a:ext cx="431800" cy="309562"/>
          </a:xfrm>
          <a:prstGeom prst="flowChartPunchedTape">
            <a:avLst/>
          </a:prstGeom>
          <a:gradFill rotWithShape="0">
            <a:gsLst>
              <a:gs pos="0">
                <a:srgbClr val="FFCC00"/>
              </a:gs>
              <a:gs pos="100000">
                <a:srgbClr val="FFFF00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5619" name="TextBox 12"/>
          <p:cNvSpPr txBox="1">
            <a:spLocks noChangeArrowheads="1"/>
          </p:cNvSpPr>
          <p:nvPr/>
        </p:nvSpPr>
        <p:spPr bwMode="auto">
          <a:xfrm>
            <a:off x="7454900" y="2178050"/>
            <a:ext cx="19224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5620" name="TextBox 13"/>
          <p:cNvSpPr txBox="1">
            <a:spLocks noChangeArrowheads="1"/>
          </p:cNvSpPr>
          <p:nvPr/>
        </p:nvSpPr>
        <p:spPr bwMode="auto">
          <a:xfrm>
            <a:off x="7454900" y="3095625"/>
            <a:ext cx="17287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file system</a:t>
            </a:r>
          </a:p>
        </p:txBody>
      </p:sp>
      <p:sp>
        <p:nvSpPr>
          <p:cNvPr id="25621" name="TextBox 14"/>
          <p:cNvSpPr txBox="1">
            <a:spLocks noChangeArrowheads="1"/>
          </p:cNvSpPr>
          <p:nvPr/>
        </p:nvSpPr>
        <p:spPr bwMode="auto">
          <a:xfrm>
            <a:off x="7391400" y="3781425"/>
            <a:ext cx="1608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storage </a:t>
            </a:r>
          </a:p>
          <a:p>
            <a:pPr algn="ctr"/>
            <a:r>
              <a:rPr lang="en-US" b="1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25622" name="TextBox 15"/>
          <p:cNvSpPr txBox="1">
            <a:spLocks noChangeArrowheads="1"/>
          </p:cNvSpPr>
          <p:nvPr/>
        </p:nvSpPr>
        <p:spPr bwMode="auto">
          <a:xfrm>
            <a:off x="8058150" y="5013325"/>
            <a:ext cx="1358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storage </a:t>
            </a:r>
          </a:p>
        </p:txBody>
      </p:sp>
      <p:cxnSp>
        <p:nvCxnSpPr>
          <p:cNvPr id="25623" name="Straight Connector 16"/>
          <p:cNvCxnSpPr>
            <a:cxnSpLocks noChangeShapeType="1"/>
          </p:cNvCxnSpPr>
          <p:nvPr/>
        </p:nvCxnSpPr>
        <p:spPr bwMode="auto">
          <a:xfrm>
            <a:off x="7162800" y="2614613"/>
            <a:ext cx="0" cy="6508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4" name="Straight Connector 17"/>
          <p:cNvCxnSpPr>
            <a:cxnSpLocks noChangeShapeType="1"/>
          </p:cNvCxnSpPr>
          <p:nvPr/>
        </p:nvCxnSpPr>
        <p:spPr bwMode="auto">
          <a:xfrm>
            <a:off x="7153275" y="3559175"/>
            <a:ext cx="0" cy="5476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5" name="Straight Connector 18"/>
          <p:cNvCxnSpPr>
            <a:cxnSpLocks noChangeShapeType="1"/>
          </p:cNvCxnSpPr>
          <p:nvPr/>
        </p:nvCxnSpPr>
        <p:spPr bwMode="auto">
          <a:xfrm>
            <a:off x="7153275" y="4362450"/>
            <a:ext cx="9525" cy="32543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6" name="Elbow Connector 19"/>
          <p:cNvCxnSpPr>
            <a:cxnSpLocks noChangeShapeType="1"/>
          </p:cNvCxnSpPr>
          <p:nvPr/>
        </p:nvCxnSpPr>
        <p:spPr bwMode="auto">
          <a:xfrm>
            <a:off x="7162800" y="4687888"/>
            <a:ext cx="606425" cy="557212"/>
          </a:xfrm>
          <a:prstGeom prst="bentConnector3">
            <a:avLst>
              <a:gd name="adj1" fmla="val 100935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7" name="Elbow Connector 20"/>
          <p:cNvCxnSpPr>
            <a:cxnSpLocks noChangeShapeType="1"/>
          </p:cNvCxnSpPr>
          <p:nvPr/>
        </p:nvCxnSpPr>
        <p:spPr bwMode="auto">
          <a:xfrm rot="10800000" flipV="1">
            <a:off x="6523038" y="4687888"/>
            <a:ext cx="639762" cy="244475"/>
          </a:xfrm>
          <a:prstGeom prst="bentConnector3">
            <a:avLst>
              <a:gd name="adj1" fmla="val 103519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628" name="TextBox 28"/>
          <p:cNvSpPr txBox="1">
            <a:spLocks noChangeArrowheads="1"/>
          </p:cNvSpPr>
          <p:nvPr/>
        </p:nvSpPr>
        <p:spPr bwMode="auto">
          <a:xfrm>
            <a:off x="5662613" y="2895600"/>
            <a:ext cx="1416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00"/>
                </a:solidFill>
              </a:rPr>
              <a:t>user model</a:t>
            </a:r>
          </a:p>
        </p:txBody>
      </p:sp>
      <p:sp>
        <p:nvSpPr>
          <p:cNvPr id="25629" name="AutoShape 1313"/>
          <p:cNvSpPr>
            <a:spLocks noChangeAspect="1" noChangeArrowheads="1"/>
          </p:cNvSpPr>
          <p:nvPr/>
        </p:nvSpPr>
        <p:spPr bwMode="auto">
          <a:xfrm>
            <a:off x="5805488" y="3657600"/>
            <a:ext cx="392112" cy="319088"/>
          </a:xfrm>
          <a:prstGeom prst="flowChartDocument">
            <a:avLst/>
          </a:prstGeom>
          <a:gradFill rotWithShape="0">
            <a:gsLst>
              <a:gs pos="0">
                <a:srgbClr val="009900"/>
              </a:gs>
              <a:gs pos="100000">
                <a:srgbClr val="33CC33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99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pSp>
        <p:nvGrpSpPr>
          <p:cNvPr id="2" name="Group 23552"/>
          <p:cNvGrpSpPr>
            <a:grpSpLocks/>
          </p:cNvGrpSpPr>
          <p:nvPr/>
        </p:nvGrpSpPr>
        <p:grpSpPr bwMode="auto">
          <a:xfrm>
            <a:off x="6197600" y="3421063"/>
            <a:ext cx="660400" cy="763587"/>
            <a:chOff x="6220003" y="3420365"/>
            <a:chExt cx="637998" cy="764615"/>
          </a:xfrm>
        </p:grpSpPr>
        <p:cxnSp>
          <p:nvCxnSpPr>
            <p:cNvPr id="25635" name="Straight Arrow Connector 29"/>
            <p:cNvCxnSpPr>
              <a:cxnSpLocks noChangeShapeType="1"/>
              <a:stCxn id="25618" idx="1"/>
            </p:cNvCxnSpPr>
            <p:nvPr/>
          </p:nvCxnSpPr>
          <p:spPr bwMode="auto">
            <a:xfrm flipH="1">
              <a:off x="6220003" y="3420365"/>
              <a:ext cx="614937" cy="298779"/>
            </a:xfrm>
            <a:prstGeom prst="straightConnector1">
              <a:avLst/>
            </a:prstGeom>
            <a:noFill/>
            <a:ln w="25400" algn="ctr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25636" name="Straight Arrow Connector 37"/>
            <p:cNvCxnSpPr>
              <a:cxnSpLocks noChangeShapeType="1"/>
            </p:cNvCxnSpPr>
            <p:nvPr/>
          </p:nvCxnSpPr>
          <p:spPr bwMode="auto">
            <a:xfrm flipH="1" flipV="1">
              <a:off x="6220003" y="3886200"/>
              <a:ext cx="637998" cy="298780"/>
            </a:xfrm>
            <a:prstGeom prst="straightConnector1">
              <a:avLst/>
            </a:prstGeom>
            <a:noFill/>
            <a:ln w="25400" algn="ctr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5631" name="Rectangle 23554"/>
          <p:cNvSpPr>
            <a:spLocks noChangeArrowheads="1"/>
          </p:cNvSpPr>
          <p:nvPr/>
        </p:nvSpPr>
        <p:spPr bwMode="auto">
          <a:xfrm>
            <a:off x="6832600" y="4117975"/>
            <a:ext cx="141288" cy="161925"/>
          </a:xfrm>
          <a:prstGeom prst="rec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5632" name="Rectangle 40"/>
          <p:cNvSpPr>
            <a:spLocks noChangeArrowheads="1"/>
          </p:cNvSpPr>
          <p:nvPr/>
        </p:nvSpPr>
        <p:spPr bwMode="auto">
          <a:xfrm>
            <a:off x="6867525" y="3327400"/>
            <a:ext cx="142875" cy="163513"/>
          </a:xfrm>
          <a:prstGeom prst="rec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5633" name="TextBox 41"/>
          <p:cNvSpPr txBox="1">
            <a:spLocks noChangeArrowheads="1"/>
          </p:cNvSpPr>
          <p:nvPr/>
        </p:nvSpPr>
        <p:spPr bwMode="auto">
          <a:xfrm>
            <a:off x="5010150" y="40386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3300"/>
                </a:solidFill>
              </a:rPr>
              <a:t>secure-deletion </a:t>
            </a:r>
          </a:p>
          <a:p>
            <a:pPr algn="ctr"/>
            <a:r>
              <a:rPr lang="en-US" b="1">
                <a:solidFill>
                  <a:srgbClr val="003300"/>
                </a:solidFill>
              </a:rPr>
              <a:t>commands</a:t>
            </a:r>
          </a:p>
        </p:txBody>
      </p:sp>
      <p:sp>
        <p:nvSpPr>
          <p:cNvPr id="25634" name="TextBox 38"/>
          <p:cNvSpPr txBox="1">
            <a:spLocks noChangeArrowheads="1"/>
          </p:cNvSpPr>
          <p:nvPr/>
        </p:nvSpPr>
        <p:spPr bwMode="auto">
          <a:xfrm>
            <a:off x="5176838" y="3597275"/>
            <a:ext cx="628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900"/>
                </a:solidFill>
              </a:rPr>
              <a:t>TAP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information to track?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Deletions, but this info is not enough…</a:t>
            </a:r>
          </a:p>
          <a:p>
            <a:pPr lvl="1">
              <a:defRPr/>
            </a:pPr>
            <a:r>
              <a:rPr lang="en-US" dirty="0"/>
              <a:t>At the secure-deletion time</a:t>
            </a:r>
          </a:p>
          <a:p>
            <a:pPr lvl="2">
              <a:defRPr/>
            </a:pPr>
            <a:r>
              <a:rPr lang="en-US" dirty="0" smtClean="0"/>
              <a:t>Same location of a file may be updated couple times</a:t>
            </a:r>
            <a:endParaRPr lang="en-US" dirty="0"/>
          </a:p>
          <a:p>
            <a:pPr lvl="2">
              <a:defRPr/>
            </a:pPr>
            <a:r>
              <a:rPr lang="en-US" dirty="0"/>
              <a:t>Metadata may not reference old versions </a:t>
            </a:r>
            <a:r>
              <a:rPr lang="en-US" dirty="0" smtClean="0"/>
              <a:t>anymore</a:t>
            </a:r>
          </a:p>
          <a:p>
            <a:pPr lvl="2">
              <a:defRPr/>
            </a:pPr>
            <a:r>
              <a:rPr lang="en-US" dirty="0" smtClean="0"/>
              <a:t>Unless all updates are tracked</a:t>
            </a:r>
            <a:endParaRPr lang="en-US" dirty="0"/>
          </a:p>
          <a:p>
            <a:pPr marL="341313" lvl="1" indent="-341313">
              <a:spcBef>
                <a:spcPts val="75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defRPr/>
            </a:pPr>
            <a:r>
              <a:rPr lang="en-US" sz="3000" dirty="0" err="1"/>
              <a:t>TrueErase</a:t>
            </a:r>
            <a:r>
              <a:rPr lang="en-US" sz="3000" dirty="0"/>
              <a:t> deletes old versions </a:t>
            </a:r>
            <a:r>
              <a:rPr lang="en-US" sz="3000" dirty="0" smtClean="0"/>
              <a:t>as updates occur</a:t>
            </a:r>
            <a:endParaRPr lang="en-US" sz="3000" dirty="0"/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Secure deletion + update = </a:t>
            </a:r>
            <a:r>
              <a:rPr lang="en-US" b="1" i="1" dirty="0">
                <a:solidFill>
                  <a:srgbClr val="9933FF"/>
                </a:solidFill>
                <a:sym typeface="Wingdings" pitchFamily="2" charset="2"/>
              </a:rPr>
              <a:t>secure write</a:t>
            </a:r>
            <a:endParaRPr lang="en-US" dirty="0"/>
          </a:p>
          <a:p>
            <a:pPr>
              <a:defRPr/>
            </a:pPr>
            <a:r>
              <a:rPr lang="en-US" dirty="0"/>
              <a:t>Tracks all in-transit updates for verification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Tracking:  how hard can it be?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rely on storage data structures, IDs, and memory addresses due to reuse</a:t>
            </a:r>
          </a:p>
          <a:p>
            <a:pPr lvl="1"/>
            <a:r>
              <a:rPr lang="en-US" dirty="0"/>
              <a:t>Complicated by various access granularities </a:t>
            </a:r>
          </a:p>
          <a:p>
            <a:pPr lvl="1"/>
            <a:r>
              <a:rPr lang="en-US" dirty="0" smtClean="0"/>
              <a:t>Also </a:t>
            </a:r>
            <a:r>
              <a:rPr lang="en-US" dirty="0"/>
              <a:t>versions of storage requests in </a:t>
            </a:r>
            <a:r>
              <a:rPr lang="en-US" dirty="0" smtClean="0"/>
              <a:t>transit</a:t>
            </a:r>
          </a:p>
          <a:p>
            <a:r>
              <a:rPr lang="en-US" dirty="0" smtClean="0"/>
              <a:t>Used memory page IDs and physical storage sector number to form globally unique IDs</a:t>
            </a:r>
          </a:p>
          <a:p>
            <a:pPr lvl="1"/>
            <a:r>
              <a:rPr lang="en-US" dirty="0" smtClean="0"/>
              <a:t>Reset at page allocation time</a:t>
            </a:r>
          </a:p>
          <a:p>
            <a:pPr lvl="1"/>
            <a:r>
              <a:rPr lang="en-US" dirty="0" smtClean="0"/>
              <a:t>Reused page holding different versions of a sector has different IDs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139222B-DE2A-4217-A909-A0E86D978BA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7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People </a:t>
            </a:r>
            <a:r>
              <a:rPr lang="en-US" dirty="0" smtClean="0"/>
              <a:t>want to delete sensitive info on </a:t>
            </a:r>
            <a:r>
              <a:rPr lang="en-US" dirty="0" smtClean="0"/>
              <a:t>storage</a:t>
            </a:r>
            <a:endParaRPr lang="en-US" dirty="0" smtClean="0"/>
          </a:p>
          <a:p>
            <a:pPr lvl="1"/>
            <a:r>
              <a:rPr lang="en-US" dirty="0" smtClean="0"/>
              <a:t>But, </a:t>
            </a:r>
            <a:r>
              <a:rPr lang="en-US" dirty="0"/>
              <a:t>e</a:t>
            </a:r>
            <a:r>
              <a:rPr lang="en-US" dirty="0" smtClean="0"/>
              <a:t>xisting </a:t>
            </a:r>
            <a:r>
              <a:rPr lang="en-US" dirty="0" smtClean="0"/>
              <a:t>methods </a:t>
            </a:r>
            <a:r>
              <a:rPr lang="en-US" dirty="0" smtClean="0"/>
              <a:t>may                                            not work or easy to use</a:t>
            </a:r>
            <a:endParaRPr lang="en-US" dirty="0" smtClean="0"/>
          </a:p>
          <a:p>
            <a:r>
              <a:rPr lang="en-US" dirty="0" smtClean="0"/>
              <a:t>Solution  </a:t>
            </a:r>
          </a:p>
          <a:p>
            <a:pPr lvl="1"/>
            <a:r>
              <a:rPr lang="en-US" dirty="0" err="1" smtClean="0"/>
              <a:t>TrueErase</a:t>
            </a:r>
            <a:r>
              <a:rPr lang="en-US" dirty="0" smtClean="0"/>
              <a:t> </a:t>
            </a:r>
            <a:r>
              <a:rPr lang="en-US" dirty="0" smtClean="0"/>
              <a:t>brings                                                        </a:t>
            </a:r>
            <a:r>
              <a:rPr lang="en-US" dirty="0" smtClean="0"/>
              <a:t>backward-compatible                                  deletion to the average user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AF7FBAEA-13D6-4BBD-8357-3A6CDCC19F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695420"/>
            <a:ext cx="3276600" cy="340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interact with TAP?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Report_write</a:t>
            </a:r>
            <a:r>
              <a:rPr lang="en-US" b="1" dirty="0" smtClean="0"/>
              <a:t>()</a:t>
            </a:r>
            <a:r>
              <a:rPr lang="en-US" dirty="0" smtClean="0"/>
              <a:t> creates a tracking entry</a:t>
            </a:r>
          </a:p>
          <a:p>
            <a:r>
              <a:rPr lang="en-US" b="1" dirty="0" err="1" smtClean="0"/>
              <a:t>Report_delete</a:t>
            </a:r>
            <a:r>
              <a:rPr lang="en-US" b="1" dirty="0" smtClean="0"/>
              <a:t>()</a:t>
            </a:r>
            <a:r>
              <a:rPr lang="en-US" dirty="0" smtClean="0"/>
              <a:t> associates deletion info to a tracking entry</a:t>
            </a:r>
          </a:p>
          <a:p>
            <a:r>
              <a:rPr lang="en-US" b="1" dirty="0" err="1" smtClean="0"/>
              <a:t>Report_copy</a:t>
            </a:r>
            <a:r>
              <a:rPr lang="en-US" b="1" dirty="0" smtClean="0"/>
              <a:t>()</a:t>
            </a:r>
            <a:r>
              <a:rPr lang="en-US" dirty="0" smtClean="0"/>
              <a:t> clones a tracking entry and transfers deletion info</a:t>
            </a:r>
          </a:p>
          <a:p>
            <a:r>
              <a:rPr lang="en-US" b="1" dirty="0" err="1" smtClean="0"/>
              <a:t>Check_info</a:t>
            </a:r>
            <a:r>
              <a:rPr lang="en-US" b="1" dirty="0" smtClean="0"/>
              <a:t>()</a:t>
            </a:r>
            <a:r>
              <a:rPr lang="en-US" dirty="0" smtClean="0"/>
              <a:t> retrieves deletion info</a:t>
            </a:r>
          </a:p>
          <a:p>
            <a:r>
              <a:rPr lang="en-US" b="1" dirty="0" err="1" smtClean="0"/>
              <a:t>Cleanup_write</a:t>
            </a:r>
            <a:r>
              <a:rPr lang="en-US" b="1" dirty="0" smtClean="0"/>
              <a:t>()</a:t>
            </a:r>
            <a:r>
              <a:rPr lang="en-US" dirty="0" smtClean="0"/>
              <a:t> deletes a tracking entry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3E067541-3A20-40D8-903F-D4EC5AF88261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20</a:t>
            </a:fld>
            <a:endParaRPr lang="en-US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0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Journaling </a:t>
            </a:r>
            <a:r>
              <a:rPr lang="en-US" dirty="0" smtClean="0"/>
              <a:t>file system </a:t>
            </a:r>
            <a:r>
              <a:rPr lang="en-US" dirty="0" smtClean="0"/>
              <a:t>protects </a:t>
            </a:r>
            <a:r>
              <a:rPr lang="en-US" dirty="0" smtClean="0"/>
              <a:t>secure-deletion attributes</a:t>
            </a:r>
          </a:p>
          <a:p>
            <a:r>
              <a:rPr lang="en-US" dirty="0" smtClean="0"/>
              <a:t>During recovery, apply secure ops for all</a:t>
            </a:r>
          </a:p>
          <a:p>
            <a:pPr lvl="1"/>
            <a:r>
              <a:rPr lang="en-US" dirty="0" smtClean="0"/>
              <a:t>Even for data and metadata of non-sensitive </a:t>
            </a:r>
            <a:r>
              <a:rPr lang="en-US" dirty="0" smtClean="0"/>
              <a:t>files</a:t>
            </a:r>
            <a:endParaRPr lang="en-US" dirty="0" smtClean="0"/>
          </a:p>
          <a:p>
            <a:r>
              <a:rPr lang="en-US" dirty="0" smtClean="0"/>
              <a:t>Securely wipe the journal </a:t>
            </a:r>
          </a:p>
          <a:p>
            <a:pPr lvl="1"/>
            <a:r>
              <a:rPr lang="en-US" dirty="0" smtClean="0"/>
              <a:t>And sensitive </a:t>
            </a:r>
            <a:r>
              <a:rPr lang="en-US" dirty="0" smtClean="0"/>
              <a:t>info not </a:t>
            </a:r>
            <a:r>
              <a:rPr lang="en-US" dirty="0" smtClean="0"/>
              <a:t>yet referenced by the file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Storage-management Layer</a:t>
            </a:r>
          </a:p>
        </p:txBody>
      </p:sp>
      <p:sp>
        <p:nvSpPr>
          <p:cNvPr id="26627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Can </a:t>
            </a:r>
            <a:r>
              <a:rPr lang="en-US" dirty="0" smtClean="0"/>
              <a:t>inquire about file-system-level info</a:t>
            </a:r>
          </a:p>
          <a:p>
            <a:r>
              <a:rPr lang="en-US" dirty="0" smtClean="0"/>
              <a:t>Added secure-deletion commands for various </a:t>
            </a:r>
            <a:r>
              <a:rPr lang="en-US" dirty="0" smtClean="0"/>
              <a:t>media</a:t>
            </a:r>
            <a:endParaRPr lang="en-US" dirty="0" smtClean="0"/>
          </a:p>
          <a:p>
            <a:pPr lvl="1"/>
            <a:r>
              <a:rPr lang="en-US" dirty="0" smtClean="0"/>
              <a:t>Issue erase command for flash; write random 0s and 1s for disk</a:t>
            </a:r>
          </a:p>
          <a:p>
            <a:r>
              <a:rPr lang="en-US" dirty="0" smtClean="0"/>
              <a:t>Encryption-free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669758F0-74A5-4117-8849-3288E6389674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22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90597" y="2068570"/>
            <a:ext cx="545501" cy="545501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FF3300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 bwMode="auto">
          <a:xfrm>
            <a:off x="6197600" y="4932363"/>
            <a:ext cx="650875" cy="782637"/>
          </a:xfrm>
          <a:prstGeom prst="can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22" name="AutoShape 872"/>
          <p:cNvSpPr>
            <a:spLocks noChangeAspect="1" noChangeArrowheads="1"/>
          </p:cNvSpPr>
          <p:nvPr/>
        </p:nvSpPr>
        <p:spPr bwMode="auto">
          <a:xfrm>
            <a:off x="7439025" y="5245100"/>
            <a:ext cx="573088" cy="157163"/>
          </a:xfrm>
          <a:prstGeom prst="parallelogram">
            <a:avLst>
              <a:gd name="adj" fmla="val 91429"/>
            </a:avLst>
          </a:prstGeom>
          <a:gradFill rotWithShape="0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t"/>
          </a:scene3d>
          <a:sp3d extrusionH="873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635" name="Rectangle 873"/>
          <p:cNvSpPr>
            <a:spLocks noChangeAspect="1" noChangeArrowheads="1"/>
          </p:cNvSpPr>
          <p:nvPr/>
        </p:nvSpPr>
        <p:spPr bwMode="auto">
          <a:xfrm>
            <a:off x="74342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6" name="Rectangle 874"/>
          <p:cNvSpPr>
            <a:spLocks noChangeAspect="1" noChangeArrowheads="1"/>
          </p:cNvSpPr>
          <p:nvPr/>
        </p:nvSpPr>
        <p:spPr bwMode="auto">
          <a:xfrm>
            <a:off x="77978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7" name="Rectangle 875"/>
          <p:cNvSpPr>
            <a:spLocks noChangeAspect="1" noChangeArrowheads="1"/>
          </p:cNvSpPr>
          <p:nvPr/>
        </p:nvSpPr>
        <p:spPr bwMode="auto">
          <a:xfrm>
            <a:off x="75104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8" name="Rectangle 876"/>
          <p:cNvSpPr>
            <a:spLocks noChangeAspect="1" noChangeArrowheads="1"/>
          </p:cNvSpPr>
          <p:nvPr/>
        </p:nvSpPr>
        <p:spPr bwMode="auto">
          <a:xfrm>
            <a:off x="75819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9" name="Rectangle 877"/>
          <p:cNvSpPr>
            <a:spLocks noChangeAspect="1" noChangeArrowheads="1"/>
          </p:cNvSpPr>
          <p:nvPr/>
        </p:nvSpPr>
        <p:spPr bwMode="auto">
          <a:xfrm>
            <a:off x="7653338" y="5402263"/>
            <a:ext cx="44450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40" name="Rectangle 878"/>
          <p:cNvSpPr>
            <a:spLocks noChangeAspect="1" noChangeArrowheads="1"/>
          </p:cNvSpPr>
          <p:nvPr/>
        </p:nvSpPr>
        <p:spPr bwMode="auto">
          <a:xfrm>
            <a:off x="77263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41" name="AutoShape 12"/>
          <p:cNvSpPr>
            <a:spLocks noChangeAspect="1" noChangeArrowheads="1"/>
          </p:cNvSpPr>
          <p:nvPr/>
        </p:nvSpPr>
        <p:spPr bwMode="auto">
          <a:xfrm>
            <a:off x="6834188" y="4097338"/>
            <a:ext cx="431800" cy="311150"/>
          </a:xfrm>
          <a:prstGeom prst="flowChartPunchedTape">
            <a:avLst/>
          </a:prstGeom>
          <a:gradFill rotWithShape="0">
            <a:gsLst>
              <a:gs pos="0">
                <a:srgbClr val="000099"/>
              </a:gs>
              <a:gs pos="100000">
                <a:srgbClr val="0033CC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6642" name="AutoShape 12"/>
          <p:cNvSpPr>
            <a:spLocks noChangeAspect="1" noChangeArrowheads="1"/>
          </p:cNvSpPr>
          <p:nvPr/>
        </p:nvSpPr>
        <p:spPr bwMode="auto">
          <a:xfrm>
            <a:off x="6834188" y="3265488"/>
            <a:ext cx="431800" cy="309562"/>
          </a:xfrm>
          <a:prstGeom prst="flowChartPunchedTape">
            <a:avLst/>
          </a:prstGeom>
          <a:gradFill rotWithShape="0">
            <a:gsLst>
              <a:gs pos="0">
                <a:srgbClr val="FFCC00"/>
              </a:gs>
              <a:gs pos="100000">
                <a:srgbClr val="CCFF33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6643" name="TextBox 12"/>
          <p:cNvSpPr txBox="1">
            <a:spLocks noChangeArrowheads="1"/>
          </p:cNvSpPr>
          <p:nvPr/>
        </p:nvSpPr>
        <p:spPr bwMode="auto">
          <a:xfrm>
            <a:off x="7454900" y="2178050"/>
            <a:ext cx="19224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6644" name="TextBox 13"/>
          <p:cNvSpPr txBox="1">
            <a:spLocks noChangeArrowheads="1"/>
          </p:cNvSpPr>
          <p:nvPr/>
        </p:nvSpPr>
        <p:spPr bwMode="auto">
          <a:xfrm>
            <a:off x="7454900" y="3095625"/>
            <a:ext cx="17287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file system</a:t>
            </a:r>
          </a:p>
        </p:txBody>
      </p:sp>
      <p:sp>
        <p:nvSpPr>
          <p:cNvPr id="26645" name="TextBox 14"/>
          <p:cNvSpPr txBox="1">
            <a:spLocks noChangeArrowheads="1"/>
          </p:cNvSpPr>
          <p:nvPr/>
        </p:nvSpPr>
        <p:spPr bwMode="auto">
          <a:xfrm>
            <a:off x="7391400" y="3781425"/>
            <a:ext cx="1608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storage </a:t>
            </a:r>
          </a:p>
          <a:p>
            <a:pPr algn="ctr"/>
            <a:r>
              <a:rPr lang="en-US" b="1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26646" name="TextBox 15"/>
          <p:cNvSpPr txBox="1">
            <a:spLocks noChangeArrowheads="1"/>
          </p:cNvSpPr>
          <p:nvPr/>
        </p:nvSpPr>
        <p:spPr bwMode="auto">
          <a:xfrm>
            <a:off x="8058150" y="5013325"/>
            <a:ext cx="1358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storage </a:t>
            </a:r>
          </a:p>
        </p:txBody>
      </p:sp>
      <p:cxnSp>
        <p:nvCxnSpPr>
          <p:cNvPr id="26647" name="Straight Connector 16"/>
          <p:cNvCxnSpPr>
            <a:cxnSpLocks noChangeShapeType="1"/>
          </p:cNvCxnSpPr>
          <p:nvPr/>
        </p:nvCxnSpPr>
        <p:spPr bwMode="auto">
          <a:xfrm>
            <a:off x="7162800" y="2614613"/>
            <a:ext cx="0" cy="6508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8" name="Straight Connector 17"/>
          <p:cNvCxnSpPr>
            <a:cxnSpLocks noChangeShapeType="1"/>
          </p:cNvCxnSpPr>
          <p:nvPr/>
        </p:nvCxnSpPr>
        <p:spPr bwMode="auto">
          <a:xfrm>
            <a:off x="7153275" y="3559175"/>
            <a:ext cx="0" cy="5476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9" name="Straight Connector 18"/>
          <p:cNvCxnSpPr>
            <a:cxnSpLocks noChangeShapeType="1"/>
          </p:cNvCxnSpPr>
          <p:nvPr/>
        </p:nvCxnSpPr>
        <p:spPr bwMode="auto">
          <a:xfrm>
            <a:off x="7153275" y="4362450"/>
            <a:ext cx="9525" cy="32543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0" name="Elbow Connector 19"/>
          <p:cNvCxnSpPr>
            <a:cxnSpLocks noChangeShapeType="1"/>
          </p:cNvCxnSpPr>
          <p:nvPr/>
        </p:nvCxnSpPr>
        <p:spPr bwMode="auto">
          <a:xfrm>
            <a:off x="7162800" y="4687888"/>
            <a:ext cx="606425" cy="557212"/>
          </a:xfrm>
          <a:prstGeom prst="bentConnector3">
            <a:avLst>
              <a:gd name="adj1" fmla="val 100935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1" name="Elbow Connector 20"/>
          <p:cNvCxnSpPr>
            <a:cxnSpLocks noChangeShapeType="1"/>
          </p:cNvCxnSpPr>
          <p:nvPr/>
        </p:nvCxnSpPr>
        <p:spPr bwMode="auto">
          <a:xfrm rot="10800000" flipV="1">
            <a:off x="6523038" y="4687888"/>
            <a:ext cx="639762" cy="244475"/>
          </a:xfrm>
          <a:prstGeom prst="bentConnector3">
            <a:avLst>
              <a:gd name="adj1" fmla="val 103519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52" name="TextBox 28"/>
          <p:cNvSpPr txBox="1">
            <a:spLocks noChangeArrowheads="1"/>
          </p:cNvSpPr>
          <p:nvPr/>
        </p:nvSpPr>
        <p:spPr bwMode="auto">
          <a:xfrm>
            <a:off x="5662613" y="2895600"/>
            <a:ext cx="1416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00"/>
                </a:solidFill>
              </a:rPr>
              <a:t>user model</a:t>
            </a:r>
          </a:p>
        </p:txBody>
      </p:sp>
      <p:sp>
        <p:nvSpPr>
          <p:cNvPr id="26653" name="AutoShape 1313"/>
          <p:cNvSpPr>
            <a:spLocks noChangeAspect="1" noChangeArrowheads="1"/>
          </p:cNvSpPr>
          <p:nvPr/>
        </p:nvSpPr>
        <p:spPr bwMode="auto">
          <a:xfrm>
            <a:off x="5805488" y="3657600"/>
            <a:ext cx="392112" cy="319088"/>
          </a:xfrm>
          <a:prstGeom prst="flowChartDocumen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33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cxnSp>
        <p:nvCxnSpPr>
          <p:cNvPr id="26654" name="Straight Arrow Connector 29"/>
          <p:cNvCxnSpPr>
            <a:cxnSpLocks noChangeShapeType="1"/>
            <a:stCxn id="26642" idx="1"/>
          </p:cNvCxnSpPr>
          <p:nvPr/>
        </p:nvCxnSpPr>
        <p:spPr bwMode="auto">
          <a:xfrm flipH="1">
            <a:off x="6197600" y="3421063"/>
            <a:ext cx="636588" cy="298450"/>
          </a:xfrm>
          <a:prstGeom prst="straightConnector1">
            <a:avLst/>
          </a:prstGeom>
          <a:noFill/>
          <a:ln w="25400" algn="ctr">
            <a:solidFill>
              <a:srgbClr val="003300"/>
            </a:solidFill>
            <a:round/>
            <a:headEnd/>
            <a:tailEnd type="triangle" w="med" len="med"/>
          </a:ln>
        </p:spPr>
      </p:cxnSp>
      <p:cxnSp>
        <p:nvCxnSpPr>
          <p:cNvPr id="26655" name="Straight Arrow Connector 37"/>
          <p:cNvCxnSpPr>
            <a:cxnSpLocks noChangeShapeType="1"/>
          </p:cNvCxnSpPr>
          <p:nvPr/>
        </p:nvCxnSpPr>
        <p:spPr bwMode="auto">
          <a:xfrm flipH="1" flipV="1">
            <a:off x="6219825" y="3886200"/>
            <a:ext cx="638175" cy="298450"/>
          </a:xfrm>
          <a:prstGeom prst="straightConnector1">
            <a:avLst/>
          </a:prstGeom>
          <a:noFill/>
          <a:ln w="25400" algn="ctr">
            <a:solidFill>
              <a:srgbClr val="003300"/>
            </a:solidFill>
            <a:round/>
            <a:headEnd/>
            <a:tailEnd type="triangle" w="med" len="med"/>
          </a:ln>
        </p:spPr>
      </p:cxnSp>
      <p:sp>
        <p:nvSpPr>
          <p:cNvPr id="26656" name="Rectangle 23554"/>
          <p:cNvSpPr>
            <a:spLocks noChangeArrowheads="1"/>
          </p:cNvSpPr>
          <p:nvPr/>
        </p:nvSpPr>
        <p:spPr bwMode="auto">
          <a:xfrm>
            <a:off x="6832600" y="4117975"/>
            <a:ext cx="141288" cy="161925"/>
          </a:xfrm>
          <a:prstGeom prst="rect">
            <a:avLst/>
          </a:prstGeom>
          <a:gradFill rotWithShape="0">
            <a:gsLst>
              <a:gs pos="0">
                <a:srgbClr val="009900"/>
              </a:gs>
              <a:gs pos="100000">
                <a:srgbClr val="33CC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6657" name="Rectangle 40"/>
          <p:cNvSpPr>
            <a:spLocks noChangeArrowheads="1"/>
          </p:cNvSpPr>
          <p:nvPr/>
        </p:nvSpPr>
        <p:spPr bwMode="auto">
          <a:xfrm>
            <a:off x="6867525" y="3327400"/>
            <a:ext cx="142875" cy="163513"/>
          </a:xfrm>
          <a:prstGeom prst="rec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6658" name="TextBox 41"/>
          <p:cNvSpPr txBox="1">
            <a:spLocks noChangeArrowheads="1"/>
          </p:cNvSpPr>
          <p:nvPr/>
        </p:nvSpPr>
        <p:spPr bwMode="auto">
          <a:xfrm>
            <a:off x="5010150" y="40386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900"/>
                </a:solidFill>
              </a:rPr>
              <a:t>secure-deletion </a:t>
            </a:r>
          </a:p>
          <a:p>
            <a:pPr algn="ctr"/>
            <a:r>
              <a:rPr lang="en-US" b="1">
                <a:solidFill>
                  <a:srgbClr val="009900"/>
                </a:solidFill>
              </a:rPr>
              <a:t>commands</a:t>
            </a:r>
          </a:p>
        </p:txBody>
      </p:sp>
      <p:sp>
        <p:nvSpPr>
          <p:cNvPr id="26659" name="TextBox 38"/>
          <p:cNvSpPr txBox="1">
            <a:spLocks noChangeArrowheads="1"/>
          </p:cNvSpPr>
          <p:nvPr/>
        </p:nvSpPr>
        <p:spPr bwMode="auto">
          <a:xfrm>
            <a:off x="5176838" y="3597275"/>
            <a:ext cx="628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3300"/>
                </a:solidFill>
              </a:rPr>
              <a:t>TAP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NAND </a:t>
            </a:r>
            <a:r>
              <a:rPr lang="en-US" dirty="0"/>
              <a:t>Flash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Erasure is slow</a:t>
            </a:r>
          </a:p>
          <a:p>
            <a:pPr>
              <a:defRPr/>
            </a:pPr>
            <a:r>
              <a:rPr lang="en-US" dirty="0" smtClean="0"/>
              <a:t>Reads/writes in </a:t>
            </a:r>
            <a:r>
              <a:rPr lang="en-US" b="1" i="1" dirty="0" smtClean="0">
                <a:solidFill>
                  <a:srgbClr val="9933FF"/>
                </a:solidFill>
              </a:rPr>
              <a:t>flash pages</a:t>
            </a:r>
            <a:r>
              <a:rPr lang="en-US" dirty="0" smtClean="0">
                <a:solidFill>
                  <a:schemeClr val="tx1"/>
                </a:solidFill>
              </a:rPr>
              <a:t> (e.g., 2-8 KB)</a:t>
            </a:r>
            <a:endParaRPr lang="en-US" dirty="0" smtClean="0">
              <a:solidFill>
                <a:srgbClr val="9933FF"/>
              </a:solidFill>
            </a:endParaRPr>
          </a:p>
          <a:p>
            <a:pPr>
              <a:defRPr/>
            </a:pPr>
            <a:r>
              <a:rPr lang="en-US" dirty="0" smtClean="0"/>
              <a:t>Deletes in </a:t>
            </a:r>
            <a:r>
              <a:rPr lang="en-US" b="1" i="1" dirty="0" smtClean="0">
                <a:solidFill>
                  <a:srgbClr val="9933FF"/>
                </a:solidFill>
              </a:rPr>
              <a:t>flash blocks </a:t>
            </a:r>
            <a:r>
              <a:rPr lang="en-US" dirty="0" smtClean="0">
                <a:solidFill>
                  <a:schemeClr val="tx1"/>
                </a:solidFill>
              </a:rPr>
              <a:t>(e.g., 64-512 KB)</a:t>
            </a:r>
            <a:endParaRPr lang="en-US" b="1" i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 smtClean="0"/>
              <a:t>Consisting of contiguous pages</a:t>
            </a:r>
          </a:p>
          <a:p>
            <a:pPr>
              <a:defRPr/>
            </a:pPr>
            <a:r>
              <a:rPr lang="en-US" dirty="0" smtClean="0"/>
              <a:t>Unlike disks, no in-place updates </a:t>
            </a:r>
          </a:p>
          <a:p>
            <a:pPr lvl="1">
              <a:defRPr/>
            </a:pPr>
            <a:r>
              <a:rPr lang="en-US" dirty="0" smtClean="0"/>
              <a:t>Flash block containing the page needs to be explicitly erased before being written again</a:t>
            </a:r>
          </a:p>
          <a:p>
            <a:pPr lvl="2">
              <a:defRPr/>
            </a:pPr>
            <a:r>
              <a:rPr lang="en-US" dirty="0" smtClean="0"/>
              <a:t>In-use pages are moved elsewhere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CBE9AFC9-F0A7-4255-922C-C6451EC255B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23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Overcome Flash Property Challenges 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optimize performance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storage-management component remaps an overwrite request </a:t>
            </a:r>
            <a:r>
              <a:rPr lang="en-US" dirty="0" smtClean="0"/>
              <a:t>to an erased empty page</a:t>
            </a:r>
          </a:p>
          <a:p>
            <a:pPr lvl="2"/>
            <a:r>
              <a:rPr lang="en-US" dirty="0" smtClean="0"/>
              <a:t>Old page may stick around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1077E2E7-58B5-4BD2-BED4-E0F17972C186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24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600200" y="2971800"/>
            <a:ext cx="6858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29834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Flash block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Suppose we have a flash block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676400" y="2667000"/>
            <a:ext cx="6858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2667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Flash page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Each </a:t>
            </a:r>
            <a:r>
              <a:rPr lang="en-US" dirty="0" smtClean="0"/>
              <a:t>block is divided </a:t>
            </a:r>
            <a:r>
              <a:rPr lang="en-US" dirty="0" smtClean="0"/>
              <a:t>into </a:t>
            </a:r>
            <a:r>
              <a:rPr lang="en-US" dirty="0" smtClean="0"/>
              <a:t>flash </a:t>
            </a:r>
            <a:r>
              <a:rPr lang="en-US" dirty="0" smtClean="0"/>
              <a:t>pages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Suppose pages already have some data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Suppose </a:t>
            </a:r>
            <a:r>
              <a:rPr lang="en-US" dirty="0" smtClean="0"/>
              <a:t>we want to </a:t>
            </a:r>
            <a:r>
              <a:rPr lang="en-US" dirty="0" smtClean="0"/>
              <a:t>overwrite </a:t>
            </a:r>
            <a:r>
              <a:rPr lang="en-US" dirty="0" smtClean="0"/>
              <a:t>a page 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But no in-place overwrites allowed!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 rot="5400000">
            <a:off x="2895600" y="1981200"/>
            <a:ext cx="5334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8000" y="153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74270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Flash </a:t>
            </a:r>
            <a:r>
              <a:rPr lang="en-US" dirty="0" smtClean="0"/>
              <a:t>allocates </a:t>
            </a:r>
            <a:r>
              <a:rPr lang="en-US" dirty="0" smtClean="0"/>
              <a:t>a new flash block with pre-erased pages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150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715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715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15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172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172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172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29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629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629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086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86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086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43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001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543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543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01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01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399" cy="4529138"/>
          </a:xfrm>
        </p:spPr>
        <p:txBody>
          <a:bodyPr>
            <a:normAutofit/>
          </a:bodyPr>
          <a:lstStyle/>
          <a:p>
            <a:r>
              <a:rPr lang="en-US" dirty="0" smtClean="0"/>
              <a:t>Amount of stored, sensitive data is growing </a:t>
            </a:r>
          </a:p>
          <a:p>
            <a:pPr lvl="1"/>
            <a:r>
              <a:rPr lang="en-US" dirty="0" smtClean="0"/>
              <a:t>Financial &amp; customer info</a:t>
            </a:r>
          </a:p>
          <a:p>
            <a:pPr lvl="1"/>
            <a:r>
              <a:rPr lang="en-US" dirty="0" smtClean="0"/>
              <a:t>Trade secrets</a:t>
            </a:r>
          </a:p>
          <a:p>
            <a:pPr lvl="1"/>
            <a:r>
              <a:rPr lang="en-US" dirty="0" smtClean="0"/>
              <a:t>Usernames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asswords </a:t>
            </a:r>
          </a:p>
          <a:p>
            <a:pPr lvl="1"/>
            <a:r>
              <a:rPr lang="en-US" dirty="0" smtClean="0"/>
              <a:t>Correspondence</a:t>
            </a:r>
          </a:p>
          <a:p>
            <a:pPr lvl="1"/>
            <a:r>
              <a:rPr lang="en-US" dirty="0" smtClean="0"/>
              <a:t>Personal media files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[Ven11]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016792192"/>
              </p:ext>
            </p:extLst>
          </p:nvPr>
        </p:nvGraphicFramePr>
        <p:xfrm>
          <a:off x="4572000" y="2819400"/>
          <a:ext cx="4267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463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Flash then writes the new data to the new </a:t>
            </a:r>
            <a:r>
              <a:rPr lang="en-US" dirty="0" smtClean="0"/>
              <a:t>page </a:t>
            </a:r>
            <a:r>
              <a:rPr lang="en-US" dirty="0" smtClean="0"/>
              <a:t>while marking the old </a:t>
            </a:r>
            <a:r>
              <a:rPr lang="en-US" dirty="0" smtClean="0"/>
              <a:t>page </a:t>
            </a:r>
            <a:r>
              <a:rPr lang="en-US" dirty="0" smtClean="0"/>
              <a:t>as invalid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 rot="5400000">
            <a:off x="6096000" y="1981200"/>
            <a:ext cx="5334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48400" y="153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150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715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715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15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172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172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172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29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629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629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086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86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086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43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001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543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543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01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01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7150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715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715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172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6172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172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629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629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629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086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7086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7086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7543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001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7543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7543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001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001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2971800" y="2514600"/>
            <a:ext cx="457200" cy="60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2971800" y="2514600"/>
            <a:ext cx="381000" cy="60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6666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TrueErase</a:t>
            </a:r>
            <a:r>
              <a:rPr lang="en-US" dirty="0" smtClean="0"/>
              <a:t> NAND Secure-deletion Commands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Flash interface only accepts reads and writes</a:t>
            </a:r>
          </a:p>
          <a:p>
            <a:pPr lvl="1"/>
            <a:r>
              <a:rPr lang="en-US" dirty="0" smtClean="0"/>
              <a:t>Not erases!</a:t>
            </a:r>
          </a:p>
          <a:p>
            <a:r>
              <a:rPr lang="en-US" dirty="0" smtClean="0"/>
              <a:t>We expand the flash interface for two new commands</a:t>
            </a:r>
          </a:p>
          <a:p>
            <a:pPr lvl="1"/>
            <a:r>
              <a:rPr lang="en-US" dirty="0" err="1" smtClean="0"/>
              <a:t>Secure_delete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Secure_write</a:t>
            </a:r>
            <a:r>
              <a:rPr lang="en-US" dirty="0" smtClean="0"/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F70807C-0F12-4474-9BA4-61483CF553EF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31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TrueErase</a:t>
            </a:r>
            <a:r>
              <a:rPr lang="en-US" dirty="0" smtClean="0"/>
              <a:t> NAND Secure-deletion Commands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Secure_delete(pages)</a:t>
            </a:r>
          </a:p>
          <a:p>
            <a:pPr lvl="1"/>
            <a:r>
              <a:rPr lang="en-US" smtClean="0"/>
              <a:t>Copies other in-use pages from the current flash block to elsewhere </a:t>
            </a:r>
          </a:p>
          <a:p>
            <a:pPr lvl="1"/>
            <a:r>
              <a:rPr lang="en-US" smtClean="0"/>
              <a:t>Issue erase command on the current block</a:t>
            </a:r>
          </a:p>
          <a:p>
            <a:r>
              <a:rPr lang="en-US" smtClean="0"/>
              <a:t>Secure_write(page)</a:t>
            </a:r>
          </a:p>
          <a:p>
            <a:pPr lvl="1"/>
            <a:r>
              <a:rPr lang="en-US" smtClean="0"/>
              <a:t>Write the new page </a:t>
            </a:r>
          </a:p>
          <a:p>
            <a:pPr lvl="1"/>
            <a:r>
              <a:rPr lang="en-US" smtClean="0"/>
              <a:t>Call Secure_delete() on the old (if applicable)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F70807C-0F12-4474-9BA4-61483CF553EF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32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Reorganization (Garbage Collection)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No respect for file boundaries, sensitive status</a:t>
            </a:r>
          </a:p>
          <a:p>
            <a:r>
              <a:rPr lang="en-US" dirty="0" smtClean="0"/>
              <a:t>Solution:  store sensitive-status bit in per-page control areas</a:t>
            </a:r>
          </a:p>
          <a:p>
            <a:pPr lvl="1"/>
            <a:r>
              <a:rPr lang="en-US" dirty="0" smtClean="0"/>
              <a:t>Used to enforce secure-deletion semantics during  internal flash reorganization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3ABDBE09-2F3B-425F-8AAA-5438BA4787E5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33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File-system-consistency Properties and Secure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Pointer-ordering property</a:t>
            </a:r>
            <a:r>
              <a:rPr lang="en-US" dirty="0" smtClean="0"/>
              <a:t> ensures that data block in memory is written to storage</a:t>
            </a:r>
          </a:p>
          <a:p>
            <a:pPr lvl="1"/>
            <a:r>
              <a:rPr lang="en-US" dirty="0" smtClean="0"/>
              <a:t>Before </a:t>
            </a:r>
            <a:r>
              <a:rPr lang="en-US" dirty="0" smtClean="0"/>
              <a:t>referencing metadata </a:t>
            </a:r>
            <a:r>
              <a:rPr lang="en-US" dirty="0" smtClean="0"/>
              <a:t>block is written to storage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C829C4B3-85C9-4003-BA36-7409819F7CE9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35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331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2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3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4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5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6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7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6338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6339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6340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6341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6342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6343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4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5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6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7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6348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3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6353" name="Straight Arrow Connector 29"/>
              <p:cNvCxnSpPr>
                <a:cxnSpLocks noChangeShapeType="1"/>
                <a:stCxn id="56338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6354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6350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6351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6352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EC6AB01D-0EF8-4469-B83E-185B063B570B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36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  <a:endParaRPr lang="en-US" b="1" dirty="0">
              <a:solidFill>
                <a:schemeClr val="tx1"/>
              </a:solidFill>
              <a:latin typeface="+mn-lt"/>
              <a:cs typeface="Courier New" pitchFamily="49" charset="0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57354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65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6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7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8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9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70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71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7372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7373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7374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7375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7376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7377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78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79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80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81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7382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5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7387" name="Straight Arrow Connector 29"/>
              <p:cNvCxnSpPr>
                <a:cxnSpLocks noChangeShapeType="1"/>
                <a:stCxn id="57372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7388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7384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7385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7386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57357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7358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7359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591545" y="278025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Non-sensitive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461D8C78-5E95-47BE-8048-3FC919DEE308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37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58378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222375"/>
            <a:chOff x="4038600" y="4234236"/>
            <a:chExt cx="1726019" cy="1222034"/>
          </a:xfrm>
        </p:grpSpPr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5105651" y="5088073"/>
              <a:ext cx="658968" cy="3681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58422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393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4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5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6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7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8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9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8400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8401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8402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8403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8404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8405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6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7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8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9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8410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8415" name="Straight Arrow Connector 29"/>
              <p:cNvCxnSpPr>
                <a:cxnSpLocks noChangeShapeType="1"/>
                <a:stCxn id="58400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8416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8412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8413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8414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58385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8386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8387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499E2D46-5262-4BA4-A297-5459BCCCDFB6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38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63975" y="4767263"/>
            <a:ext cx="1725613" cy="1222375"/>
            <a:chOff x="4038600" y="4234236"/>
            <a:chExt cx="1726019" cy="1222034"/>
          </a:xfrm>
        </p:grpSpPr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5105651" y="5088073"/>
              <a:ext cx="658968" cy="3681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59438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409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0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1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2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3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4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5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9416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9417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9418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9419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9420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9421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2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3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4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5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26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5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9431" name="Straight Arrow Connector 29"/>
              <p:cNvCxnSpPr>
                <a:cxnSpLocks noChangeShapeType="1"/>
                <a:stCxn id="59416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32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9428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9429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9430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59401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02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9403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59400" name="Lightning Bolt 61"/>
          <p:cNvSpPr>
            <a:spLocks noChangeArrowheads="1"/>
          </p:cNvSpPr>
          <p:nvPr/>
        </p:nvSpPr>
        <p:spPr bwMode="auto">
          <a:xfrm>
            <a:off x="4462463" y="3859213"/>
            <a:ext cx="461962" cy="706437"/>
          </a:xfrm>
          <a:prstGeom prst="lightningBolt">
            <a:avLst/>
          </a:prstGeom>
          <a:gradFill rotWithShape="0">
            <a:gsLst>
              <a:gs pos="0">
                <a:srgbClr val="CC9900"/>
              </a:gs>
              <a:gs pos="100000">
                <a:srgbClr val="FFFF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88188961-6C5E-4834-A8E3-F0E5A401B12F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39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B’s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2"/>
            <a:ext cx="658812" cy="612775"/>
            <a:chOff x="1501696" y="2206950"/>
            <a:chExt cx="659155" cy="612449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90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0426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222375"/>
            <a:chOff x="4038600" y="4234236"/>
            <a:chExt cx="1726019" cy="1222034"/>
          </a:xfrm>
        </p:grpSpPr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5105651" y="5088073"/>
              <a:ext cx="658968" cy="3681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60467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438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39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0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1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2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3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4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0445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0446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0447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0448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0449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0450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1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2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3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4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0455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0460" name="Straight Arrow Connector 29"/>
              <p:cNvCxnSpPr>
                <a:cxnSpLocks noChangeShapeType="1"/>
                <a:stCxn id="60445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61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0457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0458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0459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0430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0431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0432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591545" y="2780257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ensitive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file deletion leaves data behind</a:t>
            </a:r>
          </a:p>
          <a:p>
            <a:pPr lvl="1"/>
            <a:r>
              <a:rPr lang="en-US" dirty="0" smtClean="0"/>
              <a:t>Even formatting the device may not erase data</a:t>
            </a:r>
          </a:p>
          <a:p>
            <a:pPr lvl="2"/>
            <a:r>
              <a:rPr lang="en-US" dirty="0" smtClean="0"/>
              <a:t>E.g., MSDOS format removes &lt; 0.1% of data</a:t>
            </a:r>
          </a:p>
          <a:p>
            <a:r>
              <a:rPr lang="en-US" b="1" i="1" dirty="0" smtClean="0">
                <a:solidFill>
                  <a:srgbClr val="9933FF"/>
                </a:solidFill>
              </a:rPr>
              <a:t>Secure-deletion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solutions are designed to irrecoverably delete information</a:t>
            </a:r>
          </a:p>
          <a:p>
            <a:pPr lvl="1"/>
            <a:r>
              <a:rPr lang="en-US" dirty="0" smtClean="0"/>
              <a:t>Must delete both data and </a:t>
            </a:r>
            <a:r>
              <a:rPr lang="en-US" b="1" i="1" dirty="0" smtClean="0">
                <a:solidFill>
                  <a:srgbClr val="9933FF"/>
                </a:solidFill>
              </a:rPr>
              <a:t>metadata</a:t>
            </a:r>
            <a:r>
              <a:rPr lang="en-US" dirty="0" smtClean="0"/>
              <a:t>, which is information about the data such as file name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AF7FBAEA-13D6-4BBD-8357-3A6CDCC19F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F426F39A-B92A-47DF-A567-4B8A961C4C42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40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B’s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1450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328737"/>
            <a:chOff x="4038600" y="4234236"/>
            <a:chExt cx="1726019" cy="1328368"/>
          </a:xfrm>
        </p:grpSpPr>
        <p:grpSp>
          <p:nvGrpSpPr>
            <p:cNvPr id="5" name="Group 64"/>
            <p:cNvGrpSpPr>
              <a:grpSpLocks/>
            </p:cNvGrpSpPr>
            <p:nvPr/>
          </p:nvGrpSpPr>
          <p:grpSpPr bwMode="auto">
            <a:xfrm>
              <a:off x="5105400" y="4949910"/>
              <a:ext cx="659219" cy="612694"/>
              <a:chOff x="1501696" y="2206950"/>
              <a:chExt cx="659155" cy="612449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1501696" y="2206950"/>
                <a:ext cx="659155" cy="61244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39" name="TextBox 22"/>
              <p:cNvSpPr txBox="1">
                <a:spLocks noChangeArrowheads="1"/>
              </p:cNvSpPr>
              <p:nvPr/>
            </p:nvSpPr>
            <p:spPr bwMode="auto">
              <a:xfrm>
                <a:off x="1501947" y="2345058"/>
                <a:ext cx="658904" cy="368051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61495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66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67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68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69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70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71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72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1473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1474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1475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1476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1477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1478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79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0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1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2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83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1488" name="Straight Arrow Connector 29"/>
              <p:cNvCxnSpPr>
                <a:cxnSpLocks noChangeShapeType="1"/>
                <a:stCxn id="61473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1489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1485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1486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1487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1458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59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1460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61457" name="TextBox 2"/>
          <p:cNvSpPr txBox="1">
            <a:spLocks noChangeArrowheads="1"/>
          </p:cNvSpPr>
          <p:nvPr/>
        </p:nvSpPr>
        <p:spPr bwMode="auto">
          <a:xfrm>
            <a:off x="5991225" y="4914900"/>
            <a:ext cx="27654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Non-secure </a:t>
            </a:r>
            <a:r>
              <a:rPr lang="en-US" b="1" dirty="0">
                <a:solidFill>
                  <a:srgbClr val="FF0000"/>
                </a:solidFill>
              </a:rPr>
              <a:t>deletion of A can </a:t>
            </a:r>
            <a:r>
              <a:rPr lang="en-US" b="1" dirty="0" smtClean="0">
                <a:solidFill>
                  <a:srgbClr val="FF0000"/>
                </a:solidFill>
              </a:rPr>
              <a:t>be applied to </a:t>
            </a:r>
            <a:r>
              <a:rPr lang="en-US" b="1" dirty="0">
                <a:solidFill>
                  <a:srgbClr val="FF0000"/>
                </a:solidFill>
              </a:rPr>
              <a:t>B’s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5C576A97-8B1D-4480-A613-D68EA3EE76DD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41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2474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5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6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7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8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9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90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91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2492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2493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2494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2495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2496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2497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498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499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500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501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2502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5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2507" name="Straight Arrow Connector 29"/>
              <p:cNvCxnSpPr>
                <a:cxnSpLocks noChangeShapeType="1"/>
                <a:stCxn id="62492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508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2504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2505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2506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2477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2478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2479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A0D04D74-1AF5-4996-ACC4-8BEA32406757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42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3498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4930775" y="5483225"/>
            <a:ext cx="658813" cy="612775"/>
            <a:chOff x="1501696" y="2206950"/>
            <a:chExt cx="659155" cy="612449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1501696" y="2344990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514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5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6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7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8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9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20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3521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3522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3523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3524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3525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3526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27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28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29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30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3531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3536" name="Straight Arrow Connector 29"/>
              <p:cNvCxnSpPr>
                <a:cxnSpLocks noChangeShapeType="1"/>
                <a:stCxn id="63521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3537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3533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3534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3535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3506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3507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3508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63505" name="TextBox 2"/>
          <p:cNvSpPr txBox="1">
            <a:spLocks noChangeArrowheads="1"/>
          </p:cNvSpPr>
          <p:nvPr/>
        </p:nvSpPr>
        <p:spPr bwMode="auto">
          <a:xfrm>
            <a:off x="5991225" y="3810000"/>
            <a:ext cx="2765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>
                <a:solidFill>
                  <a:schemeClr val="tx1"/>
                </a:solidFill>
              </a:rPr>
              <a:t>Data blocks are propagated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B6791D22-E305-4058-BB9C-39D29239FF0D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43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4522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4930775" y="5483225"/>
            <a:ext cx="658813" cy="612775"/>
            <a:chOff x="1501696" y="2206950"/>
            <a:chExt cx="659155" cy="612449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1501696" y="2344990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538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39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0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1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2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3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4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4545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4546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4547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4548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4549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4550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1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2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3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4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4555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4560" name="Straight Arrow Connector 29"/>
              <p:cNvCxnSpPr>
                <a:cxnSpLocks noChangeShapeType="1"/>
                <a:stCxn id="64545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4561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4557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4558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4559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4530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4531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4532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64529" name="TextBox 2"/>
          <p:cNvSpPr txBox="1">
            <a:spLocks noChangeArrowheads="1"/>
          </p:cNvSpPr>
          <p:nvPr/>
        </p:nvSpPr>
        <p:spPr bwMode="auto">
          <a:xfrm>
            <a:off x="5991225" y="1770063"/>
            <a:ext cx="27654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Need to turn off storage built-in cache to prevent reordering 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Or issue device-specific flush commands</a:t>
            </a:r>
          </a:p>
          <a:p>
            <a:pPr marL="285750" indent="-285750">
              <a:buFont typeface="Arial" charset="0"/>
              <a:buChar char="•"/>
            </a:pPr>
            <a:endParaRPr lang="en-US" b="1" dirty="0" smtClean="0">
              <a:solidFill>
                <a:srgbClr val="00990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Need to handle crash at this point 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Remove orphaned sensitive blocks at recovery time</a:t>
            </a:r>
          </a:p>
          <a:p>
            <a:pPr marL="285750" indent="-285750">
              <a:buFont typeface="Arial" charset="0"/>
              <a:buChar char="•"/>
            </a:pPr>
            <a:endParaRPr lang="en-US" b="1" dirty="0">
              <a:solidFill>
                <a:srgbClr val="00990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n-US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5A544E93-933D-4851-9A08-E9716525F4BB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44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5546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328737"/>
            <a:chOff x="4038600" y="4234236"/>
            <a:chExt cx="1726019" cy="1328368"/>
          </a:xfrm>
        </p:grpSpPr>
        <p:grpSp>
          <p:nvGrpSpPr>
            <p:cNvPr id="5" name="Group 64"/>
            <p:cNvGrpSpPr>
              <a:grpSpLocks/>
            </p:cNvGrpSpPr>
            <p:nvPr/>
          </p:nvGrpSpPr>
          <p:grpSpPr bwMode="auto">
            <a:xfrm>
              <a:off x="5105400" y="4949910"/>
              <a:ext cx="659219" cy="612694"/>
              <a:chOff x="1501696" y="2206950"/>
              <a:chExt cx="659155" cy="612449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1501696" y="2206950"/>
                <a:ext cx="659155" cy="61244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39" name="TextBox 22"/>
              <p:cNvSpPr txBox="1">
                <a:spLocks noChangeArrowheads="1"/>
              </p:cNvSpPr>
              <p:nvPr/>
            </p:nvSpPr>
            <p:spPr bwMode="auto">
              <a:xfrm>
                <a:off x="1501947" y="2345058"/>
                <a:ext cx="658904" cy="368051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65590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561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2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3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4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5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6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7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5568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5569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5570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5571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5572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5573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4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5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6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7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5578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5583" name="Straight Arrow Connector 29"/>
              <p:cNvCxnSpPr>
                <a:cxnSpLocks noChangeShapeType="1"/>
                <a:stCxn id="65568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5584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5580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5581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5582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5553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5554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5555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Pointer-ordering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mention what happens to freed in-memory sensitive data blocks</a:t>
            </a:r>
          </a:p>
          <a:p>
            <a:pPr lvl="1"/>
            <a:r>
              <a:rPr lang="en-US" dirty="0" smtClean="0"/>
              <a:t>Those blocks can be </a:t>
            </a:r>
            <a:r>
              <a:rPr lang="en-US" dirty="0" smtClean="0"/>
              <a:t>flushed to </a:t>
            </a:r>
            <a:r>
              <a:rPr lang="en-US" dirty="0" smtClean="0"/>
              <a:t>storage </a:t>
            </a:r>
            <a:r>
              <a:rPr lang="en-US" dirty="0" smtClean="0"/>
              <a:t>without </a:t>
            </a:r>
            <a:r>
              <a:rPr lang="en-US" dirty="0" smtClean="0"/>
              <a:t>file system knowing what is going on</a:t>
            </a:r>
          </a:p>
          <a:p>
            <a:pPr lvl="1"/>
            <a:r>
              <a:rPr lang="en-US" dirty="0" smtClean="0"/>
              <a:t>They must not undo our secure deletion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File-system-consistency Properties and Secure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Reuse-ordering property </a:t>
            </a:r>
            <a:r>
              <a:rPr lang="en-US" dirty="0" smtClean="0"/>
              <a:t>ensures that a freed block will not be reused </a:t>
            </a:r>
          </a:p>
          <a:p>
            <a:pPr lvl="1"/>
            <a:r>
              <a:rPr lang="en-US" dirty="0" smtClean="0"/>
              <a:t>Before its free status is written to storage</a:t>
            </a:r>
          </a:p>
          <a:p>
            <a:r>
              <a:rPr lang="en-US" dirty="0" smtClean="0"/>
              <a:t>Implications for a secure deletion operation</a:t>
            </a:r>
          </a:p>
          <a:p>
            <a:pPr lvl="1"/>
            <a:r>
              <a:rPr lang="en-US" dirty="0" smtClean="0"/>
              <a:t>Until the free status is written, we can</a:t>
            </a:r>
          </a:p>
          <a:p>
            <a:pPr lvl="2"/>
            <a:r>
              <a:rPr lang="en-US" dirty="0" smtClean="0"/>
              <a:t>Perform secure operations on the block</a:t>
            </a:r>
          </a:p>
          <a:p>
            <a:pPr lvl="2"/>
            <a:r>
              <a:rPr lang="en-US" dirty="0" smtClean="0"/>
              <a:t>Be guaranteed that the block will not change it’s status (file ownership or type)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8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File-system-consistency Properties and Secure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Non-rollback property</a:t>
            </a:r>
            <a:r>
              <a:rPr lang="en-US" b="1" i="1" dirty="0" smtClean="0"/>
              <a:t> </a:t>
            </a:r>
            <a:r>
              <a:rPr lang="en-US" dirty="0" smtClean="0"/>
              <a:t>ensures that older versions will not overwrite newer versions on storage</a:t>
            </a:r>
          </a:p>
          <a:p>
            <a:r>
              <a:rPr lang="en-US" dirty="0" smtClean="0"/>
              <a:t>Implications </a:t>
            </a:r>
            <a:r>
              <a:rPr lang="en-US" dirty="0"/>
              <a:t>a secure-deletion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 smtClean="0"/>
              <a:t>Secure-deletion operation and normal updates will be applied in the correct order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8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 of Corner Cases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Ensuring that a secure deletion occurs before a block is persistently declared free</a:t>
            </a:r>
          </a:p>
          <a:p>
            <a:r>
              <a:rPr lang="en-US" dirty="0" smtClean="0"/>
              <a:t>Hunting down </a:t>
            </a:r>
            <a:r>
              <a:rPr lang="en-US" dirty="0" smtClean="0"/>
              <a:t>stored sensitive </a:t>
            </a:r>
            <a:r>
              <a:rPr lang="en-US" dirty="0" smtClean="0"/>
              <a:t>blocks left behind after a crash </a:t>
            </a:r>
          </a:p>
          <a:p>
            <a:r>
              <a:rPr lang="en-US" dirty="0" smtClean="0"/>
              <a:t>Making sure that </a:t>
            </a:r>
            <a:r>
              <a:rPr lang="en-US" dirty="0" smtClean="0"/>
              <a:t>non-secure </a:t>
            </a:r>
            <a:r>
              <a:rPr lang="en-US" dirty="0" smtClean="0"/>
              <a:t>deletion is not applied to the </a:t>
            </a:r>
            <a:r>
              <a:rPr lang="en-US" dirty="0" smtClean="0"/>
              <a:t>secure</a:t>
            </a:r>
            <a:r>
              <a:rPr lang="en-US" dirty="0" smtClean="0"/>
              <a:t> </a:t>
            </a:r>
            <a:r>
              <a:rPr lang="en-US" dirty="0" smtClean="0"/>
              <a:t>file</a:t>
            </a:r>
          </a:p>
          <a:p>
            <a:r>
              <a:rPr lang="en-US" dirty="0" smtClean="0"/>
              <a:t>Making sure that a securely deleted block is not overwritten by an old, secure unreferenced block</a:t>
            </a:r>
          </a:p>
          <a:p>
            <a:r>
              <a:rPr lang="en-US" dirty="0" smtClean="0"/>
              <a:t>Handling versions of requests in transit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98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E9C0F242-E418-4C34-B27B-4447E2078F66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48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</a:t>
            </a:r>
            <a:r>
              <a:rPr lang="en-US" dirty="0"/>
              <a:t>&amp;</a:t>
            </a:r>
            <a:r>
              <a:rPr lang="en-US" dirty="0" smtClean="0"/>
              <a:t>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Prototyped under Linux, for disk and flash</a:t>
            </a:r>
          </a:p>
          <a:p>
            <a:pPr lvl="1"/>
            <a:r>
              <a:rPr lang="en-US" dirty="0" smtClean="0"/>
              <a:t>~12K lines of code (1,700 at the kernel level)</a:t>
            </a:r>
          </a:p>
          <a:p>
            <a:pPr lvl="1"/>
            <a:r>
              <a:rPr lang="en-US" dirty="0" smtClean="0"/>
              <a:t>Used </a:t>
            </a:r>
            <a:r>
              <a:rPr lang="en-US" dirty="0" smtClean="0"/>
              <a:t>ext3, which</a:t>
            </a:r>
            <a:r>
              <a:rPr lang="en-US" dirty="0"/>
              <a:t> </a:t>
            </a:r>
            <a:r>
              <a:rPr lang="en-US" dirty="0" smtClean="0"/>
              <a:t>holds </a:t>
            </a:r>
            <a:r>
              <a:rPr lang="en-US" dirty="0" smtClean="0"/>
              <a:t>consistency </a:t>
            </a:r>
            <a:r>
              <a:rPr lang="en-US" dirty="0" smtClean="0"/>
              <a:t>properties</a:t>
            </a:r>
          </a:p>
          <a:p>
            <a:pPr lvl="2"/>
            <a:r>
              <a:rPr lang="en-US" dirty="0" smtClean="0"/>
              <a:t>Inserted ~60 TAP </a:t>
            </a:r>
            <a:r>
              <a:rPr lang="en-US" dirty="0" smtClean="0"/>
              <a:t>calls to the legacy code</a:t>
            </a:r>
            <a:endParaRPr lang="en-US" dirty="0" smtClean="0"/>
          </a:p>
          <a:p>
            <a:r>
              <a:rPr lang="en-US" dirty="0" smtClean="0"/>
              <a:t>Core framework component verified via model-checking-like methods and two-version programming</a:t>
            </a:r>
          </a:p>
          <a:p>
            <a:pPr lvl="1"/>
            <a:r>
              <a:rPr lang="en-US" dirty="0" smtClean="0"/>
              <a:t>Systemically verified 10K unique states and 2.7M state transitions</a:t>
            </a:r>
          </a:p>
          <a:p>
            <a:pPr lvl="1"/>
            <a:r>
              <a:rPr lang="en-US" dirty="0" smtClean="0"/>
              <a:t>Include the cases for common crashes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[Siv05]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Device- or partition-wide secure deletion</a:t>
            </a:r>
          </a:p>
          <a:p>
            <a:pPr lvl="1"/>
            <a:r>
              <a:rPr lang="en-US" dirty="0" smtClean="0"/>
              <a:t>Inflexible and may not work on some </a:t>
            </a:r>
            <a:r>
              <a:rPr lang="en-US" dirty="0" smtClean="0"/>
              <a:t>media</a:t>
            </a:r>
            <a:endParaRPr lang="en-US" dirty="0" smtClean="0"/>
          </a:p>
          <a:p>
            <a:r>
              <a:rPr lang="en-US" dirty="0" smtClean="0"/>
              <a:t>Per-file solutions</a:t>
            </a:r>
          </a:p>
          <a:p>
            <a:pPr lvl="1"/>
            <a:r>
              <a:rPr lang="en-US" dirty="0" smtClean="0"/>
              <a:t>Many solutions are incomplete</a:t>
            </a:r>
          </a:p>
          <a:p>
            <a:pPr lvl="1"/>
            <a:r>
              <a:rPr lang="en-US" dirty="0" smtClean="0"/>
              <a:t>Encryption-based solutions</a:t>
            </a:r>
          </a:p>
          <a:p>
            <a:pPr lvl="2"/>
            <a:r>
              <a:rPr lang="en-US" dirty="0" smtClean="0"/>
              <a:t>Need to delete per-file keys</a:t>
            </a:r>
          </a:p>
          <a:p>
            <a:pPr lvl="2"/>
            <a:r>
              <a:rPr lang="en-US" dirty="0" smtClean="0"/>
              <a:t>Encryption schemes may expire </a:t>
            </a:r>
          </a:p>
          <a:p>
            <a:pPr lvl="1"/>
            <a:r>
              <a:rPr lang="en-US" dirty="0"/>
              <a:t>Generally do not work with average </a:t>
            </a:r>
            <a:r>
              <a:rPr lang="en-US" dirty="0" smtClean="0"/>
              <a:t>users or different combinations of file systems and </a:t>
            </a:r>
            <a:r>
              <a:rPr lang="en-US" dirty="0"/>
              <a:t>storage media (e.g., disks, thumb drives)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[Die08, Wei11, CWE12]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More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Interchangeable user-level/kernel-level development framework</a:t>
            </a:r>
          </a:p>
          <a:p>
            <a:r>
              <a:rPr lang="en-US" dirty="0" smtClean="0"/>
              <a:t>Flash performance optimizations</a:t>
            </a:r>
          </a:p>
          <a:p>
            <a:r>
              <a:rPr lang="en-US" dirty="0" smtClean="0"/>
              <a:t>Verification framework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Storage Evaluation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Evaluated using </a:t>
            </a:r>
            <a:r>
              <a:rPr lang="en-US" dirty="0" err="1" smtClean="0"/>
              <a:t>OpenSSH</a:t>
            </a:r>
            <a:r>
              <a:rPr lang="en-US" dirty="0" smtClean="0"/>
              <a:t> compilation </a:t>
            </a:r>
            <a:r>
              <a:rPr lang="en-US" dirty="0"/>
              <a:t>and </a:t>
            </a:r>
            <a:r>
              <a:rPr lang="en-US" dirty="0" smtClean="0"/>
              <a:t>modified </a:t>
            </a:r>
            <a:r>
              <a:rPr lang="en-US" dirty="0" err="1" smtClean="0"/>
              <a:t>PostMark</a:t>
            </a:r>
            <a:r>
              <a:rPr lang="en-US" dirty="0" smtClean="0"/>
              <a:t> benchmarks</a:t>
            </a:r>
          </a:p>
          <a:p>
            <a:pPr lvl="1"/>
            <a:r>
              <a:rPr lang="en-US" dirty="0" err="1"/>
              <a:t>OpenSSH</a:t>
            </a:r>
            <a:r>
              <a:rPr lang="en-US" dirty="0"/>
              <a:t>:  1.6x slowdown </a:t>
            </a:r>
            <a:r>
              <a:rPr lang="en-US" dirty="0" smtClean="0"/>
              <a:t>when 27</a:t>
            </a:r>
            <a:r>
              <a:rPr lang="en-US" dirty="0" smtClean="0"/>
              <a:t>% </a:t>
            </a:r>
            <a:r>
              <a:rPr lang="en-US" dirty="0"/>
              <a:t>files marked </a:t>
            </a:r>
            <a:r>
              <a:rPr lang="en-US" dirty="0" smtClean="0"/>
              <a:t>sensitive under </a:t>
            </a:r>
            <a:r>
              <a:rPr lang="en-US" dirty="0" err="1" smtClean="0"/>
              <a:t>openbsd-compat</a:t>
            </a:r>
            <a:r>
              <a:rPr lang="en-US" dirty="0" smtClean="0"/>
              <a:t> directory</a:t>
            </a:r>
            <a:endParaRPr lang="en-US" dirty="0"/>
          </a:p>
          <a:p>
            <a:pPr lvl="1"/>
            <a:r>
              <a:rPr lang="en-US" dirty="0" err="1" smtClean="0"/>
              <a:t>PostMark</a:t>
            </a:r>
            <a:r>
              <a:rPr lang="en-US" dirty="0" smtClean="0"/>
              <a:t>:  3.4x slowdown </a:t>
            </a:r>
            <a:r>
              <a:rPr lang="en-US" dirty="0" smtClean="0"/>
              <a:t>when</a:t>
            </a:r>
            <a:r>
              <a:rPr lang="en-US" dirty="0" smtClean="0"/>
              <a:t> </a:t>
            </a:r>
            <a:r>
              <a:rPr lang="en-US" dirty="0" smtClean="0"/>
              <a:t>first 5% files marked sensitive</a:t>
            </a:r>
          </a:p>
          <a:p>
            <a:r>
              <a:rPr lang="en-US" dirty="0" smtClean="0"/>
              <a:t>Performance comparable to other works that involve tailored and extensive system changes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8811D4D3-170B-4717-8AD7-1DF5F3CBBAC3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51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[Jou06, Kat97, Wei11]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2" y="1564089"/>
          <a:ext cx="8153398" cy="4455717"/>
        </p:xfrm>
        <a:graphic>
          <a:graphicData uri="http://schemas.openxmlformats.org/drawingml/2006/table">
            <a:tbl>
              <a:tblPr/>
              <a:tblGrid>
                <a:gridCol w="838198"/>
                <a:gridCol w="51816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6210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+mn-lt"/>
                          <a:ea typeface="Times New Roman"/>
                          <a:cs typeface="Times New Roman"/>
                        </a:rPr>
                        <a:t>Levels</a:t>
                      </a:r>
                      <a:endParaRPr lang="en-US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Solutions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+mn-lt"/>
                          <a:ea typeface="Times New Roman"/>
                          <a:cs typeface="Times New Roman"/>
                        </a:rPr>
                        <a:t>F</a:t>
                      </a:r>
                      <a:endParaRPr lang="en-US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M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en-US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Times New Roman"/>
                        </a:rPr>
                        <a:t>Storage manage-</a:t>
                      </a:r>
                      <a:r>
                        <a:rPr lang="en-US" sz="1400" dirty="0" err="1" smtClean="0">
                          <a:latin typeface="+mn-lt"/>
                          <a:ea typeface="Times New Roman"/>
                          <a:cs typeface="Times New Roman"/>
                        </a:rPr>
                        <a:t>ment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Secure delete encrypted device/partition key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Specialized hard drive commands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Specialized flash medium commands (page granularity)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File system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Stackable file system deletion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Modified file system – deletion through overwriting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Modified file system – deletion through encryption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User space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User-space solution on top of flash file system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Overwriting tools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Remote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Dedicated server(s) for encryption keys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Encrypted backup system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Data-path-wide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Modified flash file systems – device erasures and/or overwriting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Modified flash file systems – encryption with key erasure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Semantically-Smart Disk Systems  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[Siv03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Type-Safe Disks 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[Siv06]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Data Node Encrypted File System 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[Rea12]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+mn-lt"/>
                          <a:ea typeface="Times New Roman"/>
                          <a:cs typeface="Times New Roman"/>
                        </a:rPr>
                        <a:t>TrueErase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457200" y="6326187"/>
            <a:ext cx="8001000" cy="455613"/>
          </a:xfrm>
        </p:spPr>
        <p:txBody>
          <a:bodyPr/>
          <a:lstStyle/>
          <a:p>
            <a:pPr algn="l">
              <a:defRPr/>
            </a:pPr>
            <a:r>
              <a:rPr lang="en-US" sz="1400" i="1" dirty="0" smtClean="0">
                <a:solidFill>
                  <a:schemeClr val="tx1"/>
                </a:solidFill>
                <a:latin typeface="+mn-lt"/>
              </a:rPr>
              <a:t>Columns: F. per-file; E.  encryption-free; D.  data-path-wide; S. storage-medium-agnostic; L. limited changes to legacy code; M.  securely delete metadata; C.  handle crashes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TrueErase</a:t>
            </a:r>
            <a:r>
              <a:rPr lang="en-US" dirty="0" smtClean="0"/>
              <a:t> as a building block for more advanced secure-deletion methods</a:t>
            </a:r>
          </a:p>
          <a:p>
            <a:pPr lvl="1"/>
            <a:r>
              <a:rPr lang="en-US" dirty="0" smtClean="0"/>
              <a:t>Incorporate encryption and tainting</a:t>
            </a:r>
          </a:p>
          <a:p>
            <a:pPr lvl="1"/>
            <a:r>
              <a:rPr lang="en-US" dirty="0" smtClean="0"/>
              <a:t>Handle additional threat models</a:t>
            </a:r>
          </a:p>
          <a:p>
            <a:pPr lvl="2"/>
            <a:r>
              <a:rPr lang="en-US" dirty="0" smtClean="0"/>
              <a:t>Distributed environments</a:t>
            </a:r>
          </a:p>
          <a:p>
            <a:r>
              <a:rPr lang="en-US" dirty="0" smtClean="0"/>
              <a:t>TAP framework can be used to explore other data-path-wide capabilities</a:t>
            </a:r>
          </a:p>
          <a:p>
            <a:pPr lvl="1"/>
            <a:r>
              <a:rPr lang="en-US" dirty="0" smtClean="0"/>
              <a:t>Performance optimizations</a:t>
            </a:r>
          </a:p>
          <a:p>
            <a:pPr lvl="1"/>
            <a:r>
              <a:rPr lang="en-US" dirty="0" smtClean="0"/>
              <a:t>Improve reliability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5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Retrofitting security features is quite complex</a:t>
            </a:r>
          </a:p>
          <a:p>
            <a:pPr lvl="1"/>
            <a:r>
              <a:rPr lang="en-US" dirty="0" smtClean="0"/>
              <a:t>Need to know the entire the data path </a:t>
            </a:r>
          </a:p>
          <a:p>
            <a:r>
              <a:rPr lang="en-US" dirty="0" smtClean="0"/>
              <a:t>File-systems-consistency properties crucial to make verification tractable</a:t>
            </a:r>
          </a:p>
          <a:p>
            <a:r>
              <a:rPr lang="en-US" dirty="0" smtClean="0"/>
              <a:t>Propagating information is tricky</a:t>
            </a:r>
          </a:p>
          <a:p>
            <a:pPr lvl="1"/>
            <a:r>
              <a:rPr lang="en-US" dirty="0" smtClean="0"/>
              <a:t>Especially in the face of asynchrony</a:t>
            </a:r>
          </a:p>
          <a:p>
            <a:pPr lvl="1"/>
            <a:r>
              <a:rPr lang="en-US" dirty="0" smtClean="0"/>
              <a:t>Important to keep legacy flow intact</a:t>
            </a:r>
          </a:p>
          <a:p>
            <a:pPr lvl="1"/>
            <a:r>
              <a:rPr lang="en-US" dirty="0" smtClean="0"/>
              <a:t>Allow secure-deletion operations be defined at the storage-management layer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0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3A5439A-82A9-4D49-A211-37443BEA4C55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54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Tracking information can be challenging</a:t>
            </a:r>
          </a:p>
          <a:p>
            <a:pPr lvl="1"/>
            <a:r>
              <a:rPr lang="en-US" dirty="0" smtClean="0"/>
              <a:t>Unlike network, in-transit requests can be cancelled and consolidated</a:t>
            </a:r>
          </a:p>
          <a:p>
            <a:r>
              <a:rPr lang="en-US" dirty="0" smtClean="0"/>
              <a:t>Tracking granularities vary throughout</a:t>
            </a:r>
          </a:p>
          <a:p>
            <a:pPr lvl="1"/>
            <a:r>
              <a:rPr lang="en-US" dirty="0" smtClean="0"/>
              <a:t>Metadata blocks can be shared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on-sensitive access </a:t>
            </a:r>
            <a:r>
              <a:rPr lang="en-US" dirty="0" smtClean="0"/>
              <a:t>can bring sensitive info into memory</a:t>
            </a:r>
          </a:p>
          <a:p>
            <a:r>
              <a:rPr lang="en-US" dirty="0" smtClean="0"/>
              <a:t>Hard to gain raw flash access for research and development</a:t>
            </a:r>
          </a:p>
          <a:p>
            <a:pPr lvl="1"/>
            <a:r>
              <a:rPr lang="en-US" dirty="0" smtClean="0"/>
              <a:t>Vendors should find ways to make HW more open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designed, implemented, evaluated, and verified a secure-deletion solution that</a:t>
            </a:r>
          </a:p>
          <a:p>
            <a:pPr lvl="1"/>
            <a:r>
              <a:rPr lang="en-US" dirty="0" smtClean="0"/>
              <a:t>Irrecoverably deletes file data and metadata</a:t>
            </a:r>
          </a:p>
          <a:p>
            <a:pPr lvl="1"/>
            <a:r>
              <a:rPr lang="en-US" dirty="0" smtClean="0"/>
              <a:t>General and backward-compatible to different storage types and popular file systems</a:t>
            </a:r>
          </a:p>
          <a:p>
            <a:pPr lvl="1"/>
            <a:r>
              <a:rPr lang="en-US" dirty="0" smtClean="0"/>
              <a:t>Acceptable performance</a:t>
            </a:r>
          </a:p>
          <a:p>
            <a:pPr lvl="1"/>
            <a:r>
              <a:rPr lang="en-US" dirty="0" smtClean="0"/>
              <a:t>Systematically verified (rare in existing solutions)</a:t>
            </a:r>
          </a:p>
          <a:p>
            <a:pPr lvl="1"/>
            <a:r>
              <a:rPr lang="en-US" dirty="0" smtClean="0"/>
              <a:t>Handles common crashes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Acknowledgements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Science Foundation</a:t>
            </a:r>
          </a:p>
          <a:p>
            <a:r>
              <a:rPr lang="en-US" dirty="0" smtClean="0"/>
              <a:t>Department of Education</a:t>
            </a:r>
          </a:p>
          <a:p>
            <a:r>
              <a:rPr lang="en-US" dirty="0" smtClean="0"/>
              <a:t>Philanthropic Educational Organization</a:t>
            </a:r>
          </a:p>
          <a:p>
            <a:r>
              <a:rPr lang="en-US" dirty="0" smtClean="0"/>
              <a:t>Florida State University Research Foundation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11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D13322A5-628F-4C2C-A195-DDA1ED582820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57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6" name="Content Placeholder 5" descr="trueeras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10800" y="1600200"/>
            <a:ext cx="7120812" cy="4529138"/>
          </a:xfrm>
        </p:spPr>
      </p:pic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Per-file?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Assists with</a:t>
            </a:r>
          </a:p>
          <a:p>
            <a:pPr lvl="1"/>
            <a:r>
              <a:rPr lang="en-US" dirty="0" smtClean="0"/>
              <a:t>Selective destruction of expired data (client data, government policies)</a:t>
            </a:r>
          </a:p>
          <a:p>
            <a:pPr lvl="1"/>
            <a:r>
              <a:rPr lang="en-US" dirty="0" smtClean="0"/>
              <a:t>Deleting temporarily shared trade secrets</a:t>
            </a:r>
          </a:p>
          <a:p>
            <a:pPr lvl="1"/>
            <a:r>
              <a:rPr lang="en-US" dirty="0" smtClean="0"/>
              <a:t>Immediate destruction of sensitive data (military)</a:t>
            </a:r>
          </a:p>
          <a:p>
            <a:pPr lvl="1"/>
            <a:r>
              <a:rPr lang="en-US" dirty="0" smtClean="0"/>
              <a:t>Disposing of media in one-time-use applications</a:t>
            </a:r>
          </a:p>
          <a:p>
            <a:r>
              <a:rPr lang="en-US" dirty="0" smtClean="0"/>
              <a:t>May be performed without turning off computer or disrupting storage access</a:t>
            </a:r>
          </a:p>
          <a:p>
            <a:r>
              <a:rPr lang="en-US" dirty="0" smtClean="0"/>
              <a:t>Follow user expectations of delete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1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hard?</a:t>
            </a:r>
          </a:p>
        </p:txBody>
      </p:sp>
      <p:sp>
        <p:nvSpPr>
          <p:cNvPr id="14345" name="Content Placeholder 1434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Storage components do not share info</a:t>
            </a:r>
          </a:p>
          <a:p>
            <a:pPr lvl="1"/>
            <a:r>
              <a:rPr lang="en-US" dirty="0"/>
              <a:t>Low-level components have no notion of files</a:t>
            </a:r>
          </a:p>
          <a:p>
            <a:pPr lvl="1"/>
            <a:r>
              <a:rPr lang="en-US" dirty="0"/>
              <a:t>Intrusive to expand interfaces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Must retrofit secure deletion into the </a:t>
            </a:r>
            <a:r>
              <a:rPr lang="en-US" i="1" dirty="0" smtClean="0">
                <a:solidFill>
                  <a:schemeClr val="tx1"/>
                </a:solidFill>
              </a:rPr>
              <a:t>entire</a:t>
            </a:r>
            <a:r>
              <a:rPr lang="en-US" dirty="0" smtClean="0">
                <a:solidFill>
                  <a:schemeClr val="tx1"/>
                </a:solidFill>
              </a:rPr>
              <a:t> storage data path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With legacy optimizations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45EB657C-BBAD-4CF7-AED4-18431B55D10D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7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5" name="Group 14355"/>
          <p:cNvGrpSpPr>
            <a:grpSpLocks/>
          </p:cNvGrpSpPr>
          <p:nvPr/>
        </p:nvGrpSpPr>
        <p:grpSpPr bwMode="auto">
          <a:xfrm>
            <a:off x="1143000" y="2068513"/>
            <a:ext cx="3221038" cy="3646487"/>
            <a:chOff x="1143000" y="2068570"/>
            <a:chExt cx="3220745" cy="3646430"/>
          </a:xfrm>
        </p:grpSpPr>
        <p:grpSp>
          <p:nvGrpSpPr>
            <p:cNvPr id="6" name="Group 14353"/>
            <p:cNvGrpSpPr>
              <a:grpSpLocks/>
            </p:cNvGrpSpPr>
            <p:nvPr/>
          </p:nvGrpSpPr>
          <p:grpSpPr bwMode="auto">
            <a:xfrm>
              <a:off x="2380395" y="5245073"/>
              <a:ext cx="578048" cy="205307"/>
              <a:chOff x="2380395" y="5245073"/>
              <a:chExt cx="578048" cy="205307"/>
            </a:xfrm>
          </p:grpSpPr>
          <p:sp>
            <p:nvSpPr>
              <p:cNvPr id="10" name="AutoShape 872"/>
              <p:cNvSpPr>
                <a:spLocks noChangeAspect="1" noChangeArrowheads="1"/>
              </p:cNvSpPr>
              <p:nvPr/>
            </p:nvSpPr>
            <p:spPr bwMode="auto">
              <a:xfrm>
                <a:off x="2385899" y="5245107"/>
                <a:ext cx="573034" cy="157161"/>
              </a:xfrm>
              <a:prstGeom prst="parallelogram">
                <a:avLst>
                  <a:gd name="adj" fmla="val 91429"/>
                </a:avLst>
              </a:prstGeom>
              <a:gradFill rotWithShape="0"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scene3d>
                <a:camera prst="legacyPerspectiveBottom"/>
                <a:lightRig rig="legacyFlat3" dir="t"/>
              </a:scene3d>
              <a:sp3d extrusionH="87300" prstMaterial="legacyMatte">
                <a:bevelT w="13500" h="13500" prst="angle"/>
                <a:bevelB w="13500" h="13500" prst="angle"/>
                <a:extrusionClr>
                  <a:srgbClr val="66FF66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88" name="Rectangle 873"/>
              <p:cNvSpPr>
                <a:spLocks noChangeAspect="1" noChangeArrowheads="1"/>
              </p:cNvSpPr>
              <p:nvPr/>
            </p:nvSpPr>
            <p:spPr bwMode="auto">
              <a:xfrm>
                <a:off x="2380395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89" name="Rectangle 874"/>
              <p:cNvSpPr>
                <a:spLocks noChangeAspect="1" noChangeArrowheads="1"/>
              </p:cNvSpPr>
              <p:nvPr/>
            </p:nvSpPr>
            <p:spPr bwMode="auto">
              <a:xfrm>
                <a:off x="2743355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0" name="Rectangle 875"/>
              <p:cNvSpPr>
                <a:spLocks noChangeAspect="1" noChangeArrowheads="1"/>
              </p:cNvSpPr>
              <p:nvPr/>
            </p:nvSpPr>
            <p:spPr bwMode="auto">
              <a:xfrm>
                <a:off x="2456572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1" name="Rectangle 876"/>
              <p:cNvSpPr>
                <a:spLocks noChangeAspect="1" noChangeArrowheads="1"/>
              </p:cNvSpPr>
              <p:nvPr/>
            </p:nvSpPr>
            <p:spPr bwMode="auto">
              <a:xfrm>
                <a:off x="2528268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2" name="Rectangle 877"/>
              <p:cNvSpPr>
                <a:spLocks noChangeAspect="1" noChangeArrowheads="1"/>
              </p:cNvSpPr>
              <p:nvPr/>
            </p:nvSpPr>
            <p:spPr bwMode="auto">
              <a:xfrm>
                <a:off x="2599964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3" name="Rectangle 878"/>
              <p:cNvSpPr>
                <a:spLocks noChangeAspect="1" noChangeArrowheads="1"/>
              </p:cNvSpPr>
              <p:nvPr/>
            </p:nvSpPr>
            <p:spPr bwMode="auto">
              <a:xfrm>
                <a:off x="2671659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</p:grpSp>
        <p:grpSp>
          <p:nvGrpSpPr>
            <p:cNvPr id="7" name="Group 14354"/>
            <p:cNvGrpSpPr>
              <a:grpSpLocks/>
            </p:cNvGrpSpPr>
            <p:nvPr/>
          </p:nvGrpSpPr>
          <p:grpSpPr bwMode="auto">
            <a:xfrm>
              <a:off x="1143000" y="2068570"/>
              <a:ext cx="3220745" cy="3646430"/>
              <a:chOff x="1143000" y="2068570"/>
              <a:chExt cx="3220745" cy="3646430"/>
            </a:xfrm>
          </p:grpSpPr>
          <p:sp>
            <p:nvSpPr>
              <p:cNvPr id="2" name="Rounded Rectangle 1"/>
              <p:cNvSpPr/>
              <p:nvPr/>
            </p:nvSpPr>
            <p:spPr bwMode="auto">
              <a:xfrm>
                <a:off x="1836654" y="2068570"/>
                <a:ext cx="545501" cy="545501"/>
              </a:xfrm>
              <a:prstGeom prst="roundRect">
                <a:avLst/>
              </a:prstGeom>
              <a:gradFill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lin ang="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3" name="Can 2"/>
              <p:cNvSpPr/>
              <p:nvPr/>
            </p:nvSpPr>
            <p:spPr bwMode="auto">
              <a:xfrm>
                <a:off x="1143000" y="4932375"/>
                <a:ext cx="652404" cy="782625"/>
              </a:xfrm>
              <a:prstGeom prst="can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15376" name="AutoShape 12"/>
              <p:cNvSpPr>
                <a:spLocks noChangeAspect="1" noChangeArrowheads="1"/>
              </p:cNvSpPr>
              <p:nvPr/>
            </p:nvSpPr>
            <p:spPr bwMode="auto">
              <a:xfrm>
                <a:off x="1780997" y="4097720"/>
                <a:ext cx="430546" cy="310950"/>
              </a:xfrm>
              <a:prstGeom prst="flowChartPunchedTape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5377" name="AutoShape 12"/>
              <p:cNvSpPr>
                <a:spLocks noChangeAspect="1" noChangeArrowheads="1"/>
              </p:cNvSpPr>
              <p:nvPr/>
            </p:nvSpPr>
            <p:spPr bwMode="auto">
              <a:xfrm>
                <a:off x="1780997" y="3264890"/>
                <a:ext cx="430546" cy="310950"/>
              </a:xfrm>
              <a:prstGeom prst="flowChartPunchedTap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FF00"/>
                  </a:gs>
                </a:gsLst>
                <a:lin ang="0" scaled="1"/>
              </a:gra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00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5378" name="TextBox 5"/>
              <p:cNvSpPr txBox="1">
                <a:spLocks noChangeArrowheads="1"/>
              </p:cNvSpPr>
              <p:nvPr/>
            </p:nvSpPr>
            <p:spPr bwMode="auto">
              <a:xfrm>
                <a:off x="2400423" y="2177858"/>
                <a:ext cx="1922565" cy="46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tx1"/>
                    </a:solidFill>
                  </a:rPr>
                  <a:t>applications</a:t>
                </a:r>
              </a:p>
            </p:txBody>
          </p:sp>
          <p:sp>
            <p:nvSpPr>
              <p:cNvPr id="15379" name="TextBox 20"/>
              <p:cNvSpPr txBox="1">
                <a:spLocks noChangeArrowheads="1"/>
              </p:cNvSpPr>
              <p:nvPr/>
            </p:nvSpPr>
            <p:spPr bwMode="auto">
              <a:xfrm>
                <a:off x="2400423" y="3096026"/>
                <a:ext cx="1729343" cy="46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tx1"/>
                    </a:solidFill>
                  </a:rPr>
                  <a:t>file system</a:t>
                </a:r>
              </a:p>
            </p:txBody>
          </p:sp>
          <p:sp>
            <p:nvSpPr>
              <p:cNvPr id="15380" name="TextBox 21"/>
              <p:cNvSpPr txBox="1">
                <a:spLocks noChangeArrowheads="1"/>
              </p:cNvSpPr>
              <p:nvPr/>
            </p:nvSpPr>
            <p:spPr bwMode="auto">
              <a:xfrm>
                <a:off x="2362200" y="3781654"/>
                <a:ext cx="1608133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chemeClr val="tx1"/>
                    </a:solidFill>
                  </a:rPr>
                  <a:t>storage </a:t>
                </a:r>
              </a:p>
              <a:p>
                <a:pPr algn="ctr"/>
                <a:r>
                  <a:rPr lang="en-US" b="1">
                    <a:solidFill>
                      <a:schemeClr val="tx1"/>
                    </a:solidFill>
                  </a:rPr>
                  <a:t>management</a:t>
                </a:r>
              </a:p>
            </p:txBody>
          </p:sp>
          <p:sp>
            <p:nvSpPr>
              <p:cNvPr id="15381" name="TextBox 22"/>
              <p:cNvSpPr txBox="1">
                <a:spLocks noChangeArrowheads="1"/>
              </p:cNvSpPr>
              <p:nvPr/>
            </p:nvSpPr>
            <p:spPr bwMode="auto">
              <a:xfrm>
                <a:off x="3004745" y="5013206"/>
                <a:ext cx="1359000" cy="46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tx1"/>
                    </a:solidFill>
                  </a:rPr>
                  <a:t>storage </a:t>
                </a:r>
              </a:p>
            </p:txBody>
          </p:sp>
          <p:cxnSp>
            <p:nvCxnSpPr>
              <p:cNvPr id="15382" name="Straight Connector 16"/>
              <p:cNvCxnSpPr>
                <a:cxnSpLocks noChangeShapeType="1"/>
              </p:cNvCxnSpPr>
              <p:nvPr/>
            </p:nvCxnSpPr>
            <p:spPr bwMode="auto">
              <a:xfrm>
                <a:off x="2109404" y="2614071"/>
                <a:ext cx="0" cy="650819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3" name="Straight Connector 28"/>
              <p:cNvCxnSpPr>
                <a:cxnSpLocks noChangeShapeType="1"/>
              </p:cNvCxnSpPr>
              <p:nvPr/>
            </p:nvCxnSpPr>
            <p:spPr bwMode="auto">
              <a:xfrm>
                <a:off x="2098591" y="3559760"/>
                <a:ext cx="0" cy="547302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4" name="Straight Connector 29"/>
              <p:cNvCxnSpPr>
                <a:cxnSpLocks noChangeShapeType="1"/>
              </p:cNvCxnSpPr>
              <p:nvPr/>
            </p:nvCxnSpPr>
            <p:spPr bwMode="auto">
              <a:xfrm>
                <a:off x="2098591" y="4362386"/>
                <a:ext cx="10813" cy="32541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5" name="Elbow Connector 27"/>
              <p:cNvCxnSpPr>
                <a:cxnSpLocks noChangeShapeType="1"/>
              </p:cNvCxnSpPr>
              <p:nvPr/>
            </p:nvCxnSpPr>
            <p:spPr bwMode="auto">
              <a:xfrm>
                <a:off x="2109404" y="4687796"/>
                <a:ext cx="605571" cy="557277"/>
              </a:xfrm>
              <a:prstGeom prst="bentConnector3">
                <a:avLst>
                  <a:gd name="adj1" fmla="val 100935"/>
                </a:avLst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6" name="Elbow Connector 14336"/>
              <p:cNvCxnSpPr>
                <a:cxnSpLocks noChangeShapeType="1"/>
              </p:cNvCxnSpPr>
              <p:nvPr/>
            </p:nvCxnSpPr>
            <p:spPr bwMode="auto">
              <a:xfrm rot="10800000" flipV="1">
                <a:off x="1469044" y="4687796"/>
                <a:ext cx="640361" cy="244702"/>
              </a:xfrm>
              <a:prstGeom prst="bentConnector3">
                <a:avLst>
                  <a:gd name="adj1" fmla="val 103519"/>
                </a:avLst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Legacy storage components have no existing mechanisms to delete file data</a:t>
            </a:r>
          </a:p>
          <a:p>
            <a:pPr lvl="1"/>
            <a:r>
              <a:rPr lang="en-US" dirty="0" smtClean="0"/>
              <a:t>May require extensive changes to legacy components</a:t>
            </a:r>
          </a:p>
          <a:p>
            <a:r>
              <a:rPr lang="en-US" dirty="0" smtClean="0"/>
              <a:t>How do we know if our solution works?</a:t>
            </a:r>
          </a:p>
          <a:p>
            <a:pPr lvl="1"/>
            <a:r>
              <a:rPr lang="en-US" dirty="0" smtClean="0"/>
              <a:t>What is the structure of various corner cases?</a:t>
            </a:r>
          </a:p>
          <a:p>
            <a:pPr lvl="1"/>
            <a:r>
              <a:rPr lang="en-US" dirty="0" smtClean="0"/>
              <a:t>What if a crash occurs during deletion?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Dead forensic attacks on local storage</a:t>
            </a:r>
          </a:p>
          <a:p>
            <a:pPr lvl="1">
              <a:defRPr/>
            </a:pPr>
            <a:r>
              <a:rPr lang="en-US" dirty="0" smtClean="0"/>
              <a:t>Occur after the computer has been shut down properly</a:t>
            </a:r>
          </a:p>
          <a:p>
            <a:pPr lvl="1">
              <a:defRPr/>
            </a:pPr>
            <a:r>
              <a:rPr lang="en-US" dirty="0" smtClean="0"/>
              <a:t>Future work:  backups</a:t>
            </a:r>
            <a:r>
              <a:rPr lang="en-US" dirty="0"/>
              <a:t>, compromised systems, covert channels, memory attacks</a:t>
            </a:r>
            <a:endParaRPr lang="en-US" dirty="0" smtClean="0"/>
          </a:p>
          <a:p>
            <a:r>
              <a:rPr lang="en-US" dirty="0" smtClean="0"/>
              <a:t>Strong assumptions to simplify solution</a:t>
            </a:r>
          </a:p>
          <a:p>
            <a:pPr lvl="1"/>
            <a:r>
              <a:rPr lang="en-US" dirty="0" smtClean="0"/>
              <a:t>Uncompromised, single-user, single-file-system, non-RAID, non-distributed system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11978</TotalTime>
  <Words>2297</Words>
  <Application>Microsoft Office PowerPoint</Application>
  <PresentationFormat>On-screen Show (4:3)</PresentationFormat>
  <Paragraphs>726</Paragraphs>
  <Slides>58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0" baseType="lpstr">
      <vt:lpstr>Office Theme</vt:lpstr>
      <vt:lpstr>1_Office Theme</vt:lpstr>
      <vt:lpstr> TrueErase:  Per-file Full-data-path  Secure Deletion for Electronic Storage</vt:lpstr>
      <vt:lpstr>Overview</vt:lpstr>
      <vt:lpstr>Motivation</vt:lpstr>
      <vt:lpstr>Problem</vt:lpstr>
      <vt:lpstr>Existing Solutions</vt:lpstr>
      <vt:lpstr>Why Per-file?</vt:lpstr>
      <vt:lpstr>Why is it hard?</vt:lpstr>
      <vt:lpstr>Why is it hard?</vt:lpstr>
      <vt:lpstr>Our Focus</vt:lpstr>
      <vt:lpstr>Research Question</vt:lpstr>
      <vt:lpstr>Approach</vt:lpstr>
      <vt:lpstr>TrueErase Framework Overview</vt:lpstr>
      <vt:lpstr>User Model</vt:lpstr>
      <vt:lpstr>User Model</vt:lpstr>
      <vt:lpstr>Name Handling Deviation</vt:lpstr>
      <vt:lpstr>Name Handling Deviation</vt:lpstr>
      <vt:lpstr>Type/Attribute Propagation (TAP) Module</vt:lpstr>
      <vt:lpstr>What information to track?</vt:lpstr>
      <vt:lpstr>Tracking:  how hard can it be?</vt:lpstr>
      <vt:lpstr>How to interact with TAP?</vt:lpstr>
      <vt:lpstr>Crash Recovery</vt:lpstr>
      <vt:lpstr>Enhanced Storage-management Layer</vt:lpstr>
      <vt:lpstr>Properties of NAND Flash</vt:lpstr>
      <vt:lpstr>To Overcome Flash Property Challenges </vt:lpstr>
      <vt:lpstr>NAND Update Example</vt:lpstr>
      <vt:lpstr>NAND Update Example</vt:lpstr>
      <vt:lpstr>NAND Update Example</vt:lpstr>
      <vt:lpstr>NAND Update Example</vt:lpstr>
      <vt:lpstr>NAND Update Example</vt:lpstr>
      <vt:lpstr>NAND Update Example</vt:lpstr>
      <vt:lpstr>TrueErase NAND Secure-deletion Commands</vt:lpstr>
      <vt:lpstr>TrueErase NAND Secure-deletion Commands</vt:lpstr>
      <vt:lpstr>Internal Reorganization (Garbage Collection)</vt:lpstr>
      <vt:lpstr>File-system-consistency Properties and Secure Deletion</vt:lpstr>
      <vt:lpstr>Without Pointer-ordering Property</vt:lpstr>
      <vt:lpstr>Without Pointer-ordering Property</vt:lpstr>
      <vt:lpstr>Without Pointer-ordering Property</vt:lpstr>
      <vt:lpstr>Without Pointer-ordering Property</vt:lpstr>
      <vt:lpstr>Without Pointer-ordering Property</vt:lpstr>
      <vt:lpstr>Without Pointer-ordering Property</vt:lpstr>
      <vt:lpstr>Pointer-ordering Property</vt:lpstr>
      <vt:lpstr>Pointer-ordering Property</vt:lpstr>
      <vt:lpstr>Pointer-ordering Property</vt:lpstr>
      <vt:lpstr>Pointer-ordering Property</vt:lpstr>
      <vt:lpstr>Pointer-ordering Property</vt:lpstr>
      <vt:lpstr>File-system-consistency Properties and Secure Deletion</vt:lpstr>
      <vt:lpstr>File-system-consistency Properties and Secure Deletion</vt:lpstr>
      <vt:lpstr>Structure of Corner Cases</vt:lpstr>
      <vt:lpstr>Implementation &amp;Verification</vt:lpstr>
      <vt:lpstr>Other More Details</vt:lpstr>
      <vt:lpstr>Flash Storage Evaluation</vt:lpstr>
      <vt:lpstr>Related Work</vt:lpstr>
      <vt:lpstr>Future Work</vt:lpstr>
      <vt:lpstr>Lessons Learned</vt:lpstr>
      <vt:lpstr>Lessons Learned</vt:lpstr>
      <vt:lpstr>Conclusion</vt:lpstr>
      <vt:lpstr>Acknowledgements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Survey: Security in File Systems</dc:title>
  <dc:creator>Sarah</dc:creator>
  <cp:lastModifiedBy>Andy</cp:lastModifiedBy>
  <cp:revision>1428</cp:revision>
  <dcterms:created xsi:type="dcterms:W3CDTF">2009-09-04T18:51:25Z</dcterms:created>
  <dcterms:modified xsi:type="dcterms:W3CDTF">2012-11-20T17:24:05Z</dcterms:modified>
</cp:coreProperties>
</file>