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2C1FE"/>
    <a:srgbClr val="A2FFA3"/>
    <a:srgbClr val="8CF4EA"/>
    <a:srgbClr val="FEB580"/>
    <a:srgbClr val="FE9B7F"/>
    <a:srgbClr val="FCFEB9"/>
    <a:srgbClr val="FFFF84"/>
    <a:srgbClr val="008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50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996950" y="768350"/>
            <a:ext cx="4864100" cy="3644900"/>
          </a:xfrm>
          <a:prstGeom prst="roundRect">
            <a:avLst>
              <a:gd name="adj" fmla="val 7394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996950" y="4730750"/>
            <a:ext cx="4864100" cy="3644900"/>
          </a:xfrm>
          <a:prstGeom prst="roundRect">
            <a:avLst>
              <a:gd name="adj" fmla="val 7394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5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notes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564142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35007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3621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5281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2411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2869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7111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8537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678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986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934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932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09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522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885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422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0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372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05550" y="38100"/>
            <a:ext cx="192405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"/>
            <a:ext cx="561975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5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586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37719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57700" y="1447800"/>
            <a:ext cx="37719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2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87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7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688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0919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595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6200" y="1066800"/>
            <a:ext cx="80264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"/>
            <a:ext cx="76200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447800"/>
            <a:ext cx="76962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33400" y="6019800"/>
            <a:ext cx="4352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4255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39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41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i="1">
                <a:solidFill>
                  <a:schemeClr val="tx2"/>
                </a:solidFill>
                <a:latin typeface="Times New Roman" panose="02020603050405020304" pitchFamily="18" charset="0"/>
              </a:rPr>
              <a:t>Why Threads Are A Bad Idea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876675" y="6019800"/>
            <a:ext cx="4352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1400" i="1">
                <a:solidFill>
                  <a:schemeClr val="tx2"/>
                </a:solidFill>
              </a:rPr>
              <a:t>September 28, 1995, slide </a:t>
            </a:r>
            <a:fld id="{71690FA3-20BA-4343-80E8-20A49C765CDE}" type="slidenum">
              <a:rPr lang="en-US" altLang="en-US" sz="1400" i="1">
                <a:solidFill>
                  <a:schemeClr val="tx2"/>
                </a:solidFill>
              </a:rPr>
              <a:pPr algn="r">
                <a:spcBef>
                  <a:spcPct val="50000"/>
                </a:spcBef>
              </a:pPr>
              <a:t>‹#›</a:t>
            </a:fld>
            <a:endParaRPr lang="en-US" altLang="en-US" sz="1400" i="1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SzPct val="75000"/>
        <a:buFont typeface="Monotype Sorts" charset="2"/>
        <a:buChar char="u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SzPct val="10000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65000"/>
        <a:buFont typeface="Monotype Sorts" charset="2"/>
        <a:buChar char="u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295400"/>
          </a:xfrm>
          <a:noFill/>
          <a:ln/>
        </p:spPr>
        <p:txBody>
          <a:bodyPr anchor="ctr"/>
          <a:lstStyle/>
          <a:p>
            <a:r>
              <a:rPr lang="en-US" altLang="en-US" sz="3600"/>
              <a:t>Why Threads Are A Bad Idea</a:t>
            </a:r>
            <a:br>
              <a:rPr lang="en-US" altLang="en-US" sz="3600"/>
            </a:br>
            <a:r>
              <a:rPr lang="en-US" altLang="en-US" sz="3600"/>
              <a:t>(for most purposes)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200400"/>
            <a:ext cx="7391400" cy="2438400"/>
          </a:xfrm>
          <a:noFill/>
          <a:ln/>
        </p:spPr>
        <p:txBody>
          <a:bodyPr/>
          <a:lstStyle/>
          <a:p>
            <a:pPr marL="342900" indent="-342900"/>
            <a:r>
              <a:rPr lang="en-US" altLang="en-US">
                <a:solidFill>
                  <a:schemeClr val="folHlink"/>
                </a:solidFill>
              </a:rPr>
              <a:t>John Ousterhout</a:t>
            </a:r>
          </a:p>
          <a:p>
            <a:pPr marL="342900" indent="-342900">
              <a:spcBef>
                <a:spcPct val="25000"/>
              </a:spcBef>
            </a:pPr>
            <a:r>
              <a:rPr lang="en-US" altLang="en-US">
                <a:solidFill>
                  <a:schemeClr val="folHlink"/>
                </a:solidFill>
              </a:rPr>
              <a:t>Sun Microsystems Laboratories</a:t>
            </a:r>
          </a:p>
          <a:p>
            <a:pPr marL="342900" indent="-342900">
              <a:spcBef>
                <a:spcPct val="25000"/>
              </a:spcBef>
            </a:pPr>
            <a:endParaRPr lang="en-US" altLang="en-US">
              <a:solidFill>
                <a:schemeClr val="folHlink"/>
              </a:solidFill>
            </a:endParaRPr>
          </a:p>
          <a:p>
            <a:pPr marL="342900" indent="-342900">
              <a:spcBef>
                <a:spcPct val="70000"/>
              </a:spcBef>
            </a:pPr>
            <a:r>
              <a:rPr lang="en-US" altLang="en-US" sz="2000">
                <a:latin typeface="Courier" pitchFamily="49" charset="0"/>
              </a:rPr>
              <a:t>john.ousterhout@eng.sun.com</a:t>
            </a:r>
          </a:p>
          <a:p>
            <a:pPr marL="342900" indent="-342900">
              <a:spcBef>
                <a:spcPct val="0"/>
              </a:spcBef>
            </a:pPr>
            <a:r>
              <a:rPr lang="en-US" altLang="en-US" sz="2000">
                <a:latin typeface="Courier" pitchFamily="49" charset="0"/>
              </a:rPr>
              <a:t>http://www.sunlabs.com/~ouster</a:t>
            </a:r>
          </a:p>
        </p:txBody>
      </p:sp>
    </p:spTree>
  </p:cSld>
  <p:clrMapOvr>
    <a:masterClrMapping/>
  </p:clrMapOvr>
  <p:transition>
    <p:check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What Are Events Used For?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696200" cy="4267200"/>
          </a:xfrm>
          <a:noFill/>
          <a:ln/>
        </p:spPr>
        <p:txBody>
          <a:bodyPr/>
          <a:lstStyle/>
          <a:p>
            <a:r>
              <a:rPr lang="en-US" altLang="en-US"/>
              <a:t>Mostly </a:t>
            </a:r>
            <a:r>
              <a:rPr lang="en-US" altLang="en-US">
                <a:solidFill>
                  <a:schemeClr val="folHlink"/>
                </a:solidFill>
              </a:rPr>
              <a:t>GUIs:</a:t>
            </a:r>
            <a:endParaRPr lang="en-US" altLang="en-US"/>
          </a:p>
          <a:p>
            <a:pPr lvl="1">
              <a:spcBef>
                <a:spcPct val="20000"/>
              </a:spcBef>
            </a:pPr>
            <a:r>
              <a:rPr lang="en-US" altLang="en-US"/>
              <a:t>One handler for each event (press button, invoke menu entry, etc.).</a:t>
            </a:r>
          </a:p>
          <a:p>
            <a:pPr lvl="1">
              <a:spcBef>
                <a:spcPct val="20000"/>
              </a:spcBef>
            </a:pPr>
            <a:r>
              <a:rPr lang="en-US" altLang="en-US"/>
              <a:t>Handler implements behavior (undo, delete file, etc.).</a:t>
            </a:r>
          </a:p>
          <a:p>
            <a:pPr>
              <a:spcBef>
                <a:spcPct val="100000"/>
              </a:spcBef>
            </a:pPr>
            <a:r>
              <a:rPr lang="en-US" altLang="en-US">
                <a:solidFill>
                  <a:schemeClr val="folHlink"/>
                </a:solidFill>
              </a:rPr>
              <a:t>Distributed systems:</a:t>
            </a:r>
            <a:endParaRPr lang="en-US" altLang="en-US"/>
          </a:p>
          <a:p>
            <a:pPr lvl="1">
              <a:spcBef>
                <a:spcPct val="20000"/>
              </a:spcBef>
            </a:pPr>
            <a:r>
              <a:rPr lang="en-US" altLang="en-US"/>
              <a:t>One handler for each source of input (socket, etc.).</a:t>
            </a:r>
          </a:p>
          <a:p>
            <a:pPr lvl="1">
              <a:spcBef>
                <a:spcPct val="20000"/>
              </a:spcBef>
            </a:pPr>
            <a:r>
              <a:rPr lang="en-US" altLang="en-US"/>
              <a:t>Handler processes incoming request, sends response.</a:t>
            </a:r>
          </a:p>
          <a:p>
            <a:pPr lvl="1">
              <a:spcBef>
                <a:spcPct val="20000"/>
              </a:spcBef>
            </a:pPr>
            <a:r>
              <a:rPr lang="en-US" altLang="en-US"/>
              <a:t>Event-driven I/O for I/O overlap.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Problems With Events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696200" cy="45720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chemeClr val="folHlink"/>
                </a:solidFill>
              </a:rPr>
              <a:t>Long-running handlers</a:t>
            </a:r>
            <a:r>
              <a:rPr lang="en-US" altLang="en-US"/>
              <a:t> make application non-responsive.</a:t>
            </a:r>
          </a:p>
          <a:p>
            <a:pPr lvl="1"/>
            <a:r>
              <a:rPr lang="en-US" altLang="en-US"/>
              <a:t>Fork off subprocesses for long-running things (e.g. multimedia), use events to find out when done.</a:t>
            </a:r>
          </a:p>
          <a:p>
            <a:pPr lvl="1"/>
            <a:r>
              <a:rPr lang="en-US" altLang="en-US"/>
              <a:t>Break up handlers (e.g. event-driven I/O).</a:t>
            </a:r>
          </a:p>
          <a:p>
            <a:pPr lvl="1"/>
            <a:r>
              <a:rPr lang="en-US" altLang="en-US"/>
              <a:t>Periodically call event loop in handler (reentrancy adds complexity).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Can't maintain </a:t>
            </a:r>
            <a:r>
              <a:rPr lang="en-US" altLang="en-US">
                <a:solidFill>
                  <a:schemeClr val="folHlink"/>
                </a:solidFill>
              </a:rPr>
              <a:t>local state</a:t>
            </a:r>
            <a:r>
              <a:rPr lang="en-US" altLang="en-US"/>
              <a:t> across events (handler must return).</a:t>
            </a:r>
          </a:p>
          <a:p>
            <a:pPr>
              <a:spcBef>
                <a:spcPct val="20000"/>
              </a:spcBef>
            </a:pPr>
            <a:r>
              <a:rPr lang="en-US" altLang="en-US">
                <a:solidFill>
                  <a:schemeClr val="folHlink"/>
                </a:solidFill>
              </a:rPr>
              <a:t>No CPU concurrency</a:t>
            </a:r>
            <a:r>
              <a:rPr lang="en-US" altLang="en-US"/>
              <a:t> (not suitable for scientific apps).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Event-driven I/O not always well supported (e.g. poor write buffering).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Events vs. Threads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Events avoid concurrency as much as possible, threads embrace:</a:t>
            </a:r>
          </a:p>
          <a:p>
            <a:pPr lvl="1"/>
            <a:r>
              <a:rPr lang="en-US" altLang="en-US"/>
              <a:t>Easy to get started with events: no concurrency, no preemption, no synchronization, no deadlock.</a:t>
            </a:r>
          </a:p>
          <a:p>
            <a:pPr lvl="1"/>
            <a:r>
              <a:rPr lang="en-US" altLang="en-US"/>
              <a:t>Use complicated techniques only for unusual cases.</a:t>
            </a:r>
          </a:p>
          <a:p>
            <a:pPr lvl="1"/>
            <a:r>
              <a:rPr lang="en-US" altLang="en-US"/>
              <a:t>With threads, even the simplest application faces the full complexity.</a:t>
            </a:r>
          </a:p>
          <a:p>
            <a:r>
              <a:rPr lang="en-US" altLang="en-US"/>
              <a:t>Debugging easier with events:</a:t>
            </a:r>
          </a:p>
          <a:p>
            <a:pPr lvl="1"/>
            <a:r>
              <a:rPr lang="en-US" altLang="en-US"/>
              <a:t>Timing dependencies only related to events, not to internal scheduling.</a:t>
            </a:r>
          </a:p>
          <a:p>
            <a:pPr lvl="1"/>
            <a:r>
              <a:rPr lang="en-US" altLang="en-US"/>
              <a:t>Problems easier to track down: slow response to button vs. corrupted memory.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Events vs. Threads, cont'd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Events faster than threads on single CPU:</a:t>
            </a:r>
          </a:p>
          <a:p>
            <a:pPr lvl="1"/>
            <a:r>
              <a:rPr lang="en-US" altLang="en-US"/>
              <a:t>No locking overheads.</a:t>
            </a:r>
          </a:p>
          <a:p>
            <a:pPr lvl="1"/>
            <a:r>
              <a:rPr lang="en-US" altLang="en-US"/>
              <a:t>No context switching.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Events more portable than threads.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Threads provide true concurrency:</a:t>
            </a:r>
          </a:p>
          <a:p>
            <a:pPr lvl="1"/>
            <a:r>
              <a:rPr lang="en-US" altLang="en-US"/>
              <a:t>Can have long-running stateful handlers without freezes.</a:t>
            </a:r>
          </a:p>
          <a:p>
            <a:pPr lvl="1"/>
            <a:r>
              <a:rPr lang="en-US" altLang="en-US"/>
              <a:t>Scalable performance on multiple CPUs.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Should You Abandon Threads?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315200" cy="43434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chemeClr val="folHlink"/>
                </a:solidFill>
              </a:rPr>
              <a:t>No:</a:t>
            </a:r>
            <a:r>
              <a:rPr lang="en-US" altLang="en-US"/>
              <a:t> important for high-end servers (e.g. databases).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But, avoid threads wherever possible:</a:t>
            </a:r>
          </a:p>
          <a:p>
            <a:pPr lvl="1">
              <a:spcBef>
                <a:spcPct val="20000"/>
              </a:spcBef>
            </a:pPr>
            <a:r>
              <a:rPr lang="en-US" altLang="en-US"/>
              <a:t>Use events, not threads, for GUIs,</a:t>
            </a:r>
            <a:br>
              <a:rPr lang="en-US" altLang="en-US"/>
            </a:br>
            <a:r>
              <a:rPr lang="en-US" altLang="en-US"/>
              <a:t>distributed systems, low-end servers.</a:t>
            </a:r>
          </a:p>
          <a:p>
            <a:pPr lvl="1">
              <a:spcBef>
                <a:spcPct val="20000"/>
              </a:spcBef>
            </a:pPr>
            <a:r>
              <a:rPr lang="en-US" altLang="en-US"/>
              <a:t>Only use threads where true CPU</a:t>
            </a:r>
            <a:br>
              <a:rPr lang="en-US" altLang="en-US"/>
            </a:br>
            <a:r>
              <a:rPr lang="en-US" altLang="en-US"/>
              <a:t>concurrency is needed.</a:t>
            </a:r>
          </a:p>
          <a:p>
            <a:pPr lvl="1">
              <a:spcBef>
                <a:spcPct val="20000"/>
              </a:spcBef>
            </a:pPr>
            <a:r>
              <a:rPr lang="en-US" altLang="en-US"/>
              <a:t>Where threads needed, isolate usage</a:t>
            </a:r>
            <a:br>
              <a:rPr lang="en-US" altLang="en-US"/>
            </a:br>
            <a:r>
              <a:rPr lang="en-US" altLang="en-US"/>
              <a:t>in threaded application kernel: keep</a:t>
            </a:r>
            <a:br>
              <a:rPr lang="en-US" altLang="en-US"/>
            </a:br>
            <a:r>
              <a:rPr lang="en-US" altLang="en-US"/>
              <a:t>most of code single-threaded.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6330950" y="4730750"/>
            <a:ext cx="2273300" cy="520700"/>
          </a:xfrm>
          <a:prstGeom prst="roundRect">
            <a:avLst>
              <a:gd name="adj" fmla="val 12495"/>
            </a:avLst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 altLang="en-US"/>
              <a:t>Threaded Kernel</a:t>
            </a: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407150" y="381635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6864350" y="381635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7321550" y="381635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7778750" y="381635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8235950" y="3816350"/>
            <a:ext cx="292100" cy="9017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6172200" y="3429000"/>
            <a:ext cx="2600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/>
              <a:t>Event-Driven Handlers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Conclusions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Concurrency is fundamentally hard;  avoid whenever possible.</a:t>
            </a:r>
          </a:p>
          <a:p>
            <a:r>
              <a:rPr lang="en-US" altLang="en-US"/>
              <a:t>Threads more powerful than events, but power is rarely needed.</a:t>
            </a:r>
          </a:p>
          <a:p>
            <a:r>
              <a:rPr lang="en-US" altLang="en-US">
                <a:solidFill>
                  <a:schemeClr val="folHlink"/>
                </a:solidFill>
              </a:rPr>
              <a:t>Threads much harder to program than events</a:t>
            </a:r>
            <a:r>
              <a:rPr lang="en-US" altLang="en-US"/>
              <a:t>; for experts only.</a:t>
            </a:r>
          </a:p>
          <a:p>
            <a:r>
              <a:rPr lang="en-US" altLang="en-US"/>
              <a:t>Use events as primary development tool (both GUIs and distributed systems).</a:t>
            </a:r>
          </a:p>
          <a:p>
            <a:r>
              <a:rPr lang="en-US" altLang="en-US"/>
              <a:t>Use threads only for performance-critical kernels.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696200" cy="4572000"/>
          </a:xfrm>
          <a:noFill/>
          <a:ln/>
        </p:spPr>
        <p:txBody>
          <a:bodyPr/>
          <a:lstStyle/>
          <a:p>
            <a:r>
              <a:rPr lang="en-US" altLang="en-US"/>
              <a:t>Threads:</a:t>
            </a:r>
          </a:p>
          <a:p>
            <a:pPr lvl="1"/>
            <a:r>
              <a:rPr lang="en-US" altLang="en-US"/>
              <a:t>Grew up in OS world (processes).</a:t>
            </a:r>
          </a:p>
          <a:p>
            <a:pPr lvl="1"/>
            <a:r>
              <a:rPr lang="en-US" altLang="en-US"/>
              <a:t>Evolved into user-level tool.</a:t>
            </a:r>
          </a:p>
          <a:p>
            <a:pPr lvl="1"/>
            <a:r>
              <a:rPr lang="en-US" altLang="en-US"/>
              <a:t>Proposed as solution for a variety of problems.</a:t>
            </a:r>
          </a:p>
          <a:p>
            <a:pPr lvl="1"/>
            <a:r>
              <a:rPr lang="en-US" altLang="en-US"/>
              <a:t>Every programmer should be a threads programmer?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Problem: threads are very hard to program.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Alternative: events.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Claims:</a:t>
            </a:r>
          </a:p>
          <a:p>
            <a:pPr lvl="1"/>
            <a:r>
              <a:rPr lang="en-US" altLang="en-US"/>
              <a:t>For most purposes proposed for threads, events are better.</a:t>
            </a:r>
          </a:p>
          <a:p>
            <a:pPr lvl="1"/>
            <a:r>
              <a:rPr lang="en-US" altLang="en-US"/>
              <a:t>Threads should be used only when true CPU concurrency is needed.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What Are Threads?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276600"/>
            <a:ext cx="7696200" cy="2590800"/>
          </a:xfrm>
          <a:noFill/>
          <a:ln/>
        </p:spPr>
        <p:txBody>
          <a:bodyPr/>
          <a:lstStyle/>
          <a:p>
            <a:r>
              <a:rPr lang="en-US" altLang="en-US">
                <a:solidFill>
                  <a:schemeClr val="folHlink"/>
                </a:solidFill>
              </a:rPr>
              <a:t>General-purpose solution for managing concurrency.</a:t>
            </a:r>
            <a:endParaRPr lang="en-US" altLang="en-US"/>
          </a:p>
          <a:p>
            <a:r>
              <a:rPr lang="en-US" altLang="en-US"/>
              <a:t>Multiple independent execution streams.</a:t>
            </a:r>
          </a:p>
          <a:p>
            <a:r>
              <a:rPr lang="en-US" altLang="en-US"/>
              <a:t>Shared state.</a:t>
            </a:r>
          </a:p>
          <a:p>
            <a:r>
              <a:rPr lang="en-US" altLang="en-US"/>
              <a:t>Pre-emptive scheduling.</a:t>
            </a:r>
          </a:p>
          <a:p>
            <a:r>
              <a:rPr lang="en-US" altLang="en-US"/>
              <a:t>Synchronization (e.g. locks, conditions).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482850" y="1454150"/>
            <a:ext cx="3111500" cy="7493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en-US" altLang="en-US"/>
              <a:t>Shared state</a:t>
            </a:r>
          </a:p>
          <a:p>
            <a:pPr algn="ctr">
              <a:lnSpc>
                <a:spcPct val="90000"/>
              </a:lnSpc>
            </a:pPr>
            <a:r>
              <a:rPr lang="en-US" altLang="en-US"/>
              <a:t>(memory, files, etc.)</a:t>
            </a: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2444750" y="2520950"/>
            <a:ext cx="444500" cy="444500"/>
          </a:xfrm>
          <a:prstGeom prst="ellipse">
            <a:avLst/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3130550" y="2520950"/>
            <a:ext cx="444500" cy="444500"/>
          </a:xfrm>
          <a:prstGeom prst="ellipse">
            <a:avLst/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3816350" y="2520950"/>
            <a:ext cx="444500" cy="444500"/>
          </a:xfrm>
          <a:prstGeom prst="ellipse">
            <a:avLst/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4502150" y="2520950"/>
            <a:ext cx="444500" cy="444500"/>
          </a:xfrm>
          <a:prstGeom prst="ellipse">
            <a:avLst/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5187950" y="2540000"/>
            <a:ext cx="444500" cy="444500"/>
          </a:xfrm>
          <a:prstGeom prst="ellipse">
            <a:avLst/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5715000" y="2533650"/>
            <a:ext cx="1304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Threads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V="1">
            <a:off x="26670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V="1">
            <a:off x="33528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V="1">
            <a:off x="40386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47244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54102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What Are Threads Used For?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>
                <a:solidFill>
                  <a:schemeClr val="folHlink"/>
                </a:solidFill>
              </a:rPr>
              <a:t>Operating systems:</a:t>
            </a:r>
            <a:r>
              <a:rPr lang="en-US" altLang="en-US"/>
              <a:t> one kernel thread for each user process.</a:t>
            </a:r>
          </a:p>
          <a:p>
            <a:r>
              <a:rPr lang="en-US" altLang="en-US">
                <a:solidFill>
                  <a:schemeClr val="folHlink"/>
                </a:solidFill>
              </a:rPr>
              <a:t>Scientific applications:</a:t>
            </a:r>
            <a:r>
              <a:rPr lang="en-US" altLang="en-US"/>
              <a:t> one thread per CPU (solve problems more quickly).</a:t>
            </a:r>
          </a:p>
          <a:p>
            <a:r>
              <a:rPr lang="en-US" altLang="en-US">
                <a:solidFill>
                  <a:schemeClr val="folHlink"/>
                </a:solidFill>
              </a:rPr>
              <a:t>Distributed systems:</a:t>
            </a:r>
            <a:r>
              <a:rPr lang="en-US" altLang="en-US"/>
              <a:t> process requests concurrently (overlap I/Os).</a:t>
            </a:r>
          </a:p>
          <a:p>
            <a:r>
              <a:rPr lang="en-US" altLang="en-US">
                <a:solidFill>
                  <a:schemeClr val="folHlink"/>
                </a:solidFill>
              </a:rPr>
              <a:t>GUIs:</a:t>
            </a:r>
            <a:endParaRPr lang="en-US" altLang="en-US"/>
          </a:p>
          <a:p>
            <a:pPr lvl="1"/>
            <a:r>
              <a:rPr lang="en-US" altLang="en-US"/>
              <a:t>Threads correspond to user actions;  can service display during long-running computations.</a:t>
            </a:r>
          </a:p>
          <a:p>
            <a:pPr lvl="1"/>
            <a:r>
              <a:rPr lang="en-US" altLang="en-US"/>
              <a:t>Multimedia, animations.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What's Wrong With Threads?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343400"/>
            <a:ext cx="7696200" cy="1524000"/>
          </a:xfrm>
          <a:noFill/>
          <a:ln/>
        </p:spPr>
        <p:txBody>
          <a:bodyPr/>
          <a:lstStyle/>
          <a:p>
            <a:r>
              <a:rPr lang="en-US" altLang="en-US"/>
              <a:t>Too hard for most programmers to use.</a:t>
            </a:r>
          </a:p>
          <a:p>
            <a:r>
              <a:rPr lang="en-US" altLang="en-US"/>
              <a:t>Even for experts, development is painful.</a:t>
            </a:r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533400" y="1676400"/>
            <a:ext cx="7545388" cy="382588"/>
          </a:xfrm>
          <a:custGeom>
            <a:avLst/>
            <a:gdLst>
              <a:gd name="T0" fmla="*/ 0 w 4753"/>
              <a:gd name="T1" fmla="*/ 0 h 241"/>
              <a:gd name="T2" fmla="*/ 419 w 4753"/>
              <a:gd name="T3" fmla="*/ 0 h 241"/>
              <a:gd name="T4" fmla="*/ 559 w 4753"/>
              <a:gd name="T5" fmla="*/ 48 h 241"/>
              <a:gd name="T6" fmla="*/ 4472 w 4753"/>
              <a:gd name="T7" fmla="*/ 48 h 241"/>
              <a:gd name="T8" fmla="*/ 4472 w 4753"/>
              <a:gd name="T9" fmla="*/ 0 h 241"/>
              <a:gd name="T10" fmla="*/ 4752 w 4753"/>
              <a:gd name="T11" fmla="*/ 120 h 241"/>
              <a:gd name="T12" fmla="*/ 4472 w 4753"/>
              <a:gd name="T13" fmla="*/ 240 h 241"/>
              <a:gd name="T14" fmla="*/ 4472 w 4753"/>
              <a:gd name="T15" fmla="*/ 192 h 241"/>
              <a:gd name="T16" fmla="*/ 559 w 4753"/>
              <a:gd name="T17" fmla="*/ 192 h 241"/>
              <a:gd name="T18" fmla="*/ 419 w 4753"/>
              <a:gd name="T19" fmla="*/ 240 h 241"/>
              <a:gd name="T20" fmla="*/ 0 w 4753"/>
              <a:gd name="T21" fmla="*/ 240 h 241"/>
              <a:gd name="T22" fmla="*/ 280 w 4753"/>
              <a:gd name="T23" fmla="*/ 120 h 241"/>
              <a:gd name="T24" fmla="*/ 0 w 4753"/>
              <a:gd name="T25" fmla="*/ 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753" h="241">
                <a:moveTo>
                  <a:pt x="0" y="0"/>
                </a:moveTo>
                <a:lnTo>
                  <a:pt x="419" y="0"/>
                </a:lnTo>
                <a:lnTo>
                  <a:pt x="559" y="48"/>
                </a:lnTo>
                <a:lnTo>
                  <a:pt x="4472" y="48"/>
                </a:lnTo>
                <a:lnTo>
                  <a:pt x="4472" y="0"/>
                </a:lnTo>
                <a:lnTo>
                  <a:pt x="4752" y="120"/>
                </a:lnTo>
                <a:lnTo>
                  <a:pt x="4472" y="240"/>
                </a:lnTo>
                <a:lnTo>
                  <a:pt x="4472" y="192"/>
                </a:lnTo>
                <a:lnTo>
                  <a:pt x="559" y="192"/>
                </a:lnTo>
                <a:lnTo>
                  <a:pt x="419" y="240"/>
                </a:lnTo>
                <a:lnTo>
                  <a:pt x="0" y="240"/>
                </a:lnTo>
                <a:lnTo>
                  <a:pt x="280" y="12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A2C1FE">
                  <a:gamma/>
                  <a:shade val="69804"/>
                  <a:invGamma/>
                </a:srgbClr>
              </a:gs>
              <a:gs pos="100000">
                <a:srgbClr val="A2C1FE"/>
              </a:gs>
            </a:gsLst>
            <a:lin ang="0" scaled="1"/>
          </a:gra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41325" y="1279525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>
                <a:solidFill>
                  <a:schemeClr val="hlink"/>
                </a:solidFill>
              </a:rPr>
              <a:t>casual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7077075" y="1279525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r"/>
            <a:r>
              <a:rPr lang="en-US" altLang="en-US">
                <a:solidFill>
                  <a:schemeClr val="hlink"/>
                </a:solidFill>
              </a:rPr>
              <a:t>wizards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209925" y="1355725"/>
            <a:ext cx="219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>
                <a:solidFill>
                  <a:schemeClr val="hlink"/>
                </a:solidFill>
              </a:rPr>
              <a:t>all programmers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814638" y="2133600"/>
            <a:ext cx="3514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Visual Basic programmers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5100638" y="25146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C programmers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5253038" y="2895600"/>
            <a:ext cx="2447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C++ programmers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4943475" y="3505200"/>
            <a:ext cx="3209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Threads programmers</a:t>
            </a:r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6400800" y="2362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1066800" y="2362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7315200" y="2743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4267200" y="2743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7772400" y="3124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4876800" y="3124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7391400" y="3505200"/>
            <a:ext cx="6858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Why Threads Are Hard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Synchronization:</a:t>
            </a:r>
          </a:p>
          <a:p>
            <a:pPr lvl="1"/>
            <a:r>
              <a:rPr lang="en-US" altLang="en-US"/>
              <a:t>Must coordinate access to shared data with locks.</a:t>
            </a:r>
          </a:p>
          <a:p>
            <a:pPr lvl="1"/>
            <a:r>
              <a:rPr lang="en-US" altLang="en-US"/>
              <a:t>Forget a lock?  Corrupted data.</a:t>
            </a:r>
          </a:p>
          <a:p>
            <a:r>
              <a:rPr lang="en-US" altLang="en-US"/>
              <a:t>Deadlock:</a:t>
            </a:r>
          </a:p>
          <a:p>
            <a:pPr lvl="1"/>
            <a:r>
              <a:rPr lang="en-US" altLang="en-US"/>
              <a:t>Circular dependencies among locks.</a:t>
            </a:r>
          </a:p>
          <a:p>
            <a:pPr lvl="1"/>
            <a:r>
              <a:rPr lang="en-US" altLang="en-US"/>
              <a:t>Each process waits for some other process: system hangs.</a:t>
            </a:r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2597150" y="4654550"/>
            <a:ext cx="1206500" cy="444500"/>
          </a:xfrm>
          <a:prstGeom prst="ellipse">
            <a:avLst/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 altLang="en-US"/>
              <a:t>lock A</a:t>
            </a: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4959350" y="4654550"/>
            <a:ext cx="1206500" cy="444500"/>
          </a:xfrm>
          <a:prstGeom prst="ellipse">
            <a:avLst/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 altLang="en-US"/>
              <a:t>lock B</a:t>
            </a:r>
          </a:p>
        </p:txBody>
      </p:sp>
      <p:sp>
        <p:nvSpPr>
          <p:cNvPr id="9222" name="Arc 6"/>
          <p:cNvSpPr>
            <a:spLocks/>
          </p:cNvSpPr>
          <p:nvPr/>
        </p:nvSpPr>
        <p:spPr bwMode="auto">
          <a:xfrm rot="16200000">
            <a:off x="4170362" y="3200401"/>
            <a:ext cx="403225" cy="2438400"/>
          </a:xfrm>
          <a:custGeom>
            <a:avLst/>
            <a:gdLst>
              <a:gd name="G0" fmla="+- 435 0 0"/>
              <a:gd name="G1" fmla="+- 21600 0 0"/>
              <a:gd name="G2" fmla="+- 21600 0 0"/>
              <a:gd name="T0" fmla="*/ 0 w 22035"/>
              <a:gd name="T1" fmla="*/ 4 h 43200"/>
              <a:gd name="T2" fmla="*/ 261 w 22035"/>
              <a:gd name="T3" fmla="*/ 43199 h 43200"/>
              <a:gd name="T4" fmla="*/ 435 w 22035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35" h="43200" fill="none" extrusionOk="0">
                <a:moveTo>
                  <a:pt x="0" y="4"/>
                </a:moveTo>
                <a:cubicBezTo>
                  <a:pt x="144" y="1"/>
                  <a:pt x="289" y="-1"/>
                  <a:pt x="435" y="0"/>
                </a:cubicBezTo>
                <a:cubicBezTo>
                  <a:pt x="12364" y="0"/>
                  <a:pt x="22035" y="9670"/>
                  <a:pt x="22035" y="21600"/>
                </a:cubicBezTo>
                <a:cubicBezTo>
                  <a:pt x="22035" y="33529"/>
                  <a:pt x="12364" y="43200"/>
                  <a:pt x="435" y="43200"/>
                </a:cubicBezTo>
                <a:cubicBezTo>
                  <a:pt x="376" y="43200"/>
                  <a:pt x="318" y="43199"/>
                  <a:pt x="260" y="43199"/>
                </a:cubicBezTo>
              </a:path>
              <a:path w="22035" h="43200" stroke="0" extrusionOk="0">
                <a:moveTo>
                  <a:pt x="0" y="4"/>
                </a:moveTo>
                <a:cubicBezTo>
                  <a:pt x="144" y="1"/>
                  <a:pt x="289" y="-1"/>
                  <a:pt x="435" y="0"/>
                </a:cubicBezTo>
                <a:cubicBezTo>
                  <a:pt x="12364" y="0"/>
                  <a:pt x="22035" y="9670"/>
                  <a:pt x="22035" y="21600"/>
                </a:cubicBezTo>
                <a:cubicBezTo>
                  <a:pt x="22035" y="33529"/>
                  <a:pt x="12364" y="43200"/>
                  <a:pt x="435" y="43200"/>
                </a:cubicBezTo>
                <a:cubicBezTo>
                  <a:pt x="376" y="43200"/>
                  <a:pt x="318" y="43199"/>
                  <a:pt x="260" y="43199"/>
                </a:cubicBezTo>
                <a:lnTo>
                  <a:pt x="435" y="21600"/>
                </a:lnTo>
                <a:close/>
              </a:path>
            </a:pathLst>
          </a:custGeom>
          <a:noFill/>
          <a:ln w="12700" cap="rnd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Arc 7"/>
          <p:cNvSpPr>
            <a:spLocks/>
          </p:cNvSpPr>
          <p:nvPr/>
        </p:nvSpPr>
        <p:spPr bwMode="auto">
          <a:xfrm rot="5400000">
            <a:off x="4170362" y="4114801"/>
            <a:ext cx="403225" cy="2438400"/>
          </a:xfrm>
          <a:custGeom>
            <a:avLst/>
            <a:gdLst>
              <a:gd name="G0" fmla="+- 435 0 0"/>
              <a:gd name="G1" fmla="+- 21600 0 0"/>
              <a:gd name="G2" fmla="+- 21600 0 0"/>
              <a:gd name="T0" fmla="*/ 0 w 22035"/>
              <a:gd name="T1" fmla="*/ 4 h 43200"/>
              <a:gd name="T2" fmla="*/ 261 w 22035"/>
              <a:gd name="T3" fmla="*/ 43199 h 43200"/>
              <a:gd name="T4" fmla="*/ 435 w 22035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035" h="43200" fill="none" extrusionOk="0">
                <a:moveTo>
                  <a:pt x="0" y="4"/>
                </a:moveTo>
                <a:cubicBezTo>
                  <a:pt x="144" y="1"/>
                  <a:pt x="289" y="-1"/>
                  <a:pt x="435" y="0"/>
                </a:cubicBezTo>
                <a:cubicBezTo>
                  <a:pt x="12364" y="0"/>
                  <a:pt x="22035" y="9670"/>
                  <a:pt x="22035" y="21600"/>
                </a:cubicBezTo>
                <a:cubicBezTo>
                  <a:pt x="22035" y="33529"/>
                  <a:pt x="12364" y="43200"/>
                  <a:pt x="435" y="43200"/>
                </a:cubicBezTo>
                <a:cubicBezTo>
                  <a:pt x="376" y="43200"/>
                  <a:pt x="318" y="43199"/>
                  <a:pt x="260" y="43199"/>
                </a:cubicBezTo>
              </a:path>
              <a:path w="22035" h="43200" stroke="0" extrusionOk="0">
                <a:moveTo>
                  <a:pt x="0" y="4"/>
                </a:moveTo>
                <a:cubicBezTo>
                  <a:pt x="144" y="1"/>
                  <a:pt x="289" y="-1"/>
                  <a:pt x="435" y="0"/>
                </a:cubicBezTo>
                <a:cubicBezTo>
                  <a:pt x="12364" y="0"/>
                  <a:pt x="22035" y="9670"/>
                  <a:pt x="22035" y="21600"/>
                </a:cubicBezTo>
                <a:cubicBezTo>
                  <a:pt x="22035" y="33529"/>
                  <a:pt x="12364" y="43200"/>
                  <a:pt x="435" y="43200"/>
                </a:cubicBezTo>
                <a:cubicBezTo>
                  <a:pt x="376" y="43200"/>
                  <a:pt x="318" y="43199"/>
                  <a:pt x="260" y="43199"/>
                </a:cubicBezTo>
                <a:lnTo>
                  <a:pt x="435" y="21600"/>
                </a:lnTo>
                <a:close/>
              </a:path>
            </a:pathLst>
          </a:custGeom>
          <a:noFill/>
          <a:ln w="12700" cap="rnd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2133600" y="4876800"/>
            <a:ext cx="4572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6172200" y="4876800"/>
            <a:ext cx="4572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889000" y="4632325"/>
            <a:ext cx="132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r"/>
            <a:r>
              <a:rPr lang="en-US" altLang="en-US">
                <a:solidFill>
                  <a:schemeClr val="folHlink"/>
                </a:solidFill>
              </a:rPr>
              <a:t>thread 1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6613525" y="4632325"/>
            <a:ext cx="1174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>
                <a:solidFill>
                  <a:schemeClr val="tx2"/>
                </a:solidFill>
              </a:rPr>
              <a:t>thread 2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Why Threads Are Hard, cont'd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696200" cy="45720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n-US"/>
              <a:t>Hard to debug: </a:t>
            </a:r>
            <a:r>
              <a:rPr lang="en-US" altLang="en-US" b="0"/>
              <a:t>data dependencies, timing dependencies</a:t>
            </a:r>
            <a:r>
              <a:rPr lang="en-US" altLang="en-US"/>
              <a:t>.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Threads break abstraction: </a:t>
            </a:r>
            <a:r>
              <a:rPr lang="en-US" altLang="en-US" b="0"/>
              <a:t>can't design modules independently</a:t>
            </a:r>
            <a:r>
              <a:rPr lang="en-US" altLang="en-US"/>
              <a:t>.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Callbacks don't work with locks.</a:t>
            </a:r>
          </a:p>
        </p:txBody>
      </p:sp>
      <p:grpSp>
        <p:nvGrpSpPr>
          <p:cNvPr id="10257" name="Group 17"/>
          <p:cNvGrpSpPr>
            <a:grpSpLocks/>
          </p:cNvGrpSpPr>
          <p:nvPr/>
        </p:nvGrpSpPr>
        <p:grpSpPr bwMode="auto">
          <a:xfrm>
            <a:off x="1290638" y="3268663"/>
            <a:ext cx="2447925" cy="2508250"/>
            <a:chOff x="813" y="2059"/>
            <a:chExt cx="1542" cy="1580"/>
          </a:xfrm>
        </p:grpSpPr>
        <p:sp>
          <p:nvSpPr>
            <p:cNvPr id="10244" name="AutoShape 4"/>
            <p:cNvSpPr>
              <a:spLocks noChangeArrowheads="1"/>
            </p:cNvSpPr>
            <p:nvPr/>
          </p:nvSpPr>
          <p:spPr bwMode="auto">
            <a:xfrm>
              <a:off x="964" y="2500"/>
              <a:ext cx="808" cy="232"/>
            </a:xfrm>
            <a:prstGeom prst="roundRect">
              <a:avLst>
                <a:gd name="adj" fmla="val 12495"/>
              </a:avLst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altLang="en-US" sz="1800"/>
                <a:t>Module A</a:t>
              </a:r>
            </a:p>
          </p:txBody>
        </p:sp>
        <p:sp>
          <p:nvSpPr>
            <p:cNvPr id="10245" name="AutoShape 5"/>
            <p:cNvSpPr>
              <a:spLocks noChangeArrowheads="1"/>
            </p:cNvSpPr>
            <p:nvPr/>
          </p:nvSpPr>
          <p:spPr bwMode="auto">
            <a:xfrm>
              <a:off x="964" y="2980"/>
              <a:ext cx="808" cy="232"/>
            </a:xfrm>
            <a:prstGeom prst="roundRect">
              <a:avLst>
                <a:gd name="adj" fmla="val 12495"/>
              </a:avLst>
            </a:prstGeom>
            <a:solidFill>
              <a:srgbClr val="A2C1FE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/>
              <a:r>
                <a:rPr lang="en-US" altLang="en-US" sz="1800"/>
                <a:t>Module B</a:t>
              </a:r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909" y="2059"/>
              <a:ext cx="3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800"/>
                <a:t>T1</a:t>
              </a:r>
            </a:p>
          </p:txBody>
        </p:sp>
        <p:sp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1389" y="2059"/>
              <a:ext cx="4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800"/>
                <a:t>T2</a:t>
              </a:r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1104" y="2736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632" y="2736"/>
              <a:ext cx="0" cy="24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1104" y="3216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632" y="3216"/>
              <a:ext cx="0" cy="24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813" y="3408"/>
              <a:ext cx="5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800"/>
                <a:t>sleep</a:t>
              </a:r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1245" y="3408"/>
              <a:ext cx="7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800"/>
                <a:t>wakeup</a:t>
              </a:r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1104" y="2256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15"/>
            <p:cNvSpPr>
              <a:spLocks noChangeShapeType="1"/>
            </p:cNvSpPr>
            <p:nvPr/>
          </p:nvSpPr>
          <p:spPr bwMode="auto">
            <a:xfrm>
              <a:off x="1632" y="2256"/>
              <a:ext cx="0" cy="24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Rectangle 16"/>
            <p:cNvSpPr>
              <a:spLocks noChangeArrowheads="1"/>
            </p:cNvSpPr>
            <p:nvPr/>
          </p:nvSpPr>
          <p:spPr bwMode="auto">
            <a:xfrm>
              <a:off x="1629" y="2256"/>
              <a:ext cx="72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800">
                  <a:solidFill>
                    <a:schemeClr val="accent1"/>
                  </a:solidFill>
                </a:rPr>
                <a:t>deadlock!</a:t>
              </a:r>
            </a:p>
          </p:txBody>
        </p:sp>
      </p:grpSp>
      <p:sp>
        <p:nvSpPr>
          <p:cNvPr id="10258" name="AutoShape 18"/>
          <p:cNvSpPr>
            <a:spLocks noChangeArrowheads="1"/>
          </p:cNvSpPr>
          <p:nvPr/>
        </p:nvSpPr>
        <p:spPr bwMode="auto">
          <a:xfrm>
            <a:off x="5111750" y="3968750"/>
            <a:ext cx="1282700" cy="368300"/>
          </a:xfrm>
          <a:prstGeom prst="roundRect">
            <a:avLst>
              <a:gd name="adj" fmla="val 12495"/>
            </a:avLst>
          </a:prstGeom>
          <a:solidFill>
            <a:srgbClr val="FCFEB9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 altLang="en-US" sz="1800"/>
              <a:t>Module A</a:t>
            </a:r>
          </a:p>
        </p:txBody>
      </p:sp>
      <p:sp>
        <p:nvSpPr>
          <p:cNvPr id="10259" name="AutoShape 19"/>
          <p:cNvSpPr>
            <a:spLocks noChangeArrowheads="1"/>
          </p:cNvSpPr>
          <p:nvPr/>
        </p:nvSpPr>
        <p:spPr bwMode="auto">
          <a:xfrm>
            <a:off x="5111750" y="4730750"/>
            <a:ext cx="1282700" cy="368300"/>
          </a:xfrm>
          <a:prstGeom prst="roundRect">
            <a:avLst>
              <a:gd name="adj" fmla="val 12495"/>
            </a:avLst>
          </a:prstGeom>
          <a:solidFill>
            <a:srgbClr val="A2C1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 altLang="en-US" sz="1800"/>
              <a:t>Module B</a:t>
            </a: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5024438" y="3268663"/>
            <a:ext cx="619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/>
              <a:t>T1</a:t>
            </a: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786438" y="5478463"/>
            <a:ext cx="771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/>
              <a:t>T2</a:t>
            </a:r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 flipV="1">
            <a:off x="6172200" y="5105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5334000" y="3581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5334000" y="4343400"/>
            <a:ext cx="0" cy="3810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6167438" y="4343400"/>
            <a:ext cx="1152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>
                <a:solidFill>
                  <a:schemeClr val="accent1"/>
                </a:solidFill>
              </a:rPr>
              <a:t>deadlock!</a:t>
            </a:r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 flipV="1">
            <a:off x="6172200" y="4343400"/>
            <a:ext cx="0" cy="3810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5100638" y="5105400"/>
            <a:ext cx="1152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/>
              <a:t>callbacks</a:t>
            </a:r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5334000" y="3581400"/>
            <a:ext cx="1152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/>
              <a:t>calls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Why Threads Are Hard, cont'd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696200" cy="4572000"/>
          </a:xfrm>
          <a:noFill/>
          <a:ln/>
        </p:spPr>
        <p:txBody>
          <a:bodyPr/>
          <a:lstStyle/>
          <a:p>
            <a:r>
              <a:rPr lang="en-US" altLang="en-US" dirty="0"/>
              <a:t>Achieving good performance is hard:</a:t>
            </a:r>
          </a:p>
          <a:p>
            <a:pPr lvl="1"/>
            <a:r>
              <a:rPr lang="en-US" altLang="en-US" dirty="0"/>
              <a:t>Simple locking (e.g. monitors) yields low concurrency.</a:t>
            </a:r>
          </a:p>
          <a:p>
            <a:pPr lvl="1"/>
            <a:r>
              <a:rPr lang="en-US" altLang="en-US" dirty="0"/>
              <a:t>Fine-grain locking increases complexity, reduces performance in normal case.</a:t>
            </a:r>
          </a:p>
          <a:p>
            <a:pPr lvl="1"/>
            <a:r>
              <a:rPr lang="en-US" altLang="en-US" dirty="0"/>
              <a:t>OSes limit performance (scheduling, context switches).</a:t>
            </a:r>
          </a:p>
          <a:p>
            <a:pPr>
              <a:spcBef>
                <a:spcPct val="20000"/>
              </a:spcBef>
            </a:pPr>
            <a:r>
              <a:rPr lang="en-US" altLang="en-US" dirty="0"/>
              <a:t>Threads not well supported:</a:t>
            </a:r>
          </a:p>
          <a:p>
            <a:pPr lvl="1"/>
            <a:r>
              <a:rPr lang="en-US" altLang="en-US" dirty="0"/>
              <a:t>Hard to port threaded code (PCs?  Macs?).</a:t>
            </a:r>
          </a:p>
          <a:p>
            <a:pPr lvl="1"/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Standard libraries not thread-safe.</a:t>
            </a:r>
          </a:p>
          <a:p>
            <a:pPr lvl="1"/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Kernel calls, window systems not multi-threaded.</a:t>
            </a:r>
          </a:p>
          <a:p>
            <a:pPr lvl="1"/>
            <a:r>
              <a:rPr lang="en-US" altLang="en-US" dirty="0"/>
              <a:t>Few debugging tools (</a:t>
            </a:r>
            <a:r>
              <a:rPr lang="en-US" altLang="en-US" dirty="0" err="1"/>
              <a:t>LockLint</a:t>
            </a:r>
            <a:r>
              <a:rPr lang="en-US" altLang="en-US" dirty="0"/>
              <a:t>, debuggers?).</a:t>
            </a:r>
          </a:p>
          <a:p>
            <a:pPr>
              <a:spcBef>
                <a:spcPct val="20000"/>
              </a:spcBef>
            </a:pPr>
            <a:r>
              <a:rPr lang="en-US" altLang="en-US" dirty="0"/>
              <a:t>Often don't want concurrency anyway (e.g. window events).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Event-Driven Programming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4572000" cy="4343400"/>
          </a:xfrm>
          <a:noFill/>
          <a:ln/>
        </p:spPr>
        <p:txBody>
          <a:bodyPr/>
          <a:lstStyle/>
          <a:p>
            <a:pPr>
              <a:spcBef>
                <a:spcPct val="80000"/>
              </a:spcBef>
            </a:pPr>
            <a:r>
              <a:rPr lang="en-US" altLang="en-US"/>
              <a:t>One execution stream: no CPU concurrency.</a:t>
            </a:r>
          </a:p>
          <a:p>
            <a:r>
              <a:rPr lang="en-US" altLang="en-US"/>
              <a:t>Register interest in events (callbacks).</a:t>
            </a:r>
          </a:p>
          <a:p>
            <a:r>
              <a:rPr lang="en-US" altLang="en-US"/>
              <a:t>Event loop waits for events, invokes handlers.</a:t>
            </a:r>
          </a:p>
          <a:p>
            <a:r>
              <a:rPr lang="en-US" altLang="en-US"/>
              <a:t>No preemption of event handlers.</a:t>
            </a:r>
          </a:p>
          <a:p>
            <a:r>
              <a:rPr lang="en-US" altLang="en-US"/>
              <a:t>Handlers generally short-lived.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6102350" y="2368550"/>
            <a:ext cx="1435100" cy="825500"/>
          </a:xfrm>
          <a:prstGeom prst="roundRect">
            <a:avLst>
              <a:gd name="adj" fmla="val 12495"/>
            </a:avLst>
          </a:prstGeom>
          <a:solidFill>
            <a:srgbClr val="FFFF84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 altLang="en-US"/>
              <a:t>Event</a:t>
            </a:r>
          </a:p>
          <a:p>
            <a:pPr algn="ctr"/>
            <a:r>
              <a:rPr lang="en-US" altLang="en-US"/>
              <a:t>Loop</a:t>
            </a:r>
          </a:p>
        </p:txBody>
      </p:sp>
      <p:sp>
        <p:nvSpPr>
          <p:cNvPr id="12293" name="Arc 5"/>
          <p:cNvSpPr>
            <a:spLocks/>
          </p:cNvSpPr>
          <p:nvPr/>
        </p:nvSpPr>
        <p:spPr bwMode="auto">
          <a:xfrm rot="16200000">
            <a:off x="7050882" y="1647031"/>
            <a:ext cx="969962" cy="13684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1529 w 43200"/>
              <a:gd name="T1" fmla="*/ 0 h 43200"/>
              <a:gd name="T2" fmla="*/ 1 w 43200"/>
              <a:gd name="T3" fmla="*/ 21450 h 43200"/>
              <a:gd name="T4" fmla="*/ 21600 w 432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21529" y="0"/>
                </a:moveTo>
                <a:cubicBezTo>
                  <a:pt x="21552" y="0"/>
                  <a:pt x="21576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1549"/>
                  <a:pt x="0" y="21499"/>
                  <a:pt x="0" y="21449"/>
                </a:cubicBezTo>
              </a:path>
              <a:path w="43200" h="43200" stroke="0" extrusionOk="0">
                <a:moveTo>
                  <a:pt x="21529" y="0"/>
                </a:moveTo>
                <a:cubicBezTo>
                  <a:pt x="21552" y="0"/>
                  <a:pt x="21576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21549"/>
                  <a:pt x="0" y="21499"/>
                  <a:pt x="0" y="21449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299" name="Group 11"/>
          <p:cNvGrpSpPr>
            <a:grpSpLocks/>
          </p:cNvGrpSpPr>
          <p:nvPr/>
        </p:nvGrpSpPr>
        <p:grpSpPr bwMode="auto">
          <a:xfrm>
            <a:off x="5340350" y="3740150"/>
            <a:ext cx="2882900" cy="444500"/>
            <a:chOff x="3364" y="2356"/>
            <a:chExt cx="1816" cy="280"/>
          </a:xfrm>
        </p:grpSpPr>
        <p:sp>
          <p:nvSpPr>
            <p:cNvPr id="12294" name="AutoShape 6"/>
            <p:cNvSpPr>
              <a:spLocks noChangeArrowheads="1"/>
            </p:cNvSpPr>
            <p:nvPr/>
          </p:nvSpPr>
          <p:spPr bwMode="auto">
            <a:xfrm>
              <a:off x="3364" y="2356"/>
              <a:ext cx="280" cy="280"/>
            </a:xfrm>
            <a:prstGeom prst="roundRect">
              <a:avLst>
                <a:gd name="adj" fmla="val 12495"/>
              </a:avLst>
            </a:prstGeom>
            <a:solidFill>
              <a:srgbClr val="A2FFA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" name="AutoShape 7"/>
            <p:cNvSpPr>
              <a:spLocks noChangeArrowheads="1"/>
            </p:cNvSpPr>
            <p:nvPr/>
          </p:nvSpPr>
          <p:spPr bwMode="auto">
            <a:xfrm>
              <a:off x="3748" y="2356"/>
              <a:ext cx="280" cy="280"/>
            </a:xfrm>
            <a:prstGeom prst="roundRect">
              <a:avLst>
                <a:gd name="adj" fmla="val 12495"/>
              </a:avLst>
            </a:prstGeom>
            <a:solidFill>
              <a:srgbClr val="A2FFA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" name="AutoShape 8"/>
            <p:cNvSpPr>
              <a:spLocks noChangeArrowheads="1"/>
            </p:cNvSpPr>
            <p:nvPr/>
          </p:nvSpPr>
          <p:spPr bwMode="auto">
            <a:xfrm>
              <a:off x="4132" y="2356"/>
              <a:ext cx="280" cy="280"/>
            </a:xfrm>
            <a:prstGeom prst="roundRect">
              <a:avLst>
                <a:gd name="adj" fmla="val 12495"/>
              </a:avLst>
            </a:prstGeom>
            <a:solidFill>
              <a:srgbClr val="A2FFA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AutoShape 9"/>
            <p:cNvSpPr>
              <a:spLocks noChangeArrowheads="1"/>
            </p:cNvSpPr>
            <p:nvPr/>
          </p:nvSpPr>
          <p:spPr bwMode="auto">
            <a:xfrm>
              <a:off x="4516" y="2356"/>
              <a:ext cx="280" cy="280"/>
            </a:xfrm>
            <a:prstGeom prst="roundRect">
              <a:avLst>
                <a:gd name="adj" fmla="val 12495"/>
              </a:avLst>
            </a:prstGeom>
            <a:solidFill>
              <a:srgbClr val="A2FFA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AutoShape 10"/>
            <p:cNvSpPr>
              <a:spLocks noChangeArrowheads="1"/>
            </p:cNvSpPr>
            <p:nvPr/>
          </p:nvSpPr>
          <p:spPr bwMode="auto">
            <a:xfrm>
              <a:off x="4900" y="2356"/>
              <a:ext cx="280" cy="280"/>
            </a:xfrm>
            <a:prstGeom prst="roundRect">
              <a:avLst>
                <a:gd name="adj" fmla="val 12495"/>
              </a:avLst>
            </a:prstGeom>
            <a:solidFill>
              <a:srgbClr val="A2FFA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6781800" y="3200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6172200" y="3200400"/>
            <a:ext cx="609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6781800" y="3200400"/>
            <a:ext cx="609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6781800" y="3200400"/>
            <a:ext cx="1219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5562600" y="3200400"/>
            <a:ext cx="1219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5634038" y="4191000"/>
            <a:ext cx="2295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Event Handlers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sidebarc">
  <a:themeElements>
    <a:clrScheme name="">
      <a:dk1>
        <a:srgbClr val="000000"/>
      </a:dk1>
      <a:lt1>
        <a:srgbClr val="FFFFFF"/>
      </a:lt1>
      <a:dk2>
        <a:srgbClr val="081D75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9688"/>
      </a:hlink>
      <a:folHlink>
        <a:srgbClr val="97000A"/>
      </a:folHlink>
    </a:clrScheme>
    <a:fontScheme name="sidebarc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idebar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bar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bar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bar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bar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bar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bar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c:\msoffice\powerpnt\template\clrovrhd\sidebarc.ppt</Template>
  <TotalTime>5</TotalTime>
  <Pages>15</Pages>
  <Words>819</Words>
  <Application>Microsoft Office PowerPoint</Application>
  <PresentationFormat>Letter Paper (8.5x11 in)</PresentationFormat>
  <Paragraphs>138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Monotype Sorts</vt:lpstr>
      <vt:lpstr>Courier</vt:lpstr>
      <vt:lpstr>sidebarc</vt:lpstr>
      <vt:lpstr>Why Threads Are A Bad Idea (for most purposes)</vt:lpstr>
      <vt:lpstr>Introduction</vt:lpstr>
      <vt:lpstr>What Are Threads?</vt:lpstr>
      <vt:lpstr>What Are Threads Used For?</vt:lpstr>
      <vt:lpstr>What's Wrong With Threads?</vt:lpstr>
      <vt:lpstr>Why Threads Are Hard</vt:lpstr>
      <vt:lpstr>Why Threads Are Hard, cont'd</vt:lpstr>
      <vt:lpstr>Why Threads Are Hard, cont'd</vt:lpstr>
      <vt:lpstr>Event-Driven Programming</vt:lpstr>
      <vt:lpstr>What Are Events Used For?</vt:lpstr>
      <vt:lpstr>Problems With Events</vt:lpstr>
      <vt:lpstr>Events vs. Threads</vt:lpstr>
      <vt:lpstr>Events vs. Threads, cont'd</vt:lpstr>
      <vt:lpstr>Should You Abandon Threads?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Threads Are A Bad Idea</dc:title>
  <dc:subject/>
  <dc:creator>John Ousterhout</dc:creator>
  <cp:keywords/>
  <dc:description>Comparison of threads and events, why events are better.</dc:description>
  <cp:lastModifiedBy>awang90210@gmail.com</cp:lastModifiedBy>
  <cp:revision>9</cp:revision>
  <cp:lastPrinted>1995-09-20T14:57:50Z</cp:lastPrinted>
  <dcterms:created xsi:type="dcterms:W3CDTF">1995-09-14T16:12:04Z</dcterms:created>
  <dcterms:modified xsi:type="dcterms:W3CDTF">2021-02-22T14:47:05Z</dcterms:modified>
</cp:coreProperties>
</file>