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58" r:id="rId4"/>
    <p:sldId id="257" r:id="rId5"/>
    <p:sldId id="259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56" autoAdjust="0"/>
    <p:restoredTop sz="94660"/>
  </p:normalViewPr>
  <p:slideViewPr>
    <p:cSldViewPr snapToGrid="0">
      <p:cViewPr varScale="1">
        <p:scale>
          <a:sx n="55" d="100"/>
          <a:sy n="55" d="100"/>
        </p:scale>
        <p:origin x="142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8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2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379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20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7349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29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31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8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3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5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1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1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3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3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81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3DAAC-226B-4801-A664-FB72644AF6A5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8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Bitcoin:  A Peer-to-Peer Electronic Cash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Satoshi </a:t>
            </a:r>
            <a:r>
              <a:rPr lang="en-US" dirty="0" err="1"/>
              <a:t>Nakamoto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907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with this Transaction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Double spending</a:t>
            </a:r>
          </a:p>
          <a:p>
            <a:pPr lvl="1"/>
            <a:r>
              <a:rPr lang="en-US" dirty="0"/>
              <a:t>One can verify that transaction 2 has a legitimate chain of signatures</a:t>
            </a:r>
          </a:p>
          <a:p>
            <a:pPr lvl="1"/>
            <a:r>
              <a:rPr lang="en-US" dirty="0"/>
              <a:t>Another one can verify that transaction 2’ also has a legitimate chain of signatures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64871" y="4197942"/>
            <a:ext cx="15586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6974" y="4885301"/>
            <a:ext cx="117448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Key</a:t>
            </a:r>
            <a:r>
              <a:rPr lang="en-US" baseline="-25000" dirty="0" err="1"/>
              <a:t>private_j</a:t>
            </a:r>
            <a:endParaRPr lang="en-US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4077836" y="4197942"/>
            <a:ext cx="15586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2</a:t>
            </a:r>
          </a:p>
        </p:txBody>
      </p:sp>
      <p:cxnSp>
        <p:nvCxnSpPr>
          <p:cNvPr id="8" name="Straight Arrow Connector 7"/>
          <p:cNvCxnSpPr>
            <a:stCxn id="4" idx="3"/>
            <a:endCxn id="6" idx="1"/>
          </p:cNvCxnSpPr>
          <p:nvPr/>
        </p:nvCxnSpPr>
        <p:spPr>
          <a:xfrm>
            <a:off x="3723567" y="4382608"/>
            <a:ext cx="3542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5" idx="3"/>
            <a:endCxn id="6" idx="1"/>
          </p:cNvCxnSpPr>
          <p:nvPr/>
        </p:nvCxnSpPr>
        <p:spPr>
          <a:xfrm flipV="1">
            <a:off x="3531463" y="4382608"/>
            <a:ext cx="546373" cy="687359"/>
          </a:xfrm>
          <a:prstGeom prst="bentConnector3">
            <a:avLst>
              <a:gd name="adj1" fmla="val 6498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77835" y="4885301"/>
            <a:ext cx="164365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2’</a:t>
            </a:r>
          </a:p>
        </p:txBody>
      </p:sp>
      <p:cxnSp>
        <p:nvCxnSpPr>
          <p:cNvPr id="18" name="Straight Arrow Connector 17"/>
          <p:cNvCxnSpPr>
            <a:stCxn id="5" idx="3"/>
            <a:endCxn id="11" idx="1"/>
          </p:cNvCxnSpPr>
          <p:nvPr/>
        </p:nvCxnSpPr>
        <p:spPr>
          <a:xfrm>
            <a:off x="3531463" y="5069967"/>
            <a:ext cx="5463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395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trusted central authority—mint</a:t>
            </a:r>
          </a:p>
          <a:p>
            <a:r>
              <a:rPr lang="en-US" dirty="0"/>
              <a:t>After each transaction</a:t>
            </a:r>
          </a:p>
          <a:p>
            <a:pPr lvl="1"/>
            <a:r>
              <a:rPr lang="en-US" dirty="0"/>
              <a:t>Coin must be returned to the mint to issue a new coin</a:t>
            </a:r>
          </a:p>
          <a:p>
            <a:pPr lvl="1"/>
            <a:r>
              <a:rPr lang="en-US" dirty="0"/>
              <a:t>Only coins issued from the mint are trusted</a:t>
            </a:r>
          </a:p>
          <a:p>
            <a:r>
              <a:rPr lang="en-US" dirty="0"/>
              <a:t>Drawback</a:t>
            </a:r>
          </a:p>
          <a:p>
            <a:pPr lvl="1"/>
            <a:r>
              <a:rPr lang="en-US" dirty="0"/>
              <a:t>Every transaction needs to go through the mint</a:t>
            </a:r>
          </a:p>
        </p:txBody>
      </p:sp>
    </p:spTree>
    <p:extLst>
      <p:ext uri="{BB962C8B-B14F-4D97-AF65-F5344CB8AC3E}">
        <p14:creationId xmlns:p14="http://schemas.microsoft.com/office/powerpoint/2010/main" val="613620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Arriving Another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If someone signs the same transaction (history) twice</a:t>
            </a:r>
          </a:p>
          <a:p>
            <a:pPr lvl="1"/>
            <a:r>
              <a:rPr lang="en-US" dirty="0"/>
              <a:t>Only the first signature counts</a:t>
            </a:r>
          </a:p>
          <a:p>
            <a:r>
              <a:rPr lang="en-US" dirty="0"/>
              <a:t>To be able to detect the second signature</a:t>
            </a:r>
          </a:p>
          <a:p>
            <a:pPr lvl="1"/>
            <a:r>
              <a:rPr lang="en-US" dirty="0"/>
              <a:t>Global knowledge is required </a:t>
            </a:r>
          </a:p>
          <a:p>
            <a:pPr lvl="1"/>
            <a:r>
              <a:rPr lang="en-US" dirty="0"/>
              <a:t>Mint’s centralized model relies on global knowledge</a:t>
            </a:r>
          </a:p>
          <a:p>
            <a:r>
              <a:rPr lang="en-US" dirty="0"/>
              <a:t>Without a trusted party</a:t>
            </a:r>
          </a:p>
          <a:p>
            <a:pPr lvl="1"/>
            <a:r>
              <a:rPr lang="en-US" dirty="0"/>
              <a:t>Transactions must be publically announced</a:t>
            </a:r>
          </a:p>
          <a:p>
            <a:pPr lvl="1"/>
            <a:r>
              <a:rPr lang="en-US" dirty="0"/>
              <a:t>All participants need to agree on a single history of the order in which the announcement was received</a:t>
            </a:r>
          </a:p>
          <a:p>
            <a:r>
              <a:rPr lang="en-US" dirty="0"/>
              <a:t>The payee needs proof that at the time of transaction</a:t>
            </a:r>
          </a:p>
          <a:p>
            <a:pPr lvl="1"/>
            <a:r>
              <a:rPr lang="en-US" dirty="0"/>
              <a:t>Majority of nodes agreed he received the first signature</a:t>
            </a:r>
          </a:p>
        </p:txBody>
      </p:sp>
    </p:spTree>
    <p:extLst>
      <p:ext uri="{BB962C8B-B14F-4D97-AF65-F5344CB8AC3E}">
        <p14:creationId xmlns:p14="http://schemas.microsoft.com/office/powerpoint/2010/main" val="3365814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Timestamp Server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a hash of a block of items to be timestamped and publish the hash </a:t>
            </a:r>
          </a:p>
          <a:p>
            <a:pPr lvl="1"/>
            <a:r>
              <a:rPr lang="en-US" dirty="0"/>
              <a:t>E.g., in a newspaper or Usenet post</a:t>
            </a:r>
          </a:p>
          <a:p>
            <a:pPr lvl="1"/>
            <a:r>
              <a:rPr lang="en-US" dirty="0"/>
              <a:t>Timestamp proves that the data must have existed at the time to get into the hash</a:t>
            </a:r>
          </a:p>
          <a:p>
            <a:r>
              <a:rPr lang="en-US" dirty="0"/>
              <a:t>Each timestamp includes the previous timestamp in its hash, forming a chain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7850" y="4776717"/>
            <a:ext cx="67678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50919" y="5348943"/>
            <a:ext cx="165141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Block of items</a:t>
            </a:r>
          </a:p>
        </p:txBody>
      </p:sp>
      <p:cxnSp>
        <p:nvCxnSpPr>
          <p:cNvPr id="9" name="Elbow Connector 8"/>
          <p:cNvCxnSpPr>
            <a:stCxn id="5" idx="3"/>
            <a:endCxn id="4" idx="1"/>
          </p:cNvCxnSpPr>
          <p:nvPr/>
        </p:nvCxnSpPr>
        <p:spPr>
          <a:xfrm flipV="1">
            <a:off x="3402333" y="4961383"/>
            <a:ext cx="555517" cy="57222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4" idx="1"/>
          </p:cNvCxnSpPr>
          <p:nvPr/>
        </p:nvCxnSpPr>
        <p:spPr>
          <a:xfrm>
            <a:off x="2388358" y="4961383"/>
            <a:ext cx="15694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195067" y="4776717"/>
            <a:ext cx="67678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88136" y="5348943"/>
            <a:ext cx="165141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Block of items</a:t>
            </a:r>
          </a:p>
        </p:txBody>
      </p:sp>
      <p:cxnSp>
        <p:nvCxnSpPr>
          <p:cNvPr id="21" name="Elbow Connector 20"/>
          <p:cNvCxnSpPr>
            <a:stCxn id="20" idx="3"/>
            <a:endCxn id="19" idx="1"/>
          </p:cNvCxnSpPr>
          <p:nvPr/>
        </p:nvCxnSpPr>
        <p:spPr>
          <a:xfrm flipV="1">
            <a:off x="5639550" y="4961383"/>
            <a:ext cx="555517" cy="57222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3"/>
            <a:endCxn id="19" idx="1"/>
          </p:cNvCxnSpPr>
          <p:nvPr/>
        </p:nvCxnSpPr>
        <p:spPr>
          <a:xfrm>
            <a:off x="4634638" y="4961383"/>
            <a:ext cx="15604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971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effort to generate the timestamp hash chain is low, someone with the CPU cycles to rewrite the history</a:t>
            </a:r>
          </a:p>
          <a:p>
            <a:r>
              <a:rPr lang="en-US" dirty="0"/>
              <a:t>Need proof of work to make this process expensive</a:t>
            </a:r>
          </a:p>
        </p:txBody>
      </p:sp>
    </p:spTree>
    <p:extLst>
      <p:ext uri="{BB962C8B-B14F-4D97-AF65-F5344CB8AC3E}">
        <p14:creationId xmlns:p14="http://schemas.microsoft.com/office/powerpoint/2010/main" val="2739618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hash(previous hash, transactions, nonce) &lt; threshold</a:t>
            </a:r>
          </a:p>
          <a:p>
            <a:pPr lvl="1"/>
            <a:r>
              <a:rPr lang="en-US" dirty="0"/>
              <a:t>Where nonce is a random guess, not published</a:t>
            </a:r>
          </a:p>
          <a:p>
            <a:pPr lvl="1"/>
            <a:r>
              <a:rPr lang="en-US" dirty="0"/>
              <a:t>Smaller the threshold, exponentially increasingly computational effort is needed to generate this legitimate hash</a:t>
            </a:r>
          </a:p>
          <a:p>
            <a:pPr lvl="1"/>
            <a:r>
              <a:rPr lang="en-US" dirty="0"/>
              <a:t>A block cannot be changed without redoing the work of guessing the nonce</a:t>
            </a:r>
          </a:p>
          <a:p>
            <a:pPr lvl="2"/>
            <a:r>
              <a:rPr lang="en-US" dirty="0"/>
              <a:t>And the nonce for the subsequent blocks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918535" y="5049191"/>
            <a:ext cx="5394876" cy="1392071"/>
            <a:chOff x="918535" y="4926361"/>
            <a:chExt cx="5394876" cy="1392071"/>
          </a:xfrm>
        </p:grpSpPr>
        <p:sp>
          <p:nvSpPr>
            <p:cNvPr id="4" name="TextBox 3"/>
            <p:cNvSpPr txBox="1"/>
            <p:nvPr/>
          </p:nvSpPr>
          <p:spPr>
            <a:xfrm>
              <a:off x="3276730" y="5437730"/>
              <a:ext cx="676788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</a:t>
              </a: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1171961" y="4926361"/>
              <a:ext cx="1842448" cy="1392071"/>
              <a:chOff x="1296537" y="5363570"/>
              <a:chExt cx="1842448" cy="1392071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1425131" y="6280623"/>
                <a:ext cx="527709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err="1"/>
                  <a:t>Txs</a:t>
                </a:r>
                <a:endParaRPr lang="en-US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2201369" y="6280623"/>
                <a:ext cx="801823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nonce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425131" y="5419134"/>
                <a:ext cx="8034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Block 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96537" y="5363570"/>
                <a:ext cx="1842448" cy="13920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425131" y="5790758"/>
                <a:ext cx="1578061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Previous hash</a:t>
                </a: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4215840" y="4926361"/>
              <a:ext cx="1842448" cy="1392071"/>
              <a:chOff x="1296537" y="5363570"/>
              <a:chExt cx="1842448" cy="1392071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1425131" y="6280623"/>
                <a:ext cx="527709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err="1"/>
                  <a:t>Txs</a:t>
                </a:r>
                <a:endParaRPr lang="en-US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2201369" y="6280623"/>
                <a:ext cx="801823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nonce</a:t>
                </a: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1425131" y="5419134"/>
                <a:ext cx="8034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Block </a:t>
                </a: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296537" y="5363570"/>
                <a:ext cx="1842448" cy="13920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1425131" y="5790758"/>
                <a:ext cx="1578061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Previous hash</a:t>
                </a:r>
              </a:p>
            </p:txBody>
          </p:sp>
        </p:grpSp>
        <p:cxnSp>
          <p:nvCxnSpPr>
            <p:cNvPr id="57" name="Straight Arrow Connector 56"/>
            <p:cNvCxnSpPr>
              <a:stCxn id="12" idx="3"/>
              <a:endCxn id="4" idx="1"/>
            </p:cNvCxnSpPr>
            <p:nvPr/>
          </p:nvCxnSpPr>
          <p:spPr>
            <a:xfrm flipV="1">
              <a:off x="3014409" y="5622396"/>
              <a:ext cx="262321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" idx="3"/>
              <a:endCxn id="54" idx="1"/>
            </p:cNvCxnSpPr>
            <p:nvPr/>
          </p:nvCxnSpPr>
          <p:spPr>
            <a:xfrm>
              <a:off x="3953518" y="5622396"/>
              <a:ext cx="262322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6051089" y="5623663"/>
              <a:ext cx="262322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>
              <a:off x="918535" y="5622395"/>
              <a:ext cx="262322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98381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majority decision is based on the longest block chain or the greatest proof of work effort invested </a:t>
            </a:r>
          </a:p>
          <a:p>
            <a:r>
              <a:rPr lang="en-US" dirty="0"/>
              <a:t>Note</a:t>
            </a:r>
          </a:p>
          <a:p>
            <a:pPr lvl="1"/>
            <a:r>
              <a:rPr lang="en-US" dirty="0"/>
              <a:t>Proof of work is not voted by the </a:t>
            </a:r>
            <a:r>
              <a:rPr lang="en-US"/>
              <a:t>number of IP </a:t>
            </a:r>
            <a:r>
              <a:rPr lang="en-US" dirty="0"/>
              <a:t>addressed</a:t>
            </a:r>
          </a:p>
          <a:p>
            <a:pPr lvl="1"/>
            <a:r>
              <a:rPr lang="en-US" dirty="0"/>
              <a:t>But by the number of CPU cycles</a:t>
            </a:r>
          </a:p>
          <a:p>
            <a:r>
              <a:rPr lang="en-US" dirty="0"/>
              <a:t>If most CPU cycles are controlled by honest nodes, the honest chain will grow faster than competing chains</a:t>
            </a:r>
          </a:p>
          <a:p>
            <a:r>
              <a:rPr lang="en-US" dirty="0"/>
              <a:t>To modify the past, an attacker would have to redo the proof for all blocks</a:t>
            </a:r>
          </a:p>
        </p:txBody>
      </p:sp>
    </p:spTree>
    <p:extLst>
      <p:ext uri="{BB962C8B-B14F-4D97-AF65-F5344CB8AC3E}">
        <p14:creationId xmlns:p14="http://schemas.microsoft.com/office/powerpoint/2010/main" val="2553864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hardware speed increases overtime</a:t>
            </a:r>
          </a:p>
          <a:p>
            <a:pPr lvl="1"/>
            <a:r>
              <a:rPr lang="en-US" dirty="0"/>
              <a:t>The threshold for proof of work reduces </a:t>
            </a:r>
          </a:p>
          <a:p>
            <a:pPr lvl="2"/>
            <a:r>
              <a:rPr lang="en-US" dirty="0"/>
              <a:t>Difficulty of guessing a correct nonce increases</a:t>
            </a:r>
          </a:p>
          <a:p>
            <a:pPr lvl="1"/>
            <a:r>
              <a:rPr lang="en-US" dirty="0"/>
              <a:t>Targeting an average number of blocks generated per hour</a:t>
            </a:r>
          </a:p>
        </p:txBody>
      </p:sp>
    </p:spTree>
    <p:extLst>
      <p:ext uri="{BB962C8B-B14F-4D97-AF65-F5344CB8AC3E}">
        <p14:creationId xmlns:p14="http://schemas.microsoft.com/office/powerpoint/2010/main" val="866776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Proof-of-Work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the following steps</a:t>
            </a:r>
          </a:p>
          <a:p>
            <a:pPr lvl="1"/>
            <a:r>
              <a:rPr lang="en-US" dirty="0"/>
              <a:t>New transactions are broadcast to all nodes</a:t>
            </a:r>
          </a:p>
          <a:p>
            <a:pPr lvl="1"/>
            <a:r>
              <a:rPr lang="en-US" dirty="0"/>
              <a:t>Each node collects new transactions into a block</a:t>
            </a:r>
          </a:p>
          <a:p>
            <a:pPr lvl="1"/>
            <a:r>
              <a:rPr lang="en-US" dirty="0"/>
              <a:t>Each node solves for the nonce for its block</a:t>
            </a:r>
          </a:p>
          <a:p>
            <a:pPr lvl="1"/>
            <a:r>
              <a:rPr lang="en-US" dirty="0"/>
              <a:t>If the nonce is found, broadcasts the block to all nodes</a:t>
            </a:r>
          </a:p>
          <a:p>
            <a:pPr lvl="1"/>
            <a:r>
              <a:rPr lang="en-US" dirty="0"/>
              <a:t>Nodes accept the block if all transactions in it are valid and not already spent</a:t>
            </a:r>
          </a:p>
          <a:p>
            <a:pPr lvl="1"/>
            <a:r>
              <a:rPr lang="en-US" dirty="0"/>
              <a:t>Nodes accept the block by creating the next block in the chain, using the hash of the accepted block</a:t>
            </a:r>
          </a:p>
        </p:txBody>
      </p:sp>
    </p:spTree>
    <p:extLst>
      <p:ext uri="{BB962C8B-B14F-4D97-AF65-F5344CB8AC3E}">
        <p14:creationId xmlns:p14="http://schemas.microsoft.com/office/powerpoint/2010/main" val="3453738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Proof-of-Work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Nodes always consider the longest chain</a:t>
            </a:r>
          </a:p>
          <a:p>
            <a:r>
              <a:rPr lang="en-US" dirty="0"/>
              <a:t>If two chains are received, the tie will be broken with the next proof</a:t>
            </a:r>
          </a:p>
          <a:p>
            <a:r>
              <a:rPr lang="en-US" dirty="0"/>
              <a:t>Nodes working on the shorter chain will switch to the longer chain</a:t>
            </a:r>
          </a:p>
          <a:p>
            <a:r>
              <a:rPr lang="en-US" dirty="0"/>
              <a:t>Nodes can detect a missed block if the previous hash field mismatched</a:t>
            </a:r>
          </a:p>
        </p:txBody>
      </p:sp>
    </p:spTree>
    <p:extLst>
      <p:ext uri="{BB962C8B-B14F-4D97-AF65-F5344CB8AC3E}">
        <p14:creationId xmlns:p14="http://schemas.microsoft.com/office/powerpoint/2010/main" val="4225254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Bitcoin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19.9 out of 21 million bitcoins have been mined</a:t>
            </a:r>
          </a:p>
          <a:p>
            <a:r>
              <a:rPr lang="en-US" dirty="0"/>
              <a:t>Today, it is trading at $90K per coin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7909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Incentive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transaction in a block is a special transaction</a:t>
            </a:r>
          </a:p>
          <a:p>
            <a:pPr lvl="1"/>
            <a:r>
              <a:rPr lang="en-US" dirty="0"/>
              <a:t>Starts a new coin owned by the creator the block</a:t>
            </a:r>
          </a:p>
          <a:p>
            <a:pPr lvl="1"/>
            <a:r>
              <a:rPr lang="en-US" dirty="0"/>
              <a:t>Encourages nodes to support the proof-of-work network</a:t>
            </a:r>
          </a:p>
          <a:p>
            <a:pPr lvl="2"/>
            <a:r>
              <a:rPr lang="en-US" dirty="0"/>
              <a:t>Compensates for electricity expended</a:t>
            </a:r>
          </a:p>
          <a:p>
            <a:pPr lvl="1"/>
            <a:r>
              <a:rPr lang="en-US" dirty="0"/>
              <a:t>Done without centralized authority</a:t>
            </a:r>
          </a:p>
          <a:p>
            <a:r>
              <a:rPr lang="en-US" dirty="0"/>
              <a:t>Alternative</a:t>
            </a:r>
          </a:p>
          <a:p>
            <a:pPr lvl="1"/>
            <a:r>
              <a:rPr lang="en-US" dirty="0"/>
              <a:t>Use transaction fees</a:t>
            </a:r>
          </a:p>
          <a:p>
            <a:r>
              <a:rPr lang="en-US" dirty="0"/>
              <a:t>Encourage nodes to stay honest</a:t>
            </a:r>
          </a:p>
          <a:p>
            <a:pPr lvl="1"/>
            <a:r>
              <a:rPr lang="en-US" dirty="0"/>
              <a:t>CPU cycles are better spent generating new coins than rewriting the history</a:t>
            </a:r>
          </a:p>
        </p:txBody>
      </p:sp>
    </p:spTree>
    <p:extLst>
      <p:ext uri="{BB962C8B-B14F-4D97-AF65-F5344CB8AC3E}">
        <p14:creationId xmlns:p14="http://schemas.microsoft.com/office/powerpoint/2010/main" val="37344110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Reclaiming Disk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a coin is buried under enough transactions, older transactions can be discarded to save disk space</a:t>
            </a:r>
          </a:p>
          <a:p>
            <a:r>
              <a:rPr lang="en-US" dirty="0"/>
              <a:t>Transactions are stored in a </a:t>
            </a:r>
            <a:r>
              <a:rPr lang="en-US" dirty="0" err="1"/>
              <a:t>Merkle</a:t>
            </a:r>
            <a:r>
              <a:rPr lang="en-US" dirty="0"/>
              <a:t> tree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1555845" y="3439236"/>
            <a:ext cx="4258101" cy="3193577"/>
            <a:chOff x="764275" y="3234519"/>
            <a:chExt cx="4258101" cy="3193577"/>
          </a:xfrm>
        </p:grpSpPr>
        <p:sp>
          <p:nvSpPr>
            <p:cNvPr id="4" name="TextBox 3"/>
            <p:cNvSpPr txBox="1"/>
            <p:nvPr/>
          </p:nvSpPr>
          <p:spPr>
            <a:xfrm>
              <a:off x="1078173" y="5936776"/>
              <a:ext cx="55656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Tx0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68991" y="5295331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hash0</a:t>
              </a:r>
            </a:p>
          </p:txBody>
        </p:sp>
        <p:cxnSp>
          <p:nvCxnSpPr>
            <p:cNvPr id="13" name="Straight Arrow Connector 12"/>
            <p:cNvCxnSpPr>
              <a:stCxn id="4" idx="0"/>
              <a:endCxn id="8" idx="2"/>
            </p:cNvCxnSpPr>
            <p:nvPr/>
          </p:nvCxnSpPr>
          <p:spPr>
            <a:xfrm flipH="1" flipV="1">
              <a:off x="1356277" y="5664663"/>
              <a:ext cx="17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103310" y="5936776"/>
              <a:ext cx="55656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Tx1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94128" y="5295331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hash1</a:t>
              </a:r>
            </a:p>
          </p:txBody>
        </p:sp>
        <p:cxnSp>
          <p:nvCxnSpPr>
            <p:cNvPr id="16" name="Straight Arrow Connector 15"/>
            <p:cNvCxnSpPr>
              <a:stCxn id="14" idx="0"/>
              <a:endCxn id="15" idx="2"/>
            </p:cNvCxnSpPr>
            <p:nvPr/>
          </p:nvCxnSpPr>
          <p:spPr>
            <a:xfrm flipH="1" flipV="1">
              <a:off x="2381414" y="5664663"/>
              <a:ext cx="17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3128447" y="5936776"/>
              <a:ext cx="55656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Tx2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19265" y="5295331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hash2</a:t>
              </a:r>
            </a:p>
          </p:txBody>
        </p:sp>
        <p:cxnSp>
          <p:nvCxnSpPr>
            <p:cNvPr id="19" name="Straight Arrow Connector 18"/>
            <p:cNvCxnSpPr>
              <a:stCxn id="17" idx="0"/>
              <a:endCxn id="18" idx="2"/>
            </p:cNvCxnSpPr>
            <p:nvPr/>
          </p:nvCxnSpPr>
          <p:spPr>
            <a:xfrm flipH="1" flipV="1">
              <a:off x="3406551" y="5664663"/>
              <a:ext cx="17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158707" y="5916711"/>
              <a:ext cx="55656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Tx3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49525" y="5275266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hash3</a:t>
              </a:r>
            </a:p>
          </p:txBody>
        </p:sp>
        <p:cxnSp>
          <p:nvCxnSpPr>
            <p:cNvPr id="22" name="Straight Arrow Connector 21"/>
            <p:cNvCxnSpPr>
              <a:stCxn id="20" idx="0"/>
              <a:endCxn id="21" idx="2"/>
            </p:cNvCxnSpPr>
            <p:nvPr/>
          </p:nvCxnSpPr>
          <p:spPr>
            <a:xfrm flipH="1" flipV="1">
              <a:off x="4436811" y="5644598"/>
              <a:ext cx="17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45626" y="4653886"/>
              <a:ext cx="89639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hash01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40411" y="4641189"/>
              <a:ext cx="89639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hash23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81413" y="3999744"/>
              <a:ext cx="1185196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Root hash</a:t>
              </a:r>
            </a:p>
          </p:txBody>
        </p:sp>
        <p:cxnSp>
          <p:nvCxnSpPr>
            <p:cNvPr id="27" name="Straight Arrow Connector 26"/>
            <p:cNvCxnSpPr>
              <a:stCxn id="8" idx="0"/>
              <a:endCxn id="23" idx="2"/>
            </p:cNvCxnSpPr>
            <p:nvPr/>
          </p:nvCxnSpPr>
          <p:spPr>
            <a:xfrm flipV="1">
              <a:off x="1356277" y="5023218"/>
              <a:ext cx="537549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5" idx="0"/>
              <a:endCxn id="23" idx="2"/>
            </p:cNvCxnSpPr>
            <p:nvPr/>
          </p:nvCxnSpPr>
          <p:spPr>
            <a:xfrm flipH="1" flipV="1">
              <a:off x="1893826" y="5023218"/>
              <a:ext cx="48758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8" idx="0"/>
              <a:endCxn id="24" idx="2"/>
            </p:cNvCxnSpPr>
            <p:nvPr/>
          </p:nvCxnSpPr>
          <p:spPr>
            <a:xfrm flipV="1">
              <a:off x="3406551" y="5010521"/>
              <a:ext cx="582060" cy="2848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1" idx="0"/>
              <a:endCxn id="24" idx="2"/>
            </p:cNvCxnSpPr>
            <p:nvPr/>
          </p:nvCxnSpPr>
          <p:spPr>
            <a:xfrm flipH="1" flipV="1">
              <a:off x="3988611" y="5010521"/>
              <a:ext cx="448200" cy="2647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3" idx="0"/>
              <a:endCxn id="25" idx="2"/>
            </p:cNvCxnSpPr>
            <p:nvPr/>
          </p:nvCxnSpPr>
          <p:spPr>
            <a:xfrm flipV="1">
              <a:off x="1893826" y="4369076"/>
              <a:ext cx="1080185" cy="2848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24" idx="0"/>
              <a:endCxn id="25" idx="2"/>
            </p:cNvCxnSpPr>
            <p:nvPr/>
          </p:nvCxnSpPr>
          <p:spPr>
            <a:xfrm flipH="1" flipV="1">
              <a:off x="2974011" y="4369076"/>
              <a:ext cx="1014600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103310" y="3350413"/>
              <a:ext cx="157806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Previous hash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22273" y="3345436"/>
              <a:ext cx="80182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nonce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73222" y="3336383"/>
              <a:ext cx="80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Block 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64275" y="3234519"/>
              <a:ext cx="4258101" cy="319357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772173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Reclaiming Disk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pruning (e.g., Tx0 – Tx2)</a:t>
            </a:r>
          </a:p>
          <a:p>
            <a:pPr lvl="1"/>
            <a:r>
              <a:rPr lang="en-US" dirty="0"/>
              <a:t>Interior hashes do not need to be stored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1555845" y="3439236"/>
            <a:ext cx="4258101" cy="3193577"/>
            <a:chOff x="764275" y="3234519"/>
            <a:chExt cx="4258101" cy="3193577"/>
          </a:xfrm>
        </p:grpSpPr>
        <p:sp>
          <p:nvSpPr>
            <p:cNvPr id="18" name="TextBox 17"/>
            <p:cNvSpPr txBox="1"/>
            <p:nvPr/>
          </p:nvSpPr>
          <p:spPr>
            <a:xfrm>
              <a:off x="3019265" y="5295331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hash2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158707" y="5916711"/>
              <a:ext cx="55656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Tx3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49525" y="5275266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hash3</a:t>
              </a:r>
            </a:p>
          </p:txBody>
        </p:sp>
        <p:cxnSp>
          <p:nvCxnSpPr>
            <p:cNvPr id="22" name="Straight Arrow Connector 21"/>
            <p:cNvCxnSpPr>
              <a:stCxn id="20" idx="0"/>
              <a:endCxn id="21" idx="2"/>
            </p:cNvCxnSpPr>
            <p:nvPr/>
          </p:nvCxnSpPr>
          <p:spPr>
            <a:xfrm flipH="1" flipV="1">
              <a:off x="4436811" y="5644598"/>
              <a:ext cx="17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45626" y="4653886"/>
              <a:ext cx="89639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hash01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40411" y="4641189"/>
              <a:ext cx="89639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hash23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81413" y="3999744"/>
              <a:ext cx="1185196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Root hash</a:t>
              </a:r>
            </a:p>
          </p:txBody>
        </p:sp>
        <p:cxnSp>
          <p:nvCxnSpPr>
            <p:cNvPr id="31" name="Straight Arrow Connector 30"/>
            <p:cNvCxnSpPr>
              <a:stCxn id="18" idx="0"/>
              <a:endCxn id="24" idx="2"/>
            </p:cNvCxnSpPr>
            <p:nvPr/>
          </p:nvCxnSpPr>
          <p:spPr>
            <a:xfrm flipV="1">
              <a:off x="3406551" y="5010521"/>
              <a:ext cx="582060" cy="2848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1" idx="0"/>
              <a:endCxn id="24" idx="2"/>
            </p:cNvCxnSpPr>
            <p:nvPr/>
          </p:nvCxnSpPr>
          <p:spPr>
            <a:xfrm flipH="1" flipV="1">
              <a:off x="3988611" y="5010521"/>
              <a:ext cx="448200" cy="2647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3" idx="0"/>
              <a:endCxn id="25" idx="2"/>
            </p:cNvCxnSpPr>
            <p:nvPr/>
          </p:nvCxnSpPr>
          <p:spPr>
            <a:xfrm flipV="1">
              <a:off x="1893826" y="4369076"/>
              <a:ext cx="1080185" cy="2848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24" idx="0"/>
              <a:endCxn id="25" idx="2"/>
            </p:cNvCxnSpPr>
            <p:nvPr/>
          </p:nvCxnSpPr>
          <p:spPr>
            <a:xfrm flipH="1" flipV="1">
              <a:off x="2974011" y="4369076"/>
              <a:ext cx="1014600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103310" y="3350413"/>
              <a:ext cx="157806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Previous hash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22273" y="3345436"/>
              <a:ext cx="80182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nonce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73222" y="3336383"/>
              <a:ext cx="80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Block 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64275" y="3234519"/>
              <a:ext cx="4258101" cy="319357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315617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and Splitting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Unwieldy to make a separate transaction for every cent</a:t>
            </a:r>
          </a:p>
          <a:p>
            <a:r>
              <a:rPr lang="en-US" dirty="0"/>
              <a:t>Transactions contain multiple inputs and outputs</a:t>
            </a:r>
          </a:p>
          <a:p>
            <a:r>
              <a:rPr lang="en-US" dirty="0"/>
              <a:t>Normally, one input when a larger amount is going to be spent on smaller amount</a:t>
            </a:r>
          </a:p>
          <a:p>
            <a:r>
              <a:rPr lang="en-US" dirty="0"/>
              <a:t>Multiple inputs when smaller amounts are combined to be spent</a:t>
            </a:r>
          </a:p>
          <a:p>
            <a:r>
              <a:rPr lang="en-US" dirty="0"/>
              <a:t>At most two outputs</a:t>
            </a:r>
          </a:p>
          <a:p>
            <a:pPr lvl="1"/>
            <a:r>
              <a:rPr lang="en-US" dirty="0"/>
              <a:t>One for payment</a:t>
            </a:r>
          </a:p>
          <a:p>
            <a:pPr lvl="1"/>
            <a:r>
              <a:rPr lang="en-US" dirty="0"/>
              <a:t>One returning the change</a:t>
            </a:r>
          </a:p>
        </p:txBody>
      </p:sp>
    </p:spTree>
    <p:extLst>
      <p:ext uri="{BB962C8B-B14F-4D97-AF65-F5344CB8AC3E}">
        <p14:creationId xmlns:p14="http://schemas.microsoft.com/office/powerpoint/2010/main" val="1424065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transactions are announced publicly</a:t>
            </a:r>
          </a:p>
          <a:p>
            <a:r>
              <a:rPr lang="en-US" dirty="0"/>
              <a:t>Need to keep public key anonymous</a:t>
            </a:r>
          </a:p>
          <a:p>
            <a:r>
              <a:rPr lang="en-US" dirty="0"/>
              <a:t>Ideally a new key pair is used for each transaction</a:t>
            </a:r>
          </a:p>
          <a:p>
            <a:r>
              <a:rPr lang="en-US" dirty="0"/>
              <a:t>Still a problem for multi-input transactions</a:t>
            </a:r>
          </a:p>
        </p:txBody>
      </p:sp>
    </p:spTree>
    <p:extLst>
      <p:ext uri="{BB962C8B-B14F-4D97-AF65-F5344CB8AC3E}">
        <p14:creationId xmlns:p14="http://schemas.microsoft.com/office/powerpoint/2010/main" val="41688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Attackers are likely to change one of its own transactions to take back money recently spent</a:t>
            </a:r>
          </a:p>
          <a:p>
            <a:r>
              <a:rPr lang="en-US" dirty="0"/>
              <a:t>For large transactions, wait for 5-6 blocks to be committed based on the transacted block</a:t>
            </a:r>
          </a:p>
          <a:p>
            <a:pPr lvl="1"/>
            <a:r>
              <a:rPr lang="en-US" dirty="0"/>
              <a:t>Very difficult for an attacker to alter the history beyond this chain length</a:t>
            </a:r>
          </a:p>
        </p:txBody>
      </p:sp>
    </p:spTree>
    <p:extLst>
      <p:ext uri="{BB962C8B-B14F-4D97-AF65-F5344CB8AC3E}">
        <p14:creationId xmlns:p14="http://schemas.microsoft.com/office/powerpoint/2010/main" val="31218091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Scalability:  ~7 transactions per second</a:t>
            </a:r>
          </a:p>
          <a:p>
            <a:pPr lvl="1"/>
            <a:r>
              <a:rPr lang="en-US" dirty="0"/>
              <a:t>Vs. VISA:  ~24K transactions per second</a:t>
            </a:r>
          </a:p>
          <a:p>
            <a:r>
              <a:rPr lang="en-US" dirty="0"/>
              <a:t>Number of CPUs involved</a:t>
            </a:r>
          </a:p>
          <a:p>
            <a:pPr lvl="1"/>
            <a:r>
              <a:rPr lang="en-US" dirty="0"/>
              <a:t>2023:  used 2.3% of U.S. electricity…</a:t>
            </a:r>
          </a:p>
          <a:p>
            <a:r>
              <a:rPr lang="en-US" dirty="0"/>
              <a:t>What if all the miners stop?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0F89C4-7F9C-CC0C-33AD-1314D9BD8C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9473" y="4100976"/>
            <a:ext cx="6192982" cy="277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187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Seller:  renders a non-reversible service</a:t>
            </a:r>
          </a:p>
          <a:p>
            <a:r>
              <a:rPr lang="en-US" dirty="0"/>
              <a:t>Buyer:  pays a check</a:t>
            </a:r>
          </a:p>
          <a:p>
            <a:pPr lvl="1"/>
            <a:r>
              <a:rPr lang="en-US" dirty="0"/>
              <a:t>The bank account may not have the money</a:t>
            </a:r>
          </a:p>
          <a:p>
            <a:pPr lvl="1"/>
            <a:r>
              <a:rPr lang="en-US" dirty="0"/>
              <a:t>If the buyer writes two $100 checks with only $100 is in the account</a:t>
            </a:r>
          </a:p>
          <a:p>
            <a:r>
              <a:rPr lang="en-US" dirty="0"/>
              <a:t>Alternatives:</a:t>
            </a:r>
          </a:p>
          <a:p>
            <a:pPr lvl="1"/>
            <a:r>
              <a:rPr lang="en-US" dirty="0"/>
              <a:t>Physical cash</a:t>
            </a:r>
          </a:p>
          <a:p>
            <a:pPr lvl="1"/>
            <a:r>
              <a:rPr lang="en-US" dirty="0"/>
              <a:t>Uses a credit card where the third-party bank holds the buyer accountable</a:t>
            </a:r>
          </a:p>
        </p:txBody>
      </p:sp>
    </p:spTree>
    <p:extLst>
      <p:ext uri="{BB962C8B-B14F-4D97-AF65-F5344CB8AC3E}">
        <p14:creationId xmlns:p14="http://schemas.microsoft.com/office/powerpoint/2010/main" val="2802498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Need a way to pay over a communication channel </a:t>
            </a:r>
          </a:p>
          <a:p>
            <a:pPr lvl="1"/>
            <a:r>
              <a:rPr lang="en-US" dirty="0"/>
              <a:t>Without a trusted third party</a:t>
            </a:r>
          </a:p>
          <a:p>
            <a:r>
              <a:rPr lang="en-US" dirty="0"/>
              <a:t>Need to rely on cryptographic proof instead of trust</a:t>
            </a:r>
          </a:p>
          <a:p>
            <a:pPr lvl="1"/>
            <a:r>
              <a:rPr lang="en-US" dirty="0"/>
              <a:t>My claimed account balance can be independently verified</a:t>
            </a:r>
          </a:p>
          <a:p>
            <a:pPr lvl="1"/>
            <a:r>
              <a:rPr lang="en-US" dirty="0"/>
              <a:t>Allow two parties to transact directly with each other</a:t>
            </a:r>
          </a:p>
          <a:p>
            <a:pPr lvl="2"/>
            <a:r>
              <a:rPr lang="en-US" dirty="0"/>
              <a:t>Without the need of a trusted third party</a:t>
            </a:r>
          </a:p>
          <a:p>
            <a:r>
              <a:rPr lang="en-US" dirty="0"/>
              <a:t>Bitcoin:  a solution to double spending problem </a:t>
            </a:r>
          </a:p>
          <a:p>
            <a:pPr lvl="1"/>
            <a:r>
              <a:rPr lang="en-US" dirty="0"/>
              <a:t>Using a distributed timestamp server to generate proof of the chronological order of transactions</a:t>
            </a:r>
          </a:p>
          <a:p>
            <a:r>
              <a:rPr lang="en-US" dirty="0"/>
              <a:t>Assumptions:  Honest nodes control more CPU power than attacking nodes</a:t>
            </a:r>
          </a:p>
        </p:txBody>
      </p:sp>
    </p:spTree>
    <p:extLst>
      <p:ext uri="{BB962C8B-B14F-4D97-AF65-F5344CB8AC3E}">
        <p14:creationId xmlns:p14="http://schemas.microsoft.com/office/powerpoint/2010/main" val="1397593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electronic coin as a chain (cryptographic transfer history) of digital signatures</a:t>
            </a:r>
          </a:p>
        </p:txBody>
      </p:sp>
    </p:spTree>
    <p:extLst>
      <p:ext uri="{BB962C8B-B14F-4D97-AF65-F5344CB8AC3E}">
        <p14:creationId xmlns:p14="http://schemas.microsoft.com/office/powerpoint/2010/main" val="3489519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owner j transfer the coin to the next j+1 by digitally signing a hash</a:t>
            </a:r>
          </a:p>
          <a:p>
            <a:pPr lvl="1"/>
            <a:r>
              <a:rPr lang="en-US" dirty="0"/>
              <a:t>Of the previous transaction and the public of key of j + 1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963868" y="3228951"/>
            <a:ext cx="3414596" cy="3551076"/>
            <a:chOff x="963868" y="3228951"/>
            <a:chExt cx="3414596" cy="3551076"/>
          </a:xfrm>
        </p:grpSpPr>
        <p:sp>
          <p:nvSpPr>
            <p:cNvPr id="4" name="TextBox 3"/>
            <p:cNvSpPr txBox="1"/>
            <p:nvPr/>
          </p:nvSpPr>
          <p:spPr>
            <a:xfrm>
              <a:off x="963868" y="3228951"/>
              <a:ext cx="1558696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Transaction 1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112605" y="3578729"/>
              <a:ext cx="126585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Key</a:t>
              </a:r>
              <a:r>
                <a:rPr lang="en-US" baseline="-25000" dirty="0"/>
                <a:t>public_j+1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55971" y="6410695"/>
              <a:ext cx="117448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Key</a:t>
              </a:r>
              <a:r>
                <a:rPr lang="en-US" baseline="-25000" dirty="0" err="1"/>
                <a:t>private_j</a:t>
              </a:r>
              <a:endParaRPr lang="en-US" baseline="-25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419164" y="4320772"/>
              <a:ext cx="65274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</a:t>
              </a:r>
            </a:p>
          </p:txBody>
        </p:sp>
        <p:cxnSp>
          <p:nvCxnSpPr>
            <p:cNvPr id="11" name="Elbow Connector 10"/>
            <p:cNvCxnSpPr>
              <a:stCxn id="4" idx="2"/>
              <a:endCxn id="9" idx="0"/>
            </p:cNvCxnSpPr>
            <p:nvPr/>
          </p:nvCxnSpPr>
          <p:spPr>
            <a:xfrm rot="16200000" flipH="1">
              <a:off x="2383132" y="2958367"/>
              <a:ext cx="722489" cy="2002320"/>
            </a:xfrm>
            <a:prstGeom prst="bentConnector3">
              <a:avLst>
                <a:gd name="adj1" fmla="val 7077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5" idx="2"/>
              <a:endCxn id="9" idx="0"/>
            </p:cNvCxnSpPr>
            <p:nvPr/>
          </p:nvCxnSpPr>
          <p:spPr>
            <a:xfrm>
              <a:off x="3745535" y="3948061"/>
              <a:ext cx="1" cy="3727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460840" y="4928503"/>
              <a:ext cx="569387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PKE</a:t>
              </a:r>
            </a:p>
          </p:txBody>
        </p:sp>
        <p:cxnSp>
          <p:nvCxnSpPr>
            <p:cNvPr id="16" name="Straight Arrow Connector 15"/>
            <p:cNvCxnSpPr>
              <a:stCxn id="9" idx="2"/>
              <a:endCxn id="14" idx="0"/>
            </p:cNvCxnSpPr>
            <p:nvPr/>
          </p:nvCxnSpPr>
          <p:spPr>
            <a:xfrm flipH="1">
              <a:off x="3745534" y="4690104"/>
              <a:ext cx="2" cy="2383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6" idx="3"/>
              <a:endCxn id="14" idx="1"/>
            </p:cNvCxnSpPr>
            <p:nvPr/>
          </p:nvCxnSpPr>
          <p:spPr>
            <a:xfrm flipV="1">
              <a:off x="2330460" y="5113169"/>
              <a:ext cx="1130380" cy="1482192"/>
            </a:xfrm>
            <a:prstGeom prst="bentConnector3">
              <a:avLst>
                <a:gd name="adj1" fmla="val 3792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H="1">
              <a:off x="3745530" y="5310735"/>
              <a:ext cx="2" cy="2383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3125745" y="5530518"/>
              <a:ext cx="1239570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Owner j’s </a:t>
              </a:r>
            </a:p>
            <a:p>
              <a:pPr algn="ctr"/>
              <a:r>
                <a:rPr lang="en-US" dirty="0"/>
                <a:t>signature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400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owner j transfer the coin to the next j+1 by digitally signing a hash</a:t>
            </a:r>
          </a:p>
          <a:p>
            <a:pPr lvl="1"/>
            <a:r>
              <a:rPr lang="en-US" dirty="0"/>
              <a:t>Of the previous transaction and the public of key of j + 1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63868" y="3228951"/>
            <a:ext cx="15586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2605" y="3578729"/>
            <a:ext cx="126585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Key</a:t>
            </a:r>
            <a:r>
              <a:rPr lang="en-US" baseline="-25000" dirty="0"/>
              <a:t>public_j+1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5971" y="6410695"/>
            <a:ext cx="117448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Key</a:t>
            </a:r>
            <a:r>
              <a:rPr lang="en-US" baseline="-25000" dirty="0" err="1"/>
              <a:t>private_j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419164" y="4320772"/>
            <a:ext cx="65274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cxnSp>
        <p:nvCxnSpPr>
          <p:cNvPr id="11" name="Elbow Connector 10"/>
          <p:cNvCxnSpPr>
            <a:stCxn id="4" idx="2"/>
            <a:endCxn id="9" idx="0"/>
          </p:cNvCxnSpPr>
          <p:nvPr/>
        </p:nvCxnSpPr>
        <p:spPr>
          <a:xfrm rot="16200000" flipH="1">
            <a:off x="2383132" y="2958367"/>
            <a:ext cx="722489" cy="2002320"/>
          </a:xfrm>
          <a:prstGeom prst="bentConnector3">
            <a:avLst>
              <a:gd name="adj1" fmla="val 7077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9" idx="0"/>
          </p:cNvCxnSpPr>
          <p:nvPr/>
        </p:nvCxnSpPr>
        <p:spPr>
          <a:xfrm>
            <a:off x="3745535" y="3948061"/>
            <a:ext cx="1" cy="372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60840" y="4928503"/>
            <a:ext cx="56938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PKE</a:t>
            </a:r>
          </a:p>
        </p:txBody>
      </p:sp>
      <p:cxnSp>
        <p:nvCxnSpPr>
          <p:cNvPr id="16" name="Straight Arrow Connector 15"/>
          <p:cNvCxnSpPr>
            <a:stCxn id="9" idx="2"/>
            <a:endCxn id="14" idx="0"/>
          </p:cNvCxnSpPr>
          <p:nvPr/>
        </p:nvCxnSpPr>
        <p:spPr>
          <a:xfrm flipH="1">
            <a:off x="3745534" y="4690104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6" idx="3"/>
            <a:endCxn id="14" idx="1"/>
          </p:cNvCxnSpPr>
          <p:nvPr/>
        </p:nvCxnSpPr>
        <p:spPr>
          <a:xfrm flipV="1">
            <a:off x="2330460" y="5113169"/>
            <a:ext cx="1130380" cy="1482192"/>
          </a:xfrm>
          <a:prstGeom prst="bentConnector3">
            <a:avLst>
              <a:gd name="adj1" fmla="val 3792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66186" y="3228950"/>
            <a:ext cx="1558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Transaction 2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3745530" y="5310735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125745" y="5530518"/>
            <a:ext cx="123957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Owner j’s </a:t>
            </a:r>
          </a:p>
          <a:p>
            <a:pPr algn="ctr"/>
            <a:r>
              <a:rPr lang="en-US" dirty="0"/>
              <a:t>signature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966187" y="3228949"/>
            <a:ext cx="1558696" cy="3070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543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(Coin = a Chain of Signatures)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owner j transfer the coin to the next j+1 by digitally signing a hash</a:t>
            </a:r>
          </a:p>
          <a:p>
            <a:pPr lvl="1"/>
            <a:r>
              <a:rPr lang="en-US" dirty="0"/>
              <a:t>Of the previous transaction and the public of key of j + 1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63868" y="3228951"/>
            <a:ext cx="15586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2605" y="3578729"/>
            <a:ext cx="126585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Key</a:t>
            </a:r>
            <a:r>
              <a:rPr lang="en-US" baseline="-25000" dirty="0"/>
              <a:t>public_j+1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5971" y="6410695"/>
            <a:ext cx="117448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Key</a:t>
            </a:r>
            <a:r>
              <a:rPr lang="en-US" baseline="-25000" dirty="0" err="1"/>
              <a:t>private_j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419164" y="4320772"/>
            <a:ext cx="65274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cxnSp>
        <p:nvCxnSpPr>
          <p:cNvPr id="11" name="Elbow Connector 10"/>
          <p:cNvCxnSpPr>
            <a:stCxn id="4" idx="2"/>
            <a:endCxn id="9" idx="0"/>
          </p:cNvCxnSpPr>
          <p:nvPr/>
        </p:nvCxnSpPr>
        <p:spPr>
          <a:xfrm rot="16200000" flipH="1">
            <a:off x="2383132" y="2958367"/>
            <a:ext cx="722489" cy="2002320"/>
          </a:xfrm>
          <a:prstGeom prst="bentConnector3">
            <a:avLst>
              <a:gd name="adj1" fmla="val 7077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9" idx="0"/>
          </p:cNvCxnSpPr>
          <p:nvPr/>
        </p:nvCxnSpPr>
        <p:spPr>
          <a:xfrm>
            <a:off x="3745535" y="3948061"/>
            <a:ext cx="1" cy="372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60840" y="4928503"/>
            <a:ext cx="56938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PKE</a:t>
            </a:r>
          </a:p>
        </p:txBody>
      </p:sp>
      <p:cxnSp>
        <p:nvCxnSpPr>
          <p:cNvPr id="16" name="Straight Arrow Connector 15"/>
          <p:cNvCxnSpPr>
            <a:stCxn id="9" idx="2"/>
            <a:endCxn id="14" idx="0"/>
          </p:cNvCxnSpPr>
          <p:nvPr/>
        </p:nvCxnSpPr>
        <p:spPr>
          <a:xfrm flipH="1">
            <a:off x="3745534" y="4690104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6" idx="3"/>
            <a:endCxn id="14" idx="1"/>
          </p:cNvCxnSpPr>
          <p:nvPr/>
        </p:nvCxnSpPr>
        <p:spPr>
          <a:xfrm flipV="1">
            <a:off x="2330460" y="5113169"/>
            <a:ext cx="1130380" cy="1482192"/>
          </a:xfrm>
          <a:prstGeom prst="bentConnector3">
            <a:avLst>
              <a:gd name="adj1" fmla="val 3792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66186" y="3228950"/>
            <a:ext cx="1558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Transaction 2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3745530" y="5310735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125745" y="5530518"/>
            <a:ext cx="123957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Owner j’s </a:t>
            </a:r>
          </a:p>
          <a:p>
            <a:pPr algn="ctr"/>
            <a:r>
              <a:rPr lang="en-US" dirty="0"/>
              <a:t>signature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966187" y="3228949"/>
            <a:ext cx="1558696" cy="3070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3158289" y="3244138"/>
            <a:ext cx="3351137" cy="3535889"/>
            <a:chOff x="3158289" y="3244138"/>
            <a:chExt cx="3351137" cy="3535889"/>
          </a:xfrm>
        </p:grpSpPr>
        <p:sp>
          <p:nvSpPr>
            <p:cNvPr id="54" name="TextBox 53"/>
            <p:cNvSpPr txBox="1"/>
            <p:nvPr/>
          </p:nvSpPr>
          <p:spPr>
            <a:xfrm>
              <a:off x="5097148" y="3593918"/>
              <a:ext cx="126585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Key</a:t>
              </a:r>
              <a:r>
                <a:rPr lang="en-US" baseline="-25000" dirty="0"/>
                <a:t>public_j+2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403707" y="4335961"/>
              <a:ext cx="65274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</a:t>
              </a:r>
            </a:p>
          </p:txBody>
        </p:sp>
        <p:cxnSp>
          <p:nvCxnSpPr>
            <p:cNvPr id="56" name="Straight Arrow Connector 55"/>
            <p:cNvCxnSpPr>
              <a:stCxn id="54" idx="2"/>
              <a:endCxn id="55" idx="0"/>
            </p:cNvCxnSpPr>
            <p:nvPr/>
          </p:nvCxnSpPr>
          <p:spPr>
            <a:xfrm>
              <a:off x="5730078" y="3963250"/>
              <a:ext cx="1" cy="3727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5445383" y="4943692"/>
              <a:ext cx="569387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PKE</a:t>
              </a:r>
            </a:p>
          </p:txBody>
        </p:sp>
        <p:cxnSp>
          <p:nvCxnSpPr>
            <p:cNvPr id="58" name="Straight Arrow Connector 57"/>
            <p:cNvCxnSpPr>
              <a:stCxn id="55" idx="2"/>
              <a:endCxn id="57" idx="0"/>
            </p:cNvCxnSpPr>
            <p:nvPr/>
          </p:nvCxnSpPr>
          <p:spPr>
            <a:xfrm flipH="1">
              <a:off x="5730077" y="4705293"/>
              <a:ext cx="2" cy="2383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4950729" y="3244139"/>
              <a:ext cx="15586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Transaction 3</a:t>
              </a: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H="1">
              <a:off x="5730073" y="5325924"/>
              <a:ext cx="2" cy="2383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4988459" y="5549134"/>
              <a:ext cx="1483227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Owner j+1’s </a:t>
              </a:r>
            </a:p>
            <a:p>
              <a:pPr algn="ctr"/>
              <a:r>
                <a:rPr lang="en-US" dirty="0"/>
                <a:t>signature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950730" y="3244138"/>
              <a:ext cx="1558696" cy="307086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158289" y="6410695"/>
              <a:ext cx="133478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Key</a:t>
              </a:r>
              <a:r>
                <a:rPr lang="en-US" baseline="-25000" dirty="0"/>
                <a:t>private_j+1</a:t>
              </a:r>
            </a:p>
          </p:txBody>
        </p:sp>
        <p:cxnSp>
          <p:nvCxnSpPr>
            <p:cNvPr id="64" name="Elbow Connector 63"/>
            <p:cNvCxnSpPr/>
            <p:nvPr/>
          </p:nvCxnSpPr>
          <p:spPr>
            <a:xfrm flipV="1">
              <a:off x="4327607" y="5113169"/>
              <a:ext cx="1130380" cy="1482192"/>
            </a:xfrm>
            <a:prstGeom prst="bentConnector3">
              <a:avLst>
                <a:gd name="adj1" fmla="val 3792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>
              <a:endCxn id="55" idx="0"/>
            </p:cNvCxnSpPr>
            <p:nvPr/>
          </p:nvCxnSpPr>
          <p:spPr>
            <a:xfrm>
              <a:off x="4524882" y="4100976"/>
              <a:ext cx="1205197" cy="23498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7857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verify owner j + 1’s signature using j + 1’s public key</a:t>
            </a:r>
          </a:p>
          <a:p>
            <a:pPr lvl="1"/>
            <a:r>
              <a:rPr lang="en-US" dirty="0"/>
              <a:t>Can verify the entire chain of signatures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3868" y="3228951"/>
            <a:ext cx="15586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2605" y="3578729"/>
            <a:ext cx="126585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Key</a:t>
            </a:r>
            <a:r>
              <a:rPr lang="en-US" baseline="-25000" dirty="0"/>
              <a:t>public_j+1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5971" y="6410695"/>
            <a:ext cx="117448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Key</a:t>
            </a:r>
            <a:r>
              <a:rPr lang="en-US" baseline="-25000" dirty="0" err="1"/>
              <a:t>private_j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419164" y="4320772"/>
            <a:ext cx="65274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cxnSp>
        <p:nvCxnSpPr>
          <p:cNvPr id="11" name="Elbow Connector 10"/>
          <p:cNvCxnSpPr>
            <a:stCxn id="4" idx="2"/>
            <a:endCxn id="9" idx="0"/>
          </p:cNvCxnSpPr>
          <p:nvPr/>
        </p:nvCxnSpPr>
        <p:spPr>
          <a:xfrm rot="16200000" flipH="1">
            <a:off x="2383132" y="2958367"/>
            <a:ext cx="722489" cy="2002320"/>
          </a:xfrm>
          <a:prstGeom prst="bentConnector3">
            <a:avLst>
              <a:gd name="adj1" fmla="val 7077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9" idx="0"/>
          </p:cNvCxnSpPr>
          <p:nvPr/>
        </p:nvCxnSpPr>
        <p:spPr>
          <a:xfrm>
            <a:off x="3745535" y="3948061"/>
            <a:ext cx="1" cy="372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60840" y="4928503"/>
            <a:ext cx="56938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PKE</a:t>
            </a:r>
          </a:p>
        </p:txBody>
      </p:sp>
      <p:cxnSp>
        <p:nvCxnSpPr>
          <p:cNvPr id="16" name="Straight Arrow Connector 15"/>
          <p:cNvCxnSpPr>
            <a:stCxn id="9" idx="2"/>
            <a:endCxn id="14" idx="0"/>
          </p:cNvCxnSpPr>
          <p:nvPr/>
        </p:nvCxnSpPr>
        <p:spPr>
          <a:xfrm flipH="1">
            <a:off x="3745534" y="4690104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6" idx="3"/>
            <a:endCxn id="14" idx="1"/>
          </p:cNvCxnSpPr>
          <p:nvPr/>
        </p:nvCxnSpPr>
        <p:spPr>
          <a:xfrm flipV="1">
            <a:off x="2330460" y="5113169"/>
            <a:ext cx="1130380" cy="1482192"/>
          </a:xfrm>
          <a:prstGeom prst="bentConnector3">
            <a:avLst>
              <a:gd name="adj1" fmla="val 3792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66186" y="3228950"/>
            <a:ext cx="1558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Transaction 2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3745530" y="5310735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125745" y="5530518"/>
            <a:ext cx="123957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Owner j’s </a:t>
            </a:r>
          </a:p>
          <a:p>
            <a:pPr algn="ctr"/>
            <a:r>
              <a:rPr lang="en-US" dirty="0"/>
              <a:t>signature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966187" y="3228949"/>
            <a:ext cx="1558696" cy="307086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5097148" y="3593918"/>
            <a:ext cx="1265859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Key</a:t>
            </a:r>
            <a:r>
              <a:rPr lang="en-US" baseline="-25000" dirty="0"/>
              <a:t>public_j+2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403707" y="4335961"/>
            <a:ext cx="65274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cxnSp>
        <p:nvCxnSpPr>
          <p:cNvPr id="56" name="Straight Arrow Connector 55"/>
          <p:cNvCxnSpPr>
            <a:stCxn id="54" idx="2"/>
            <a:endCxn id="55" idx="0"/>
          </p:cNvCxnSpPr>
          <p:nvPr/>
        </p:nvCxnSpPr>
        <p:spPr>
          <a:xfrm>
            <a:off x="5730078" y="3963250"/>
            <a:ext cx="1" cy="372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445383" y="4943692"/>
            <a:ext cx="56938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PKE</a:t>
            </a:r>
          </a:p>
        </p:txBody>
      </p:sp>
      <p:cxnSp>
        <p:nvCxnSpPr>
          <p:cNvPr id="58" name="Straight Arrow Connector 57"/>
          <p:cNvCxnSpPr>
            <a:stCxn id="55" idx="2"/>
            <a:endCxn id="57" idx="0"/>
          </p:cNvCxnSpPr>
          <p:nvPr/>
        </p:nvCxnSpPr>
        <p:spPr>
          <a:xfrm flipH="1">
            <a:off x="5730077" y="4705293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950729" y="3244139"/>
            <a:ext cx="1558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Transaction 3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5730073" y="5325924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988459" y="5549134"/>
            <a:ext cx="1483227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Owner j+1’s </a:t>
            </a:r>
          </a:p>
          <a:p>
            <a:pPr algn="ctr"/>
            <a:r>
              <a:rPr lang="en-US" dirty="0"/>
              <a:t>signature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950730" y="3244138"/>
            <a:ext cx="1558696" cy="30708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3158289" y="6410695"/>
            <a:ext cx="133478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Key</a:t>
            </a:r>
            <a:r>
              <a:rPr lang="en-US" baseline="-25000" dirty="0"/>
              <a:t>private_j+1</a:t>
            </a:r>
          </a:p>
        </p:txBody>
      </p:sp>
      <p:cxnSp>
        <p:nvCxnSpPr>
          <p:cNvPr id="64" name="Elbow Connector 63"/>
          <p:cNvCxnSpPr/>
          <p:nvPr/>
        </p:nvCxnSpPr>
        <p:spPr>
          <a:xfrm flipV="1">
            <a:off x="4327607" y="5113169"/>
            <a:ext cx="1130380" cy="1482192"/>
          </a:xfrm>
          <a:prstGeom prst="bentConnector3">
            <a:avLst>
              <a:gd name="adj1" fmla="val 3792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endCxn id="55" idx="0"/>
          </p:cNvCxnSpPr>
          <p:nvPr/>
        </p:nvCxnSpPr>
        <p:spPr>
          <a:xfrm>
            <a:off x="4524882" y="4100976"/>
            <a:ext cx="1205197" cy="23498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70392" y="1555367"/>
            <a:ext cx="6599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D(Key</a:t>
            </a:r>
            <a:r>
              <a:rPr lang="en-US" baseline="-25000" dirty="0"/>
              <a:t>public_j+1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transaction 3</a:t>
            </a:r>
            <a:r>
              <a:rPr lang="en-US" dirty="0"/>
              <a:t>) = hash(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transaction 2</a:t>
            </a:r>
            <a:r>
              <a:rPr lang="en-US" dirty="0"/>
              <a:t>, </a:t>
            </a:r>
            <a:r>
              <a:rPr lang="en-US" dirty="0">
                <a:solidFill>
                  <a:srgbClr val="00B0F0"/>
                </a:solidFill>
              </a:rPr>
              <a:t>Key</a:t>
            </a:r>
            <a:r>
              <a:rPr lang="en-US" baseline="-25000" dirty="0">
                <a:solidFill>
                  <a:srgbClr val="00B0F0"/>
                </a:solidFill>
              </a:rPr>
              <a:t>public_j+2</a:t>
            </a:r>
            <a:r>
              <a:rPr lang="en-US" dirty="0"/>
              <a:t>)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42063783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536</TotalTime>
  <Words>1296</Words>
  <Application>Microsoft Office PowerPoint</Application>
  <PresentationFormat>On-screen Show (4:3)</PresentationFormat>
  <Paragraphs>223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Trebuchet MS</vt:lpstr>
      <vt:lpstr>Wingdings 3</vt:lpstr>
      <vt:lpstr>Facet</vt:lpstr>
      <vt:lpstr>Bitcoin:  A Peer-to-Peer Electronic Cash System</vt:lpstr>
      <vt:lpstr>Bitcoin</vt:lpstr>
      <vt:lpstr>Motivation</vt:lpstr>
      <vt:lpstr>Motivation</vt:lpstr>
      <vt:lpstr>Transaction</vt:lpstr>
      <vt:lpstr>Transaction</vt:lpstr>
      <vt:lpstr>Transaction</vt:lpstr>
      <vt:lpstr>Transaction (Coin = a Chain of Signatures)</vt:lpstr>
      <vt:lpstr>Transaction</vt:lpstr>
      <vt:lpstr>Problem with this Transaction Model</vt:lpstr>
      <vt:lpstr>One Solution</vt:lpstr>
      <vt:lpstr>Arriving Another Solution</vt:lpstr>
      <vt:lpstr>Timestamp Server</vt:lpstr>
      <vt:lpstr>Proof of Work</vt:lpstr>
      <vt:lpstr>Proof of Work</vt:lpstr>
      <vt:lpstr>Proof of Work</vt:lpstr>
      <vt:lpstr>Proof of Work</vt:lpstr>
      <vt:lpstr>Proof-of-Work Network</vt:lpstr>
      <vt:lpstr>Proof-of-Work Network</vt:lpstr>
      <vt:lpstr>Incentive</vt:lpstr>
      <vt:lpstr>Reclaiming Disk Space</vt:lpstr>
      <vt:lpstr>Reclaiming Disk Space</vt:lpstr>
      <vt:lpstr>Combining and Splitting Value</vt:lpstr>
      <vt:lpstr>Privacy</vt:lpstr>
      <vt:lpstr>Calculations</vt:lpstr>
      <vt:lpstr>Design Issues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Bitcoin:  A Peer-to-Peer Electronic Cash System</dc:title>
  <dc:creator>awang</dc:creator>
  <cp:lastModifiedBy>An-I Wang</cp:lastModifiedBy>
  <cp:revision>142</cp:revision>
  <dcterms:created xsi:type="dcterms:W3CDTF">2018-03-12T17:04:34Z</dcterms:created>
  <dcterms:modified xsi:type="dcterms:W3CDTF">2025-04-22T14:33:10Z</dcterms:modified>
</cp:coreProperties>
</file>