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sldIdLst>
    <p:sldId id="256" r:id="rId2"/>
    <p:sldId id="259" r:id="rId3"/>
    <p:sldId id="260" r:id="rId4"/>
    <p:sldId id="274" r:id="rId5"/>
    <p:sldId id="271" r:id="rId6"/>
    <p:sldId id="257" r:id="rId7"/>
    <p:sldId id="258" r:id="rId8"/>
    <p:sldId id="261" r:id="rId9"/>
    <p:sldId id="262" r:id="rId10"/>
    <p:sldId id="269" r:id="rId11"/>
    <p:sldId id="263" r:id="rId12"/>
    <p:sldId id="264" r:id="rId13"/>
    <p:sldId id="272" r:id="rId14"/>
    <p:sldId id="273" r:id="rId15"/>
    <p:sldId id="265" r:id="rId16"/>
    <p:sldId id="270" r:id="rId17"/>
    <p:sldId id="268" r:id="rId18"/>
    <p:sldId id="266" r:id="rId19"/>
    <p:sldId id="275" r:id="rId20"/>
    <p:sldId id="267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1" autoAdjust="0"/>
    <p:restoredTop sz="94660" autoAdjust="0"/>
  </p:normalViewPr>
  <p:slideViewPr>
    <p:cSldViewPr>
      <p:cViewPr varScale="1">
        <p:scale>
          <a:sx n="59" d="100"/>
          <a:sy n="59" d="100"/>
        </p:scale>
        <p:origin x="1526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6856B730-9CFB-1EC6-16D5-5B1B991B160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E40723D2-32D6-D847-E607-CCD33ACA5D4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DF4C6A8D-FA10-53CD-A56A-7318C0A09D9F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AA57A71A-0AD9-D52E-4827-66F59A55510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5DDA1E32-96FC-C6A5-C0D6-C37A0A20262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50A99D81-4C51-18CD-6BAD-381D6E4709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2BF0541-B008-4564-A601-1FB4C5E429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976D2B18-E8DC-FD44-C412-1DFCBE9425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304ED72-7E44-41E8-B9CF-97E9F619CB25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22607F9-9ED7-A113-7E60-56F48A1EA99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38FC0A22-C77B-0023-A5D1-A87DAE1C38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B0D0910C-D124-B9F9-3415-0E25F47CB0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524CF6A-5F7B-4C98-9F38-16F3DF31404F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801AACA5-555B-3DCB-D1C3-21CBEEA955A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94371B41-9172-7CA3-1BD1-16DFBEB703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27A7748C-4B98-5607-B047-1D46C7B21D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916879D-7990-4D7C-902F-BBD079FB8259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6859A3EB-D220-A2A1-C597-8BF6FCB47FC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0DA3EEA7-9FE7-01B1-0B02-7C58A41275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6105240D-6635-8EAA-0017-95418A8760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D5586A1F-5463-05F8-10B3-7B09E0C1EB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5DC810AE-128F-3533-68E3-3823036EF8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FD61BE8-22DD-473D-A02C-7B32A33FB094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10449F2F-8E76-01BC-0D93-C3E29362AD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A7BD8E3-D2DC-4349-BCE3-6AC6D1B290E5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E9DA3C92-2483-CC31-9331-75817C18186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DB260BB5-3EF1-1E5D-9A59-A86022F562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D2C470C9-C52C-B79C-16D3-9F9B71942B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8C5DDC1-28F9-4516-A8BE-DF3A8C74C989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41EBA29D-7695-1C83-0983-C067EA6192A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D0A9D037-4A0A-C056-882A-20B5C5956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1120953E-E550-5FD7-F0FA-B4CEE75108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BA0D175-D033-41D6-A307-32D277328D33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7811E040-AC6D-8597-1F11-58E1E90693A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F690CAD6-1619-170E-12FB-F05E1D5062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9BCD2D8-5BA9-2F2E-3C61-E46C1116E0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901D1D9-E603-4A3A-AF4C-FB7AC8F1CE8C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53E9D4F-2A73-9386-05FA-8D848DDFDF2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3FB1B7BF-4769-E880-22B4-37159EF7EF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C37E09D8-0289-0F3D-5326-D30E8E7AE8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FA976BB-2A16-4CD4-8111-484D8285C394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DBBFCAC8-66E3-0F9D-F5FF-B021B84E70A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96FB5AEB-7F23-EE97-A9CC-CD02580D0F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F081949C-9AAF-DABE-7287-71FC4713EE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0C7B784-4B8C-4844-8F30-93DE28B82960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E02A44F7-DFDD-30F9-60F5-9858BDF9D84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B234346D-171F-0087-5940-E0A68BBEAE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47D5EB55-F72D-539F-6FE6-B84232B0A0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D9F887D-93A6-4BB9-9F5D-FA6A21826631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AD2EC84C-95F5-396B-4A76-C41C92F2107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05313536-7E97-65A9-0B0B-51187B7235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D52D8668-6F01-C61A-DCC0-2A0C29DCCD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2BC32DB-C4F7-40B6-9019-309A1B7F032F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A1C3E4E7-86CC-4AC7-B573-D6BF05FA1F9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D6D16590-DD9F-4ABC-0C8C-7026A9BC90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8C70BEA6-D1A3-C307-A53F-E75111A9B3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0E5C2DE-464C-49DD-A42F-AE8EF4B3335C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DD27B057-8FC4-012F-A40C-C4C6C489E31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FC458795-5DC0-9DC1-ABC0-4A190D754D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426BD3A4-BDF2-1D23-CE24-A1EA0B0D07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4453297-A02D-4606-87AB-C20C2FFC71E3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4E7AC677-D0D5-D359-C1F9-67AC087AA99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63C435E9-93EE-CED7-E31A-268C70E626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E501235A-07ED-43EA-255C-9556A780C2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410847F-ADAA-4200-9FF6-777BA1E11FB8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B135E4D1-413A-C0A5-A6D3-42F5A962955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07782013-25D7-A59F-5921-DFD303CA25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9D855EBD-600E-BB83-B1F7-C8DD5B981F7C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9212A079-DFC4-1D44-1418-0933631C2A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4" name="Arc 4">
              <a:extLst>
                <a:ext uri="{FF2B5EF4-FFF2-40B4-BE49-F238E27FC236}">
                  <a16:creationId xmlns:a16="http://schemas.microsoft.com/office/drawing/2014/main" id="{186C1EE4-5376-358F-5EC8-3C13F3375D90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0 w 21600"/>
                <a:gd name="T1" fmla="*/ 0 h 21231"/>
                <a:gd name="T2" fmla="*/ 0 w 21600"/>
                <a:gd name="T3" fmla="*/ 0 h 21231"/>
                <a:gd name="T4" fmla="*/ 0 w 21600"/>
                <a:gd name="T5" fmla="*/ 0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7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FF1C22FB-778B-CF22-71AB-737B98D98DA8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B62E2EF-9735-84CF-DB3D-58C227CE9E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DBCB658D-AA93-36F5-9A18-CA80AE3FE9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7E3ABD8-59B9-425D-AC88-7ED7020136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2104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32780A9-A276-BE12-378D-799A2228CA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5FDF907-404F-EA71-E2B7-ADB9829F36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BDF1B99B-F95E-8533-C07F-F4F3AA470F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6D3C8-76CD-43EA-992C-73B3F843AE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5511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2ECA67D-EE2D-4C1C-AEB5-21EB1AD893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2BA8136-C7CF-67F5-F87B-FF61B42381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E3BA80D-42CA-F303-633A-1500B1AEC0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78786-DAD7-4984-B772-029C3DB0E0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8404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0786002-0AB2-87C0-573A-8D71DA0937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136C1A0-495C-AD31-899A-9F780E07A1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0801C2DC-200B-021C-EAF1-2A19B0D2F7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99A61-71AA-4090-8FB7-D02223AC8E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432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8BF197B-401D-D987-0CBB-453B54356D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80D6F32-6B6B-AE43-97D6-2B5A10F49A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09800D8A-467D-46E2-39E6-CB19484711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720C6-7181-42F8-983D-C02EF095B7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7831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8DDDA0C-19CF-C77E-7A73-17A992E576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A8AF8A8-18F6-3FAB-F7E4-3DC8E41F13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0DC2C54E-EB8B-3AD4-BF2E-BD1F160EEC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45752-2D9B-43C2-9259-B0DA407B57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0029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0EAD38-D5A2-A26D-9FC8-F3E5169DA9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1A07FD-02DB-9F56-045B-326D612EE8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3B0B04-6D55-91A0-5200-EC7FF96A4B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7221A-3378-4F52-8D60-53AB551BAD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9879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34A5BD6B-0E5E-7B98-DE0D-27A21539BC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7DA0D898-D5B4-0E3D-6551-B5143AC886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97AB8C58-768C-AA18-D45A-94A500EA1E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EAEE0-BAA0-452C-8AB5-FDC54A9440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9654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8AA91460-0B9E-50AA-ABBD-4BEA39E50E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6E58E945-0A12-BE08-BC8A-233E9F6056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5D37A03D-A20C-6D8A-6E96-406007A179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2E262-33DD-4052-82BF-38093E064D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4624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5A326BC-C42D-2692-C14F-9CB4DCC656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BD369D8B-7250-2AE6-0A4B-8220486945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415F63AD-5DC6-9E50-D7CB-647512C987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A1BAA-BE39-4380-B413-AD4B3E82D4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443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93DE8D2-D3B3-EAB4-A5DC-14B34AF4C2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46C5ADB-E233-6F3F-58ED-CE76E475EA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D1F5ABC-2738-9929-C23E-F0689B7494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6BC5C-116D-4A6B-BCE9-68A35AE769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0429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1559B084-83CC-0D1E-28EB-BC17E1E42F11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6147" name="Freeform 3">
              <a:extLst>
                <a:ext uri="{FF2B5EF4-FFF2-40B4-BE49-F238E27FC236}">
                  <a16:creationId xmlns:a16="http://schemas.microsoft.com/office/drawing/2014/main" id="{0D123519-C1F1-5312-36D4-9CCA369571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id="{612028A7-A834-39D3-588D-F8E9D981A80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49" name="Rectangle 5">
            <a:extLst>
              <a:ext uri="{FF2B5EF4-FFF2-40B4-BE49-F238E27FC236}">
                <a16:creationId xmlns:a16="http://schemas.microsoft.com/office/drawing/2014/main" id="{1A032387-3D40-1257-594B-BCE8AD4198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904B59BE-740F-4712-BE48-73D89633B7F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BCBDCE72-4350-DE82-A135-269613DB23F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2" name="Rectangle 8">
            <a:extLst>
              <a:ext uri="{FF2B5EF4-FFF2-40B4-BE49-F238E27FC236}">
                <a16:creationId xmlns:a16="http://schemas.microsoft.com/office/drawing/2014/main" id="{36C779FB-A166-9171-3BC0-D6C9FDDBB38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FE7C4C47-820B-461B-86B5-5C90CA83C6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9">
            <a:extLst>
              <a:ext uri="{FF2B5EF4-FFF2-40B4-BE49-F238E27FC236}">
                <a16:creationId xmlns:a16="http://schemas.microsoft.com/office/drawing/2014/main" id="{5F8FB59C-FE01-54C3-610B-64F2E6C40A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40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D478100-A552-7134-011B-55332826818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Applying for Graduate Schools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B2FA33A-7F24-626A-D99C-E61B9508E6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buFont typeface="Wingdings" panose="05000000000000000000" pitchFamily="2" charset="2"/>
              <a:buNone/>
            </a:pPr>
            <a:r>
              <a:rPr lang="en-US" altLang="en-US"/>
              <a:t>Andy Wang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i="1"/>
              <a:t>Operating Systems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E6CA907F-CFA2-816B-393D-00FC0EBD71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Some Cool Research Areas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B2734E2-6DE6-BF5E-00ED-B243BF88F1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AI and robotics (hoarding ducks)</a:t>
            </a:r>
          </a:p>
          <a:p>
            <a:pPr eaLnBrk="1" hangingPunct="1"/>
            <a:r>
              <a:rPr lang="en-US" altLang="en-US"/>
              <a:t>Olfactory research</a:t>
            </a:r>
          </a:p>
          <a:p>
            <a:pPr eaLnBrk="1" hangingPunct="1"/>
            <a:r>
              <a:rPr lang="en-US" altLang="en-US"/>
              <a:t>Wearable computing</a:t>
            </a:r>
          </a:p>
          <a:p>
            <a:pPr eaLnBrk="1" hangingPunct="1"/>
            <a:r>
              <a:rPr lang="en-US" altLang="en-US"/>
              <a:t>Life-long storage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A6344229-C7DB-EC38-21DE-19C26E3BF9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 Typical Graduate Course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5982E4D6-6D10-081C-5547-AB2D979C77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Not as much guidance</a:t>
            </a:r>
          </a:p>
          <a:p>
            <a:pPr eaLnBrk="1" hangingPunct="1"/>
            <a:r>
              <a:rPr lang="en-US" altLang="en-US"/>
              <a:t>Project-oriented</a:t>
            </a:r>
          </a:p>
          <a:p>
            <a:pPr eaLnBrk="1" hangingPunct="1"/>
            <a:r>
              <a:rPr lang="en-US" altLang="en-US"/>
              <a:t>You need to develop your own projects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61792485-C784-8056-86AC-4C41072847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Metric of Success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B8482770-FF07-A30B-4030-BFE9BE7579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Undergraduate</a:t>
            </a:r>
          </a:p>
          <a:p>
            <a:pPr lvl="1" eaLnBrk="1" hangingPunct="1"/>
            <a:r>
              <a:rPr lang="en-US" altLang="en-US"/>
              <a:t>GPA</a:t>
            </a:r>
          </a:p>
          <a:p>
            <a:pPr eaLnBrk="1" hangingPunct="1"/>
            <a:r>
              <a:rPr lang="en-US" altLang="en-US"/>
              <a:t>Master</a:t>
            </a:r>
          </a:p>
          <a:p>
            <a:pPr lvl="1" eaLnBrk="1" hangingPunct="1"/>
            <a:r>
              <a:rPr lang="en-US" altLang="en-US"/>
              <a:t>Projects, thesis, skill set</a:t>
            </a:r>
          </a:p>
          <a:p>
            <a:pPr eaLnBrk="1" hangingPunct="1"/>
            <a:r>
              <a:rPr lang="en-US" altLang="en-US"/>
              <a:t>Ph.D.</a:t>
            </a:r>
          </a:p>
          <a:p>
            <a:pPr lvl="1" eaLnBrk="1" hangingPunct="1"/>
            <a:r>
              <a:rPr lang="en-US" altLang="en-US"/>
              <a:t>Number of quality publications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99A34-019E-1900-1CBE-F97FEA7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Nature of Your First Job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07CD2696-CABF-11D1-08EF-272F672298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Undergraduate</a:t>
            </a:r>
          </a:p>
          <a:p>
            <a:pPr lvl="1"/>
            <a:r>
              <a:rPr lang="en-US" altLang="en-US"/>
              <a:t>QA for large companies for 2 to 5 years</a:t>
            </a:r>
          </a:p>
          <a:p>
            <a:pPr lvl="2"/>
            <a:r>
              <a:rPr lang="en-US" altLang="en-US"/>
              <a:t>Will pick up graduate-level skills </a:t>
            </a:r>
          </a:p>
          <a:p>
            <a:pPr lvl="1"/>
            <a:r>
              <a:rPr lang="en-US" altLang="en-US"/>
              <a:t>Development for small companies</a:t>
            </a:r>
          </a:p>
          <a:p>
            <a:r>
              <a:rPr lang="en-US" altLang="en-US"/>
              <a:t>Master</a:t>
            </a:r>
          </a:p>
          <a:p>
            <a:pPr lvl="1"/>
            <a:r>
              <a:rPr lang="en-US" altLang="en-US"/>
              <a:t>Mostly development</a:t>
            </a:r>
          </a:p>
          <a:p>
            <a:r>
              <a:rPr lang="en-US" altLang="en-US"/>
              <a:t>Ph.D.</a:t>
            </a:r>
          </a:p>
          <a:p>
            <a:pPr lvl="1"/>
            <a:r>
              <a:rPr lang="en-US" altLang="en-US"/>
              <a:t>Professor, researcher, industry, grant manager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CC392-D93C-8935-B812-012B4B3B1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Some Ph.D. Perks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D1CDE6FA-0438-DD6C-DE75-0B41CB21B5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Office</a:t>
            </a:r>
          </a:p>
          <a:p>
            <a:r>
              <a:rPr lang="en-US" altLang="en-US"/>
              <a:t>Flexible scheduling</a:t>
            </a:r>
          </a:p>
          <a:p>
            <a:r>
              <a:rPr lang="en-US" altLang="en-US"/>
              <a:t>Salary</a:t>
            </a:r>
          </a:p>
          <a:p>
            <a:r>
              <a:rPr lang="en-US" altLang="en-US"/>
              <a:t>Secretarial support</a:t>
            </a:r>
          </a:p>
          <a:p>
            <a:r>
              <a:rPr lang="en-US" altLang="en-US"/>
              <a:t>Terms for termination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666DCC99-51EB-27A2-7A6C-A13EE3814D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Application Process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FBC17AF7-7AB0-97F0-E250-6956D3938D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Requirements</a:t>
            </a:r>
          </a:p>
          <a:p>
            <a:pPr lvl="1" eaLnBrk="1" hangingPunct="1"/>
            <a:r>
              <a:rPr lang="en-US" altLang="en-US" dirty="0"/>
              <a:t>Personal statement </a:t>
            </a:r>
          </a:p>
          <a:p>
            <a:pPr lvl="1" eaLnBrk="1" hangingPunct="1"/>
            <a:r>
              <a:rPr lang="en-US" altLang="en-US" dirty="0"/>
              <a:t>GPA, max(overall, major, upper division)</a:t>
            </a:r>
          </a:p>
          <a:p>
            <a:pPr lvl="1" eaLnBrk="1" hangingPunct="1"/>
            <a:r>
              <a:rPr lang="en-US" altLang="en-US" dirty="0"/>
              <a:t>GRE exam</a:t>
            </a:r>
          </a:p>
          <a:p>
            <a:pPr lvl="1" eaLnBrk="1" hangingPunct="1"/>
            <a:r>
              <a:rPr lang="en-US" altLang="en-US" dirty="0"/>
              <a:t>3 to 4 recommendation letters </a:t>
            </a:r>
          </a:p>
          <a:p>
            <a:pPr lvl="2" eaLnBrk="1" hangingPunct="1"/>
            <a:r>
              <a:rPr lang="en-US" altLang="en-US" b="1" i="1" dirty="0"/>
              <a:t>Relevant</a:t>
            </a:r>
            <a:r>
              <a:rPr lang="en-US" altLang="en-US" dirty="0"/>
              <a:t> upper-division courses</a:t>
            </a:r>
          </a:p>
          <a:p>
            <a:pPr lvl="2" eaLnBrk="1" hangingPunct="1"/>
            <a:r>
              <a:rPr lang="en-US" altLang="en-US" dirty="0"/>
              <a:t>Independent studies</a:t>
            </a:r>
          </a:p>
          <a:p>
            <a:pPr lvl="2" eaLnBrk="1" hangingPunct="1"/>
            <a:r>
              <a:rPr lang="en-US" altLang="en-US" dirty="0"/>
              <a:t>Internships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085CE01E-E6BE-197E-B241-8A3A83B2DF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Personal Statement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40E1580A-2C76-93E8-F553-09BE6BAF88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Interested research areas</a:t>
            </a:r>
          </a:p>
          <a:p>
            <a:pPr lvl="1" eaLnBrk="1" hangingPunct="1"/>
            <a:r>
              <a:rPr lang="en-US" altLang="en-US"/>
              <a:t>Why are they intriguing?</a:t>
            </a:r>
          </a:p>
          <a:p>
            <a:pPr eaLnBrk="1" hangingPunct="1"/>
            <a:r>
              <a:rPr lang="en-US" altLang="en-US"/>
              <a:t>Research experience/projects</a:t>
            </a:r>
          </a:p>
          <a:p>
            <a:pPr lvl="1" eaLnBrk="1" hangingPunct="1"/>
            <a:r>
              <a:rPr lang="en-US" altLang="en-US"/>
              <a:t>What have you tried and learned?</a:t>
            </a:r>
          </a:p>
          <a:p>
            <a:pPr eaLnBrk="1" hangingPunct="1"/>
            <a:r>
              <a:rPr lang="en-US" altLang="en-US"/>
              <a:t>Why do you need a master/Ph.D?</a:t>
            </a:r>
          </a:p>
          <a:p>
            <a:pPr eaLnBrk="1" hangingPunct="1"/>
            <a:r>
              <a:rPr lang="en-US" altLang="en-US"/>
              <a:t>Why do you pick this school?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D8A43B1C-B298-9DB7-6908-6C40ED5CFF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GRE Exam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6F2909BF-BB22-F423-6BE0-3658B1F6F2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General GRE</a:t>
            </a:r>
          </a:p>
          <a:p>
            <a:pPr lvl="1" eaLnBrk="1" hangingPunct="1"/>
            <a:r>
              <a:rPr lang="en-US" altLang="en-US" dirty="0"/>
              <a:t>English</a:t>
            </a:r>
          </a:p>
          <a:p>
            <a:pPr lvl="1" eaLnBrk="1" hangingPunct="1"/>
            <a:r>
              <a:rPr lang="en-US" altLang="en-US" dirty="0"/>
              <a:t>Math</a:t>
            </a:r>
          </a:p>
          <a:p>
            <a:pPr lvl="1" eaLnBrk="1" hangingPunct="1"/>
            <a:r>
              <a:rPr lang="en-US" altLang="en-US" dirty="0"/>
              <a:t>Writing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4C803581-B90E-A67C-A735-6FC7B9E053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Recommendation Letters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1179D404-394B-30C1-5750-8028CEF841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How to approach?</a:t>
            </a:r>
          </a:p>
          <a:p>
            <a:pPr lvl="1" eaLnBrk="1" hangingPunct="1"/>
            <a:r>
              <a:rPr lang="en-US" altLang="en-US" sz="2400"/>
              <a:t>If you receive an A in a class</a:t>
            </a:r>
          </a:p>
          <a:p>
            <a:pPr lvl="1" eaLnBrk="1" hangingPunct="1"/>
            <a:r>
              <a:rPr lang="en-US" altLang="en-US" sz="2400"/>
              <a:t>Ask the professor as quickly as possible</a:t>
            </a:r>
          </a:p>
          <a:p>
            <a:pPr lvl="1" eaLnBrk="1" hangingPunct="1"/>
            <a:r>
              <a:rPr lang="en-US" altLang="en-US" sz="2400"/>
              <a:t>Try to use the letter of recommendation service</a:t>
            </a:r>
          </a:p>
          <a:p>
            <a:pPr lvl="2" eaLnBrk="1" hangingPunct="1"/>
            <a:r>
              <a:rPr lang="en-US" altLang="en-US" sz="2000"/>
              <a:t>Interfolio</a:t>
            </a:r>
          </a:p>
          <a:p>
            <a:pPr lvl="1" eaLnBrk="1" hangingPunct="1"/>
            <a:r>
              <a:rPr lang="en-US" altLang="en-US" sz="2400"/>
              <a:t>Submit an envelope</a:t>
            </a:r>
          </a:p>
          <a:p>
            <a:pPr lvl="2" eaLnBrk="1" hangingPunct="1"/>
            <a:r>
              <a:rPr lang="en-US" altLang="en-US" sz="2000" i="1" u="sng"/>
              <a:t>Graduate program names</a:t>
            </a:r>
            <a:r>
              <a:rPr lang="en-US" altLang="en-US" sz="2000"/>
              <a:t>, </a:t>
            </a:r>
            <a:r>
              <a:rPr lang="en-US" altLang="en-US" sz="2000" i="1" u="sng"/>
              <a:t>degrees</a:t>
            </a:r>
            <a:r>
              <a:rPr lang="en-US" altLang="en-US" sz="2000"/>
              <a:t>, schools, deadlines</a:t>
            </a:r>
          </a:p>
          <a:p>
            <a:pPr lvl="2" eaLnBrk="1" hangingPunct="1"/>
            <a:r>
              <a:rPr lang="en-US" altLang="en-US" sz="2000"/>
              <a:t>Photo, personal statement, resume, transcript</a:t>
            </a:r>
          </a:p>
          <a:p>
            <a:pPr lvl="1" eaLnBrk="1" hangingPunct="1"/>
            <a:endParaRPr lang="en-US" altLang="en-US" sz="2400"/>
          </a:p>
          <a:p>
            <a:pPr lvl="1" eaLnBrk="1" hangingPunct="1"/>
            <a:endParaRPr lang="en-US" altLang="en-US" sz="2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59069-1037-A689-B5C2-CB853A85D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Whether to waive your rights to access the letter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B10F9EC5-5218-E355-5A40-544B6F41CAB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If you don’t</a:t>
            </a:r>
          </a:p>
          <a:p>
            <a:pPr lvl="1"/>
            <a:r>
              <a:rPr lang="en-US" altLang="en-US"/>
              <a:t>The letter will carry less weight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539F2B2A-5458-439B-8AA6-EE48BF3BDC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Myth 1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53AD9F6-C689-003A-6E08-29C60556F5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I cannot afford graduate school…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E1625106-06ED-594E-10F6-7FC09C1BD9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Other Approaches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B6CA2B10-5F7D-EECD-B79C-0B7244891E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Volunteer for…</a:t>
            </a:r>
          </a:p>
          <a:p>
            <a:pPr lvl="1" eaLnBrk="1" hangingPunct="1"/>
            <a:r>
              <a:rPr lang="en-US" altLang="en-US"/>
              <a:t>Independent study</a:t>
            </a:r>
          </a:p>
          <a:p>
            <a:pPr lvl="1" eaLnBrk="1" hangingPunct="1"/>
            <a:r>
              <a:rPr lang="en-US" altLang="en-US"/>
              <a:t>Internship for companies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E28FF9F-F203-EB6B-9837-9BC4F3A4B2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Reality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FC4BBE8-E4C1-4D2C-9D2D-C834A42A73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Graduate school is FREE (pretty much)</a:t>
            </a:r>
          </a:p>
          <a:p>
            <a:pPr lvl="1" eaLnBrk="1" hangingPunct="1"/>
            <a:r>
              <a:rPr lang="en-US" altLang="en-US"/>
              <a:t>For both public and private schools</a:t>
            </a:r>
          </a:p>
          <a:p>
            <a:pPr eaLnBrk="1" hangingPunct="1"/>
            <a:r>
              <a:rPr lang="en-US" altLang="en-US"/>
              <a:t>If you are good enough to get into a graduate school…</a:t>
            </a:r>
          </a:p>
          <a:p>
            <a:pPr lvl="1" eaLnBrk="1" hangingPunct="1"/>
            <a:r>
              <a:rPr lang="en-US" altLang="en-US"/>
              <a:t>Scholarships/grants</a:t>
            </a:r>
          </a:p>
          <a:p>
            <a:pPr lvl="1" eaLnBrk="1" hangingPunct="1"/>
            <a:r>
              <a:rPr lang="en-US" altLang="en-US"/>
              <a:t>Research assistantship (work for a lab)</a:t>
            </a:r>
          </a:p>
          <a:p>
            <a:pPr lvl="1" eaLnBrk="1" hangingPunct="1"/>
            <a:r>
              <a:rPr lang="en-US" altLang="en-US"/>
              <a:t>Teaching assistantship (work for a class)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E2B2E-1BBF-DF34-1680-2BC3BC52A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If you work for the state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09BDC8D0-5CFB-694B-B5A0-B2816FD0FBC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It will pay up to 6 credit hours per semester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631CD-C6C1-B482-4738-48455EF5D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How about my student loans?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E5F4DD6A-0B52-49C3-05F5-D88FAB8BD1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Interest may accrue while enrolled</a:t>
            </a:r>
          </a:p>
          <a:p>
            <a:r>
              <a:rPr lang="en-US" altLang="en-US"/>
              <a:t>Can be consolidated </a:t>
            </a:r>
          </a:p>
          <a:p>
            <a:r>
              <a:rPr lang="en-US" altLang="en-US"/>
              <a:t>Interest counted as tax credit</a:t>
            </a:r>
          </a:p>
          <a:p>
            <a:r>
              <a:rPr lang="en-US" altLang="en-US"/>
              <a:t>Possible repayment cap and cancellation?</a:t>
            </a:r>
          </a:p>
          <a:p>
            <a:r>
              <a:rPr lang="en-US" altLang="en-US"/>
              <a:t>Six-month grace period</a:t>
            </a:r>
          </a:p>
          <a:p>
            <a:pPr lvl="1"/>
            <a:r>
              <a:rPr lang="en-US" altLang="en-US"/>
              <a:t>Reset if back to half-time within 6 months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70815121-F6E2-E218-6456-CD5DAD3823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Myth 2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26ED1D3-6585-5D81-03A7-3BE2686BB3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I won’t have a chance to get into a graduate school…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82B107EC-9928-8365-6650-B1A3D6A9BD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Reality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7E67968B-679F-BE75-3755-60023330EE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pPr eaLnBrk="1" hangingPunct="1"/>
            <a:r>
              <a:rPr lang="en-US" altLang="en-US" sz="2800"/>
              <a:t>You are in luck</a:t>
            </a:r>
          </a:p>
          <a:p>
            <a:pPr lvl="1" eaLnBrk="1" hangingPunct="1"/>
            <a:r>
              <a:rPr lang="en-US" altLang="en-US" sz="2400"/>
              <a:t>If you are a US citizen or permanent resident…</a:t>
            </a:r>
          </a:p>
          <a:p>
            <a:pPr eaLnBrk="1" hangingPunct="1"/>
            <a:r>
              <a:rPr lang="en-US" altLang="en-US" sz="2800"/>
              <a:t>Not enough US students are pursuing graduate schools</a:t>
            </a:r>
          </a:p>
          <a:p>
            <a:pPr eaLnBrk="1" hangingPunct="1"/>
            <a:r>
              <a:rPr lang="en-US" altLang="en-US" sz="2800"/>
              <a:t>Your major advantages</a:t>
            </a:r>
          </a:p>
          <a:p>
            <a:pPr lvl="1" eaLnBrk="1" hangingPunct="1"/>
            <a:r>
              <a:rPr lang="en-US" altLang="en-US" sz="2400"/>
              <a:t>Eligible for many funding sources</a:t>
            </a:r>
          </a:p>
          <a:p>
            <a:pPr lvl="1" eaLnBrk="1" hangingPunct="1"/>
            <a:r>
              <a:rPr lang="en-US" altLang="en-US" sz="2400"/>
              <a:t>No language barriers</a:t>
            </a:r>
          </a:p>
          <a:p>
            <a:pPr lvl="1" eaLnBrk="1" hangingPunct="1"/>
            <a:r>
              <a:rPr lang="en-US" altLang="en-US" sz="2400"/>
              <a:t>Lower cost to hire you as a research or teaching assistant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72F7B140-20BF-298D-A80F-64588FE5DE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Myth 3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99B7AD5-6BF1-ABDE-C501-4B230C1A1F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Graduate curriculum is just like the undergraduate curriculum…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F458C6B7-D3A3-D88D-DEBD-64AE1915F0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Reality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1211C35-8212-650E-027F-5EE83B6B19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Take fewer classes per semester</a:t>
            </a:r>
          </a:p>
          <a:p>
            <a:pPr eaLnBrk="1" hangingPunct="1"/>
            <a:r>
              <a:rPr lang="en-US" altLang="en-US"/>
              <a:t>Master</a:t>
            </a:r>
          </a:p>
          <a:p>
            <a:pPr lvl="1" eaLnBrk="1" hangingPunct="1"/>
            <a:r>
              <a:rPr lang="en-US" altLang="en-US"/>
              <a:t>Emphasis on development</a:t>
            </a:r>
          </a:p>
          <a:p>
            <a:pPr eaLnBrk="1" hangingPunct="1"/>
            <a:r>
              <a:rPr lang="en-US" altLang="en-US"/>
              <a:t>Ph.D.</a:t>
            </a:r>
          </a:p>
          <a:p>
            <a:pPr lvl="1" eaLnBrk="1" hangingPunct="1"/>
            <a:r>
              <a:rPr lang="en-US" altLang="en-US"/>
              <a:t>Discover something new</a:t>
            </a:r>
          </a:p>
          <a:p>
            <a:pPr lvl="1" eaLnBrk="1" hangingPunct="1"/>
            <a:r>
              <a:rPr lang="en-US" altLang="en-US"/>
              <a:t>Emphasis on research</a:t>
            </a:r>
          </a:p>
          <a:p>
            <a:pPr lvl="1" eaLnBrk="1" hangingPunct="1"/>
            <a:r>
              <a:rPr lang="en-US" altLang="en-US"/>
              <a:t>For people who love to solve puzzles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536</TotalTime>
  <Words>486</Words>
  <Application>Microsoft Office PowerPoint</Application>
  <PresentationFormat>On-screen Show (4:3)</PresentationFormat>
  <Paragraphs>130</Paragraphs>
  <Slides>20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Times New Roman</vt:lpstr>
      <vt:lpstr>Arial</vt:lpstr>
      <vt:lpstr>Wingdings</vt:lpstr>
      <vt:lpstr>Soaring</vt:lpstr>
      <vt:lpstr>Applying for Graduate Schools</vt:lpstr>
      <vt:lpstr>Myth 1</vt:lpstr>
      <vt:lpstr>Reality</vt:lpstr>
      <vt:lpstr>If you work for the state</vt:lpstr>
      <vt:lpstr>How about my student loans?</vt:lpstr>
      <vt:lpstr>Myth 2</vt:lpstr>
      <vt:lpstr>Reality</vt:lpstr>
      <vt:lpstr>Myth 3</vt:lpstr>
      <vt:lpstr>Reality</vt:lpstr>
      <vt:lpstr>Some Cool Research Areas</vt:lpstr>
      <vt:lpstr>A Typical Graduate Course</vt:lpstr>
      <vt:lpstr>Metric of Success</vt:lpstr>
      <vt:lpstr>Nature of Your First Job</vt:lpstr>
      <vt:lpstr>Some Ph.D. Perks</vt:lpstr>
      <vt:lpstr>Application Process</vt:lpstr>
      <vt:lpstr>Personal Statement</vt:lpstr>
      <vt:lpstr>GRE Exam</vt:lpstr>
      <vt:lpstr>Recommendation Letters</vt:lpstr>
      <vt:lpstr>Whether to waive your rights to access the letter</vt:lpstr>
      <vt:lpstr>Other Approaches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An-I Wang</cp:lastModifiedBy>
  <cp:revision>95</cp:revision>
  <dcterms:created xsi:type="dcterms:W3CDTF">2009-04-22T19:24:48Z</dcterms:created>
  <dcterms:modified xsi:type="dcterms:W3CDTF">2025-08-28T13:28:32Z</dcterms:modified>
</cp:coreProperties>
</file>