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88" r:id="rId3"/>
    <p:sldId id="307" r:id="rId4"/>
    <p:sldId id="294" r:id="rId5"/>
    <p:sldId id="298" r:id="rId6"/>
    <p:sldId id="276" r:id="rId7"/>
    <p:sldId id="293" r:id="rId8"/>
    <p:sldId id="289" r:id="rId9"/>
    <p:sldId id="281" r:id="rId10"/>
    <p:sldId id="292" r:id="rId11"/>
    <p:sldId id="290" r:id="rId12"/>
    <p:sldId id="291" r:id="rId13"/>
    <p:sldId id="282" r:id="rId14"/>
    <p:sldId id="308" r:id="rId15"/>
    <p:sldId id="309" r:id="rId16"/>
    <p:sldId id="299" r:id="rId17"/>
    <p:sldId id="300" r:id="rId18"/>
    <p:sldId id="302" r:id="rId19"/>
    <p:sldId id="303" r:id="rId20"/>
    <p:sldId id="306" r:id="rId21"/>
    <p:sldId id="311" r:id="rId22"/>
    <p:sldId id="296" r:id="rId23"/>
    <p:sldId id="312" r:id="rId24"/>
    <p:sldId id="287" r:id="rId25"/>
    <p:sldId id="286" r:id="rId26"/>
    <p:sldId id="310" r:id="rId27"/>
    <p:sldId id="304" r:id="rId28"/>
    <p:sldId id="283" r:id="rId29"/>
    <p:sldId id="284" r:id="rId30"/>
    <p:sldId id="305" r:id="rId31"/>
    <p:sldId id="285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66FFFF"/>
    <a:srgbClr val="FFFF99"/>
    <a:srgbClr val="FF99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48"/>
    <p:restoredTop sz="92533"/>
  </p:normalViewPr>
  <p:slideViewPr>
    <p:cSldViewPr snapToGrid="0" snapToObjects="1">
      <p:cViewPr varScale="1">
        <p:scale>
          <a:sx n="55" d="100"/>
          <a:sy n="55" d="100"/>
        </p:scale>
        <p:origin x="106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4C1D3-C2EA-C842-8BF2-6954024DC1C9}" type="datetimeFigureOut">
              <a:rPr kumimoji="1" lang="zh-CN" altLang="en-US" smtClean="0"/>
              <a:t>2025/4/6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9068E-19A5-5440-AEA3-4E9AC745BFB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53882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Fast food example:</a:t>
            </a: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42630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/>
              <a:t>Use smaller</a:t>
            </a:r>
            <a:r>
              <a:rPr kumimoji="1" lang="en-US" altLang="zh-CN" baseline="0"/>
              <a:t> example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98501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Stream requests -&gt; IP and timestamps grouping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Not good example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94573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Consistent</a:t>
            </a:r>
            <a:r>
              <a:rPr kumimoji="1" lang="en-US" altLang="zh-CN" baseline="0" dirty="0"/>
              <a:t> color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182389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Other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244659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Talk about</a:t>
            </a:r>
            <a:r>
              <a:rPr kumimoji="1" lang="en-US" altLang="zh-CN" baseline="0" dirty="0"/>
              <a:t> hard to develop in kernel level. Crash leads to reboot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12598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look</a:t>
            </a:r>
            <a:r>
              <a:rPr kumimoji="1" lang="en-US" altLang="zh-CN" baseline="0" dirty="0"/>
              <a:t> on </a:t>
            </a:r>
            <a:r>
              <a:rPr kumimoji="1" lang="en-US" altLang="zh-CN" baseline="0" dirty="0" err="1"/>
              <a:t>glibc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539460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High contrast</a:t>
            </a:r>
          </a:p>
          <a:p>
            <a:r>
              <a:rPr kumimoji="1" lang="en-US" altLang="zh-CN" dirty="0"/>
              <a:t>FUSE do the job, then pass to ext4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24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679146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Number of unique bytes and references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26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905816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Describe</a:t>
            </a:r>
            <a:r>
              <a:rPr kumimoji="1" lang="en-US" altLang="zh-CN" baseline="0" dirty="0"/>
              <a:t> the graph: axis, latency, CDF, 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28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568244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Darker the color</a:t>
            </a:r>
          </a:p>
          <a:p>
            <a:r>
              <a:rPr kumimoji="1" lang="en-US" altLang="zh-CN" dirty="0"/>
              <a:t>Explain</a:t>
            </a:r>
          </a:p>
          <a:p>
            <a:r>
              <a:rPr kumimoji="1" lang="en-US" altLang="zh-CN" dirty="0"/>
              <a:t>Embedded-reference: scan valid files for references</a:t>
            </a:r>
          </a:p>
          <a:p>
            <a:r>
              <a:rPr kumimoji="1" lang="en-US" altLang="zh-CN" dirty="0"/>
              <a:t>Confidence interval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29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59192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take out</a:t>
            </a:r>
            <a:r>
              <a:rPr kumimoji="1" lang="en-US" altLang="zh-CN" baseline="0" dirty="0"/>
              <a:t> XFS </a:t>
            </a:r>
            <a:r>
              <a:rPr kumimoji="1" lang="en-US" altLang="zh-CN" baseline="0" dirty="0" err="1"/>
              <a:t>btrfs</a:t>
            </a:r>
            <a:endParaRPr kumimoji="1" lang="en-US" altLang="zh-CN" baseline="0" dirty="0"/>
          </a:p>
          <a:p>
            <a:endParaRPr kumimoji="1" lang="en-US" altLang="zh-CN" baseline="0" dirty="0"/>
          </a:p>
          <a:p>
            <a:r>
              <a:rPr kumimoji="1" lang="en-US" altLang="zh-CN" baseline="0" dirty="0"/>
              <a:t>entire stack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3433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Explain the overhead of frequency-mining-based scheme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30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4208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Take</a:t>
            </a:r>
            <a:r>
              <a:rPr kumimoji="1" lang="en-US" altLang="zh-CN" baseline="0" dirty="0"/>
              <a:t> out sync </a:t>
            </a:r>
            <a:r>
              <a:rPr kumimoji="1" lang="mr-IN" altLang="zh-CN" baseline="0" dirty="0"/>
              <a:t>…</a:t>
            </a:r>
            <a:r>
              <a:rPr kumimoji="1" lang="en-US" altLang="zh-CN" baseline="0" dirty="0"/>
              <a:t>.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808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Merge Slide 5 and 6</a:t>
            </a:r>
            <a:r>
              <a:rPr kumimoji="1" lang="en-US" altLang="zh-CN" baseline="0" dirty="0"/>
              <a:t> if possible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42094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77821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Prefetching: stop</a:t>
            </a:r>
            <a:r>
              <a:rPr kumimoji="1" lang="en-US" altLang="zh-CN" baseline="0" dirty="0"/>
              <a:t> at the file boundary</a:t>
            </a:r>
          </a:p>
          <a:p>
            <a:r>
              <a:rPr kumimoji="1" lang="en-US" altLang="zh-CN" baseline="0" dirty="0"/>
              <a:t>Storage -&gt; memory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1821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Warm cache: 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87917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Directory: folder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61587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Add: append</a:t>
            </a:r>
            <a:r>
              <a:rPr kumimoji="1" lang="en-US" altLang="zh-CN" baseline="0" dirty="0"/>
              <a:t> is easier and files can grow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6885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80260" y="103923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80260" y="3578287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194459" y="6356350"/>
            <a:ext cx="2743200" cy="365125"/>
          </a:xfrm>
        </p:spPr>
        <p:txBody>
          <a:bodyPr/>
          <a:lstStyle/>
          <a:p>
            <a:fld id="{B286B307-8A27-41B5-85FD-4102671B7DB4}" type="datetime1">
              <a:rPr kumimoji="1" lang="zh-CN" altLang="en-US" smtClean="0"/>
              <a:t>2025/4/6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50078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B520-791E-4021-8F04-8FE233D65D8C}" type="datetime1">
              <a:rPr kumimoji="1" lang="zh-CN" altLang="en-US" smtClean="0"/>
              <a:t>2025/4/6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36834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8BDE-18DD-407A-9785-7214E8D27964}" type="datetime1">
              <a:rPr kumimoji="1" lang="zh-CN" altLang="en-US" smtClean="0"/>
              <a:t>2025/4/6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22509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00052" y="365125"/>
            <a:ext cx="9453748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89412" y="1825625"/>
            <a:ext cx="9964387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389412" y="6356350"/>
            <a:ext cx="2191988" cy="365125"/>
          </a:xfrm>
        </p:spPr>
        <p:txBody>
          <a:bodyPr/>
          <a:lstStyle/>
          <a:p>
            <a:fld id="{B8EFDB45-A291-4C52-8C8B-6A4F3147DD1B}" type="datetime1">
              <a:rPr kumimoji="1" lang="zh-CN" altLang="en-US" smtClean="0"/>
              <a:t>2025/4/6</a:t>
            </a:fld>
            <a:endParaRPr kumimoji="1"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2235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3540-B76D-497D-8259-2CDF5E2D4503}" type="datetime1">
              <a:rPr kumimoji="1" lang="zh-CN" altLang="en-US" smtClean="0"/>
              <a:t>2025/4/6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44026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0E6E-7251-4E36-A1ED-1448E0F5F033}" type="datetime1">
              <a:rPr kumimoji="1" lang="zh-CN" altLang="en-US" smtClean="0"/>
              <a:t>2025/4/6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59842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75337-A2C7-4D4A-87AA-B8F4557A090F}" type="datetime1">
              <a:rPr kumimoji="1" lang="zh-CN" altLang="en-US" smtClean="0"/>
              <a:t>2025/4/6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20432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B451-EAEF-4D6D-A68A-24CD1865D2DD}" type="datetime1">
              <a:rPr kumimoji="1" lang="zh-CN" altLang="en-US" smtClean="0"/>
              <a:t>2025/4/6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695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7BC9-A854-4CB0-9A0A-97E00FC65825}" type="datetime1">
              <a:rPr kumimoji="1" lang="zh-CN" altLang="en-US" smtClean="0"/>
              <a:t>2025/4/6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819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030B3-6C5C-457B-8295-C6E5DAB1DEA9}" type="datetime1">
              <a:rPr kumimoji="1" lang="zh-CN" altLang="en-US" smtClean="0"/>
              <a:t>2025/4/6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33957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EA54-8586-4955-B1D5-75DD1975E621}" type="datetime1">
              <a:rPr kumimoji="1" lang="zh-CN" altLang="en-US" smtClean="0"/>
              <a:t>2025/4/6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49817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C0B86-368A-4E3E-BF38-B26A72D65212}" type="datetime1">
              <a:rPr kumimoji="1" lang="zh-CN" altLang="en-US" smtClean="0"/>
              <a:t>2025/4/6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48B89-DFB6-F141-96F7-A20911E4FF0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35756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80260" y="1039236"/>
            <a:ext cx="9360554" cy="2387600"/>
          </a:xfrm>
        </p:spPr>
        <p:txBody>
          <a:bodyPr>
            <a:noAutofit/>
          </a:bodyPr>
          <a:lstStyle/>
          <a:p>
            <a:r>
              <a:rPr kumimoji="1" lang="en-US" altLang="zh-CN" sz="4400" b="1" dirty="0"/>
              <a:t>The Composite-File File System</a:t>
            </a:r>
            <a:r>
              <a:rPr kumimoji="1" lang="en-US" altLang="zh-CN" sz="4400" dirty="0"/>
              <a:t>: </a:t>
            </a:r>
            <a:r>
              <a:rPr kumimoji="1" lang="en-US" altLang="zh-CN" sz="4000" dirty="0"/>
              <a:t>Decoupling the One-to-one Mapping of Files and Metadata for Better Performance</a:t>
            </a:r>
            <a:endParaRPr kumimoji="1" lang="zh-CN" altLang="en-US" sz="4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88537" y="3914687"/>
            <a:ext cx="9144000" cy="1655762"/>
          </a:xfrm>
        </p:spPr>
        <p:txBody>
          <a:bodyPr/>
          <a:lstStyle/>
          <a:p>
            <a:r>
              <a:rPr kumimoji="1" lang="en-US" altLang="zh-CN" dirty="0"/>
              <a:t>Shuanglong Zhang, Helen </a:t>
            </a:r>
            <a:r>
              <a:rPr kumimoji="1" lang="en-US" altLang="zh-CN" dirty="0" err="1"/>
              <a:t>Catanese</a:t>
            </a:r>
            <a:r>
              <a:rPr kumimoji="1" lang="en-US" altLang="zh-CN" dirty="0"/>
              <a:t>, Andy An-I Wang</a:t>
            </a:r>
          </a:p>
          <a:p>
            <a:r>
              <a:rPr kumimoji="1" lang="en-US" altLang="zh-CN" dirty="0"/>
              <a:t>Computer Science Department, Florida State university</a:t>
            </a:r>
          </a:p>
          <a:p>
            <a:r>
              <a:rPr kumimoji="1" lang="en-US" altLang="zh-CN"/>
              <a:t>1/12/2017</a:t>
            </a: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23759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Metadata Design Highlights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Modified </a:t>
            </a:r>
            <a:r>
              <a:rPr lang="en-US" dirty="0" err="1"/>
              <a:t>i</a:t>
            </a:r>
            <a:r>
              <a:rPr lang="en-US" dirty="0"/>
              <a:t>-node numbers</a:t>
            </a:r>
          </a:p>
          <a:p>
            <a:pPr lvl="1"/>
            <a:r>
              <a:rPr lang="en-US" dirty="0"/>
              <a:t>If number &gt; X (e.g., 011)</a:t>
            </a:r>
          </a:p>
          <a:p>
            <a:pPr lvl="2"/>
            <a:r>
              <a:rPr lang="en-US" dirty="0"/>
              <a:t>Treats zero-extended upper bits as </a:t>
            </a:r>
            <a:r>
              <a:rPr lang="en-US" dirty="0" err="1"/>
              <a:t>i</a:t>
            </a:r>
            <a:r>
              <a:rPr lang="en-US" dirty="0"/>
              <a:t>-node numbers</a:t>
            </a:r>
          </a:p>
          <a:p>
            <a:pPr lvl="2"/>
            <a:r>
              <a:rPr lang="en-US" dirty="0"/>
              <a:t>Treats lower bits as </a:t>
            </a:r>
            <a:r>
              <a:rPr lang="en-US" dirty="0" err="1"/>
              <a:t>subfile</a:t>
            </a:r>
            <a:r>
              <a:rPr lang="en-US" dirty="0"/>
              <a:t> numbers </a:t>
            </a:r>
          </a:p>
          <a:p>
            <a:r>
              <a:rPr lang="en-US" dirty="0"/>
              <a:t>Directory representation</a:t>
            </a:r>
          </a:p>
          <a:p>
            <a:pPr lvl="1"/>
            <a:r>
              <a:rPr lang="en-US" dirty="0"/>
              <a:t>Names are mapped to modified </a:t>
            </a:r>
            <a:r>
              <a:rPr lang="en-US" dirty="0" err="1"/>
              <a:t>i</a:t>
            </a:r>
            <a:r>
              <a:rPr lang="en-US" dirty="0"/>
              <a:t>-node numbers</a:t>
            </a:r>
          </a:p>
          <a:p>
            <a:r>
              <a:rPr lang="en-US" dirty="0" err="1"/>
              <a:t>Subfile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en-US" dirty="0" err="1"/>
              <a:t>s</a:t>
            </a:r>
            <a:r>
              <a:rPr lang="en-US" dirty="0"/>
              <a:t> metadata stored in extended attributes</a:t>
            </a:r>
          </a:p>
          <a:p>
            <a:pPr lvl="1"/>
            <a:r>
              <a:rPr lang="en-US" dirty="0"/>
              <a:t>Permission:  first check the permission of the composite file, then that of the target </a:t>
            </a:r>
            <a:r>
              <a:rPr lang="en-US" dirty="0" err="1"/>
              <a:t>subfile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10</a:t>
            </a:fld>
            <a:endParaRPr kumimoji="1" lang="zh-CN" alt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885505"/>
              </p:ext>
            </p:extLst>
          </p:nvPr>
        </p:nvGraphicFramePr>
        <p:xfrm>
          <a:off x="8610600" y="891682"/>
          <a:ext cx="3032912" cy="3337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6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6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Upper bits</a:t>
                      </a:r>
                    </a:p>
                  </a:txBody>
                  <a:tcPr>
                    <a:solidFill>
                      <a:schemeClr val="accent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Lower bits</a:t>
                      </a:r>
                    </a:p>
                  </a:txBody>
                  <a:tcPr>
                    <a:solidFill>
                      <a:schemeClr val="accent1">
                        <a:alpha val="3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01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01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10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209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Subfile</a:t>
            </a:r>
            <a:r>
              <a:rPr lang="en-US" b="1" dirty="0"/>
              <a:t>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Open/close</a:t>
            </a:r>
          </a:p>
          <a:p>
            <a:pPr lvl="1"/>
            <a:r>
              <a:rPr lang="en-US" dirty="0"/>
              <a:t>Open the composite file and seek to the offset of target </a:t>
            </a:r>
            <a:r>
              <a:rPr lang="en-US" dirty="0" err="1"/>
              <a:t>subfile</a:t>
            </a:r>
            <a:endParaRPr lang="en-US" dirty="0"/>
          </a:p>
          <a:p>
            <a:pPr lvl="1"/>
            <a:r>
              <a:rPr lang="en-US" dirty="0"/>
              <a:t>Close the entire composite file</a:t>
            </a:r>
          </a:p>
          <a:p>
            <a:r>
              <a:rPr lang="en-US" dirty="0"/>
              <a:t>Add a </a:t>
            </a:r>
            <a:r>
              <a:rPr lang="en-US" dirty="0" err="1"/>
              <a:t>subfile</a:t>
            </a:r>
            <a:endParaRPr lang="en-US" dirty="0"/>
          </a:p>
          <a:p>
            <a:pPr lvl="1"/>
            <a:r>
              <a:rPr lang="en-US" dirty="0"/>
              <a:t>Append to the end</a:t>
            </a:r>
          </a:p>
          <a:p>
            <a:r>
              <a:rPr lang="en-US" dirty="0"/>
              <a:t>Remove a </a:t>
            </a:r>
            <a:r>
              <a:rPr lang="en-US" dirty="0" err="1"/>
              <a:t>subfile</a:t>
            </a:r>
            <a:endParaRPr lang="en-US" dirty="0"/>
          </a:p>
          <a:p>
            <a:pPr lvl="1"/>
            <a:r>
              <a:rPr lang="en-US" dirty="0"/>
              <a:t>Mark it as freed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圆角矩形 4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Introduction</a:t>
            </a:r>
            <a:endParaRPr kumimoji="1" lang="zh-CN" altLang="en-US" dirty="0"/>
          </a:p>
        </p:txBody>
      </p:sp>
      <p:sp>
        <p:nvSpPr>
          <p:cNvPr id="6" name="圆角矩形 5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/>
              <a:t>Design</a:t>
            </a:r>
            <a:endParaRPr kumimoji="1" lang="zh-CN" altLang="en-US" b="1" dirty="0"/>
          </a:p>
        </p:txBody>
      </p:sp>
      <p:sp>
        <p:nvSpPr>
          <p:cNvPr id="7" name="圆角矩形 6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Performance</a:t>
            </a:r>
            <a:endParaRPr kumimoji="1" lang="zh-CN" altLang="en-US" dirty="0"/>
          </a:p>
        </p:txBody>
      </p:sp>
      <p:sp>
        <p:nvSpPr>
          <p:cNvPr id="8" name="圆角矩形 7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Implementation</a:t>
            </a:r>
            <a:endParaRPr kumimoji="1"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Conclusion</a:t>
            </a: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24792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Subfile</a:t>
            </a:r>
            <a:r>
              <a:rPr lang="en-US" b="1" dirty="0"/>
              <a:t> Operations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Read/write operation</a:t>
            </a:r>
          </a:p>
          <a:p>
            <a:pPr lvl="1"/>
            <a:r>
              <a:rPr lang="en-US" altLang="zh-CN" dirty="0"/>
              <a:t>Read from the starting offset of the </a:t>
            </a:r>
            <a:r>
              <a:rPr lang="en-US" altLang="zh-CN" dirty="0" err="1"/>
              <a:t>subfile</a:t>
            </a:r>
            <a:r>
              <a:rPr lang="en-US" altLang="zh-CN" dirty="0"/>
              <a:t>, bounded by </a:t>
            </a:r>
            <a:r>
              <a:rPr lang="en-US" altLang="zh-CN" dirty="0" err="1"/>
              <a:t>subfile</a:t>
            </a:r>
            <a:r>
              <a:rPr lang="en-US" altLang="zh-CN" dirty="0"/>
              <a:t> size</a:t>
            </a:r>
          </a:p>
          <a:p>
            <a:pPr lvl="1"/>
            <a:r>
              <a:rPr lang="en-US" altLang="zh-CN" dirty="0"/>
              <a:t>Write from the starting offset of the </a:t>
            </a:r>
            <a:r>
              <a:rPr lang="en-US" altLang="zh-CN" dirty="0" err="1"/>
              <a:t>subfile</a:t>
            </a:r>
            <a:r>
              <a:rPr lang="en-US" altLang="zh-CN" dirty="0"/>
              <a:t>, bounded by </a:t>
            </a:r>
            <a:r>
              <a:rPr lang="en-US" altLang="zh-CN" dirty="0" err="1"/>
              <a:t>subfile</a:t>
            </a:r>
            <a:r>
              <a:rPr lang="en-US" altLang="zh-CN" dirty="0"/>
              <a:t> size</a:t>
            </a:r>
          </a:p>
          <a:p>
            <a:pPr lvl="2"/>
            <a:r>
              <a:rPr lang="en-US" altLang="zh-CN" dirty="0"/>
              <a:t>May move the entire </a:t>
            </a:r>
            <a:r>
              <a:rPr lang="en-US" altLang="zh-CN" dirty="0" err="1"/>
              <a:t>subfile</a:t>
            </a:r>
            <a:r>
              <a:rPr lang="en-US" altLang="zh-CN" dirty="0"/>
              <a:t> to the end if there is not enough space</a:t>
            </a:r>
          </a:p>
          <a:p>
            <a:pPr lvl="2"/>
            <a:endParaRPr lang="en-US" altLang="zh-CN" dirty="0"/>
          </a:p>
          <a:p>
            <a:r>
              <a:rPr lang="en-US" altLang="zh-CN" dirty="0"/>
              <a:t>Space compaction</a:t>
            </a:r>
          </a:p>
          <a:p>
            <a:pPr lvl="1"/>
            <a:r>
              <a:rPr lang="en-US" altLang="zh-CN" dirty="0"/>
              <a:t>When half of the space is marked as freed</a:t>
            </a:r>
          </a:p>
          <a:p>
            <a:endParaRPr lang="en-US" dirty="0"/>
          </a:p>
        </p:txBody>
      </p:sp>
      <p:sp>
        <p:nvSpPr>
          <p:cNvPr id="4" name="圆角矩形 3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Introduction</a:t>
            </a:r>
            <a:endParaRPr kumimoji="1"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/>
              <a:t>Design</a:t>
            </a:r>
            <a:endParaRPr kumimoji="1" lang="zh-CN" altLang="en-US" b="1" dirty="0"/>
          </a:p>
        </p:txBody>
      </p:sp>
      <p:sp>
        <p:nvSpPr>
          <p:cNvPr id="6" name="圆角矩形 5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Performance</a:t>
            </a:r>
            <a:endParaRPr kumimoji="1" lang="zh-CN" altLang="en-US" dirty="0"/>
          </a:p>
        </p:txBody>
      </p:sp>
      <p:sp>
        <p:nvSpPr>
          <p:cNvPr id="7" name="圆角矩形 6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Implementation</a:t>
            </a:r>
            <a:endParaRPr kumimoji="1" lang="zh-CN" altLang="en-US" dirty="0"/>
          </a:p>
        </p:txBody>
      </p:sp>
      <p:sp>
        <p:nvSpPr>
          <p:cNvPr id="8" name="圆角矩形 7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Conclusion</a:t>
            </a:r>
            <a:endParaRPr kumimoji="1" lang="zh-CN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88585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/>
              <a:t>Ways to Form Composite Files</a:t>
            </a:r>
            <a:endParaRPr kumimoji="1"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89413" y="1729285"/>
            <a:ext cx="9964387" cy="4351338"/>
          </a:xfrm>
        </p:spPr>
        <p:txBody>
          <a:bodyPr/>
          <a:lstStyle/>
          <a:p>
            <a:r>
              <a:rPr kumimoji="1" lang="en-US" altLang="zh-CN" dirty="0"/>
              <a:t> </a:t>
            </a:r>
            <a:r>
              <a:rPr kumimoji="1" lang="en-US" altLang="zh-CN" b="1" i="1" dirty="0">
                <a:solidFill>
                  <a:srgbClr val="6666FF"/>
                </a:solidFill>
              </a:rPr>
              <a:t>Directory-based</a:t>
            </a:r>
            <a:r>
              <a:rPr kumimoji="1" lang="en-US" altLang="zh-CN" dirty="0"/>
              <a:t> consolidation</a:t>
            </a:r>
          </a:p>
          <a:p>
            <a:pPr lvl="1"/>
            <a:r>
              <a:rPr kumimoji="1" lang="en-US" altLang="zh-CN" dirty="0"/>
              <a:t>Groups all files in one directory</a:t>
            </a:r>
          </a:p>
          <a:p>
            <a:r>
              <a:rPr kumimoji="1" lang="en-US" altLang="zh-CN" dirty="0"/>
              <a:t> </a:t>
            </a:r>
            <a:r>
              <a:rPr kumimoji="1" lang="en-US" altLang="zh-CN" b="1" i="1" dirty="0">
                <a:solidFill>
                  <a:srgbClr val="6666FF"/>
                </a:solidFill>
              </a:rPr>
              <a:t>Embedded-reference-based</a:t>
            </a:r>
            <a:r>
              <a:rPr kumimoji="1" lang="en-US" altLang="zh-CN" dirty="0"/>
              <a:t> consolidation</a:t>
            </a:r>
          </a:p>
          <a:p>
            <a:pPr lvl="1"/>
            <a:r>
              <a:rPr kumimoji="1" lang="en-US" altLang="zh-CN" dirty="0"/>
              <a:t>Groups files based on the extracted references (e.g., URLs)</a:t>
            </a:r>
          </a:p>
          <a:p>
            <a:r>
              <a:rPr kumimoji="1" lang="en-US" altLang="zh-CN" dirty="0"/>
              <a:t> </a:t>
            </a:r>
            <a:r>
              <a:rPr kumimoji="1" lang="en-US" altLang="zh-CN" b="1" i="1" dirty="0">
                <a:solidFill>
                  <a:srgbClr val="6666FF"/>
                </a:solidFill>
              </a:rPr>
              <a:t>Frequency-mining-based</a:t>
            </a:r>
            <a:r>
              <a:rPr kumimoji="1" lang="en-US" altLang="zh-CN" dirty="0"/>
              <a:t> consolidation</a:t>
            </a:r>
          </a:p>
          <a:p>
            <a:pPr lvl="1"/>
            <a:r>
              <a:rPr kumimoji="1" lang="en-US" altLang="zh-CN" dirty="0"/>
              <a:t>Based on variants of </a:t>
            </a:r>
            <a:r>
              <a:rPr kumimoji="1" lang="en-US" altLang="zh-CN" dirty="0" err="1"/>
              <a:t>Apriori</a:t>
            </a:r>
            <a:r>
              <a:rPr kumimoji="1" lang="en-US" altLang="zh-CN" dirty="0"/>
              <a:t> Algorithm</a:t>
            </a:r>
          </a:p>
          <a:p>
            <a:pPr lvl="2"/>
            <a:r>
              <a:rPr kumimoji="1" lang="en-US" altLang="zh-CN" dirty="0"/>
              <a:t>Frequently encountered file request sequences must contain frequently encountered sub sequences 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Introduction</a:t>
            </a:r>
            <a:endParaRPr kumimoji="1" lang="zh-CN" altLang="en-US" dirty="0"/>
          </a:p>
        </p:txBody>
      </p:sp>
      <p:sp>
        <p:nvSpPr>
          <p:cNvPr id="10" name="圆角矩形 9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/>
              <a:t>Design</a:t>
            </a:r>
            <a:endParaRPr kumimoji="1" lang="zh-CN" altLang="en-US" b="1" dirty="0"/>
          </a:p>
        </p:txBody>
      </p:sp>
      <p:sp>
        <p:nvSpPr>
          <p:cNvPr id="11" name="圆角矩形 10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Performance</a:t>
            </a:r>
            <a:endParaRPr kumimoji="1" lang="zh-CN" alt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Implementation</a:t>
            </a:r>
            <a:endParaRPr kumimoji="1" lang="zh-CN" altLang="en-US" dirty="0"/>
          </a:p>
        </p:txBody>
      </p:sp>
      <p:sp>
        <p:nvSpPr>
          <p:cNvPr id="13" name="圆角矩形 12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Conclusion</a:t>
            </a: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43701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/>
              <a:t>Directory-based</a:t>
            </a:r>
            <a:endParaRPr kumimoji="1" lang="zh-CN" altLang="en-US" b="1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14</a:t>
            </a:fld>
            <a:endParaRPr kumimoji="1" lang="zh-CN" altLang="en-US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181" y="3340894"/>
            <a:ext cx="8318500" cy="1320800"/>
          </a:xfrm>
        </p:spPr>
      </p:pic>
    </p:spTree>
    <p:extLst>
      <p:ext uri="{BB962C8B-B14F-4D97-AF65-F5344CB8AC3E}">
        <p14:creationId xmlns:p14="http://schemas.microsoft.com/office/powerpoint/2010/main" val="1120918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Embedded Links</a:t>
            </a:r>
            <a:endParaRPr kumimoji="1"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871" y="1238752"/>
            <a:ext cx="8369300" cy="1498600"/>
          </a:xfrm>
        </p:spPr>
      </p:pic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15</a:t>
            </a:fld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670" y="2737352"/>
            <a:ext cx="8371289" cy="4577848"/>
          </a:xfrm>
          <a:prstGeom prst="rect">
            <a:avLst/>
          </a:prstGeom>
          <a:blipFill>
            <a:blip r:embed="rId4">
              <a:alphaModFix/>
            </a:blip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1261529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err="1"/>
              <a:t>Apriori</a:t>
            </a:r>
            <a:r>
              <a:rPr kumimoji="1" lang="en-US" altLang="zh-CN" b="1" dirty="0"/>
              <a:t> Algorithm</a:t>
            </a:r>
            <a:endParaRPr kumimoji="1"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Proposed in 1994, used to discover frequent item set</a:t>
            </a:r>
          </a:p>
          <a:p>
            <a:r>
              <a:rPr kumimoji="1" lang="en-US" altLang="zh-CN" dirty="0"/>
              <a:t>Uses a </a:t>
            </a:r>
            <a:r>
              <a:rPr kumimoji="1" lang="en-US" altLang="zh-CN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kumimoji="1" lang="en-US" altLang="zh-CN" dirty="0"/>
              <a:t>bottom-up</a:t>
            </a:r>
            <a:r>
              <a:rPr kumimoji="1" lang="en-US" altLang="zh-CN" dirty="0">
                <a:latin typeface="Arial" charset="0"/>
                <a:ea typeface="Arial" charset="0"/>
                <a:cs typeface="Arial" charset="0"/>
              </a:rPr>
              <a:t>”</a:t>
            </a:r>
            <a:r>
              <a:rPr kumimoji="1" lang="en-US" altLang="zh-CN" dirty="0"/>
              <a:t> approach, generates candidate item sets of length k from item sets of length k-1</a:t>
            </a:r>
          </a:p>
          <a:p>
            <a:r>
              <a:rPr kumimoji="1" lang="en-US" altLang="zh-CN" dirty="0"/>
              <a:t>Threshold can be set to filter results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16</a:t>
            </a:fld>
            <a:endParaRPr kumimoji="1"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Introduction</a:t>
            </a:r>
            <a:endParaRPr kumimoji="1" lang="zh-CN" altLang="en-US" dirty="0"/>
          </a:p>
        </p:txBody>
      </p:sp>
      <p:sp>
        <p:nvSpPr>
          <p:cNvPr id="6" name="圆角矩形 5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/>
              <a:t>Design</a:t>
            </a:r>
            <a:endParaRPr kumimoji="1" lang="zh-CN" altLang="en-US" b="1" dirty="0"/>
          </a:p>
        </p:txBody>
      </p:sp>
      <p:sp>
        <p:nvSpPr>
          <p:cNvPr id="7" name="圆角矩形 6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Performance</a:t>
            </a:r>
            <a:endParaRPr kumimoji="1" lang="zh-CN" altLang="en-US" dirty="0"/>
          </a:p>
        </p:txBody>
      </p:sp>
      <p:sp>
        <p:nvSpPr>
          <p:cNvPr id="8" name="圆角矩形 7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Implementation</a:t>
            </a:r>
            <a:endParaRPr kumimoji="1"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Conclusion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0287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err="1"/>
              <a:t>Apriori</a:t>
            </a:r>
            <a:r>
              <a:rPr kumimoji="1" lang="en-US" altLang="zh-CN" b="1" dirty="0"/>
              <a:t> example</a:t>
            </a:r>
            <a:endParaRPr kumimoji="1" lang="zh-CN" altLang="en-US" b="1" dirty="0"/>
          </a:p>
        </p:txBody>
      </p:sp>
      <p:graphicFrame>
        <p:nvGraphicFramePr>
          <p:cNvPr id="10" name="内容占位符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1616278"/>
              </p:ext>
            </p:extLst>
          </p:nvPr>
        </p:nvGraphicFramePr>
        <p:xfrm>
          <a:off x="3709179" y="1951037"/>
          <a:ext cx="1980670" cy="410995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80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56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Per IP/PID Item sets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6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{1,2,3,4}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6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{1,2,4}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6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{1,2}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6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{2,3,4}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6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{2,3}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56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{3,4}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56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{2,4}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17</a:t>
            </a:fld>
            <a:endParaRPr kumimoji="1"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Introduction</a:t>
            </a:r>
            <a:endParaRPr kumimoji="1" lang="zh-CN" altLang="en-US" dirty="0"/>
          </a:p>
        </p:txBody>
      </p:sp>
      <p:sp>
        <p:nvSpPr>
          <p:cNvPr id="6" name="圆角矩形 5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/>
              <a:t>Design</a:t>
            </a:r>
            <a:endParaRPr kumimoji="1" lang="zh-CN" altLang="en-US" b="1" dirty="0"/>
          </a:p>
        </p:txBody>
      </p:sp>
      <p:sp>
        <p:nvSpPr>
          <p:cNvPr id="7" name="圆角矩形 6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Performance</a:t>
            </a:r>
            <a:endParaRPr kumimoji="1" lang="zh-CN" altLang="en-US" dirty="0"/>
          </a:p>
        </p:txBody>
      </p:sp>
      <p:sp>
        <p:nvSpPr>
          <p:cNvPr id="8" name="圆角矩形 7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Implementation</a:t>
            </a:r>
            <a:endParaRPr kumimoji="1"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Conclusion</a:t>
            </a:r>
            <a:endParaRPr kumimoji="1" lang="zh-CN" altLang="en-US" dirty="0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552121"/>
              </p:ext>
            </p:extLst>
          </p:nvPr>
        </p:nvGraphicFramePr>
        <p:xfrm>
          <a:off x="7670798" y="2144711"/>
          <a:ext cx="3027880" cy="3327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13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548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Item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Support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48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{1}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48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{2}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548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{3}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548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{4}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右箭头 12"/>
          <p:cNvSpPr/>
          <p:nvPr/>
        </p:nvSpPr>
        <p:spPr>
          <a:xfrm>
            <a:off x="6177561" y="3695964"/>
            <a:ext cx="1394526" cy="4757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739204" y="3230406"/>
            <a:ext cx="2271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 err="1"/>
              <a:t>Min_support</a:t>
            </a:r>
            <a:r>
              <a:rPr kumimoji="1" lang="en-US" altLang="zh-CN" sz="2000" b="1" dirty="0"/>
              <a:t>: 3</a:t>
            </a:r>
            <a:endParaRPr kumimoji="1" lang="zh-CN" altLang="en-US" sz="20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1681714" y="2964329"/>
            <a:ext cx="13692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/>
              <a:t>1, 2, 3, 4, 1, 2, 4, 1, 2, 2, 3, 4, 2, 3, 3, 4, 2, 4, </a:t>
            </a:r>
            <a:r>
              <a:rPr kumimoji="1" lang="mr-IN" altLang="zh-CN" sz="2400" dirty="0"/>
              <a:t>…</a:t>
            </a:r>
            <a:endParaRPr kumimoji="1" lang="zh-CN" altLang="en-US" sz="2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1327955" y="2430040"/>
            <a:ext cx="2076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/>
              <a:t>Input sequence</a:t>
            </a:r>
            <a:endParaRPr kumimoji="1"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91576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err="1"/>
              <a:t>Apriori</a:t>
            </a:r>
            <a:r>
              <a:rPr kumimoji="1" lang="en-US" altLang="zh-CN" b="1" dirty="0"/>
              <a:t> example</a:t>
            </a:r>
            <a:endParaRPr kumimoji="1" lang="zh-CN" altLang="en-US" b="1" dirty="0"/>
          </a:p>
        </p:txBody>
      </p:sp>
      <p:graphicFrame>
        <p:nvGraphicFramePr>
          <p:cNvPr id="10" name="内容占位符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720861"/>
              </p:ext>
            </p:extLst>
          </p:nvPr>
        </p:nvGraphicFramePr>
        <p:xfrm>
          <a:off x="2143497" y="1835610"/>
          <a:ext cx="3520174" cy="346987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60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0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6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Items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Support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6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{1,2}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6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{1,3}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6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{1,4}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6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{2,3}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6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{2,4}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56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{3,4}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18</a:t>
            </a:fld>
            <a:endParaRPr kumimoji="1"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Introduction</a:t>
            </a:r>
            <a:endParaRPr kumimoji="1" lang="zh-CN" altLang="en-US" dirty="0"/>
          </a:p>
        </p:txBody>
      </p:sp>
      <p:sp>
        <p:nvSpPr>
          <p:cNvPr id="6" name="圆角矩形 5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/>
              <a:t>Design</a:t>
            </a:r>
            <a:endParaRPr kumimoji="1" lang="zh-CN" altLang="en-US" b="1" dirty="0"/>
          </a:p>
        </p:txBody>
      </p:sp>
      <p:sp>
        <p:nvSpPr>
          <p:cNvPr id="7" name="圆角矩形 6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Performance</a:t>
            </a:r>
            <a:endParaRPr kumimoji="1" lang="zh-CN" altLang="en-US" dirty="0"/>
          </a:p>
        </p:txBody>
      </p:sp>
      <p:sp>
        <p:nvSpPr>
          <p:cNvPr id="8" name="圆角矩形 7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Implementation</a:t>
            </a:r>
            <a:endParaRPr kumimoji="1"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Conclusion</a:t>
            </a:r>
            <a:endParaRPr kumimoji="1" lang="zh-CN" altLang="en-US" dirty="0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810292"/>
              </p:ext>
            </p:extLst>
          </p:nvPr>
        </p:nvGraphicFramePr>
        <p:xfrm>
          <a:off x="7272811" y="1835610"/>
          <a:ext cx="3027880" cy="1330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13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548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Items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Support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48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{2,3,4}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5860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/>
              <a:t>Optimizations</a:t>
            </a:r>
            <a:endParaRPr kumimoji="1" lang="zh-CN" altLang="en-US" b="1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19</a:t>
            </a:fld>
            <a:endParaRPr kumimoji="1"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Introduction</a:t>
            </a:r>
            <a:endParaRPr kumimoji="1" lang="zh-CN" altLang="en-US" dirty="0"/>
          </a:p>
        </p:txBody>
      </p:sp>
      <p:sp>
        <p:nvSpPr>
          <p:cNvPr id="6" name="圆角矩形 5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/>
              <a:t>Design</a:t>
            </a:r>
            <a:endParaRPr kumimoji="1" lang="zh-CN" altLang="en-US" b="1" dirty="0"/>
          </a:p>
        </p:txBody>
      </p:sp>
      <p:sp>
        <p:nvSpPr>
          <p:cNvPr id="7" name="圆角矩形 6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Performance</a:t>
            </a:r>
            <a:endParaRPr kumimoji="1" lang="zh-CN" altLang="en-US" dirty="0"/>
          </a:p>
        </p:txBody>
      </p:sp>
      <p:sp>
        <p:nvSpPr>
          <p:cNvPr id="8" name="圆角矩形 7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Implementation</a:t>
            </a:r>
            <a:endParaRPr kumimoji="1"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Conclusion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Form only non-overlapping sets</a:t>
            </a:r>
          </a:p>
          <a:p>
            <a:r>
              <a:rPr kumimoji="1" lang="en-US" altLang="zh-CN" dirty="0"/>
              <a:t>Use sliding window to reduce memory requirement</a:t>
            </a:r>
          </a:p>
          <a:p>
            <a:r>
              <a:rPr kumimoji="1" lang="en-US" altLang="zh-CN" dirty="0"/>
              <a:t>Use normalized threshold (support), between 0 and 1</a:t>
            </a:r>
          </a:p>
          <a:p>
            <a:r>
              <a:rPr kumimoji="1" lang="en-US" altLang="zh-CN" dirty="0"/>
              <a:t>Create composite-file layout based on the order of sub-file references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5326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file consists of two parts: metadata and data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 access the data of a file, its metadata needs to be accessed first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/>
              <a:t>Introduction</a:t>
            </a:r>
            <a:endParaRPr kumimoji="1" lang="zh-CN" altLang="en-US" b="1" dirty="0"/>
          </a:p>
        </p:txBody>
      </p:sp>
      <p:sp>
        <p:nvSpPr>
          <p:cNvPr id="10" name="圆角矩形 9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Design</a:t>
            </a:r>
            <a:endParaRPr kumimoji="1" lang="zh-CN" altLang="en-US" dirty="0"/>
          </a:p>
        </p:txBody>
      </p:sp>
      <p:sp>
        <p:nvSpPr>
          <p:cNvPr id="11" name="圆角矩形 10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Performance</a:t>
            </a:r>
            <a:endParaRPr kumimoji="1" lang="zh-CN" alt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Implementation</a:t>
            </a:r>
            <a:endParaRPr kumimoji="1" lang="zh-CN" altLang="en-US" dirty="0"/>
          </a:p>
        </p:txBody>
      </p:sp>
      <p:sp>
        <p:nvSpPr>
          <p:cNvPr id="13" name="圆角矩形 12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Conclusion</a:t>
            </a: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2</a:t>
            </a:fld>
            <a:endParaRPr kumimoji="1"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796751" y="2258023"/>
            <a:ext cx="1420970" cy="6850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/>
              <a:t>File</a:t>
            </a:r>
            <a:endParaRPr kumimoji="1" lang="zh-CN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810161"/>
              </p:ext>
            </p:extLst>
          </p:nvPr>
        </p:nvGraphicFramePr>
        <p:xfrm>
          <a:off x="2143497" y="3445034"/>
          <a:ext cx="8128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Metadata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Data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8" name="直线箭头连接符 7"/>
          <p:cNvCxnSpPr>
            <a:stCxn id="5" idx="3"/>
          </p:cNvCxnSpPr>
          <p:nvPr/>
        </p:nvCxnSpPr>
        <p:spPr>
          <a:xfrm flipH="1">
            <a:off x="2276872" y="2842734"/>
            <a:ext cx="2727975" cy="561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线箭头连接符 14"/>
          <p:cNvCxnSpPr>
            <a:stCxn id="5" idx="5"/>
          </p:cNvCxnSpPr>
          <p:nvPr/>
        </p:nvCxnSpPr>
        <p:spPr>
          <a:xfrm>
            <a:off x="6009625" y="2842734"/>
            <a:ext cx="962181" cy="561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894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/>
              <a:t>Comparison of three ways</a:t>
            </a:r>
            <a:endParaRPr kumimoji="1"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89413" y="1729285"/>
            <a:ext cx="9964387" cy="4351338"/>
          </a:xfrm>
        </p:spPr>
        <p:txBody>
          <a:bodyPr/>
          <a:lstStyle/>
          <a:p>
            <a:r>
              <a:rPr kumimoji="1" lang="en-US" altLang="zh-CN" dirty="0"/>
              <a:t> </a:t>
            </a:r>
            <a:r>
              <a:rPr kumimoji="1" lang="en-US" altLang="zh-CN" b="1" i="1" dirty="0">
                <a:solidFill>
                  <a:srgbClr val="6666FF"/>
                </a:solidFill>
              </a:rPr>
              <a:t>Directory-based</a:t>
            </a:r>
            <a:r>
              <a:rPr kumimoji="1" lang="en-US" altLang="zh-CN" dirty="0"/>
              <a:t> consolidation</a:t>
            </a:r>
          </a:p>
          <a:p>
            <a:pPr lvl="1"/>
            <a:r>
              <a:rPr kumimoji="1" lang="en-US" altLang="zh-CN" dirty="0"/>
              <a:t>Tends to have good prediction accuracy and least processing overhead</a:t>
            </a:r>
          </a:p>
          <a:p>
            <a:r>
              <a:rPr kumimoji="1" lang="en-US" altLang="zh-CN" dirty="0"/>
              <a:t> </a:t>
            </a:r>
            <a:r>
              <a:rPr kumimoji="1" lang="en-US" altLang="zh-CN" b="1" i="1" dirty="0">
                <a:solidFill>
                  <a:srgbClr val="6666FF"/>
                </a:solidFill>
              </a:rPr>
              <a:t>Embedded-reference-based</a:t>
            </a:r>
            <a:r>
              <a:rPr kumimoji="1" lang="en-US" altLang="zh-CN" dirty="0"/>
              <a:t> consolidation</a:t>
            </a:r>
          </a:p>
          <a:p>
            <a:pPr lvl="1"/>
            <a:r>
              <a:rPr kumimoji="1" lang="en-US" altLang="zh-CN" dirty="0"/>
              <a:t>Tends to have the best prediction accuracy, needs to be aware of the content format</a:t>
            </a:r>
          </a:p>
          <a:p>
            <a:r>
              <a:rPr kumimoji="1" lang="en-US" altLang="zh-CN" b="1" i="1" dirty="0">
                <a:solidFill>
                  <a:srgbClr val="6666FF"/>
                </a:solidFill>
              </a:rPr>
              <a:t>Frequency-mining-based</a:t>
            </a:r>
            <a:r>
              <a:rPr kumimoji="1" lang="en-US" altLang="zh-CN" dirty="0"/>
              <a:t> consolidation</a:t>
            </a:r>
          </a:p>
          <a:p>
            <a:pPr lvl="1"/>
            <a:r>
              <a:rPr kumimoji="1" lang="en-US" altLang="zh-CN" dirty="0"/>
              <a:t>Tends to have better prediction accuracy than first approach, but comes with higher processing overhead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Introduction</a:t>
            </a:r>
            <a:endParaRPr kumimoji="1" lang="zh-CN" altLang="en-US" dirty="0"/>
          </a:p>
        </p:txBody>
      </p:sp>
      <p:sp>
        <p:nvSpPr>
          <p:cNvPr id="10" name="圆角矩形 9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/>
              <a:t>Design</a:t>
            </a:r>
            <a:endParaRPr kumimoji="1" lang="zh-CN" altLang="en-US" b="1" dirty="0"/>
          </a:p>
        </p:txBody>
      </p:sp>
      <p:sp>
        <p:nvSpPr>
          <p:cNvPr id="11" name="圆角矩形 10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Performance</a:t>
            </a:r>
            <a:endParaRPr kumimoji="1" lang="zh-CN" alt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Implementation</a:t>
            </a:r>
            <a:endParaRPr kumimoji="1" lang="zh-CN" altLang="en-US" dirty="0"/>
          </a:p>
        </p:txBody>
      </p:sp>
      <p:sp>
        <p:nvSpPr>
          <p:cNvPr id="13" name="圆角矩形 12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Conclusion</a:t>
            </a: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345037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Implementation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Prototyped CFFS via FUSE+ext4</a:t>
            </a:r>
          </a:p>
          <a:p>
            <a:pPr lvl="1"/>
            <a:r>
              <a:rPr kumimoji="1" lang="en-US" altLang="zh-CN" dirty="0"/>
              <a:t>Intercepted file related system calls and performed the changes described in the design section</a:t>
            </a:r>
          </a:p>
          <a:p>
            <a:pPr lvl="1"/>
            <a:r>
              <a:rPr kumimoji="1" lang="en-US" altLang="zh-CN" dirty="0"/>
              <a:t>Mapped multiple file names to the composite file </a:t>
            </a:r>
            <a:r>
              <a:rPr kumimoji="1" lang="en-US" altLang="zh-CN" dirty="0" err="1"/>
              <a:t>i</a:t>
            </a:r>
            <a:r>
              <a:rPr kumimoji="1" lang="en-US" altLang="zh-CN" dirty="0"/>
              <a:t>-node</a:t>
            </a:r>
          </a:p>
          <a:p>
            <a:pPr lvl="1"/>
            <a:r>
              <a:rPr kumimoji="1" lang="en-US" altLang="zh-CN" dirty="0"/>
              <a:t>Used extended attributes to store consolidated metadata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47312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/>
              <a:t>FUSE</a:t>
            </a:r>
            <a:endParaRPr kumimoji="1"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File system in </a:t>
            </a:r>
            <a:r>
              <a:rPr kumimoji="1" lang="en-US" altLang="zh-CN" dirty="0" err="1"/>
              <a:t>userspace</a:t>
            </a:r>
            <a:r>
              <a:rPr kumimoji="1" lang="en-US" altLang="zh-CN" dirty="0"/>
              <a:t> (FUSE) is a framework that allows people to implement a file system in </a:t>
            </a:r>
            <a:r>
              <a:rPr kumimoji="1" lang="en-US" altLang="zh-CN" dirty="0" err="1"/>
              <a:t>userspace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Redirects the file related requests from VFS to the file system implementation in </a:t>
            </a:r>
            <a:r>
              <a:rPr kumimoji="1" lang="en-US" altLang="zh-CN" dirty="0" err="1"/>
              <a:t>userspace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Allows file system stacking</a:t>
            </a:r>
          </a:p>
          <a:p>
            <a:pPr lvl="1"/>
            <a:r>
              <a:rPr kumimoji="1" lang="en-US" altLang="zh-CN" dirty="0"/>
              <a:t>Comes with performance overhead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22</a:t>
            </a:fld>
            <a:endParaRPr kumimoji="1"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/>
              <a:t>Introduction</a:t>
            </a:r>
            <a:endParaRPr kumimoji="1" lang="zh-CN" altLang="en-US" b="1" dirty="0"/>
          </a:p>
        </p:txBody>
      </p:sp>
      <p:sp>
        <p:nvSpPr>
          <p:cNvPr id="6" name="圆角矩形 5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Design</a:t>
            </a:r>
            <a:endParaRPr kumimoji="1" lang="zh-CN" altLang="en-US" dirty="0"/>
          </a:p>
        </p:txBody>
      </p:sp>
      <p:sp>
        <p:nvSpPr>
          <p:cNvPr id="7" name="圆角矩形 6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Performance</a:t>
            </a:r>
            <a:endParaRPr kumimoji="1" lang="zh-CN" altLang="en-US" dirty="0"/>
          </a:p>
        </p:txBody>
      </p:sp>
      <p:sp>
        <p:nvSpPr>
          <p:cNvPr id="8" name="圆角矩形 7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Implementation</a:t>
            </a:r>
            <a:endParaRPr kumimoji="1"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Conclusion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6531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/>
              <a:t>FUSE</a:t>
            </a:r>
            <a:endParaRPr kumimoji="1" lang="zh-CN" altLang="en-US" b="1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934" y="1501092"/>
            <a:ext cx="6421044" cy="4855257"/>
          </a:xfrm>
        </p:spPr>
      </p:pic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262030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/>
              <a:t>CFFS Components</a:t>
            </a:r>
            <a:endParaRPr kumimoji="1" lang="zh-CN" altLang="en-US" b="1" dirty="0"/>
          </a:p>
        </p:txBody>
      </p:sp>
      <p:pic>
        <p:nvPicPr>
          <p:cNvPr id="9" name="内容占位符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899" y="1375378"/>
            <a:ext cx="7594054" cy="4351338"/>
          </a:xfrm>
        </p:spPr>
      </p:pic>
      <p:sp>
        <p:nvSpPr>
          <p:cNvPr id="10" name="圆角矩形 9"/>
          <p:cNvSpPr/>
          <p:nvPr/>
        </p:nvSpPr>
        <p:spPr>
          <a:xfrm>
            <a:off x="1236025" y="6184972"/>
            <a:ext cx="1899881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Introduction</a:t>
            </a:r>
            <a:endParaRPr kumimoji="1" lang="zh-CN" altLang="en-US" dirty="0"/>
          </a:p>
        </p:txBody>
      </p:sp>
      <p:sp>
        <p:nvSpPr>
          <p:cNvPr id="11" name="圆角矩形 10"/>
          <p:cNvSpPr/>
          <p:nvPr/>
        </p:nvSpPr>
        <p:spPr>
          <a:xfrm>
            <a:off x="3159998" y="6184972"/>
            <a:ext cx="1899881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Design</a:t>
            </a:r>
            <a:endParaRPr kumimoji="1" lang="zh-CN" alt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7007944" y="6184972"/>
            <a:ext cx="1899881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Performance</a:t>
            </a:r>
            <a:endParaRPr kumimoji="1" lang="zh-CN" altLang="en-US" dirty="0"/>
          </a:p>
        </p:txBody>
      </p:sp>
      <p:sp>
        <p:nvSpPr>
          <p:cNvPr id="13" name="圆角矩形 12"/>
          <p:cNvSpPr/>
          <p:nvPr/>
        </p:nvSpPr>
        <p:spPr>
          <a:xfrm>
            <a:off x="5083971" y="6184972"/>
            <a:ext cx="1899881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/>
              <a:t>Implementation</a:t>
            </a:r>
            <a:endParaRPr kumimoji="1" lang="zh-CN" altLang="en-US" b="1" dirty="0"/>
          </a:p>
        </p:txBody>
      </p:sp>
      <p:sp>
        <p:nvSpPr>
          <p:cNvPr id="14" name="圆角矩形 13"/>
          <p:cNvSpPr/>
          <p:nvPr/>
        </p:nvSpPr>
        <p:spPr>
          <a:xfrm>
            <a:off x="8931917" y="6184972"/>
            <a:ext cx="1899881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Conclusion</a:t>
            </a:r>
            <a:endParaRPr kumimoji="1" lang="zh-CN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24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514500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/>
              <a:t>System Configurations</a:t>
            </a:r>
            <a:endParaRPr kumimoji="1"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Platform</a:t>
            </a:r>
          </a:p>
          <a:p>
            <a:pPr lvl="1"/>
            <a:r>
              <a:rPr kumimoji="1" lang="en-US" altLang="zh-CN" dirty="0"/>
              <a:t>Processor: 2.8GHz Intel Xeon E5</a:t>
            </a:r>
          </a:p>
          <a:p>
            <a:pPr lvl="1"/>
            <a:r>
              <a:rPr kumimoji="1" lang="en-US" altLang="zh-CN" dirty="0"/>
              <a:t>Memory: 2GB * 4, 1067MHz</a:t>
            </a:r>
          </a:p>
          <a:p>
            <a:pPr lvl="1"/>
            <a:r>
              <a:rPr kumimoji="1" lang="en-US" altLang="zh-CN" dirty="0"/>
              <a:t>Hard Disk: 250GB, 7200 RPM</a:t>
            </a:r>
          </a:p>
          <a:p>
            <a:pPr lvl="1"/>
            <a:r>
              <a:rPr kumimoji="1" lang="en-US" altLang="zh-CN" dirty="0"/>
              <a:t>Flash Disk: 200GB, Intel SSD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Introduction</a:t>
            </a:r>
            <a:endParaRPr kumimoji="1" lang="zh-CN" altLang="en-US" dirty="0"/>
          </a:p>
        </p:txBody>
      </p:sp>
      <p:sp>
        <p:nvSpPr>
          <p:cNvPr id="10" name="圆角矩形 9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Design</a:t>
            </a:r>
            <a:endParaRPr kumimoji="1" lang="zh-CN" altLang="en-US" dirty="0"/>
          </a:p>
        </p:txBody>
      </p:sp>
      <p:sp>
        <p:nvSpPr>
          <p:cNvPr id="11" name="圆角矩形 10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/>
              <a:t>Performance</a:t>
            </a:r>
            <a:endParaRPr kumimoji="1" lang="zh-CN" altLang="en-US" b="1" dirty="0"/>
          </a:p>
        </p:txBody>
      </p:sp>
      <p:sp>
        <p:nvSpPr>
          <p:cNvPr id="12" name="圆角矩形 11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Implementation</a:t>
            </a:r>
            <a:endParaRPr kumimoji="1" lang="zh-CN" altLang="en-US" dirty="0"/>
          </a:p>
        </p:txBody>
      </p:sp>
      <p:sp>
        <p:nvSpPr>
          <p:cNvPr id="13" name="圆角矩形 12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Conclusion</a:t>
            </a: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25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081850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/>
              <a:t>Workloads</a:t>
            </a:r>
            <a:endParaRPr kumimoji="1"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Web server trace</a:t>
            </a:r>
          </a:p>
          <a:p>
            <a:pPr lvl="1"/>
            <a:r>
              <a:rPr kumimoji="1" lang="en-US" altLang="zh-CN" dirty="0"/>
              <a:t>3-month long, 14 M references to 1TB of data (76GB unique)</a:t>
            </a:r>
          </a:p>
          <a:p>
            <a:pPr lvl="1"/>
            <a:r>
              <a:rPr kumimoji="1" lang="en-US" altLang="zh-CN" dirty="0"/>
              <a:t>Create dummy file content</a:t>
            </a:r>
          </a:p>
          <a:p>
            <a:r>
              <a:rPr kumimoji="1" lang="en-US" altLang="zh-CN" dirty="0"/>
              <a:t>Software development workstation</a:t>
            </a:r>
          </a:p>
          <a:p>
            <a:pPr lvl="1"/>
            <a:r>
              <a:rPr kumimoji="1" lang="en-US" altLang="zh-CN" dirty="0"/>
              <a:t>11-day long, 240M file-system-related system calls to 24GB of data (2.9GB unique)</a:t>
            </a:r>
          </a:p>
          <a:p>
            <a:r>
              <a:rPr kumimoji="1" lang="en-US" altLang="zh-CN" dirty="0"/>
              <a:t>Local zero-think time replays</a:t>
            </a:r>
          </a:p>
          <a:p>
            <a:pPr lvl="1"/>
            <a:r>
              <a:rPr kumimoji="1" lang="en-US" altLang="zh-CN" dirty="0"/>
              <a:t>Only replay open, close, read, write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26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340833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/>
              <a:t>Experimental Setups</a:t>
            </a:r>
            <a:endParaRPr kumimoji="1"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FUSE+CFFS+ext4 vs. FUSE+ext4</a:t>
            </a:r>
          </a:p>
          <a:p>
            <a:r>
              <a:rPr kumimoji="1" lang="en-US" altLang="zh-CN" dirty="0"/>
              <a:t>Various composite-file approaches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Introduction</a:t>
            </a:r>
            <a:endParaRPr kumimoji="1" lang="zh-CN" altLang="en-US" dirty="0"/>
          </a:p>
        </p:txBody>
      </p:sp>
      <p:sp>
        <p:nvSpPr>
          <p:cNvPr id="10" name="圆角矩形 9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Design</a:t>
            </a:r>
            <a:endParaRPr kumimoji="1" lang="zh-CN" altLang="en-US" dirty="0"/>
          </a:p>
        </p:txBody>
      </p:sp>
      <p:sp>
        <p:nvSpPr>
          <p:cNvPr id="11" name="圆角矩形 10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/>
              <a:t>Performance</a:t>
            </a:r>
            <a:endParaRPr kumimoji="1" lang="zh-CN" altLang="en-US" b="1" dirty="0"/>
          </a:p>
        </p:txBody>
      </p:sp>
      <p:sp>
        <p:nvSpPr>
          <p:cNvPr id="12" name="圆角矩形 11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Implementation</a:t>
            </a:r>
            <a:endParaRPr kumimoji="1" lang="zh-CN" altLang="en-US" dirty="0"/>
          </a:p>
        </p:txBody>
      </p:sp>
      <p:sp>
        <p:nvSpPr>
          <p:cNvPr id="13" name="圆角矩形 12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Conclusion</a:t>
            </a: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27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217868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/>
              <a:t>Web </a:t>
            </a:r>
            <a:r>
              <a:rPr kumimoji="1" lang="en-US" altLang="zh-CN" b="1"/>
              <a:t>Server Latency</a:t>
            </a:r>
            <a:endParaRPr kumimoji="1" lang="zh-CN" altLang="en-US" b="1" dirty="0"/>
          </a:p>
        </p:txBody>
      </p:sp>
      <p:pic>
        <p:nvPicPr>
          <p:cNvPr id="12" name="内容占位符 11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37" y="1318917"/>
            <a:ext cx="4806975" cy="4351338"/>
          </a:xfr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398" y="1318917"/>
            <a:ext cx="6240602" cy="44362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8288" y="139404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HDD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19718" y="1394048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SSD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Introduction</a:t>
            </a:r>
            <a:endParaRPr kumimoji="1" lang="zh-CN" altLang="en-US" dirty="0"/>
          </a:p>
        </p:txBody>
      </p:sp>
      <p:sp>
        <p:nvSpPr>
          <p:cNvPr id="15" name="圆角矩形 14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Design</a:t>
            </a:r>
            <a:endParaRPr kumimoji="1" lang="zh-CN" altLang="en-US" dirty="0"/>
          </a:p>
        </p:txBody>
      </p:sp>
      <p:sp>
        <p:nvSpPr>
          <p:cNvPr id="16" name="圆角矩形 15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/>
              <a:t>Performance</a:t>
            </a:r>
            <a:endParaRPr kumimoji="1" lang="zh-CN" altLang="en-US" b="1" dirty="0"/>
          </a:p>
        </p:txBody>
      </p:sp>
      <p:sp>
        <p:nvSpPr>
          <p:cNvPr id="17" name="圆角矩形 16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Implementation</a:t>
            </a:r>
            <a:endParaRPr kumimoji="1" lang="zh-CN" altLang="en-US" dirty="0"/>
          </a:p>
        </p:txBody>
      </p:sp>
      <p:sp>
        <p:nvSpPr>
          <p:cNvPr id="18" name="圆角矩形 17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Conclusion</a:t>
            </a: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28</a:t>
            </a:fld>
            <a:endParaRPr kumimoji="1" lang="zh-CN" altLang="en-US"/>
          </a:p>
        </p:txBody>
      </p:sp>
      <p:grpSp>
        <p:nvGrpSpPr>
          <p:cNvPr id="9" name="Group 8"/>
          <p:cNvGrpSpPr/>
          <p:nvPr/>
        </p:nvGrpSpPr>
        <p:grpSpPr>
          <a:xfrm>
            <a:off x="4435584" y="2717172"/>
            <a:ext cx="3162255" cy="777414"/>
            <a:chOff x="4435584" y="2717172"/>
            <a:chExt cx="3162255" cy="777414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4435584" y="2717172"/>
              <a:ext cx="9427" cy="556181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7588412" y="2865748"/>
              <a:ext cx="9427" cy="628838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763577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/>
              <a:t>Software Development Trace Replays</a:t>
            </a:r>
            <a:endParaRPr kumimoji="1" lang="zh-CN" altLang="en-US" b="1" dirty="0"/>
          </a:p>
        </p:txBody>
      </p:sp>
      <p:sp>
        <p:nvSpPr>
          <p:cNvPr id="10" name="圆角矩形 9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Introduction</a:t>
            </a:r>
            <a:endParaRPr kumimoji="1" lang="zh-CN" altLang="en-US" dirty="0"/>
          </a:p>
        </p:txBody>
      </p:sp>
      <p:sp>
        <p:nvSpPr>
          <p:cNvPr id="11" name="圆角矩形 10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Design</a:t>
            </a:r>
            <a:endParaRPr kumimoji="1" lang="zh-CN" alt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/>
              <a:t>Performance</a:t>
            </a:r>
            <a:endParaRPr kumimoji="1" lang="zh-CN" altLang="en-US" b="1" dirty="0"/>
          </a:p>
        </p:txBody>
      </p:sp>
      <p:sp>
        <p:nvSpPr>
          <p:cNvPr id="13" name="圆角矩形 12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Implementation</a:t>
            </a:r>
            <a:endParaRPr kumimoji="1" lang="zh-CN" altLang="en-US" dirty="0"/>
          </a:p>
        </p:txBody>
      </p:sp>
      <p:sp>
        <p:nvSpPr>
          <p:cNvPr id="14" name="圆角矩形 13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Conclusion</a:t>
            </a:r>
            <a:endParaRPr kumimoji="1" lang="zh-CN" altLang="en-US" dirty="0"/>
          </a:p>
        </p:txBody>
      </p:sp>
      <p:pic>
        <p:nvPicPr>
          <p:cNvPr id="15" name="内容占位符 1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565" y="1690688"/>
            <a:ext cx="7740722" cy="435133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29</a:t>
            </a:fld>
            <a:endParaRPr kumimoji="1" lang="zh-CN" altLang="en-US"/>
          </a:p>
        </p:txBody>
      </p:sp>
      <p:sp>
        <p:nvSpPr>
          <p:cNvPr id="4" name="Right Arrow 3"/>
          <p:cNvSpPr/>
          <p:nvPr/>
        </p:nvSpPr>
        <p:spPr>
          <a:xfrm flipH="1">
            <a:off x="7175715" y="3186260"/>
            <a:ext cx="431716" cy="20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flipH="1">
            <a:off x="6971806" y="4889701"/>
            <a:ext cx="513078" cy="2157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2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/>
              <a:t>Linux Storage Stack</a:t>
            </a:r>
            <a:endParaRPr kumimoji="1" lang="zh-CN" altLang="en-US" b="1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3</a:t>
            </a:fld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422993" y="1597387"/>
            <a:ext cx="5866228" cy="492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Applications</a:t>
            </a:r>
            <a:endParaRPr kumimoji="1" lang="zh-CN" altLang="en-US" dirty="0"/>
          </a:p>
        </p:txBody>
      </p:sp>
      <p:sp>
        <p:nvSpPr>
          <p:cNvPr id="7" name="圆角矩形 6"/>
          <p:cNvSpPr/>
          <p:nvPr/>
        </p:nvSpPr>
        <p:spPr>
          <a:xfrm>
            <a:off x="3296385" y="2581502"/>
            <a:ext cx="5992836" cy="9997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885663" y="2878647"/>
            <a:ext cx="1572126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ext4</a:t>
            </a:r>
            <a:endParaRPr kumimoji="1"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7131165" y="2880517"/>
            <a:ext cx="1572126" cy="56147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/>
              <a:t>FUSE</a:t>
            </a:r>
            <a:endParaRPr kumimoji="1" lang="zh-CN" altLang="en-US" b="1" dirty="0"/>
          </a:p>
        </p:txBody>
      </p:sp>
      <p:sp>
        <p:nvSpPr>
          <p:cNvPr id="12" name="下箭头 11"/>
          <p:cNvSpPr/>
          <p:nvPr/>
        </p:nvSpPr>
        <p:spPr>
          <a:xfrm>
            <a:off x="6120170" y="3611305"/>
            <a:ext cx="345265" cy="5006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5071011" y="2726847"/>
            <a:ext cx="2443584" cy="4012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 dirty="0">
                <a:solidFill>
                  <a:schemeClr val="tx1"/>
                </a:solidFill>
              </a:rPr>
              <a:t>VFS</a:t>
            </a:r>
            <a:endParaRPr kumimoji="1" lang="zh-CN" altLang="en-US" b="1" dirty="0">
              <a:solidFill>
                <a:schemeClr val="tx1"/>
              </a:solidFill>
            </a:endParaRPr>
          </a:p>
        </p:txBody>
      </p:sp>
      <p:cxnSp>
        <p:nvCxnSpPr>
          <p:cNvPr id="15" name="直线箭头连接符 14"/>
          <p:cNvCxnSpPr/>
          <p:nvPr/>
        </p:nvCxnSpPr>
        <p:spPr>
          <a:xfrm>
            <a:off x="4556502" y="2089756"/>
            <a:ext cx="0" cy="491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线箭头连接符 15"/>
          <p:cNvCxnSpPr/>
          <p:nvPr/>
        </p:nvCxnSpPr>
        <p:spPr>
          <a:xfrm>
            <a:off x="7259597" y="2089756"/>
            <a:ext cx="0" cy="491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线箭头连接符 16"/>
          <p:cNvCxnSpPr/>
          <p:nvPr/>
        </p:nvCxnSpPr>
        <p:spPr>
          <a:xfrm>
            <a:off x="5358607" y="2089756"/>
            <a:ext cx="0" cy="491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线箭头连接符 17"/>
          <p:cNvCxnSpPr/>
          <p:nvPr/>
        </p:nvCxnSpPr>
        <p:spPr>
          <a:xfrm>
            <a:off x="6292803" y="2089756"/>
            <a:ext cx="0" cy="491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线箭头连接符 18"/>
          <p:cNvCxnSpPr/>
          <p:nvPr/>
        </p:nvCxnSpPr>
        <p:spPr>
          <a:xfrm>
            <a:off x="8199596" y="2089756"/>
            <a:ext cx="0" cy="491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>
            <a:off x="3296385" y="4142039"/>
            <a:ext cx="5992836" cy="60124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Block Layer</a:t>
            </a:r>
            <a:endParaRPr kumimoji="1" lang="zh-CN" alt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3296384" y="5159501"/>
            <a:ext cx="5992836" cy="60124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Device Driver</a:t>
            </a:r>
            <a:endParaRPr kumimoji="1" lang="zh-CN" alt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3296384" y="6187060"/>
            <a:ext cx="5992836" cy="60124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Storage Device</a:t>
            </a:r>
            <a:endParaRPr kumimoji="1" lang="zh-CN" alt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下箭头 21"/>
          <p:cNvSpPr/>
          <p:nvPr/>
        </p:nvSpPr>
        <p:spPr>
          <a:xfrm>
            <a:off x="6120170" y="4743288"/>
            <a:ext cx="332408" cy="4162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下箭头 22"/>
          <p:cNvSpPr/>
          <p:nvPr/>
        </p:nvSpPr>
        <p:spPr>
          <a:xfrm>
            <a:off x="6120170" y="5768662"/>
            <a:ext cx="345265" cy="4083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498092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/>
              <a:t>Discussion</a:t>
            </a:r>
            <a:endParaRPr kumimoji="1" lang="zh-CN" altLang="en-US" b="1" dirty="0"/>
          </a:p>
        </p:txBody>
      </p:sp>
      <p:sp>
        <p:nvSpPr>
          <p:cNvPr id="10" name="圆角矩形 9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Introduction</a:t>
            </a:r>
            <a:endParaRPr kumimoji="1" lang="zh-CN" altLang="en-US" dirty="0"/>
          </a:p>
        </p:txBody>
      </p:sp>
      <p:sp>
        <p:nvSpPr>
          <p:cNvPr id="11" name="圆角矩形 10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Design</a:t>
            </a:r>
            <a:endParaRPr kumimoji="1" lang="zh-CN" alt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/>
              <a:t>Performance</a:t>
            </a:r>
            <a:endParaRPr kumimoji="1" lang="zh-CN" altLang="en-US" b="1" dirty="0"/>
          </a:p>
        </p:txBody>
      </p:sp>
      <p:sp>
        <p:nvSpPr>
          <p:cNvPr id="13" name="圆角矩形 12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Implementation</a:t>
            </a:r>
            <a:endParaRPr kumimoji="1" lang="zh-CN" altLang="en-US" dirty="0"/>
          </a:p>
        </p:txBody>
      </p:sp>
      <p:sp>
        <p:nvSpPr>
          <p:cNvPr id="14" name="圆角矩形 13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Conclusion</a:t>
            </a:r>
            <a:endParaRPr kumimoji="1" lang="zh-CN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30</a:t>
            </a:fld>
            <a:endParaRPr kumimoji="1"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389413" y="1668463"/>
            <a:ext cx="9964387" cy="4351338"/>
          </a:xfrm>
        </p:spPr>
        <p:txBody>
          <a:bodyPr/>
          <a:lstStyle/>
          <a:p>
            <a:r>
              <a:rPr kumimoji="1" lang="en-US" altLang="zh-CN" dirty="0"/>
              <a:t>CFFS can benefit both read-mostly and read-write workloads using HDDs and SSDs</a:t>
            </a:r>
          </a:p>
          <a:p>
            <a:pPr lvl="1"/>
            <a:r>
              <a:rPr kumimoji="1" lang="en-US" altLang="zh-CN" dirty="0"/>
              <a:t>Performance gains are mostly from reduction of metadata IOs (~20%)</a:t>
            </a:r>
          </a:p>
          <a:p>
            <a:r>
              <a:rPr kumimoji="1" lang="en-US" altLang="zh-CN" dirty="0"/>
              <a:t>Performance gain from modified data layout is about 10%</a:t>
            </a:r>
          </a:p>
          <a:p>
            <a:r>
              <a:rPr kumimoji="1" lang="en-US" altLang="zh-CN" dirty="0"/>
              <a:t>Directory and embedded-reference-based schemes incur an initial deployment cost</a:t>
            </a:r>
          </a:p>
          <a:p>
            <a:r>
              <a:rPr kumimoji="1" lang="en-US" altLang="zh-CN" dirty="0"/>
              <a:t>Overhead for frequency-mining-based scheme is offset from the performance gain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714606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/>
              <a:t>Conclusion</a:t>
            </a:r>
            <a:endParaRPr kumimoji="1"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CFFS decouples the one-to-one mapping of files and metadata</a:t>
            </a:r>
          </a:p>
          <a:p>
            <a:pPr lvl="1"/>
            <a:r>
              <a:rPr kumimoji="1" lang="en-US" altLang="zh-CN" dirty="0"/>
              <a:t>Increases throughput up to 27%</a:t>
            </a:r>
          </a:p>
          <a:p>
            <a:pPr lvl="1"/>
            <a:r>
              <a:rPr kumimoji="1" lang="en-US" altLang="zh-CN" dirty="0"/>
              <a:t>Reduces latency up to 20%</a:t>
            </a:r>
          </a:p>
          <a:p>
            <a:r>
              <a:rPr kumimoji="1" lang="en-US" altLang="zh-CN" dirty="0"/>
              <a:t>The CFFS approach is promising</a:t>
            </a:r>
            <a:endParaRPr kumimoji="1"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Introduction</a:t>
            </a:r>
            <a:endParaRPr kumimoji="1" lang="zh-CN" altLang="en-US" dirty="0"/>
          </a:p>
        </p:txBody>
      </p:sp>
      <p:sp>
        <p:nvSpPr>
          <p:cNvPr id="10" name="圆角矩形 9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Design</a:t>
            </a:r>
            <a:endParaRPr kumimoji="1" lang="zh-CN" altLang="en-US" dirty="0"/>
          </a:p>
        </p:txBody>
      </p:sp>
      <p:sp>
        <p:nvSpPr>
          <p:cNvPr id="11" name="圆角矩形 10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Performance</a:t>
            </a:r>
            <a:endParaRPr kumimoji="1" lang="zh-CN" alt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Implementation</a:t>
            </a:r>
            <a:endParaRPr kumimoji="1" lang="zh-CN" altLang="en-US" dirty="0"/>
          </a:p>
        </p:txBody>
      </p:sp>
      <p:sp>
        <p:nvSpPr>
          <p:cNvPr id="13" name="圆角矩形 12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/>
              <a:t>Conclusion</a:t>
            </a:r>
            <a:endParaRPr kumimoji="1" lang="zh-CN" alt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31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12126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Virtual File System (VFS) provides a generalized, unique interface to application for file related operations.</a:t>
            </a:r>
          </a:p>
          <a:p>
            <a:pPr lvl="1"/>
            <a:r>
              <a:rPr lang="en-US" dirty="0"/>
              <a:t>Read, write, open, close, </a:t>
            </a:r>
            <a:r>
              <a:rPr lang="mr-IN" dirty="0"/>
              <a:t>…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Benefits</a:t>
            </a:r>
          </a:p>
          <a:p>
            <a:pPr lvl="1"/>
            <a:r>
              <a:rPr lang="en-US" dirty="0"/>
              <a:t>Same interface for different file systems</a:t>
            </a:r>
          </a:p>
          <a:p>
            <a:pPr lvl="2"/>
            <a:r>
              <a:rPr lang="en-US" dirty="0" err="1"/>
              <a:t>BlueRay</a:t>
            </a:r>
            <a:r>
              <a:rPr lang="en-US" dirty="0"/>
              <a:t>, HDD, thumb </a:t>
            </a:r>
            <a:r>
              <a:rPr lang="en-US"/>
              <a:t>drive (SSD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Dispatches operations to file-system-specific routines</a:t>
            </a:r>
          </a:p>
          <a:p>
            <a:pPr lvl="1"/>
            <a:endParaRPr lang="en-US" dirty="0"/>
          </a:p>
        </p:txBody>
      </p:sp>
      <p:sp>
        <p:nvSpPr>
          <p:cNvPr id="9" name="圆角矩形 8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/>
              <a:t>Introduction</a:t>
            </a:r>
            <a:endParaRPr kumimoji="1" lang="zh-CN" altLang="en-US" b="1" dirty="0"/>
          </a:p>
        </p:txBody>
      </p:sp>
      <p:sp>
        <p:nvSpPr>
          <p:cNvPr id="10" name="圆角矩形 9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Design</a:t>
            </a:r>
            <a:endParaRPr kumimoji="1" lang="zh-CN" altLang="en-US" dirty="0"/>
          </a:p>
        </p:txBody>
      </p:sp>
      <p:sp>
        <p:nvSpPr>
          <p:cNvPr id="11" name="圆角矩形 10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Performance</a:t>
            </a:r>
            <a:endParaRPr kumimoji="1" lang="zh-CN" alt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Implementation</a:t>
            </a:r>
            <a:endParaRPr kumimoji="1" lang="zh-CN" altLang="en-US" dirty="0"/>
          </a:p>
        </p:txBody>
      </p:sp>
      <p:sp>
        <p:nvSpPr>
          <p:cNvPr id="13" name="圆角矩形 12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Conclusion</a:t>
            </a: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00330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/>
              <a:t>Background</a:t>
            </a:r>
            <a:endParaRPr kumimoji="1"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Ext4 is the most commonly used local file system on Linux</a:t>
            </a:r>
          </a:p>
          <a:p>
            <a:pPr lvl="1"/>
            <a:r>
              <a:rPr kumimoji="1" lang="en-US" altLang="zh-CN" dirty="0"/>
              <a:t>Derived from Ext3, with more advanced file system features such as extended attributes</a:t>
            </a:r>
          </a:p>
          <a:p>
            <a:pPr lvl="1"/>
            <a:r>
              <a:rPr kumimoji="1" lang="en-US" altLang="zh-CN" dirty="0"/>
              <a:t>Performance is good on various workloads and different storage types (HDD, SSD)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5</a:t>
            </a:fld>
            <a:endParaRPr kumimoji="1"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/>
              <a:t>Introduction</a:t>
            </a:r>
            <a:endParaRPr kumimoji="1" lang="zh-CN" altLang="en-US" b="1" dirty="0"/>
          </a:p>
        </p:txBody>
      </p:sp>
      <p:sp>
        <p:nvSpPr>
          <p:cNvPr id="6" name="圆角矩形 5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Design</a:t>
            </a:r>
            <a:endParaRPr kumimoji="1" lang="zh-CN" altLang="en-US" dirty="0"/>
          </a:p>
        </p:txBody>
      </p:sp>
      <p:sp>
        <p:nvSpPr>
          <p:cNvPr id="7" name="圆角矩形 6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Performance</a:t>
            </a:r>
            <a:endParaRPr kumimoji="1" lang="zh-CN" altLang="en-US" dirty="0"/>
          </a:p>
        </p:txBody>
      </p:sp>
      <p:sp>
        <p:nvSpPr>
          <p:cNvPr id="8" name="圆角矩形 7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Implementation</a:t>
            </a:r>
            <a:endParaRPr kumimoji="1"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Conclusion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5645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state</a:t>
            </a:r>
          </a:p>
          <a:p>
            <a:pPr lvl="1"/>
            <a:r>
              <a:rPr lang="en-US" dirty="0"/>
              <a:t>One-to-one mapping of a logical file and its physical metadata (</a:t>
            </a:r>
            <a:r>
              <a:rPr lang="en-US" dirty="0" err="1"/>
              <a:t>i</a:t>
            </a:r>
            <a:r>
              <a:rPr lang="en-US" dirty="0"/>
              <a:t>-node) and data representations</a:t>
            </a:r>
          </a:p>
          <a:p>
            <a:r>
              <a:rPr lang="en-US" dirty="0"/>
              <a:t>Observations</a:t>
            </a:r>
          </a:p>
          <a:p>
            <a:pPr lvl="1"/>
            <a:r>
              <a:rPr lang="en-US" dirty="0"/>
              <a:t>Files are accessed in groups</a:t>
            </a:r>
          </a:p>
          <a:p>
            <a:pPr lvl="2"/>
            <a:r>
              <a:rPr lang="en-US" dirty="0"/>
              <a:t>Tend to be small and share similar metadata</a:t>
            </a:r>
          </a:p>
          <a:p>
            <a:r>
              <a:rPr lang="en-US" dirty="0"/>
              <a:t>Composite-File File System (CFFS)</a:t>
            </a:r>
          </a:p>
          <a:p>
            <a:pPr lvl="1"/>
            <a:r>
              <a:rPr lang="en-US" dirty="0"/>
              <a:t>Many logical files can be consolidated into a single </a:t>
            </a:r>
            <a:r>
              <a:rPr lang="en-US" b="1" i="1" dirty="0">
                <a:solidFill>
                  <a:srgbClr val="6666FF"/>
                </a:solidFill>
              </a:rPr>
              <a:t>composite file </a:t>
            </a:r>
            <a:r>
              <a:rPr lang="en-US" dirty="0"/>
              <a:t>with its shared metadata and representation </a:t>
            </a:r>
          </a:p>
          <a:p>
            <a:pPr lvl="1"/>
            <a:r>
              <a:rPr lang="en-US" dirty="0"/>
              <a:t>Up 27% performance gain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/>
              <a:t>Introduction</a:t>
            </a:r>
            <a:endParaRPr kumimoji="1" lang="zh-CN" altLang="en-US" b="1" dirty="0"/>
          </a:p>
        </p:txBody>
      </p:sp>
      <p:sp>
        <p:nvSpPr>
          <p:cNvPr id="10" name="圆角矩形 9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Design</a:t>
            </a:r>
            <a:endParaRPr kumimoji="1" lang="zh-CN" altLang="en-US" dirty="0"/>
          </a:p>
        </p:txBody>
      </p:sp>
      <p:sp>
        <p:nvSpPr>
          <p:cNvPr id="11" name="圆角矩形 10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Performance</a:t>
            </a:r>
            <a:endParaRPr kumimoji="1" lang="zh-CN" alt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Implementation</a:t>
            </a:r>
            <a:endParaRPr kumimoji="1" lang="zh-CN" altLang="en-US" dirty="0"/>
          </a:p>
        </p:txBody>
      </p:sp>
      <p:sp>
        <p:nvSpPr>
          <p:cNvPr id="13" name="圆角矩形 12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Conclusion</a:t>
            </a: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79640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Current 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logical file is mapped to its physical metadata and data representations</a:t>
            </a:r>
          </a:p>
          <a:p>
            <a:pPr lvl="1"/>
            <a:r>
              <a:rPr lang="en-US" dirty="0"/>
              <a:t>Deep-rooted data structures</a:t>
            </a:r>
          </a:p>
          <a:p>
            <a:pPr lvl="1"/>
            <a:r>
              <a:rPr lang="en-US" dirty="0"/>
              <a:t>Natural granularity for many file system mechanisms</a:t>
            </a:r>
          </a:p>
          <a:p>
            <a:pPr lvl="2"/>
            <a:r>
              <a:rPr lang="en-US" dirty="0"/>
              <a:t>VFS API, prefetching, etc.</a:t>
            </a:r>
          </a:p>
          <a:p>
            <a:pPr lvl="1"/>
            <a:endParaRPr lang="en-US" dirty="0"/>
          </a:p>
          <a:p>
            <a:r>
              <a:rPr lang="en-US" dirty="0"/>
              <a:t>Suppose we relax this constraint</a:t>
            </a:r>
          </a:p>
          <a:p>
            <a:pPr lvl="1"/>
            <a:r>
              <a:rPr lang="en-US" dirty="0"/>
              <a:t>Can we create new optimization opportunities?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/>
              <a:t>Introduction</a:t>
            </a:r>
            <a:endParaRPr kumimoji="1" lang="zh-CN" altLang="en-US" b="1" dirty="0"/>
          </a:p>
        </p:txBody>
      </p:sp>
      <p:sp>
        <p:nvSpPr>
          <p:cNvPr id="10" name="圆角矩形 9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Design</a:t>
            </a:r>
            <a:endParaRPr kumimoji="1" lang="zh-CN" altLang="en-US" dirty="0"/>
          </a:p>
        </p:txBody>
      </p:sp>
      <p:sp>
        <p:nvSpPr>
          <p:cNvPr id="11" name="圆角矩形 10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Performance</a:t>
            </a:r>
            <a:endParaRPr kumimoji="1" lang="zh-CN" alt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Implementation</a:t>
            </a:r>
            <a:endParaRPr kumimoji="1" lang="zh-CN" altLang="en-US" dirty="0"/>
          </a:p>
        </p:txBody>
      </p:sp>
      <p:sp>
        <p:nvSpPr>
          <p:cNvPr id="13" name="圆角矩形 12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Conclusion</a:t>
            </a: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78985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/>
              <a:t>Observations</a:t>
            </a:r>
            <a:endParaRPr kumimoji="1"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Frequent accesses to small files</a:t>
            </a:r>
          </a:p>
          <a:p>
            <a:pPr lvl="1"/>
            <a:r>
              <a:rPr kumimoji="1" lang="en-US" altLang="zh-CN" dirty="0"/>
              <a:t>Metadata a major source of overhead for small files (~40% slowdown)</a:t>
            </a:r>
          </a:p>
          <a:p>
            <a:r>
              <a:rPr kumimoji="1" lang="en-US" altLang="zh-CN" dirty="0"/>
              <a:t>Redundant metadata information (e.g., file owner)</a:t>
            </a:r>
          </a:p>
          <a:p>
            <a:pPr lvl="1"/>
            <a:r>
              <a:rPr kumimoji="1" lang="en-US" altLang="zh-CN" dirty="0"/>
              <a:t>Potential opportunities to consolidate</a:t>
            </a:r>
          </a:p>
          <a:p>
            <a:r>
              <a:rPr kumimoji="1" lang="en-US" altLang="zh-CN" dirty="0"/>
              <a:t>Files accessed in groups</a:t>
            </a:r>
          </a:p>
          <a:p>
            <a:pPr lvl="1"/>
            <a:r>
              <a:rPr kumimoji="1" lang="en-US" altLang="zh-CN" dirty="0"/>
              <a:t>Why physically represent them separately?</a:t>
            </a:r>
          </a:p>
          <a:p>
            <a:r>
              <a:rPr kumimoji="1" lang="en-US" altLang="zh-CN" dirty="0"/>
              <a:t>Limitation of prefetching</a:t>
            </a:r>
          </a:p>
          <a:p>
            <a:pPr lvl="1"/>
            <a:r>
              <a:rPr kumimoji="1" lang="en-US" altLang="zh-CN" dirty="0"/>
              <a:t>High per-file access overhead even with warm cache</a:t>
            </a:r>
          </a:p>
          <a:p>
            <a:endParaRPr kumimoji="1"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/>
              <a:t>Introduction</a:t>
            </a:r>
            <a:endParaRPr kumimoji="1" lang="zh-CN" altLang="en-US" b="1" dirty="0"/>
          </a:p>
        </p:txBody>
      </p:sp>
      <p:sp>
        <p:nvSpPr>
          <p:cNvPr id="10" name="圆角矩形 9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Design</a:t>
            </a:r>
            <a:endParaRPr kumimoji="1" lang="zh-CN" altLang="en-US" dirty="0"/>
          </a:p>
        </p:txBody>
      </p:sp>
      <p:sp>
        <p:nvSpPr>
          <p:cNvPr id="11" name="圆角矩形 10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Performance</a:t>
            </a:r>
            <a:endParaRPr kumimoji="1" lang="zh-CN" alt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Implementation</a:t>
            </a:r>
            <a:endParaRPr kumimoji="1" lang="zh-CN" altLang="en-US" dirty="0"/>
          </a:p>
        </p:txBody>
      </p:sp>
      <p:sp>
        <p:nvSpPr>
          <p:cNvPr id="13" name="圆角矩形 12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Conclusion</a:t>
            </a: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61312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/>
              <a:t>A Composite File</a:t>
            </a:r>
            <a:endParaRPr kumimoji="1"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6553336" y="3549633"/>
            <a:ext cx="1662545" cy="669326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data blocks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3" name="直线箭头连接符 12"/>
          <p:cNvCxnSpPr>
            <a:stCxn id="24" idx="6"/>
            <a:endCxn id="11" idx="1"/>
          </p:cNvCxnSpPr>
          <p:nvPr/>
        </p:nvCxnSpPr>
        <p:spPr>
          <a:xfrm>
            <a:off x="5882948" y="3881575"/>
            <a:ext cx="670388" cy="2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8215881" y="3549633"/>
            <a:ext cx="1546108" cy="663884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data blocks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761989" y="3551329"/>
            <a:ext cx="1599140" cy="66218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data blocks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691091" y="2709843"/>
            <a:ext cx="1354810" cy="669327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file 1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9" name="直线箭头连接符 18"/>
          <p:cNvCxnSpPr>
            <a:stCxn id="18" idx="3"/>
            <a:endCxn id="24" idx="2"/>
          </p:cNvCxnSpPr>
          <p:nvPr/>
        </p:nvCxnSpPr>
        <p:spPr>
          <a:xfrm>
            <a:off x="3045901" y="3044507"/>
            <a:ext cx="676943" cy="837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圆角矩形 19"/>
          <p:cNvSpPr/>
          <p:nvPr/>
        </p:nvSpPr>
        <p:spPr>
          <a:xfrm>
            <a:off x="1691091" y="3549633"/>
            <a:ext cx="1354810" cy="669327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file 2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cxnSp>
        <p:nvCxnSpPr>
          <p:cNvPr id="21" name="直线箭头连接符 20"/>
          <p:cNvCxnSpPr>
            <a:stCxn id="20" idx="3"/>
            <a:endCxn id="24" idx="2"/>
          </p:cNvCxnSpPr>
          <p:nvPr/>
        </p:nvCxnSpPr>
        <p:spPr>
          <a:xfrm flipV="1">
            <a:off x="3045901" y="3881575"/>
            <a:ext cx="676943" cy="2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圆角矩形 21"/>
          <p:cNvSpPr/>
          <p:nvPr/>
        </p:nvSpPr>
        <p:spPr>
          <a:xfrm>
            <a:off x="1691091" y="4392141"/>
            <a:ext cx="1354810" cy="669327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file 3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cxnSp>
        <p:nvCxnSpPr>
          <p:cNvPr id="23" name="直线箭头连接符 22"/>
          <p:cNvCxnSpPr>
            <a:stCxn id="22" idx="3"/>
            <a:endCxn id="24" idx="2"/>
          </p:cNvCxnSpPr>
          <p:nvPr/>
        </p:nvCxnSpPr>
        <p:spPr>
          <a:xfrm flipV="1">
            <a:off x="3045901" y="3881575"/>
            <a:ext cx="676943" cy="8452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 23"/>
          <p:cNvSpPr/>
          <p:nvPr/>
        </p:nvSpPr>
        <p:spPr>
          <a:xfrm>
            <a:off x="3722844" y="3141544"/>
            <a:ext cx="2160104" cy="1480062"/>
          </a:xfrm>
          <a:prstGeom prst="ellipse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err="1">
                <a:solidFill>
                  <a:schemeClr val="tx1"/>
                </a:solidFill>
              </a:rPr>
              <a:t>i</a:t>
            </a:r>
            <a:r>
              <a:rPr kumimoji="1" lang="en-US" altLang="zh-CN" dirty="0">
                <a:solidFill>
                  <a:schemeClr val="tx1"/>
                </a:solidFill>
              </a:rPr>
              <a:t>-node with consolidated metadata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28606" y="3141544"/>
            <a:ext cx="99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Subfile</a:t>
            </a:r>
            <a:r>
              <a:rPr lang="en-US" dirty="0"/>
              <a:t> 1</a:t>
            </a:r>
          </a:p>
        </p:txBody>
      </p:sp>
      <p:sp>
        <p:nvSpPr>
          <p:cNvPr id="25" name="圆角矩形 24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Introduction</a:t>
            </a:r>
            <a:endParaRPr kumimoji="1" lang="zh-CN" altLang="en-US" dirty="0"/>
          </a:p>
        </p:txBody>
      </p:sp>
      <p:sp>
        <p:nvSpPr>
          <p:cNvPr id="26" name="圆角矩形 25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/>
              <a:t>Design</a:t>
            </a:r>
            <a:endParaRPr kumimoji="1" lang="zh-CN" altLang="en-US" b="1" dirty="0"/>
          </a:p>
        </p:txBody>
      </p:sp>
      <p:sp>
        <p:nvSpPr>
          <p:cNvPr id="27" name="圆角矩形 26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Performance</a:t>
            </a:r>
            <a:endParaRPr kumimoji="1" lang="zh-CN" altLang="en-US" dirty="0"/>
          </a:p>
        </p:txBody>
      </p:sp>
      <p:sp>
        <p:nvSpPr>
          <p:cNvPr id="28" name="圆角矩形 27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Implementation</a:t>
            </a:r>
            <a:endParaRPr kumimoji="1" lang="zh-CN" altLang="en-US" dirty="0"/>
          </a:p>
        </p:txBody>
      </p:sp>
      <p:sp>
        <p:nvSpPr>
          <p:cNvPr id="29" name="圆角矩形 28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Conclusion</a:t>
            </a:r>
            <a:endParaRPr kumimoji="1" lang="zh-CN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492004" y="3112833"/>
            <a:ext cx="99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Subfile</a:t>
            </a:r>
            <a:r>
              <a:rPr lang="en-US" dirty="0"/>
              <a:t> 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064628" y="3112833"/>
            <a:ext cx="99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Subfile</a:t>
            </a:r>
            <a:r>
              <a:rPr lang="en-US" dirty="0"/>
              <a:t>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88641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12137</TotalTime>
  <Words>1395</Words>
  <Application>Microsoft Office PowerPoint</Application>
  <PresentationFormat>Widescreen</PresentationFormat>
  <Paragraphs>419</Paragraphs>
  <Slides>31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DengXian</vt:lpstr>
      <vt:lpstr>DengXian Light</vt:lpstr>
      <vt:lpstr>Arial</vt:lpstr>
      <vt:lpstr>Office 主题</vt:lpstr>
      <vt:lpstr>The Composite-File File System: Decoupling the One-to-one Mapping of Files and Metadata for Better Performance</vt:lpstr>
      <vt:lpstr>Background</vt:lpstr>
      <vt:lpstr>Linux Storage Stack</vt:lpstr>
      <vt:lpstr>Background</vt:lpstr>
      <vt:lpstr>Background</vt:lpstr>
      <vt:lpstr>Overview</vt:lpstr>
      <vt:lpstr>Current State</vt:lpstr>
      <vt:lpstr>Observations</vt:lpstr>
      <vt:lpstr>A Composite File</vt:lpstr>
      <vt:lpstr>Metadata Design Highlights</vt:lpstr>
      <vt:lpstr>Subfile Operations</vt:lpstr>
      <vt:lpstr>Subfile Operations (cont.)</vt:lpstr>
      <vt:lpstr>Ways to Form Composite Files</vt:lpstr>
      <vt:lpstr>Directory-based</vt:lpstr>
      <vt:lpstr>Embedded Links</vt:lpstr>
      <vt:lpstr>Apriori Algorithm</vt:lpstr>
      <vt:lpstr>Apriori example</vt:lpstr>
      <vt:lpstr>Apriori example</vt:lpstr>
      <vt:lpstr>Optimizations</vt:lpstr>
      <vt:lpstr>Comparison of three ways</vt:lpstr>
      <vt:lpstr>Implementation</vt:lpstr>
      <vt:lpstr>FUSE</vt:lpstr>
      <vt:lpstr>FUSE</vt:lpstr>
      <vt:lpstr>CFFS Components</vt:lpstr>
      <vt:lpstr>System Configurations</vt:lpstr>
      <vt:lpstr>Workloads</vt:lpstr>
      <vt:lpstr>Experimental Setups</vt:lpstr>
      <vt:lpstr>Web Server Latency</vt:lpstr>
      <vt:lpstr>Software Development Trace Replays</vt:lpstr>
      <vt:lpstr>Discussion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Shuanglong Zhang</dc:creator>
  <cp:lastModifiedBy>An-I Wang</cp:lastModifiedBy>
  <cp:revision>99</cp:revision>
  <dcterms:created xsi:type="dcterms:W3CDTF">2016-01-28T20:59:12Z</dcterms:created>
  <dcterms:modified xsi:type="dcterms:W3CDTF">2025-04-06T15:19:19Z</dcterms:modified>
</cp:coreProperties>
</file>