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6"/>
  </p:notesMasterIdLst>
  <p:sldIdLst>
    <p:sldId id="256" r:id="rId2"/>
    <p:sldId id="257" r:id="rId3"/>
    <p:sldId id="301" r:id="rId4"/>
    <p:sldId id="258" r:id="rId5"/>
    <p:sldId id="259" r:id="rId6"/>
    <p:sldId id="260" r:id="rId7"/>
    <p:sldId id="270" r:id="rId8"/>
    <p:sldId id="271" r:id="rId9"/>
    <p:sldId id="272" r:id="rId10"/>
    <p:sldId id="273" r:id="rId11"/>
    <p:sldId id="274" r:id="rId12"/>
    <p:sldId id="262" r:id="rId13"/>
    <p:sldId id="275" r:id="rId14"/>
    <p:sldId id="276" r:id="rId15"/>
    <p:sldId id="277" r:id="rId16"/>
    <p:sldId id="263" r:id="rId17"/>
    <p:sldId id="278" r:id="rId18"/>
    <p:sldId id="279" r:id="rId19"/>
    <p:sldId id="281" r:id="rId20"/>
    <p:sldId id="264" r:id="rId21"/>
    <p:sldId id="282" r:id="rId22"/>
    <p:sldId id="265" r:id="rId23"/>
    <p:sldId id="266" r:id="rId24"/>
    <p:sldId id="283" r:id="rId25"/>
    <p:sldId id="267" r:id="rId26"/>
    <p:sldId id="284" r:id="rId27"/>
    <p:sldId id="286" r:id="rId28"/>
    <p:sldId id="287" r:id="rId29"/>
    <p:sldId id="288" r:id="rId30"/>
    <p:sldId id="289" r:id="rId31"/>
    <p:sldId id="300" r:id="rId32"/>
    <p:sldId id="299" r:id="rId33"/>
    <p:sldId id="302" r:id="rId34"/>
    <p:sldId id="268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69" r:id="rId4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FFFF99"/>
    <a:srgbClr val="FFFF66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659" autoAdjust="0"/>
  </p:normalViewPr>
  <p:slideViewPr>
    <p:cSldViewPr>
      <p:cViewPr varScale="1">
        <p:scale>
          <a:sx n="46" d="100"/>
          <a:sy n="46" d="100"/>
        </p:scale>
        <p:origin x="384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208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418B147-2B09-4AD4-B7C0-15E5F05845FE}" type="datetimeFigureOut">
              <a:rPr lang="en-US"/>
              <a:pPr>
                <a:defRPr/>
              </a:pPr>
              <a:t>8/31/2021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7742431-0D94-4CA4-A6E9-31CB6005657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54794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D5EEF892-003C-463D-94A0-9E3E83B4CBB5}" type="slidenum">
              <a:rPr lang="en-US" altLang="en-US" smtClean="0"/>
              <a:pPr/>
              <a:t>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881549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DD3AB890-EC29-40C8-8572-F8822FC8EF8E}" type="slidenum">
              <a:rPr lang="en-US" altLang="en-US" smtClean="0"/>
              <a:pPr/>
              <a:t>11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720271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6BEA3F81-5C66-43DA-8034-61FE1989A1D5}" type="slidenum">
              <a:rPr lang="en-US" altLang="en-US" smtClean="0"/>
              <a:pPr/>
              <a:t>12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276853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0AF2E369-F883-44B0-8089-D9348847DE7B}" type="slidenum">
              <a:rPr lang="en-US" altLang="en-US" smtClean="0"/>
              <a:pPr/>
              <a:t>13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081221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6CE48B79-7770-450D-AF8B-F22A37E96B60}" type="slidenum">
              <a:rPr lang="en-US" altLang="en-US" smtClean="0"/>
              <a:pPr/>
              <a:t>14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233785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1F066B16-C12D-4F57-B94D-D4F7274EA05E}" type="slidenum">
              <a:rPr lang="en-US" altLang="en-US" smtClean="0"/>
              <a:pPr/>
              <a:t>15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8777605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6DE9FBED-E47F-42FB-8FFA-5FA0C69F0CED}" type="slidenum">
              <a:rPr lang="en-US" altLang="en-US" smtClean="0"/>
              <a:pPr/>
              <a:t>16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3751016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211E03E0-E528-4B88-BFE1-EE2E43A90469}" type="slidenum">
              <a:rPr lang="en-US" altLang="en-US" smtClean="0"/>
              <a:pPr/>
              <a:t>17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4936446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F1D53F0E-8ADE-42D6-AC97-0296F8CF7698}" type="slidenum">
              <a:rPr lang="en-US" altLang="en-US" smtClean="0"/>
              <a:pPr/>
              <a:t>18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6545355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0A5A3AC8-C761-462B-BEE3-E90C2E43907F}" type="slidenum">
              <a:rPr lang="en-US" altLang="en-US" smtClean="0"/>
              <a:pPr/>
              <a:t>19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0174020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3EC4AB25-8775-462A-A624-834666A51B0B}" type="slidenum">
              <a:rPr lang="en-US" altLang="en-US" smtClean="0"/>
              <a:pPr/>
              <a:t>20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661433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13F4875E-AC4D-4036-BFFC-B186D8FA3D7D}" type="slidenum">
              <a:rPr lang="en-US" altLang="en-US" smtClean="0"/>
              <a:pPr/>
              <a:t>2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2979345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1E2955E3-8DC2-48B7-9B90-63398E0F82E4}" type="slidenum">
              <a:rPr lang="en-US" altLang="en-US" smtClean="0"/>
              <a:pPr/>
              <a:t>21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9403101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26CD5AF2-C746-4F24-9011-AB0BAE5938A5}" type="slidenum">
              <a:rPr lang="en-US" altLang="en-US" smtClean="0"/>
              <a:pPr/>
              <a:t>22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5322060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BBFE5A1A-ABEB-442D-828D-787C2E13A9D6}" type="slidenum">
              <a:rPr lang="en-US" altLang="en-US" smtClean="0"/>
              <a:pPr/>
              <a:t>23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6405881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A6680E49-7E0E-4E91-95BF-215866A4D5C2}" type="slidenum">
              <a:rPr lang="en-US" altLang="en-US" smtClean="0"/>
              <a:pPr/>
              <a:t>24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5835715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F4BA32D6-A805-44AD-A98F-F3AA0EC3F410}" type="slidenum">
              <a:rPr lang="en-US" altLang="en-US" smtClean="0"/>
              <a:pPr/>
              <a:t>25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0621769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33101770-11DD-4A28-AD8E-62D1D6DF91C8}" type="slidenum">
              <a:rPr lang="en-US" altLang="en-US" smtClean="0"/>
              <a:pPr/>
              <a:t>26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626042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C77980EB-F5B3-40BC-987D-9F6403800970}" type="slidenum">
              <a:rPr lang="en-US" altLang="en-US" smtClean="0"/>
              <a:pPr/>
              <a:t>27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2537219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7DA84A96-EE3B-4E91-9A22-447736C342CC}" type="slidenum">
              <a:rPr lang="en-US" altLang="en-US" smtClean="0"/>
              <a:pPr/>
              <a:t>28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4210113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CE2DA50D-8373-4271-8256-D1881B523A2B}" type="slidenum">
              <a:rPr lang="en-US" altLang="en-US" smtClean="0"/>
              <a:pPr/>
              <a:t>29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8883698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D23F84A7-DD2C-462A-AE23-FD5DA278C452}" type="slidenum">
              <a:rPr lang="en-US" altLang="en-US" smtClean="0"/>
              <a:pPr/>
              <a:t>30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507462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81F7E6AE-ABF1-43B4-8728-EDF17427C453}" type="slidenum">
              <a:rPr lang="en-US" altLang="en-US" smtClean="0"/>
              <a:pPr/>
              <a:t>4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2057957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7775E69E-255C-42DA-A9B5-198A123AB8EC}" type="slidenum">
              <a:rPr lang="en-US" altLang="en-US" smtClean="0"/>
              <a:pPr/>
              <a:t>34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4515693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F101ED44-8702-4083-B09C-1833F914CF90}" type="slidenum">
              <a:rPr lang="en-US" altLang="en-US" smtClean="0"/>
              <a:pPr/>
              <a:t>35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1349879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3FCA86E7-4881-4C8D-A764-D27BD4C49AFB}" type="slidenum">
              <a:rPr lang="en-US" altLang="en-US" smtClean="0"/>
              <a:pPr/>
              <a:t>36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6639105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747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A7B207D8-9CD4-4DBB-BB7B-DEE9D5A13EB1}" type="slidenum">
              <a:rPr lang="en-US" altLang="en-US" smtClean="0"/>
              <a:pPr/>
              <a:t>37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5555087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68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768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B40B1323-4D54-4274-AD2D-31FB86FC1011}" type="slidenum">
              <a:rPr lang="en-US" altLang="en-US" smtClean="0"/>
              <a:pPr/>
              <a:t>38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9035255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435B7C76-9256-46C9-8373-94670A29FEDA}" type="slidenum">
              <a:rPr lang="en-US" altLang="en-US" smtClean="0"/>
              <a:pPr/>
              <a:t>39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1855952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809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D57ABA7E-F574-4C9F-B3F7-6F7C705B6856}" type="slidenum">
              <a:rPr lang="en-US" altLang="en-US" smtClean="0"/>
              <a:pPr/>
              <a:t>40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33025702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29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829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9E347EBE-48A0-4A70-984E-55580EE836AE}" type="slidenum">
              <a:rPr lang="en-US" altLang="en-US" smtClean="0"/>
              <a:pPr/>
              <a:t>41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8045302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109A61F6-00E2-4C98-A090-3FEA0DADE04C}" type="slidenum">
              <a:rPr lang="en-US" altLang="en-US" smtClean="0"/>
              <a:pPr/>
              <a:t>42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57245901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70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870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EEFCA252-23F1-4531-B292-82712A9C1B1F}" type="slidenum">
              <a:rPr lang="en-US" altLang="en-US" smtClean="0"/>
              <a:pPr/>
              <a:t>43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264794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3BD12152-C3F8-48FC-AD4B-62EBEC3D3261}" type="slidenum">
              <a:rPr lang="en-US" altLang="en-US" smtClean="0"/>
              <a:pPr/>
              <a:t>5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49334357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90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890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A2C090DA-05D1-48DB-A38F-1F9F472B044D}" type="slidenum">
              <a:rPr lang="en-US" altLang="en-US" smtClean="0"/>
              <a:pPr/>
              <a:t>44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774259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0740E55F-C57B-444F-8CC8-7E77F96CD870}" type="slidenum">
              <a:rPr lang="en-US" altLang="en-US" smtClean="0"/>
              <a:pPr/>
              <a:t>6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645738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EAB10354-0A95-4137-A940-016EBC389BB6}" type="slidenum">
              <a:rPr lang="en-US" altLang="en-US" smtClean="0"/>
              <a:pPr/>
              <a:t>7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136873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7134458B-6FFD-4458-9B1E-DA2B74D252D4}" type="slidenum">
              <a:rPr lang="en-US" altLang="en-US" smtClean="0"/>
              <a:pPr/>
              <a:t>8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938935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8FD2C337-2316-472E-8524-FD31A83F62CF}" type="slidenum">
              <a:rPr lang="en-US" altLang="en-US" smtClean="0"/>
              <a:pPr/>
              <a:t>9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796875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52FE4296-AB73-4C6C-9074-4C2EF240CBD7}" type="slidenum">
              <a:rPr lang="en-US" altLang="en-US" smtClean="0"/>
              <a:pPr/>
              <a:t>10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18790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041AE0D-B7C7-4C5B-846B-E6010983666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3252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2D11FD-873A-485F-8DC3-4CA4C29736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8628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5618-AE57-4604-93EB-449E5E9DB0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09651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DA49C4-A4E1-4E39-ACD9-9984ABA570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8457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FAD992-6F53-457D-A5CB-CEF3ED5B4E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4294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520D59-9EC2-4786-9E6F-179CD9F1691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6758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16B378-FE96-48D6-A1AD-71292B0F59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3659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52681A-430A-4F29-B423-49D2F4A6F07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9914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CE32C1-9A54-4FA0-87BF-AF3E2E8BB7C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4723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17B988-8F44-43C5-BC1B-292DE062170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4431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FC1FEB-92F8-463E-BE24-51EAACD6E1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2637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EEBF50-150E-4493-9717-44ED890598B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8547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 smtClean="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 smtClean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 smtClean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 smtClean="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 smtClean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 smtClean="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 smtClean="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615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44DA9E93-F72A-460F-8A08-BA99E979F27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8" r:id="rId1"/>
    <p:sldLayoutId id="2147483897" r:id="rId2"/>
    <p:sldLayoutId id="2147483898" r:id="rId3"/>
    <p:sldLayoutId id="2147483899" r:id="rId4"/>
    <p:sldLayoutId id="2147483900" r:id="rId5"/>
    <p:sldLayoutId id="2147483901" r:id="rId6"/>
    <p:sldLayoutId id="2147483902" r:id="rId7"/>
    <p:sldLayoutId id="2147483903" r:id="rId8"/>
    <p:sldLayoutId id="2147483904" r:id="rId9"/>
    <p:sldLayoutId id="2147483905" r:id="rId10"/>
    <p:sldLayoutId id="2147483906" r:id="rId11"/>
    <p:sldLayoutId id="2147483907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jpe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Genesis:  </a:t>
            </a:r>
            <a:br>
              <a:rPr lang="en-US" altLang="en-US" sz="4000" smtClean="0"/>
            </a:br>
            <a:r>
              <a:rPr lang="en-US" altLang="en-US" sz="4000" smtClean="0"/>
              <a:t>From Raw Hardware to Processes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Andy Wang</a:t>
            </a:r>
          </a:p>
          <a:p>
            <a:pPr eaLnBrk="1" hangingPunct="1"/>
            <a:r>
              <a:rPr lang="en-US" altLang="en-US" smtClean="0"/>
              <a:t>Operating Systems</a:t>
            </a:r>
          </a:p>
          <a:p>
            <a:pPr eaLnBrk="1" hangingPunct="1"/>
            <a:r>
              <a:rPr lang="en-US" altLang="en-US" smtClean="0"/>
              <a:t>COP 4610 / CGS 5765</a:t>
            </a:r>
          </a:p>
        </p:txBody>
      </p:sp>
      <p:pic>
        <p:nvPicPr>
          <p:cNvPr id="4100" name="Picture 4" descr="64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533400"/>
            <a:ext cx="2794000" cy="184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Fetch-Execute Algorithm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5181600" y="3048000"/>
            <a:ext cx="1828800" cy="457200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…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5181600" y="4419600"/>
            <a:ext cx="1828800" cy="457200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…</a:t>
            </a: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5181600" y="3962400"/>
            <a:ext cx="1828800" cy="457200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load r4, c</a:t>
            </a: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5181600" y="3505200"/>
            <a:ext cx="1828800" cy="457200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load r3, b</a:t>
            </a:r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1981200" y="3276600"/>
            <a:ext cx="1828800" cy="4572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1981200" y="4191000"/>
            <a:ext cx="1828800" cy="4572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 b="1">
              <a:latin typeface="Courier New" panose="02070309020205020404" pitchFamily="49" charset="0"/>
            </a:endParaRPr>
          </a:p>
        </p:txBody>
      </p:sp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5105400" y="5029200"/>
            <a:ext cx="20685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Memory addresses</a:t>
            </a:r>
          </a:p>
        </p:txBody>
      </p:sp>
      <p:sp>
        <p:nvSpPr>
          <p:cNvPr id="21514" name="Text Box 10"/>
          <p:cNvSpPr txBox="1">
            <a:spLocks noChangeArrowheads="1"/>
          </p:cNvSpPr>
          <p:nvPr/>
        </p:nvSpPr>
        <p:spPr bwMode="auto">
          <a:xfrm>
            <a:off x="7070725" y="3536950"/>
            <a:ext cx="68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3000</a:t>
            </a:r>
          </a:p>
        </p:txBody>
      </p:sp>
      <p:sp>
        <p:nvSpPr>
          <p:cNvPr id="21515" name="Text Box 11"/>
          <p:cNvSpPr txBox="1">
            <a:spLocks noChangeArrowheads="1"/>
          </p:cNvSpPr>
          <p:nvPr/>
        </p:nvSpPr>
        <p:spPr bwMode="auto">
          <a:xfrm>
            <a:off x="7070725" y="3994150"/>
            <a:ext cx="68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3004</a:t>
            </a:r>
          </a:p>
        </p:txBody>
      </p:sp>
      <p:sp>
        <p:nvSpPr>
          <p:cNvPr id="21516" name="Text Box 12"/>
          <p:cNvSpPr txBox="1">
            <a:spLocks noChangeArrowheads="1"/>
          </p:cNvSpPr>
          <p:nvPr/>
        </p:nvSpPr>
        <p:spPr bwMode="auto">
          <a:xfrm>
            <a:off x="1458913" y="3352800"/>
            <a:ext cx="4460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PC</a:t>
            </a:r>
          </a:p>
        </p:txBody>
      </p:sp>
      <p:sp>
        <p:nvSpPr>
          <p:cNvPr id="21517" name="Text Box 13"/>
          <p:cNvSpPr txBox="1">
            <a:spLocks noChangeArrowheads="1"/>
          </p:cNvSpPr>
          <p:nvPr/>
        </p:nvSpPr>
        <p:spPr bwMode="auto">
          <a:xfrm>
            <a:off x="1493838" y="4191000"/>
            <a:ext cx="4111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IR</a:t>
            </a:r>
          </a:p>
        </p:txBody>
      </p:sp>
      <p:sp>
        <p:nvSpPr>
          <p:cNvPr id="21518" name="Text Box 14"/>
          <p:cNvSpPr txBox="1">
            <a:spLocks noChangeArrowheads="1"/>
          </p:cNvSpPr>
          <p:nvPr/>
        </p:nvSpPr>
        <p:spPr bwMode="auto">
          <a:xfrm>
            <a:off x="2555875" y="3308350"/>
            <a:ext cx="68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3004</a:t>
            </a:r>
          </a:p>
        </p:txBody>
      </p:sp>
      <p:sp>
        <p:nvSpPr>
          <p:cNvPr id="21519" name="Text Box 16"/>
          <p:cNvSpPr txBox="1">
            <a:spLocks noChangeArrowheads="1"/>
          </p:cNvSpPr>
          <p:nvPr/>
        </p:nvSpPr>
        <p:spPr bwMode="auto">
          <a:xfrm>
            <a:off x="3733800" y="24384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21520" name="Text Box 17"/>
          <p:cNvSpPr txBox="1">
            <a:spLocks noChangeArrowheads="1"/>
          </p:cNvSpPr>
          <p:nvPr/>
        </p:nvSpPr>
        <p:spPr bwMode="auto">
          <a:xfrm>
            <a:off x="2667000" y="2438400"/>
            <a:ext cx="197961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while (not halt) {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// increment PC</a:t>
            </a:r>
          </a:p>
        </p:txBody>
      </p:sp>
      <p:sp>
        <p:nvSpPr>
          <p:cNvPr id="21521" name="Line 18"/>
          <p:cNvSpPr>
            <a:spLocks noChangeShapeType="1"/>
          </p:cNvSpPr>
          <p:nvPr/>
        </p:nvSpPr>
        <p:spPr bwMode="auto">
          <a:xfrm>
            <a:off x="3810000" y="3505200"/>
            <a:ext cx="13716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2" name="Text Box 19"/>
          <p:cNvSpPr txBox="1">
            <a:spLocks noChangeArrowheads="1"/>
          </p:cNvSpPr>
          <p:nvPr/>
        </p:nvSpPr>
        <p:spPr bwMode="auto">
          <a:xfrm>
            <a:off x="2819400" y="3765550"/>
            <a:ext cx="16144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// execute(IR)</a:t>
            </a:r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2124075" y="4191000"/>
            <a:ext cx="3209925" cy="1525588"/>
            <a:chOff x="1338" y="2640"/>
            <a:chExt cx="2022" cy="961"/>
          </a:xfrm>
        </p:grpSpPr>
        <p:grpSp>
          <p:nvGrpSpPr>
            <p:cNvPr id="21524" name="Group 22"/>
            <p:cNvGrpSpPr>
              <a:grpSpLocks/>
            </p:cNvGrpSpPr>
            <p:nvPr/>
          </p:nvGrpSpPr>
          <p:grpSpPr bwMode="auto">
            <a:xfrm>
              <a:off x="1338" y="2640"/>
              <a:ext cx="2022" cy="267"/>
              <a:chOff x="1338" y="2640"/>
              <a:chExt cx="2022" cy="267"/>
            </a:xfrm>
          </p:grpSpPr>
          <p:sp>
            <p:nvSpPr>
              <p:cNvPr id="21526" name="Text Box 15"/>
              <p:cNvSpPr txBox="1">
                <a:spLocks noChangeArrowheads="1"/>
              </p:cNvSpPr>
              <p:nvPr/>
            </p:nvSpPr>
            <p:spPr bwMode="auto">
              <a:xfrm>
                <a:off x="1338" y="2676"/>
                <a:ext cx="97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 b="1">
                    <a:latin typeface="Courier New" panose="02070309020205020404" pitchFamily="49" charset="0"/>
                  </a:rPr>
                  <a:t>load r4, c</a:t>
                </a:r>
              </a:p>
            </p:txBody>
          </p:sp>
          <p:sp>
            <p:nvSpPr>
              <p:cNvPr id="21527" name="Line 20"/>
              <p:cNvSpPr>
                <a:spLocks noChangeShapeType="1"/>
              </p:cNvSpPr>
              <p:nvPr/>
            </p:nvSpPr>
            <p:spPr bwMode="auto">
              <a:xfrm flipH="1">
                <a:off x="2400" y="2640"/>
                <a:ext cx="960" cy="14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1525" name="Rectangle 21"/>
            <p:cNvSpPr>
              <a:spLocks noChangeArrowheads="1"/>
            </p:cNvSpPr>
            <p:nvPr/>
          </p:nvSpPr>
          <p:spPr bwMode="auto">
            <a:xfrm>
              <a:off x="1680" y="3024"/>
              <a:ext cx="1306" cy="5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  // IR = memory 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  //   content of PC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}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Booting Sequence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address of the first instruction is fixed</a:t>
            </a:r>
          </a:p>
          <a:p>
            <a:pPr eaLnBrk="1" hangingPunct="1"/>
            <a:r>
              <a:rPr lang="en-US" altLang="en-US" smtClean="0"/>
              <a:t>It is stored in read-only-memory (ROM)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Booting Procedure for i386 Machines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On i386 machines, ROM stores a </a:t>
            </a:r>
            <a:r>
              <a:rPr lang="en-US" altLang="en-US" b="1" i="1" smtClean="0">
                <a:solidFill>
                  <a:srgbClr val="CC66FF"/>
                </a:solidFill>
              </a:rPr>
              <a:t>Basic Input/Output System (BIOS)</a:t>
            </a:r>
          </a:p>
          <a:p>
            <a:pPr lvl="1" eaLnBrk="1" hangingPunct="1"/>
            <a:r>
              <a:rPr lang="en-US" altLang="en-US" smtClean="0"/>
              <a:t>BIOS contains information on how to access storage devices</a:t>
            </a:r>
          </a:p>
          <a:p>
            <a:pPr eaLnBrk="1" hangingPunct="1"/>
            <a:r>
              <a:rPr lang="en-US" altLang="en-US" smtClean="0"/>
              <a:t>Being replaced with </a:t>
            </a:r>
            <a:r>
              <a:rPr lang="en-US" altLang="en-US" b="1" i="1" smtClean="0">
                <a:solidFill>
                  <a:srgbClr val="CC66FF"/>
                </a:solidFill>
              </a:rPr>
              <a:t>United Extended Firmware Interface (UEFI)</a:t>
            </a:r>
          </a:p>
          <a:p>
            <a:pPr lvl="1" eaLnBrk="1" hangingPunct="1"/>
            <a:r>
              <a:rPr lang="en-US" altLang="en-US" smtClean="0"/>
              <a:t>To access storage &gt; 2TB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BIOS Code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Performs Power-On Self Test (POST)</a:t>
            </a:r>
          </a:p>
          <a:p>
            <a:pPr lvl="1" eaLnBrk="1" hangingPunct="1"/>
            <a:r>
              <a:rPr lang="en-US" altLang="en-US" smtClean="0"/>
              <a:t>Checks memory and devices for their presence and correct operations</a:t>
            </a:r>
          </a:p>
          <a:p>
            <a:pPr lvl="1" eaLnBrk="1" hangingPunct="1"/>
            <a:r>
              <a:rPr lang="en-US" altLang="en-US" smtClean="0"/>
              <a:t>During this time, you will hear memory counting, which consists of noises from the hard drive and CDROM, followed by a final beep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After the POST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/>
              <a:t>The </a:t>
            </a:r>
            <a:r>
              <a:rPr lang="en-US" altLang="en-US" sz="2800" b="1" i="1" smtClean="0">
                <a:solidFill>
                  <a:srgbClr val="CC66FF"/>
                </a:solidFill>
              </a:rPr>
              <a:t>master boot record (MBR)</a:t>
            </a:r>
            <a:r>
              <a:rPr lang="en-US" altLang="en-US" sz="2800" smtClean="0"/>
              <a:t> is loaded from the </a:t>
            </a:r>
            <a:r>
              <a:rPr lang="en-US" altLang="en-US" sz="2800" b="1" i="1" smtClean="0">
                <a:solidFill>
                  <a:srgbClr val="CC66FF"/>
                </a:solidFill>
              </a:rPr>
              <a:t>boot device</a:t>
            </a:r>
            <a:r>
              <a:rPr lang="en-US" altLang="en-US" sz="2800" smtClean="0"/>
              <a:t> (configured in BIOS)</a:t>
            </a:r>
          </a:p>
          <a:p>
            <a:pPr eaLnBrk="1" hangingPunct="1"/>
            <a:r>
              <a:rPr lang="en-US" altLang="en-US" sz="2800" smtClean="0"/>
              <a:t>The MBR is stored at the first logical sector of the boot device (e.g., a hard drive) that</a:t>
            </a:r>
          </a:p>
          <a:p>
            <a:pPr lvl="1" eaLnBrk="1" hangingPunct="1"/>
            <a:r>
              <a:rPr lang="en-US" altLang="en-US" sz="2400" smtClean="0"/>
              <a:t>Fits into a single 512-byte disk sector (</a:t>
            </a:r>
            <a:r>
              <a:rPr lang="en-US" altLang="en-US" sz="2400" b="1" i="1" smtClean="0">
                <a:solidFill>
                  <a:srgbClr val="CC66FF"/>
                </a:solidFill>
              </a:rPr>
              <a:t>boot sector</a:t>
            </a:r>
            <a:r>
              <a:rPr lang="en-US" altLang="en-US" sz="2400" smtClean="0"/>
              <a:t>)</a:t>
            </a:r>
          </a:p>
          <a:p>
            <a:pPr lvl="1" eaLnBrk="1" hangingPunct="1"/>
            <a:r>
              <a:rPr lang="en-US" altLang="en-US" sz="2400" smtClean="0"/>
              <a:t>Describes the physical layout of the disk (e.g., number of tracks)</a:t>
            </a:r>
          </a:p>
          <a:p>
            <a:pPr eaLnBrk="1" hangingPunct="1"/>
            <a:r>
              <a:rPr lang="en-US" altLang="en-US" sz="2800" smtClean="0"/>
              <a:t>MBR is being replaced by GUID Partition Table (</a:t>
            </a:r>
            <a:r>
              <a:rPr lang="en-US" altLang="en-US" sz="2800" b="1" i="1" smtClean="0">
                <a:solidFill>
                  <a:srgbClr val="CC66FF"/>
                </a:solidFill>
              </a:rPr>
              <a:t>GPT</a:t>
            </a:r>
            <a:r>
              <a:rPr lang="en-US" altLang="en-US" sz="2800" smtClean="0"/>
              <a:t>) for 64-bit addressing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After Getting the Info on the Boot Device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BIOS loads a more sophisticated loader from other sectors on disk</a:t>
            </a:r>
          </a:p>
          <a:p>
            <a:pPr eaLnBrk="1" hangingPunct="1"/>
            <a:r>
              <a:rPr lang="en-US" altLang="en-US" smtClean="0"/>
              <a:t>The more sophisticated loader loads the operating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Operating System Loaders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Under old Linux, this sophisticated loader is called </a:t>
            </a:r>
            <a:r>
              <a:rPr lang="en-US" altLang="en-US" b="1" i="1" smtClean="0">
                <a:solidFill>
                  <a:srgbClr val="CC66FF"/>
                </a:solidFill>
              </a:rPr>
              <a:t>LILO (Linux Loader)</a:t>
            </a:r>
          </a:p>
          <a:p>
            <a:pPr lvl="1" eaLnBrk="1" hangingPunct="1"/>
            <a:r>
              <a:rPr lang="en-US" altLang="en-US" smtClean="0"/>
              <a:t>It has nothing to do with Lilo and Stitch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mtClean="0"/>
              <a:t>Linux uses </a:t>
            </a:r>
            <a:r>
              <a:rPr lang="en-US" altLang="en-US" b="1" i="1" smtClean="0">
                <a:solidFill>
                  <a:srgbClr val="CC66FF"/>
                </a:solidFill>
              </a:rPr>
              <a:t>GRUB</a:t>
            </a:r>
            <a:r>
              <a:rPr lang="en-US" altLang="en-US" b="1" smtClean="0"/>
              <a:t> 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b="1" smtClean="0"/>
              <a:t>	</a:t>
            </a:r>
            <a:r>
              <a:rPr lang="en-US" altLang="en-US" b="1" i="1" smtClean="0">
                <a:solidFill>
                  <a:srgbClr val="CC66FF"/>
                </a:solidFill>
              </a:rPr>
              <a:t>(GRand Unified 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b="1" i="1" smtClean="0">
                <a:solidFill>
                  <a:srgbClr val="CC66FF"/>
                </a:solidFill>
              </a:rPr>
              <a:t>	Bootloader)</a:t>
            </a:r>
            <a:r>
              <a:rPr lang="en-US" altLang="en-US" smtClean="0"/>
              <a:t> nowadays</a:t>
            </a:r>
          </a:p>
        </p:txBody>
      </p:sp>
      <p:pic>
        <p:nvPicPr>
          <p:cNvPr id="33796" name="Picture 5" descr="stitc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514600"/>
            <a:ext cx="1219200" cy="1541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Picture 8" descr="http://www.desertimages.com.au/alastair/images/post_witchetty_grub_424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4565650"/>
            <a:ext cx="3505200" cy="229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More on OS Loaders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/>
              <a:t>LILO</a:t>
            </a:r>
          </a:p>
          <a:p>
            <a:pPr lvl="1" eaLnBrk="1" hangingPunct="1"/>
            <a:r>
              <a:rPr lang="en-US" altLang="en-US" sz="2400" smtClean="0"/>
              <a:t>Partly stored in MBR with the disk partition table</a:t>
            </a:r>
          </a:p>
          <a:p>
            <a:pPr lvl="2" eaLnBrk="1" hangingPunct="1"/>
            <a:r>
              <a:rPr lang="en-US" altLang="en-US" sz="2000" smtClean="0"/>
              <a:t>A user can specify which disk partition and OS image to </a:t>
            </a:r>
          </a:p>
          <a:p>
            <a:pPr lvl="2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sz="2000" smtClean="0"/>
              <a:t>	boot</a:t>
            </a:r>
          </a:p>
          <a:p>
            <a:pPr lvl="2" eaLnBrk="1" hangingPunct="1">
              <a:spcBef>
                <a:spcPct val="0"/>
              </a:spcBef>
            </a:pPr>
            <a:r>
              <a:rPr lang="en-US" altLang="en-US" sz="2000" smtClean="0"/>
              <a:t>Windows loader assumes only one bootable disk partition</a:t>
            </a:r>
          </a:p>
          <a:p>
            <a:pPr lvl="1" eaLnBrk="1" hangingPunct="1"/>
            <a:r>
              <a:rPr lang="en-US" altLang="en-US" sz="2400" smtClean="0"/>
              <a:t>After loading the kernel image, LILO sets the kernel mode and jumps to the entry point of an operating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Booting Sequence in Brief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 smtClean="0"/>
              <a:t>A CPU jumps to a fixed address in ROM,</a:t>
            </a:r>
          </a:p>
          <a:p>
            <a:pPr eaLnBrk="1" hangingPunct="1"/>
            <a:r>
              <a:rPr lang="en-US" altLang="en-US" sz="2800" dirty="0" smtClean="0"/>
              <a:t>Loads the </a:t>
            </a:r>
            <a:r>
              <a:rPr lang="en-US" altLang="en-US" sz="2800" dirty="0" smtClean="0"/>
              <a:t>BIOS (UEFI),</a:t>
            </a:r>
            <a:endParaRPr lang="en-US" altLang="en-US" sz="2800" dirty="0" smtClean="0"/>
          </a:p>
          <a:p>
            <a:pPr eaLnBrk="1" hangingPunct="1"/>
            <a:r>
              <a:rPr lang="en-US" altLang="en-US" sz="2800" dirty="0" smtClean="0"/>
              <a:t>Performs POST,</a:t>
            </a:r>
          </a:p>
          <a:p>
            <a:pPr eaLnBrk="1" hangingPunct="1"/>
            <a:r>
              <a:rPr lang="en-US" altLang="en-US" sz="2800" dirty="0" smtClean="0"/>
              <a:t>Loads MBR </a:t>
            </a:r>
            <a:r>
              <a:rPr lang="en-US" altLang="en-US" sz="2800" dirty="0" smtClean="0"/>
              <a:t>(GPT) from </a:t>
            </a:r>
            <a:r>
              <a:rPr lang="en-US" altLang="en-US" sz="2800" dirty="0" smtClean="0"/>
              <a:t>the boot device,</a:t>
            </a:r>
          </a:p>
          <a:p>
            <a:pPr eaLnBrk="1" hangingPunct="1"/>
            <a:r>
              <a:rPr lang="en-US" altLang="en-US" sz="2800" dirty="0" smtClean="0"/>
              <a:t>Loads an </a:t>
            </a:r>
            <a:r>
              <a:rPr lang="en-US" altLang="en-US" sz="2800" smtClean="0"/>
              <a:t>OS </a:t>
            </a:r>
            <a:r>
              <a:rPr lang="en-US" altLang="en-US" sz="2800" smtClean="0"/>
              <a:t>loader (LILO, GRUB),</a:t>
            </a:r>
            <a:endParaRPr lang="en-US" altLang="en-US" sz="2800" dirty="0" smtClean="0"/>
          </a:p>
          <a:p>
            <a:pPr eaLnBrk="1" hangingPunct="1"/>
            <a:r>
              <a:rPr lang="en-US" altLang="en-US" sz="2800" dirty="0" smtClean="0"/>
              <a:t>Loads the kernel image,</a:t>
            </a:r>
          </a:p>
          <a:p>
            <a:pPr eaLnBrk="1" hangingPunct="1"/>
            <a:r>
              <a:rPr lang="en-US" altLang="en-US" sz="2800" dirty="0" smtClean="0"/>
              <a:t>Sets the kernel mode, and</a:t>
            </a:r>
          </a:p>
          <a:p>
            <a:pPr eaLnBrk="1" hangingPunct="1"/>
            <a:r>
              <a:rPr lang="en-US" altLang="en-US" sz="2800" dirty="0" smtClean="0"/>
              <a:t>Jumps to the OS entry point.</a:t>
            </a:r>
          </a:p>
          <a:p>
            <a:pPr eaLnBrk="1" hangingPunct="1"/>
            <a:endParaRPr lang="en-US" alt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Linux Initialization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Set up a number of things: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Trap table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Interrupt handlers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Scheduler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Clock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Kernel modules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…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Process manager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How is the first process created?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What happens when you turn on a computer?</a:t>
            </a:r>
          </a:p>
          <a:p>
            <a:pPr eaLnBrk="1" hangingPunct="1"/>
            <a:r>
              <a:rPr lang="en-US" altLang="en-US" smtClean="0"/>
              <a:t>How to get from raw hardware to the first running process, or </a:t>
            </a:r>
            <a:r>
              <a:rPr lang="en-US" altLang="en-US" b="1" i="1" smtClean="0">
                <a:solidFill>
                  <a:srgbClr val="CC66FF"/>
                </a:solidFill>
              </a:rPr>
              <a:t>process 1</a:t>
            </a:r>
            <a:r>
              <a:rPr lang="en-US" altLang="en-US" smtClean="0"/>
              <a:t> under UNIX?</a:t>
            </a:r>
          </a:p>
          <a:p>
            <a:pPr eaLnBrk="1" hangingPunct="1"/>
            <a:r>
              <a:rPr lang="en-US" altLang="en-US" smtClean="0"/>
              <a:t>Well…it’s a long story…</a:t>
            </a:r>
          </a:p>
          <a:p>
            <a:pPr lvl="1" eaLnBrk="1" hangingPunct="1"/>
            <a:r>
              <a:rPr lang="en-US" altLang="en-US" smtClean="0"/>
              <a:t>It starts with a simple computing machine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Process 1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Is instantiated from the </a:t>
            </a:r>
            <a:r>
              <a:rPr lang="en-US" altLang="en-US" b="1" i="1" smtClean="0">
                <a:solidFill>
                  <a:srgbClr val="CC66FF"/>
                </a:solidFill>
              </a:rPr>
              <a:t>init</a:t>
            </a:r>
            <a:r>
              <a:rPr lang="en-US" altLang="en-US" smtClean="0"/>
              <a:t> (now </a:t>
            </a:r>
            <a:r>
              <a:rPr lang="en-US" altLang="en-US" b="1" i="1" smtClean="0">
                <a:solidFill>
                  <a:srgbClr val="CC66FF"/>
                </a:solidFill>
              </a:rPr>
              <a:t>systemd</a:t>
            </a:r>
            <a:r>
              <a:rPr lang="en-US" altLang="en-US" smtClean="0"/>
              <a:t> for parallelism) program</a:t>
            </a:r>
          </a:p>
          <a:p>
            <a:pPr eaLnBrk="1" hangingPunct="1"/>
            <a:r>
              <a:rPr lang="en-US" altLang="en-US" smtClean="0"/>
              <a:t>Is the ancestor of all processes</a:t>
            </a:r>
          </a:p>
          <a:p>
            <a:pPr eaLnBrk="1" hangingPunct="1"/>
            <a:r>
              <a:rPr lang="en-US" altLang="en-US" smtClean="0"/>
              <a:t>Controls transitions between </a:t>
            </a:r>
            <a:r>
              <a:rPr lang="en-US" altLang="en-US" b="1" i="1" smtClean="0">
                <a:solidFill>
                  <a:srgbClr val="CC66FF"/>
                </a:solidFill>
              </a:rPr>
              <a:t>runlevels</a:t>
            </a:r>
          </a:p>
          <a:p>
            <a:pPr eaLnBrk="1" hangingPunct="1"/>
            <a:r>
              <a:rPr lang="en-US" altLang="en-US" smtClean="0"/>
              <a:t>Executes startup and shutdown scripts for each runlevel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Runlevels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Level 0:  shutdown</a:t>
            </a:r>
          </a:p>
          <a:p>
            <a:pPr eaLnBrk="1" hangingPunct="1"/>
            <a:r>
              <a:rPr lang="en-US" altLang="en-US" smtClean="0"/>
              <a:t>Level 1:  single-user</a:t>
            </a:r>
          </a:p>
          <a:p>
            <a:pPr eaLnBrk="1" hangingPunct="1"/>
            <a:r>
              <a:rPr lang="en-US" altLang="en-US" smtClean="0"/>
              <a:t>Level 2:  multi-user (without network file system)</a:t>
            </a:r>
          </a:p>
          <a:p>
            <a:pPr eaLnBrk="1" hangingPunct="1"/>
            <a:r>
              <a:rPr lang="en-US" altLang="en-US" smtClean="0"/>
              <a:t>Level 3:  full multi-user</a:t>
            </a:r>
          </a:p>
          <a:p>
            <a:pPr eaLnBrk="1" hangingPunct="1"/>
            <a:r>
              <a:rPr lang="en-US" altLang="en-US" smtClean="0"/>
              <a:t>Level 5:  X11</a:t>
            </a:r>
          </a:p>
          <a:p>
            <a:pPr eaLnBrk="1" hangingPunct="1"/>
            <a:r>
              <a:rPr lang="en-US" altLang="en-US" smtClean="0"/>
              <a:t>Level 6:  reboot</a:t>
            </a:r>
            <a:endParaRPr lang="en-US" altLang="en-US" b="1" i="1" smtClean="0">
              <a:solidFill>
                <a:srgbClr val="CC66FF"/>
              </a:solidFill>
            </a:endParaRP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Process Creation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Via the </a:t>
            </a:r>
            <a:r>
              <a:rPr lang="en-US" altLang="en-US" b="1" i="1" smtClean="0">
                <a:solidFill>
                  <a:srgbClr val="CC66FF"/>
                </a:solidFill>
                <a:latin typeface="Courier New" panose="02070309020205020404" pitchFamily="49" charset="0"/>
              </a:rPr>
              <a:t>fork</a:t>
            </a:r>
            <a:r>
              <a:rPr lang="en-US" altLang="en-US" smtClean="0"/>
              <a:t> system call family</a:t>
            </a:r>
          </a:p>
          <a:p>
            <a:pPr eaLnBrk="1" hangingPunct="1"/>
            <a:endParaRPr lang="en-US" altLang="en-US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Before we discuss process creation, a few words on system calls…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System Calls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b="1" i="1" smtClean="0">
                <a:solidFill>
                  <a:srgbClr val="CC66FF"/>
                </a:solidFill>
              </a:rPr>
              <a:t>System calls</a:t>
            </a:r>
            <a:r>
              <a:rPr lang="en-US" altLang="en-US" smtClean="0"/>
              <a:t> allow processes running at the </a:t>
            </a:r>
            <a:r>
              <a:rPr lang="en-US" altLang="en-US" b="1" i="1" smtClean="0">
                <a:solidFill>
                  <a:srgbClr val="CC66FF"/>
                </a:solidFill>
              </a:rPr>
              <a:t>user mode</a:t>
            </a:r>
            <a:r>
              <a:rPr lang="en-US" altLang="en-US" smtClean="0"/>
              <a:t> to access kernel functions that run under the </a:t>
            </a:r>
            <a:r>
              <a:rPr lang="en-US" altLang="en-US" b="1" i="1" smtClean="0">
                <a:solidFill>
                  <a:srgbClr val="CC66FF"/>
                </a:solidFill>
              </a:rPr>
              <a:t>kernel mode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Prevent processes from doing bad things, such as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Halting the entire operating system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Modifying the MBR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Line 7"/>
          <p:cNvSpPr>
            <a:spLocks noChangeShapeType="1"/>
          </p:cNvSpPr>
          <p:nvPr/>
        </p:nvSpPr>
        <p:spPr bwMode="auto">
          <a:xfrm>
            <a:off x="2671763" y="3824288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UNIX System Calls</a:t>
            </a:r>
          </a:p>
        </p:txBody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Implemented through the </a:t>
            </a:r>
            <a:r>
              <a:rPr lang="en-US" altLang="en-US" b="1" i="1" smtClean="0">
                <a:solidFill>
                  <a:srgbClr val="CC66FF"/>
                </a:solidFill>
              </a:rPr>
              <a:t>trap</a:t>
            </a:r>
            <a:r>
              <a:rPr lang="en-US" altLang="en-US" smtClean="0"/>
              <a:t> instruction</a:t>
            </a:r>
          </a:p>
          <a:p>
            <a:pPr eaLnBrk="1" hangingPunct="1"/>
            <a:endParaRPr lang="en-US" altLang="en-US" smtClean="0"/>
          </a:p>
        </p:txBody>
      </p:sp>
      <p:pic>
        <p:nvPicPr>
          <p:cNvPr id="50181" name="Picture 5" descr="Snap%20e%20Mouse%20Tra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363" y="4129088"/>
            <a:ext cx="1676400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182" name="Text Box 6"/>
          <p:cNvSpPr txBox="1">
            <a:spLocks noChangeArrowheads="1"/>
          </p:cNvSpPr>
          <p:nvPr/>
        </p:nvSpPr>
        <p:spPr bwMode="auto">
          <a:xfrm>
            <a:off x="1681163" y="3824288"/>
            <a:ext cx="590550" cy="366712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trap</a:t>
            </a:r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2290763" y="3595688"/>
            <a:ext cx="2568575" cy="1008062"/>
            <a:chOff x="1344" y="1968"/>
            <a:chExt cx="1618" cy="635"/>
          </a:xfrm>
        </p:grpSpPr>
        <p:sp>
          <p:nvSpPr>
            <p:cNvPr id="50197" name="Line 8"/>
            <p:cNvSpPr>
              <a:spLocks noChangeShapeType="1"/>
            </p:cNvSpPr>
            <p:nvPr/>
          </p:nvSpPr>
          <p:spPr bwMode="auto">
            <a:xfrm>
              <a:off x="1344" y="2208"/>
              <a:ext cx="528" cy="0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50198" name="Picture 11" descr="Linux Penguin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" y="1968"/>
              <a:ext cx="624" cy="4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0199" name="Text Box 12"/>
            <p:cNvSpPr txBox="1">
              <a:spLocks noChangeArrowheads="1"/>
            </p:cNvSpPr>
            <p:nvPr/>
          </p:nvSpPr>
          <p:spPr bwMode="auto">
            <a:xfrm>
              <a:off x="1824" y="2372"/>
              <a:ext cx="113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set kernel mode</a:t>
              </a:r>
            </a:p>
          </p:txBody>
        </p:sp>
      </p:grpSp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2900363" y="3976688"/>
            <a:ext cx="3575050" cy="1738312"/>
            <a:chOff x="1728" y="2208"/>
            <a:chExt cx="2252" cy="1095"/>
          </a:xfrm>
        </p:grpSpPr>
        <p:sp>
          <p:nvSpPr>
            <p:cNvPr id="50191" name="Line 13"/>
            <p:cNvSpPr>
              <a:spLocks noChangeShapeType="1"/>
            </p:cNvSpPr>
            <p:nvPr/>
          </p:nvSpPr>
          <p:spPr bwMode="auto">
            <a:xfrm>
              <a:off x="1728" y="2208"/>
              <a:ext cx="0" cy="528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192" name="Line 14"/>
            <p:cNvSpPr>
              <a:spLocks noChangeShapeType="1"/>
            </p:cNvSpPr>
            <p:nvPr/>
          </p:nvSpPr>
          <p:spPr bwMode="auto">
            <a:xfrm>
              <a:off x="1728" y="2736"/>
              <a:ext cx="1488" cy="0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193" name="Rectangle 15"/>
            <p:cNvSpPr>
              <a:spLocks noChangeArrowheads="1"/>
            </p:cNvSpPr>
            <p:nvPr/>
          </p:nvSpPr>
          <p:spPr bwMode="auto">
            <a:xfrm>
              <a:off x="3216" y="2496"/>
              <a:ext cx="624" cy="192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50194" name="Rectangle 16"/>
            <p:cNvSpPr>
              <a:spLocks noChangeArrowheads="1"/>
            </p:cNvSpPr>
            <p:nvPr/>
          </p:nvSpPr>
          <p:spPr bwMode="auto">
            <a:xfrm>
              <a:off x="3216" y="2688"/>
              <a:ext cx="624" cy="192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50195" name="Rectangle 17"/>
            <p:cNvSpPr>
              <a:spLocks noChangeArrowheads="1"/>
            </p:cNvSpPr>
            <p:nvPr/>
          </p:nvSpPr>
          <p:spPr bwMode="auto">
            <a:xfrm>
              <a:off x="3216" y="2880"/>
              <a:ext cx="624" cy="192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50196" name="Text Box 18"/>
            <p:cNvSpPr txBox="1">
              <a:spLocks noChangeArrowheads="1"/>
            </p:cNvSpPr>
            <p:nvPr/>
          </p:nvSpPr>
          <p:spPr bwMode="auto">
            <a:xfrm>
              <a:off x="3072" y="3072"/>
              <a:ext cx="90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branch table</a:t>
              </a:r>
            </a:p>
          </p:txBody>
        </p:sp>
      </p:grpSp>
      <p:grpSp>
        <p:nvGrpSpPr>
          <p:cNvPr id="4" name="Group 27"/>
          <p:cNvGrpSpPr>
            <a:grpSpLocks/>
          </p:cNvGrpSpPr>
          <p:nvPr/>
        </p:nvGrpSpPr>
        <p:grpSpPr bwMode="auto">
          <a:xfrm>
            <a:off x="5719763" y="4281488"/>
            <a:ext cx="2586037" cy="1433512"/>
            <a:chOff x="3504" y="2400"/>
            <a:chExt cx="1629" cy="903"/>
          </a:xfrm>
        </p:grpSpPr>
        <p:sp>
          <p:nvSpPr>
            <p:cNvPr id="50188" name="Line 19"/>
            <p:cNvSpPr>
              <a:spLocks noChangeShapeType="1"/>
            </p:cNvSpPr>
            <p:nvPr/>
          </p:nvSpPr>
          <p:spPr bwMode="auto">
            <a:xfrm>
              <a:off x="3504" y="2784"/>
              <a:ext cx="768" cy="0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50189" name="Picture 23" descr="Silver floor safe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68" y="2400"/>
              <a:ext cx="592" cy="7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0190" name="Text Box 24"/>
            <p:cNvSpPr txBox="1">
              <a:spLocks noChangeArrowheads="1"/>
            </p:cNvSpPr>
            <p:nvPr/>
          </p:nvSpPr>
          <p:spPr bwMode="auto">
            <a:xfrm>
              <a:off x="4224" y="3072"/>
              <a:ext cx="90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trusted code</a:t>
              </a:r>
            </a:p>
          </p:txBody>
        </p:sp>
      </p:grpSp>
      <p:sp>
        <p:nvSpPr>
          <p:cNvPr id="50186" name="Text Box 28"/>
          <p:cNvSpPr txBox="1">
            <a:spLocks noChangeArrowheads="1"/>
          </p:cNvSpPr>
          <p:nvPr/>
        </p:nvSpPr>
        <p:spPr bwMode="auto">
          <a:xfrm>
            <a:off x="1290638" y="5272088"/>
            <a:ext cx="11477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user level</a:t>
            </a:r>
          </a:p>
        </p:txBody>
      </p:sp>
      <p:sp>
        <p:nvSpPr>
          <p:cNvPr id="50187" name="Text Box 29"/>
          <p:cNvSpPr txBox="1">
            <a:spLocks noChangeArrowheads="1"/>
          </p:cNvSpPr>
          <p:nvPr/>
        </p:nvSpPr>
        <p:spPr bwMode="auto">
          <a:xfrm>
            <a:off x="2933700" y="5272088"/>
            <a:ext cx="13335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kernel level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</a:t>
            </a:r>
            <a:r>
              <a:rPr lang="en-US" altLang="en-US" b="1" smtClean="0">
                <a:latin typeface="Courier New" panose="02070309020205020404" pitchFamily="49" charset="0"/>
              </a:rPr>
              <a:t>fork</a:t>
            </a:r>
            <a:r>
              <a:rPr lang="en-US" altLang="en-US" smtClean="0"/>
              <a:t> Example, </a:t>
            </a:r>
            <a:r>
              <a:rPr lang="en-US" altLang="en-US" b="1" smtClean="0">
                <a:latin typeface="Courier New" panose="02070309020205020404" pitchFamily="49" charset="0"/>
              </a:rPr>
              <a:t>Nag.c</a:t>
            </a:r>
          </a:p>
        </p:txBody>
      </p:sp>
      <p:sp>
        <p:nvSpPr>
          <p:cNvPr id="52227" name="Text Box 4"/>
          <p:cNvSpPr txBox="1">
            <a:spLocks noChangeArrowheads="1"/>
          </p:cNvSpPr>
          <p:nvPr/>
        </p:nvSpPr>
        <p:spPr bwMode="auto">
          <a:xfrm>
            <a:off x="296863" y="2209800"/>
            <a:ext cx="6546850" cy="3205163"/>
          </a:xfrm>
          <a:prstGeom prst="rect">
            <a:avLst/>
          </a:prstGeom>
          <a:solidFill>
            <a:srgbClr val="FFFF99"/>
          </a:solidFill>
          <a:ln w="9525">
            <a:solidFill>
              <a:srgbClr val="CC66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&lt;stdio.h&gt;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&lt;unistd.h&gt;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&lt;sys/types.h&gt;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int main()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  </a:t>
            </a: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pid_t pid;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  </a:t>
            </a: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if ((pid = fork()) == 0)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while (1)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  printf(“child’s return value %d:  I want to play…\n”, pid);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} else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while (1)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  printf(“parent’s return value %d:  After the project…\n”, pid);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}		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return 0;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52228" name="Text Box 5"/>
          <p:cNvSpPr txBox="1">
            <a:spLocks noChangeArrowheads="1"/>
          </p:cNvSpPr>
          <p:nvPr/>
        </p:nvSpPr>
        <p:spPr bwMode="auto">
          <a:xfrm>
            <a:off x="2667000" y="5410200"/>
            <a:ext cx="1670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Parent process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</a:t>
            </a:r>
            <a:r>
              <a:rPr lang="en-US" altLang="en-US" b="1" smtClean="0">
                <a:latin typeface="Courier New" panose="02070309020205020404" pitchFamily="49" charset="0"/>
              </a:rPr>
              <a:t>fork</a:t>
            </a:r>
            <a:r>
              <a:rPr lang="en-US" altLang="en-US" smtClean="0"/>
              <a:t> Example, </a:t>
            </a:r>
            <a:r>
              <a:rPr lang="en-US" altLang="en-US" b="1" smtClean="0">
                <a:latin typeface="Courier New" panose="02070309020205020404" pitchFamily="49" charset="0"/>
              </a:rPr>
              <a:t>Nag.c</a:t>
            </a:r>
          </a:p>
        </p:txBody>
      </p:sp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296863" y="2209800"/>
            <a:ext cx="6546850" cy="3205163"/>
          </a:xfrm>
          <a:prstGeom prst="rect">
            <a:avLst/>
          </a:prstGeom>
          <a:solidFill>
            <a:srgbClr val="FFFF99"/>
          </a:solidFill>
          <a:ln w="9525">
            <a:solidFill>
              <a:srgbClr val="CC66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&lt;stdio.h&gt;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&lt;unistd.h&gt;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&lt;sys/types.h&gt;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int main()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  </a:t>
            </a: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pid_t pid;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  </a:t>
            </a: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if ((pid =</a:t>
            </a:r>
            <a:r>
              <a:rPr lang="en-US" altLang="en-US" sz="1200" b="1">
                <a:latin typeface="Courier New" panose="02070309020205020404" pitchFamily="49" charset="0"/>
              </a:rPr>
              <a:t> </a:t>
            </a: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fork()</a:t>
            </a: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) == 0)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while (1)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  printf(“child’s return value %d:  I want to play…\n”, pid);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} else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while (1)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  printf(“parent’s return value %d:  After the project…\n”, pid);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}		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return 0;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54276" name="Text Box 4"/>
          <p:cNvSpPr txBox="1">
            <a:spLocks noChangeArrowheads="1"/>
          </p:cNvSpPr>
          <p:nvPr/>
        </p:nvSpPr>
        <p:spPr bwMode="auto">
          <a:xfrm>
            <a:off x="2667000" y="5410200"/>
            <a:ext cx="1670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Parent process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</a:t>
            </a:r>
            <a:r>
              <a:rPr lang="en-US" altLang="en-US" b="1" smtClean="0">
                <a:latin typeface="Courier New" panose="02070309020205020404" pitchFamily="49" charset="0"/>
              </a:rPr>
              <a:t>fork</a:t>
            </a:r>
            <a:r>
              <a:rPr lang="en-US" altLang="en-US" smtClean="0"/>
              <a:t> Example, </a:t>
            </a:r>
            <a:r>
              <a:rPr lang="en-US" altLang="en-US" b="1" smtClean="0">
                <a:latin typeface="Courier New" panose="02070309020205020404" pitchFamily="49" charset="0"/>
              </a:rPr>
              <a:t>Nag.c</a:t>
            </a:r>
          </a:p>
        </p:txBody>
      </p:sp>
      <p:sp>
        <p:nvSpPr>
          <p:cNvPr id="56323" name="Text Box 3"/>
          <p:cNvSpPr txBox="1">
            <a:spLocks noChangeArrowheads="1"/>
          </p:cNvSpPr>
          <p:nvPr/>
        </p:nvSpPr>
        <p:spPr bwMode="auto">
          <a:xfrm>
            <a:off x="296863" y="2209800"/>
            <a:ext cx="6546850" cy="3205163"/>
          </a:xfrm>
          <a:prstGeom prst="rect">
            <a:avLst/>
          </a:prstGeom>
          <a:solidFill>
            <a:srgbClr val="FFFF99"/>
          </a:solidFill>
          <a:ln w="9525">
            <a:solidFill>
              <a:srgbClr val="CC66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&lt;stdio.h&gt;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&lt;unistd.h&gt;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&lt;sys/types.h&gt;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int main()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  </a:t>
            </a: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pid_t pid;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  </a:t>
            </a: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if ((pid =</a:t>
            </a:r>
            <a:r>
              <a:rPr lang="en-US" altLang="en-US" sz="1200" b="1">
                <a:latin typeface="Courier New" panose="02070309020205020404" pitchFamily="49" charset="0"/>
              </a:rPr>
              <a:t> </a:t>
            </a: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fork()</a:t>
            </a: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) == 0)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while (1)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  printf(“child’s return value %d:  I want to play…\n”, pid);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} else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while (1)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  printf(“parent’s return value %d:  After the project…\n”, pid);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}		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return 0;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56324" name="Text Box 4"/>
          <p:cNvSpPr txBox="1">
            <a:spLocks noChangeArrowheads="1"/>
          </p:cNvSpPr>
          <p:nvPr/>
        </p:nvSpPr>
        <p:spPr bwMode="auto">
          <a:xfrm>
            <a:off x="2667000" y="5410200"/>
            <a:ext cx="1670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Parent process</a:t>
            </a:r>
          </a:p>
        </p:txBody>
      </p:sp>
      <p:sp>
        <p:nvSpPr>
          <p:cNvPr id="56325" name="Text Box 5"/>
          <p:cNvSpPr txBox="1">
            <a:spLocks noChangeArrowheads="1"/>
          </p:cNvSpPr>
          <p:nvPr/>
        </p:nvSpPr>
        <p:spPr bwMode="auto">
          <a:xfrm>
            <a:off x="4419600" y="2971800"/>
            <a:ext cx="6546850" cy="3205163"/>
          </a:xfrm>
          <a:prstGeom prst="rect">
            <a:avLst/>
          </a:prstGeom>
          <a:solidFill>
            <a:srgbClr val="FFFF99"/>
          </a:solidFill>
          <a:ln w="9525">
            <a:solidFill>
              <a:srgbClr val="CC66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&lt;stdio.h&gt;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&lt;unistd.h&gt;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&lt;sys/types.h&gt;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int main()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  </a:t>
            </a: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pid_t pid;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  </a:t>
            </a: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if ((pid =</a:t>
            </a:r>
            <a:r>
              <a:rPr lang="en-US" altLang="en-US" sz="1200" b="1">
                <a:latin typeface="Courier New" panose="02070309020205020404" pitchFamily="49" charset="0"/>
              </a:rPr>
              <a:t> </a:t>
            </a: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fork()</a:t>
            </a: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) == 0)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while (1)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  printf(“child’s return value %d:  I want to play…\n”, pid);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} else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while (1)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  printf(“parent’s return value %d:  After the project…\n”, pid);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}		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return 0;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56326" name="Text Box 6"/>
          <p:cNvSpPr txBox="1">
            <a:spLocks noChangeArrowheads="1"/>
          </p:cNvSpPr>
          <p:nvPr/>
        </p:nvSpPr>
        <p:spPr bwMode="auto">
          <a:xfrm>
            <a:off x="7091363" y="6172200"/>
            <a:ext cx="15128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Child process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</a:t>
            </a:r>
            <a:r>
              <a:rPr lang="en-US" altLang="en-US" b="1" smtClean="0">
                <a:latin typeface="Courier New" panose="02070309020205020404" pitchFamily="49" charset="0"/>
              </a:rPr>
              <a:t>fork</a:t>
            </a:r>
            <a:r>
              <a:rPr lang="en-US" altLang="en-US" smtClean="0"/>
              <a:t> Example, </a:t>
            </a:r>
            <a:r>
              <a:rPr lang="en-US" altLang="en-US" b="1" smtClean="0">
                <a:latin typeface="Courier New" panose="02070309020205020404" pitchFamily="49" charset="0"/>
              </a:rPr>
              <a:t>Nag.c</a:t>
            </a:r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296863" y="2209800"/>
            <a:ext cx="6546850" cy="3205163"/>
          </a:xfrm>
          <a:prstGeom prst="rect">
            <a:avLst/>
          </a:prstGeom>
          <a:solidFill>
            <a:srgbClr val="FFFF99"/>
          </a:solidFill>
          <a:ln w="9525">
            <a:solidFill>
              <a:srgbClr val="CC66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&lt;stdio.h&gt;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&lt;unistd.h&gt;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&lt;sys/types.h&gt;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int main()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  </a:t>
            </a: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pid_t pid;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  </a:t>
            </a: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if ((</a:t>
            </a: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pid =</a:t>
            </a:r>
            <a:r>
              <a:rPr lang="en-US" altLang="en-US" sz="1200" b="1">
                <a:latin typeface="Courier New" panose="02070309020205020404" pitchFamily="49" charset="0"/>
              </a:rPr>
              <a:t> </a:t>
            </a: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3128</a:t>
            </a: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)</a:t>
            </a:r>
            <a:r>
              <a:rPr lang="en-US" altLang="en-US" sz="1200" b="1">
                <a:latin typeface="Courier New" panose="02070309020205020404" pitchFamily="49" charset="0"/>
              </a:rPr>
              <a:t> </a:t>
            </a: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== 0)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while (1)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  printf(“child’s return value %d:  I want to play…\n”, pid);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} else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while (1)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  printf(“parent’s return value %d:  After the project…\n”, pid);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}		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return 0;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2667000" y="5410200"/>
            <a:ext cx="1670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Parent process</a:t>
            </a:r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4419600" y="2971800"/>
            <a:ext cx="6546850" cy="3205163"/>
          </a:xfrm>
          <a:prstGeom prst="rect">
            <a:avLst/>
          </a:prstGeom>
          <a:solidFill>
            <a:srgbClr val="FFFF99"/>
          </a:solidFill>
          <a:ln w="9525">
            <a:solidFill>
              <a:srgbClr val="CC66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&lt;stdio.h&gt;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&lt;unistd.h&gt;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&lt;sys/types.h&gt;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int main()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  </a:t>
            </a: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pid_t pid;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  </a:t>
            </a: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if ((</a:t>
            </a: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pid =</a:t>
            </a:r>
            <a:r>
              <a:rPr lang="en-US" altLang="en-US" sz="1200" b="1">
                <a:latin typeface="Courier New" panose="02070309020205020404" pitchFamily="49" charset="0"/>
              </a:rPr>
              <a:t> </a:t>
            </a: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0</a:t>
            </a: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) == 0)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while (1)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  printf(“child’s return value %d:  I want to play…\n”, pid);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} else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while (1)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  printf(“parent’s return value %d:  After the project…\n”, pid);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}		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return 0;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7091363" y="6172200"/>
            <a:ext cx="15128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Child process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</a:t>
            </a:r>
            <a:r>
              <a:rPr lang="en-US" altLang="en-US" b="1" smtClean="0">
                <a:latin typeface="Courier New" panose="02070309020205020404" pitchFamily="49" charset="0"/>
              </a:rPr>
              <a:t>fork</a:t>
            </a:r>
            <a:r>
              <a:rPr lang="en-US" altLang="en-US" smtClean="0"/>
              <a:t> Example, </a:t>
            </a:r>
            <a:r>
              <a:rPr lang="en-US" altLang="en-US" b="1" smtClean="0">
                <a:latin typeface="Courier New" panose="02070309020205020404" pitchFamily="49" charset="0"/>
              </a:rPr>
              <a:t>Nag.c</a:t>
            </a:r>
          </a:p>
        </p:txBody>
      </p:sp>
      <p:sp>
        <p:nvSpPr>
          <p:cNvPr id="60419" name="Text Box 3"/>
          <p:cNvSpPr txBox="1">
            <a:spLocks noChangeArrowheads="1"/>
          </p:cNvSpPr>
          <p:nvPr/>
        </p:nvSpPr>
        <p:spPr bwMode="auto">
          <a:xfrm>
            <a:off x="296863" y="2209800"/>
            <a:ext cx="6546850" cy="3205163"/>
          </a:xfrm>
          <a:prstGeom prst="rect">
            <a:avLst/>
          </a:prstGeom>
          <a:solidFill>
            <a:srgbClr val="FFFF99"/>
          </a:solidFill>
          <a:ln w="9525">
            <a:solidFill>
              <a:srgbClr val="CC66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&lt;stdio.h&gt;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&lt;unistd.h&gt;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&lt;sys/types.h&gt;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int main()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  </a:t>
            </a: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pid_t pid;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  </a:t>
            </a: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if ((pid = 3128) == 0)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while (1)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  printf(“child’s return value %d:  I want to play…\n”, pid);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  </a:t>
            </a: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} else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    </a:t>
            </a: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while (1)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      printf(“parent’s return value %d:  After the project…\n”, pid);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    }</a:t>
            </a:r>
            <a:r>
              <a:rPr lang="en-US" altLang="en-US" sz="1200" b="1">
                <a:latin typeface="Courier New" panose="02070309020205020404" pitchFamily="49" charset="0"/>
              </a:rPr>
              <a:t>		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  </a:t>
            </a: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return 0;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60420" name="Text Box 4"/>
          <p:cNvSpPr txBox="1">
            <a:spLocks noChangeArrowheads="1"/>
          </p:cNvSpPr>
          <p:nvPr/>
        </p:nvSpPr>
        <p:spPr bwMode="auto">
          <a:xfrm>
            <a:off x="2667000" y="5410200"/>
            <a:ext cx="1670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Parent process</a:t>
            </a:r>
          </a:p>
        </p:txBody>
      </p:sp>
      <p:sp>
        <p:nvSpPr>
          <p:cNvPr id="60421" name="Text Box 5"/>
          <p:cNvSpPr txBox="1">
            <a:spLocks noChangeArrowheads="1"/>
          </p:cNvSpPr>
          <p:nvPr/>
        </p:nvSpPr>
        <p:spPr bwMode="auto">
          <a:xfrm>
            <a:off x="4419600" y="2971800"/>
            <a:ext cx="6546850" cy="3205163"/>
          </a:xfrm>
          <a:prstGeom prst="rect">
            <a:avLst/>
          </a:prstGeom>
          <a:solidFill>
            <a:srgbClr val="FFFF99"/>
          </a:solidFill>
          <a:ln w="9525">
            <a:solidFill>
              <a:srgbClr val="CC66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&lt;stdio.h&gt;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&lt;unistd.h&gt;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&lt;sys/types.h&gt;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int main()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  </a:t>
            </a: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pid_t pid;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  </a:t>
            </a: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if ((pid = 0) == 0)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    </a:t>
            </a: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while (1)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      printf(“child’s return value %d:  I want to play…\n”, pid);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    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  </a:t>
            </a: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} else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while (1)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  printf(“parent’s return value %d:  After the project…\n”, pid);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}		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return 0;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60422" name="Text Box 6"/>
          <p:cNvSpPr txBox="1">
            <a:spLocks noChangeArrowheads="1"/>
          </p:cNvSpPr>
          <p:nvPr/>
        </p:nvSpPr>
        <p:spPr bwMode="auto">
          <a:xfrm>
            <a:off x="7091363" y="6172200"/>
            <a:ext cx="15128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Child process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38400" y="2286000"/>
            <a:ext cx="4218142" cy="341632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perspectiveRelaxedModerately"/>
              <a:lightRig rig="threePt" dir="t"/>
            </a:scene3d>
          </a:bodyPr>
          <a:lstStyle/>
          <a:p>
            <a:pPr algn="ctr">
              <a:defRPr/>
            </a:pP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Long, </a:t>
            </a:r>
          </a:p>
          <a:p>
            <a:pPr algn="ctr">
              <a:defRPr/>
            </a:pP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Long, Long</a:t>
            </a:r>
          </a:p>
          <a:p>
            <a:pPr algn="ctr">
              <a:defRPr/>
            </a:pP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Ago…(During</a:t>
            </a:r>
          </a:p>
          <a:p>
            <a:pPr algn="ctr">
              <a:defRPr/>
            </a:pP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the 1940s)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>
                <a:latin typeface="Courier New" panose="02070309020205020404" pitchFamily="49" charset="0"/>
              </a:rPr>
              <a:t>Nag.c</a:t>
            </a:r>
            <a:r>
              <a:rPr lang="en-US" altLang="en-US" smtClean="0"/>
              <a:t> Outputs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600" b="1" smtClean="0">
                <a:solidFill>
                  <a:schemeClr val="folHlink"/>
                </a:solidFill>
                <a:latin typeface="Courier New" panose="02070309020205020404" pitchFamily="49" charset="0"/>
              </a:rPr>
              <a:t>&gt;a.out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600" b="1" smtClean="0">
                <a:solidFill>
                  <a:schemeClr val="folHlink"/>
                </a:solidFill>
                <a:latin typeface="Courier New" panose="02070309020205020404" pitchFamily="49" charset="0"/>
              </a:rPr>
              <a:t>child’s return value 0:  I want to play…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600" b="1" smtClean="0">
                <a:solidFill>
                  <a:schemeClr val="folHlink"/>
                </a:solidFill>
                <a:latin typeface="Courier New" panose="02070309020205020404" pitchFamily="49" charset="0"/>
              </a:rPr>
              <a:t>child’s return value 0:  I want to play…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600" b="1" smtClean="0">
                <a:solidFill>
                  <a:schemeClr val="folHlink"/>
                </a:solidFill>
                <a:latin typeface="Courier New" panose="02070309020205020404" pitchFamily="49" charset="0"/>
              </a:rPr>
              <a:t>child’s return value 0:  I want to play…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600" b="1" smtClean="0">
                <a:solidFill>
                  <a:schemeClr val="folHlink"/>
                </a:solidFill>
                <a:latin typeface="Courier New" panose="02070309020205020404" pitchFamily="49" charset="0"/>
              </a:rPr>
              <a:t>…// context switch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600" b="1" smtClean="0">
                <a:solidFill>
                  <a:schemeClr val="folHlink"/>
                </a:solidFill>
                <a:latin typeface="Courier New" panose="02070309020205020404" pitchFamily="49" charset="0"/>
              </a:rPr>
              <a:t>parent’s return value 3218:  After the project…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600" b="1" smtClean="0">
                <a:solidFill>
                  <a:schemeClr val="folHlink"/>
                </a:solidFill>
                <a:latin typeface="Courier New" panose="02070309020205020404" pitchFamily="49" charset="0"/>
              </a:rPr>
              <a:t>parent’s return value 3218:  After the project…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600" b="1" smtClean="0">
                <a:solidFill>
                  <a:schemeClr val="folHlink"/>
                </a:solidFill>
                <a:latin typeface="Courier New" panose="02070309020205020404" pitchFamily="49" charset="0"/>
              </a:rPr>
              <a:t>parent’s return value 3218:  After the project…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600" b="1" smtClean="0">
                <a:solidFill>
                  <a:schemeClr val="folHlink"/>
                </a:solidFill>
                <a:latin typeface="Courier New" panose="02070309020205020404" pitchFamily="49" charset="0"/>
              </a:rPr>
              <a:t>…// context switch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600" b="1" smtClean="0">
                <a:solidFill>
                  <a:schemeClr val="folHlink"/>
                </a:solidFill>
                <a:latin typeface="Courier New" panose="02070309020205020404" pitchFamily="49" charset="0"/>
              </a:rPr>
              <a:t>child’s return value 0:  I want to play…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600" b="1" smtClean="0">
                <a:solidFill>
                  <a:schemeClr val="folHlink"/>
                </a:solidFill>
                <a:latin typeface="Courier New" panose="02070309020205020404" pitchFamily="49" charset="0"/>
              </a:rPr>
              <a:t>child’s return value 0:  I want to play…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600" b="1" smtClean="0">
                <a:solidFill>
                  <a:schemeClr val="folHlink"/>
                </a:solidFill>
                <a:latin typeface="Courier New" panose="02070309020205020404" pitchFamily="49" charset="0"/>
              </a:rPr>
              <a:t>child’s return value 0:  I want to play…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600" b="1" smtClean="0">
                <a:solidFill>
                  <a:schemeClr val="folHlink"/>
                </a:solidFill>
                <a:latin typeface="Courier New" panose="02070309020205020404" pitchFamily="49" charset="0"/>
              </a:rPr>
              <a:t>^C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600" b="1" smtClean="0">
                <a:solidFill>
                  <a:schemeClr val="folHlink"/>
                </a:solidFill>
                <a:latin typeface="Courier New" panose="02070309020205020404" pitchFamily="49" charset="0"/>
              </a:rPr>
              <a:t>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Why clone a process?</a:t>
            </a:r>
          </a:p>
        </p:txBody>
      </p:sp>
      <p:sp>
        <p:nvSpPr>
          <p:cNvPr id="645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Why clone a process?</a:t>
            </a:r>
          </a:p>
        </p:txBody>
      </p:sp>
      <p:sp>
        <p:nvSpPr>
          <p:cNvPr id="655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Simplifies parameter passing</a:t>
            </a:r>
          </a:p>
          <a:p>
            <a:pPr lvl="1"/>
            <a:r>
              <a:rPr lang="en-US" altLang="en-US" smtClean="0"/>
              <a:t>Environmental variables, permissions, etc.</a:t>
            </a:r>
          </a:p>
          <a:p>
            <a:r>
              <a:rPr lang="en-US" altLang="en-US" smtClean="0"/>
              <a:t>Performance optimization</a:t>
            </a:r>
          </a:p>
          <a:p>
            <a:pPr lvl="1"/>
            <a:r>
              <a:rPr lang="en-US" altLang="en-US" smtClean="0"/>
              <a:t>Copy on write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Also,…don’t do this at home</a:t>
            </a:r>
          </a:p>
        </p:txBody>
      </p:sp>
      <p:sp>
        <p:nvSpPr>
          <p:cNvPr id="665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en-US" altLang="en-US" smtClean="0"/>
              <a:t>while (1) {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en-US" smtClean="0"/>
              <a:t>	fork();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en-US" smtClean="0"/>
              <a:t>}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</a:t>
            </a:r>
            <a:r>
              <a:rPr lang="en-US" altLang="en-US" b="1" smtClean="0">
                <a:latin typeface="Courier New" panose="02070309020205020404" pitchFamily="49" charset="0"/>
              </a:rPr>
              <a:t>exec</a:t>
            </a:r>
            <a:r>
              <a:rPr lang="en-US" altLang="en-US" smtClean="0"/>
              <a:t> System Call Family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</a:t>
            </a:r>
            <a:r>
              <a:rPr lang="en-US" altLang="en-US" b="1" smtClean="0">
                <a:latin typeface="Courier New" panose="02070309020205020404" pitchFamily="49" charset="0"/>
              </a:rPr>
              <a:t>fork</a:t>
            </a:r>
            <a:r>
              <a:rPr lang="en-US" altLang="en-US" smtClean="0"/>
              <a:t> by itself is not interesting</a:t>
            </a:r>
          </a:p>
          <a:p>
            <a:pPr eaLnBrk="1" hangingPunct="1"/>
            <a:r>
              <a:rPr lang="en-US" altLang="en-US" smtClean="0"/>
              <a:t>To make a process run a program that is different from the parent process, you need </a:t>
            </a:r>
            <a:r>
              <a:rPr lang="en-US" altLang="en-US" b="1" i="1" smtClean="0">
                <a:solidFill>
                  <a:srgbClr val="CC66FF"/>
                </a:solidFill>
                <a:latin typeface="Courier New" panose="02070309020205020404" pitchFamily="49" charset="0"/>
              </a:rPr>
              <a:t>exec</a:t>
            </a:r>
            <a:r>
              <a:rPr lang="en-US" altLang="en-US" smtClean="0"/>
              <a:t> system call</a:t>
            </a:r>
          </a:p>
          <a:p>
            <a:pPr eaLnBrk="1" hangingPunct="1"/>
            <a:r>
              <a:rPr lang="en-US" altLang="en-US" smtClean="0"/>
              <a:t>exec starts a program by overwriting the current process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</a:t>
            </a:r>
            <a:r>
              <a:rPr lang="en-US" altLang="en-US" b="1" smtClean="0">
                <a:latin typeface="Courier New" panose="02070309020205020404" pitchFamily="49" charset="0"/>
              </a:rPr>
              <a:t>exec</a:t>
            </a:r>
            <a:r>
              <a:rPr lang="en-US" altLang="en-US" smtClean="0"/>
              <a:t> Example, </a:t>
            </a:r>
            <a:r>
              <a:rPr lang="en-US" altLang="en-US" b="1" smtClean="0">
                <a:latin typeface="Courier New" panose="02070309020205020404" pitchFamily="49" charset="0"/>
              </a:rPr>
              <a:t>HungryEyes.c</a:t>
            </a:r>
          </a:p>
        </p:txBody>
      </p:sp>
      <p:sp>
        <p:nvSpPr>
          <p:cNvPr id="69635" name="Text Box 3"/>
          <p:cNvSpPr txBox="1">
            <a:spLocks noChangeArrowheads="1"/>
          </p:cNvSpPr>
          <p:nvPr/>
        </p:nvSpPr>
        <p:spPr bwMode="auto">
          <a:xfrm>
            <a:off x="1733550" y="2514600"/>
            <a:ext cx="5856288" cy="3786188"/>
          </a:xfrm>
          <a:prstGeom prst="rect">
            <a:avLst/>
          </a:prstGeom>
          <a:solidFill>
            <a:srgbClr val="FFFF99"/>
          </a:solidFill>
          <a:ln w="9525">
            <a:solidFill>
              <a:srgbClr val="CC66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&lt;stdio.h&gt;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&lt;unistd.h&gt;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&lt;sys/types.h&gt;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&lt;string.h&gt;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&lt;malloc.h&gt;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#define LB_SIZE 1024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int main(int argc, char *argv[])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char fullPathName[] = “/usr/X11R6/bin/xeyes”;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char *myArgv[LB_SIZE];  // an array of pointers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myArgv[0] = (char *) malloc(strlen(fullPathName) + 1);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strcpy(myArgv[0], fullPathName);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myArgv[1] = NULL;  // last element should be a NULL pointer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execvp(fullPathName, myArgv);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return(0); // should not be reached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69636" name="Text Box 4"/>
          <p:cNvSpPr txBox="1">
            <a:spLocks noChangeArrowheads="1"/>
          </p:cNvSpPr>
          <p:nvPr/>
        </p:nvSpPr>
        <p:spPr bwMode="auto">
          <a:xfrm>
            <a:off x="4114800" y="6324600"/>
            <a:ext cx="11541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A process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5715000" y="2819400"/>
            <a:ext cx="3143250" cy="1295400"/>
            <a:chOff x="3600" y="1776"/>
            <a:chExt cx="1980" cy="816"/>
          </a:xfrm>
        </p:grpSpPr>
        <p:sp>
          <p:nvSpPr>
            <p:cNvPr id="69638" name="Text Box 5"/>
            <p:cNvSpPr txBox="1">
              <a:spLocks noChangeArrowheads="1"/>
            </p:cNvSpPr>
            <p:nvPr/>
          </p:nvSpPr>
          <p:spPr bwMode="auto">
            <a:xfrm>
              <a:off x="4080" y="1776"/>
              <a:ext cx="1500" cy="583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rgbClr val="CC66FF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At a shell prompt: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&gt;whereis xeyes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/usr/X11R6/bin/xeyes</a:t>
              </a:r>
            </a:p>
          </p:txBody>
        </p:sp>
        <p:sp>
          <p:nvSpPr>
            <p:cNvPr id="69639" name="Line 6"/>
            <p:cNvSpPr>
              <a:spLocks noChangeShapeType="1"/>
            </p:cNvSpPr>
            <p:nvPr/>
          </p:nvSpPr>
          <p:spPr bwMode="auto">
            <a:xfrm flipH="1">
              <a:off x="3600" y="2064"/>
              <a:ext cx="480" cy="52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</a:t>
            </a:r>
            <a:r>
              <a:rPr lang="en-US" altLang="en-US" b="1" smtClean="0">
                <a:latin typeface="Courier New" panose="02070309020205020404" pitchFamily="49" charset="0"/>
              </a:rPr>
              <a:t>exec</a:t>
            </a:r>
            <a:r>
              <a:rPr lang="en-US" altLang="en-US" smtClean="0"/>
              <a:t> Example, </a:t>
            </a:r>
            <a:r>
              <a:rPr lang="en-US" altLang="en-US" b="1" smtClean="0">
                <a:latin typeface="Courier New" panose="02070309020205020404" pitchFamily="49" charset="0"/>
              </a:rPr>
              <a:t>HungryEyes.c</a:t>
            </a:r>
          </a:p>
        </p:txBody>
      </p:sp>
      <p:sp>
        <p:nvSpPr>
          <p:cNvPr id="71683" name="Text Box 3"/>
          <p:cNvSpPr txBox="1">
            <a:spLocks noChangeArrowheads="1"/>
          </p:cNvSpPr>
          <p:nvPr/>
        </p:nvSpPr>
        <p:spPr bwMode="auto">
          <a:xfrm>
            <a:off x="1733550" y="2514600"/>
            <a:ext cx="5856288" cy="3786188"/>
          </a:xfrm>
          <a:prstGeom prst="rect">
            <a:avLst/>
          </a:prstGeom>
          <a:solidFill>
            <a:srgbClr val="FFFF99"/>
          </a:solidFill>
          <a:ln w="9525">
            <a:solidFill>
              <a:srgbClr val="CC66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&lt;stdio.h&gt;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&lt;unistd.h&gt;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&lt;sys/types.h&gt;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&lt;string.h&gt;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&lt;malloc.h&gt;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#define LB_SIZE 1024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int main(int argc, char *argv[])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char fullPathName[] = “/usr/X11R6/bin/xeyes”;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char *myArgv[LB_SIZE];  // an array of pointers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myArgv[0] = (char *) malloc(strlen(fullPathName) + 1);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strcpy(myArgv[0], fullPathName);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myArgv[1] = NULL;  // last element should be a NULL pointer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execvp(fullPathName, myArgv);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return(0); // should not be reached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71684" name="Text Box 4"/>
          <p:cNvSpPr txBox="1">
            <a:spLocks noChangeArrowheads="1"/>
          </p:cNvSpPr>
          <p:nvPr/>
        </p:nvSpPr>
        <p:spPr bwMode="auto">
          <a:xfrm>
            <a:off x="4103688" y="6338888"/>
            <a:ext cx="11541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A process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</a:t>
            </a:r>
            <a:r>
              <a:rPr lang="en-US" altLang="en-US" b="1" smtClean="0">
                <a:latin typeface="Courier New" panose="02070309020205020404" pitchFamily="49" charset="0"/>
              </a:rPr>
              <a:t>exec</a:t>
            </a:r>
            <a:r>
              <a:rPr lang="en-US" altLang="en-US" smtClean="0"/>
              <a:t> Example, </a:t>
            </a:r>
            <a:r>
              <a:rPr lang="en-US" altLang="en-US" b="1" smtClean="0">
                <a:latin typeface="Courier New" panose="02070309020205020404" pitchFamily="49" charset="0"/>
              </a:rPr>
              <a:t>HungryEyes.c</a:t>
            </a:r>
          </a:p>
        </p:txBody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1733550" y="2514600"/>
            <a:ext cx="5856288" cy="3786188"/>
          </a:xfrm>
          <a:prstGeom prst="rect">
            <a:avLst/>
          </a:prstGeom>
          <a:solidFill>
            <a:srgbClr val="FFFF99"/>
          </a:solidFill>
          <a:ln w="9525">
            <a:solidFill>
              <a:srgbClr val="CC66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&lt;stdio.h&gt;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&lt;unistd.h&gt;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&lt;sys/types.h&gt;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&lt;string.h&gt;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&lt;malloc.h&gt;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#define LB_SIZE 1024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int main(int argc, char *argv[])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char fullPathName[] = “/usr/X11R6/bin/xeyes”;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char *myArgv[LB_SIZE];  // an array of pointers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myArgv[0] = (char *) malloc(</a:t>
            </a: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strlen(fullPathName)</a:t>
            </a: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+ 1);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strcpy(myArgv[0], fullPathName);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myArgv[1] = NULL;  // last element should be a NULL pointer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execvp(fullPathName, myArgv);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return(0); // should not be reached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73732" name="Text Box 4"/>
          <p:cNvSpPr txBox="1">
            <a:spLocks noChangeArrowheads="1"/>
          </p:cNvSpPr>
          <p:nvPr/>
        </p:nvSpPr>
        <p:spPr bwMode="auto">
          <a:xfrm>
            <a:off x="4103688" y="6338888"/>
            <a:ext cx="11541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A process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</a:t>
            </a:r>
            <a:r>
              <a:rPr lang="en-US" altLang="en-US" b="1" smtClean="0">
                <a:latin typeface="Courier New" panose="02070309020205020404" pitchFamily="49" charset="0"/>
              </a:rPr>
              <a:t>exec</a:t>
            </a:r>
            <a:r>
              <a:rPr lang="en-US" altLang="en-US" smtClean="0"/>
              <a:t> Example, </a:t>
            </a:r>
            <a:r>
              <a:rPr lang="en-US" altLang="en-US" b="1" smtClean="0">
                <a:latin typeface="Courier New" panose="02070309020205020404" pitchFamily="49" charset="0"/>
              </a:rPr>
              <a:t>HungryEyes.c</a:t>
            </a:r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1733550" y="2514600"/>
            <a:ext cx="5856288" cy="3786188"/>
          </a:xfrm>
          <a:prstGeom prst="rect">
            <a:avLst/>
          </a:prstGeom>
          <a:solidFill>
            <a:srgbClr val="FFFF99"/>
          </a:solidFill>
          <a:ln w="9525">
            <a:solidFill>
              <a:srgbClr val="CC66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&lt;stdio.h&gt;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&lt;unistd.h&gt;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&lt;sys/types.h&gt;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&lt;string.h&gt;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&lt;malloc.h&gt;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#define LB_SIZE 1024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int main(int argc, char *argv[])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char fullPathName[] = “/usr/X11R6/bin/xeyes”;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char *myArgv[LB_SIZE];  // an array of pointers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myArgv[0] = (char *) malloc(strlen(fullPathName) </a:t>
            </a: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+ 1</a:t>
            </a: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strcpy(myArgv[0], fullPathName);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myArgv[1] = NULL;  // last element should be a NULL pointer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execvp(fullPathName, myArgv);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return(0); // should not be reached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75780" name="Text Box 4"/>
          <p:cNvSpPr txBox="1">
            <a:spLocks noChangeArrowheads="1"/>
          </p:cNvSpPr>
          <p:nvPr/>
        </p:nvSpPr>
        <p:spPr bwMode="auto">
          <a:xfrm>
            <a:off x="4103688" y="6338888"/>
            <a:ext cx="11541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A process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</a:t>
            </a:r>
            <a:r>
              <a:rPr lang="en-US" altLang="en-US" b="1" smtClean="0">
                <a:latin typeface="Courier New" panose="02070309020205020404" pitchFamily="49" charset="0"/>
              </a:rPr>
              <a:t>exec</a:t>
            </a:r>
            <a:r>
              <a:rPr lang="en-US" altLang="en-US" smtClean="0"/>
              <a:t> Example, </a:t>
            </a:r>
            <a:r>
              <a:rPr lang="en-US" altLang="en-US" b="1" smtClean="0">
                <a:latin typeface="Courier New" panose="02070309020205020404" pitchFamily="49" charset="0"/>
              </a:rPr>
              <a:t>HungryEyes.c</a:t>
            </a:r>
          </a:p>
        </p:txBody>
      </p:sp>
      <p:sp>
        <p:nvSpPr>
          <p:cNvPr id="77827" name="Text Box 3"/>
          <p:cNvSpPr txBox="1">
            <a:spLocks noChangeArrowheads="1"/>
          </p:cNvSpPr>
          <p:nvPr/>
        </p:nvSpPr>
        <p:spPr bwMode="auto">
          <a:xfrm>
            <a:off x="1733550" y="2514600"/>
            <a:ext cx="5856288" cy="3786188"/>
          </a:xfrm>
          <a:prstGeom prst="rect">
            <a:avLst/>
          </a:prstGeom>
          <a:solidFill>
            <a:srgbClr val="FFFF99"/>
          </a:solidFill>
          <a:ln w="9525">
            <a:solidFill>
              <a:srgbClr val="CC66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&lt;stdio.h&gt;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&lt;unistd.h&gt;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&lt;sys/types.h&gt;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&lt;string.h&gt;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&lt;malloc.h&gt;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#define LB_SIZE 1024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int main(int argc, char *argv[])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char fullPathName[] = “/usr/X11R6/bin/xeyes”;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char *myArgv[LB_SIZE];  // an array of pointers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myArgv[0] = </a:t>
            </a: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(char *)</a:t>
            </a: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malloc(strlen(fullPathName) + 1);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strcpy(myArgv[0], fullPathName);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myArgv[1] = NULL;  // last element should be a NULL pointer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execvp(fullPathName, myArgv);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return(0); // should not be reached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77828" name="Text Box 4"/>
          <p:cNvSpPr txBox="1">
            <a:spLocks noChangeArrowheads="1"/>
          </p:cNvSpPr>
          <p:nvPr/>
        </p:nvSpPr>
        <p:spPr bwMode="auto">
          <a:xfrm>
            <a:off x="4103688" y="6338888"/>
            <a:ext cx="11541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A process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Long, Long, Long Ago…(during the 1940s)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John von Neumann invented </a:t>
            </a:r>
            <a:r>
              <a:rPr lang="en-US" altLang="en-US" b="1" i="1" smtClean="0">
                <a:solidFill>
                  <a:srgbClr val="CC66FF"/>
                </a:solidFill>
              </a:rPr>
              <a:t>von Neumann computer architecture</a:t>
            </a:r>
          </a:p>
          <a:p>
            <a:pPr lvl="1" eaLnBrk="1" hangingPunct="1"/>
            <a:r>
              <a:rPr lang="en-US" altLang="en-US" smtClean="0"/>
              <a:t>A CPU</a:t>
            </a:r>
          </a:p>
          <a:p>
            <a:pPr lvl="1" eaLnBrk="1" hangingPunct="1"/>
            <a:r>
              <a:rPr lang="en-US" altLang="en-US" smtClean="0"/>
              <a:t>A memory unit</a:t>
            </a:r>
          </a:p>
          <a:p>
            <a:pPr lvl="1" eaLnBrk="1" hangingPunct="1"/>
            <a:r>
              <a:rPr lang="en-US" altLang="en-US" smtClean="0"/>
              <a:t>I/O devices (e.g., </a:t>
            </a:r>
          </a:p>
          <a:p>
            <a:pPr lvl="1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smtClean="0"/>
              <a:t>	disks and tapes)</a:t>
            </a:r>
          </a:p>
        </p:txBody>
      </p:sp>
      <p:pic>
        <p:nvPicPr>
          <p:cNvPr id="9220" name="Picture 5" descr="brontos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3162300"/>
            <a:ext cx="3019425" cy="346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</a:t>
            </a:r>
            <a:r>
              <a:rPr lang="en-US" altLang="en-US" b="1" smtClean="0">
                <a:latin typeface="Courier New" panose="02070309020205020404" pitchFamily="49" charset="0"/>
              </a:rPr>
              <a:t>exec</a:t>
            </a:r>
            <a:r>
              <a:rPr lang="en-US" altLang="en-US" smtClean="0"/>
              <a:t> Example, </a:t>
            </a:r>
            <a:r>
              <a:rPr lang="en-US" altLang="en-US" b="1" smtClean="0">
                <a:latin typeface="Courier New" panose="02070309020205020404" pitchFamily="49" charset="0"/>
              </a:rPr>
              <a:t>HungryEyes.c</a:t>
            </a:r>
          </a:p>
        </p:txBody>
      </p:sp>
      <p:sp>
        <p:nvSpPr>
          <p:cNvPr id="79875" name="Text Box 3"/>
          <p:cNvSpPr txBox="1">
            <a:spLocks noChangeArrowheads="1"/>
          </p:cNvSpPr>
          <p:nvPr/>
        </p:nvSpPr>
        <p:spPr bwMode="auto">
          <a:xfrm>
            <a:off x="1733550" y="2514600"/>
            <a:ext cx="5856288" cy="3786188"/>
          </a:xfrm>
          <a:prstGeom prst="rect">
            <a:avLst/>
          </a:prstGeom>
          <a:solidFill>
            <a:srgbClr val="FFFF99"/>
          </a:solidFill>
          <a:ln w="9525">
            <a:solidFill>
              <a:srgbClr val="CC66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&lt;stdio.h&gt;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&lt;unistd.h&gt;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&lt;sys/types.h&gt;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&lt;string.h&gt;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&lt;malloc.h&gt;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#define LB_SIZE 1024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int main(int argc, char *argv[])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char fullPathName[] = “/usr/X11R6/bin/xeyes”;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char *myArgv[LB_SIZE];  // an array of pointers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myArgv[0] = (char *) malloc(strlen(fullPathName) + 1);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strcpy</a:t>
            </a: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(myArgv[0], fullPathName);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myArgv[1] = NULL;  // last element should be a NULL pointer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execvp(fullPathName, myArgv);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return(0); // should not be reached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79876" name="Text Box 4"/>
          <p:cNvSpPr txBox="1">
            <a:spLocks noChangeArrowheads="1"/>
          </p:cNvSpPr>
          <p:nvPr/>
        </p:nvSpPr>
        <p:spPr bwMode="auto">
          <a:xfrm>
            <a:off x="4103688" y="6338888"/>
            <a:ext cx="11541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A process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</a:t>
            </a:r>
            <a:r>
              <a:rPr lang="en-US" altLang="en-US" b="1" smtClean="0">
                <a:latin typeface="Courier New" panose="02070309020205020404" pitchFamily="49" charset="0"/>
              </a:rPr>
              <a:t>exec</a:t>
            </a:r>
            <a:r>
              <a:rPr lang="en-US" altLang="en-US" smtClean="0"/>
              <a:t> Example, </a:t>
            </a:r>
            <a:r>
              <a:rPr lang="en-US" altLang="en-US" b="1" smtClean="0">
                <a:latin typeface="Courier New" panose="02070309020205020404" pitchFamily="49" charset="0"/>
              </a:rPr>
              <a:t>HungryEyes.c</a:t>
            </a:r>
          </a:p>
        </p:txBody>
      </p:sp>
      <p:sp>
        <p:nvSpPr>
          <p:cNvPr id="81923" name="Text Box 3"/>
          <p:cNvSpPr txBox="1">
            <a:spLocks noChangeArrowheads="1"/>
          </p:cNvSpPr>
          <p:nvPr/>
        </p:nvSpPr>
        <p:spPr bwMode="auto">
          <a:xfrm>
            <a:off x="1733550" y="2514600"/>
            <a:ext cx="5856288" cy="3786188"/>
          </a:xfrm>
          <a:prstGeom prst="rect">
            <a:avLst/>
          </a:prstGeom>
          <a:solidFill>
            <a:srgbClr val="FFFF99"/>
          </a:solidFill>
          <a:ln w="9525">
            <a:solidFill>
              <a:srgbClr val="CC66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&lt;stdio.h&gt;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&lt;unistd.h&gt;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&lt;sys/types.h&gt;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&lt;string.h&gt;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&lt;malloc.h&gt;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#define LB_SIZE 1024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int main(int argc, char *argv[])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char fullPathName[] = “/usr/X11R6/bin/xeyes”;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char *myArgv[LB_SIZE];  // an array of pointers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myArgv[0] = (char *) malloc(strlen(fullPathName) + 1);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strcpy(myArgv[0], fullPathName);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myArgv[1] = NULL;  // last element should be a NULL pointer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execvp(fullPathName, myArgv);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return(0); // should not be reached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81924" name="Text Box 4"/>
          <p:cNvSpPr txBox="1">
            <a:spLocks noChangeArrowheads="1"/>
          </p:cNvSpPr>
          <p:nvPr/>
        </p:nvSpPr>
        <p:spPr bwMode="auto">
          <a:xfrm>
            <a:off x="4103688" y="6338888"/>
            <a:ext cx="11541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A process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</a:t>
            </a:r>
            <a:r>
              <a:rPr lang="en-US" altLang="en-US" b="1" smtClean="0">
                <a:latin typeface="Courier New" panose="02070309020205020404" pitchFamily="49" charset="0"/>
              </a:rPr>
              <a:t>exec</a:t>
            </a:r>
            <a:r>
              <a:rPr lang="en-US" altLang="en-US" smtClean="0"/>
              <a:t> Example, </a:t>
            </a:r>
            <a:r>
              <a:rPr lang="en-US" altLang="en-US" b="1" smtClean="0">
                <a:latin typeface="Courier New" panose="02070309020205020404" pitchFamily="49" charset="0"/>
              </a:rPr>
              <a:t>HungryEyes.c</a:t>
            </a:r>
          </a:p>
        </p:txBody>
      </p:sp>
      <p:sp>
        <p:nvSpPr>
          <p:cNvPr id="83971" name="Text Box 3"/>
          <p:cNvSpPr txBox="1">
            <a:spLocks noChangeArrowheads="1"/>
          </p:cNvSpPr>
          <p:nvPr/>
        </p:nvSpPr>
        <p:spPr bwMode="auto">
          <a:xfrm>
            <a:off x="1733550" y="2514600"/>
            <a:ext cx="5856288" cy="3786188"/>
          </a:xfrm>
          <a:prstGeom prst="rect">
            <a:avLst/>
          </a:prstGeom>
          <a:solidFill>
            <a:srgbClr val="FFFF99"/>
          </a:solidFill>
          <a:ln w="9525">
            <a:solidFill>
              <a:srgbClr val="CC66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&lt;stdio.h&gt;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&lt;unistd.h&gt;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&lt;sys/types.h&gt;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&lt;string.h&gt;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&lt;malloc.h&gt;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#define LB_SIZE 1024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int main(int argc, char *argv[])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char fullPathName[] = “/usr/X11R6/bin/xeyes”;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char *myArgv[LB_SIZE];  // an array of pointers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myArgv[0] = (char *) malloc(strlen(fullPathName) + 1);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strcpy(myArgv[0], fullPathName);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myArgv[1] = NULL;  // last element should be a NULL pointer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  execvp(fullPathName, myArgv);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return(0); // should not be reached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83972" name="Text Box 4"/>
          <p:cNvSpPr txBox="1">
            <a:spLocks noChangeArrowheads="1"/>
          </p:cNvSpPr>
          <p:nvPr/>
        </p:nvSpPr>
        <p:spPr bwMode="auto">
          <a:xfrm>
            <a:off x="4103688" y="6338888"/>
            <a:ext cx="11541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A process</a:t>
            </a:r>
          </a:p>
        </p:txBody>
      </p:sp>
      <p:grpSp>
        <p:nvGrpSpPr>
          <p:cNvPr id="5" name="Group 7"/>
          <p:cNvGrpSpPr>
            <a:grpSpLocks/>
          </p:cNvGrpSpPr>
          <p:nvPr/>
        </p:nvGrpSpPr>
        <p:grpSpPr bwMode="auto">
          <a:xfrm>
            <a:off x="4495800" y="5575300"/>
            <a:ext cx="3622675" cy="646113"/>
            <a:chOff x="2928" y="1776"/>
            <a:chExt cx="2282" cy="407"/>
          </a:xfrm>
        </p:grpSpPr>
        <p:sp>
          <p:nvSpPr>
            <p:cNvPr id="83974" name="Text Box 5"/>
            <p:cNvSpPr txBox="1">
              <a:spLocks noChangeArrowheads="1"/>
            </p:cNvSpPr>
            <p:nvPr/>
          </p:nvSpPr>
          <p:spPr bwMode="auto">
            <a:xfrm>
              <a:off x="4080" y="1776"/>
              <a:ext cx="1130" cy="407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rgbClr val="CC66FF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To be passed to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main() of xeyes</a:t>
              </a:r>
            </a:p>
          </p:txBody>
        </p:sp>
        <p:sp>
          <p:nvSpPr>
            <p:cNvPr id="83975" name="Line 6"/>
            <p:cNvSpPr>
              <a:spLocks noChangeShapeType="1"/>
            </p:cNvSpPr>
            <p:nvPr/>
          </p:nvSpPr>
          <p:spPr bwMode="auto">
            <a:xfrm flipH="1" flipV="1">
              <a:off x="2928" y="1912"/>
              <a:ext cx="1152" cy="15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ext Box 3"/>
          <p:cNvSpPr txBox="1">
            <a:spLocks noChangeArrowheads="1"/>
          </p:cNvSpPr>
          <p:nvPr/>
        </p:nvSpPr>
        <p:spPr bwMode="auto">
          <a:xfrm>
            <a:off x="1733550" y="2514600"/>
            <a:ext cx="5856288" cy="3786188"/>
          </a:xfrm>
          <a:prstGeom prst="rect">
            <a:avLst/>
          </a:prstGeom>
          <a:solidFill>
            <a:srgbClr val="FFFF99"/>
          </a:solidFill>
          <a:ln w="9525">
            <a:solidFill>
              <a:srgbClr val="CC66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&lt;stdio.h&gt;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&lt;unistd.h&gt;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&lt;sys/types.h&gt;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&lt;string.h&gt;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&lt;malloc.h&gt;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#define LB_SIZE 1024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int main(int argc, char *argv[])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char fullPathName[] = “/usr/X11R6/bin/xeyes”;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char *myArgv[LB_SIZE];  // an array of pointers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myArgv[0] = (char *) malloc(strlen(fullPathName) + 1);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strcpy(myArgv[0], fullPathName);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myArgv[1] = NULL;  // last element should be a NULL pointer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  execvp(fullPathName, myArgv);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exit(0);  // should not be reached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86019" name="Text Box 4"/>
          <p:cNvSpPr txBox="1">
            <a:spLocks noChangeArrowheads="1"/>
          </p:cNvSpPr>
          <p:nvPr/>
        </p:nvSpPr>
        <p:spPr bwMode="auto">
          <a:xfrm>
            <a:off x="4103688" y="6338888"/>
            <a:ext cx="11541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A process</a:t>
            </a:r>
          </a:p>
        </p:txBody>
      </p:sp>
      <p:sp>
        <p:nvSpPr>
          <p:cNvPr id="860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</a:t>
            </a:r>
            <a:r>
              <a:rPr lang="en-US" altLang="en-US" b="1" smtClean="0">
                <a:latin typeface="Courier New" panose="02070309020205020404" pitchFamily="49" charset="0"/>
              </a:rPr>
              <a:t>exec</a:t>
            </a:r>
            <a:r>
              <a:rPr lang="en-US" altLang="en-US" smtClean="0"/>
              <a:t> Example, </a:t>
            </a:r>
            <a:r>
              <a:rPr lang="en-US" altLang="en-US" b="1" smtClean="0">
                <a:latin typeface="Courier New" panose="02070309020205020404" pitchFamily="49" charset="0"/>
              </a:rPr>
              <a:t>HungryEyes.c</a:t>
            </a: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1752600" y="2514600"/>
            <a:ext cx="6705600" cy="3886200"/>
            <a:chOff x="1104" y="1584"/>
            <a:chExt cx="4224" cy="2160"/>
          </a:xfrm>
        </p:grpSpPr>
        <p:sp>
          <p:nvSpPr>
            <p:cNvPr id="86022" name="Rectangle 5"/>
            <p:cNvSpPr>
              <a:spLocks noChangeArrowheads="1"/>
            </p:cNvSpPr>
            <p:nvPr/>
          </p:nvSpPr>
          <p:spPr bwMode="auto">
            <a:xfrm>
              <a:off x="1104" y="1584"/>
              <a:ext cx="3648" cy="216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CC66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86023" name="Oval 6"/>
            <p:cNvSpPr>
              <a:spLocks noChangeArrowheads="1"/>
            </p:cNvSpPr>
            <p:nvPr/>
          </p:nvSpPr>
          <p:spPr bwMode="auto">
            <a:xfrm>
              <a:off x="1104" y="1584"/>
              <a:ext cx="1824" cy="216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86024" name="Oval 7"/>
            <p:cNvSpPr>
              <a:spLocks noChangeArrowheads="1"/>
            </p:cNvSpPr>
            <p:nvPr/>
          </p:nvSpPr>
          <p:spPr bwMode="auto">
            <a:xfrm>
              <a:off x="2928" y="1584"/>
              <a:ext cx="1824" cy="216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86025" name="Oval 8"/>
            <p:cNvSpPr>
              <a:spLocks noChangeArrowheads="1"/>
            </p:cNvSpPr>
            <p:nvPr/>
          </p:nvSpPr>
          <p:spPr bwMode="auto">
            <a:xfrm>
              <a:off x="2496" y="2544"/>
              <a:ext cx="432" cy="48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86026" name="Oval 9"/>
            <p:cNvSpPr>
              <a:spLocks noChangeArrowheads="1"/>
            </p:cNvSpPr>
            <p:nvPr/>
          </p:nvSpPr>
          <p:spPr bwMode="auto">
            <a:xfrm>
              <a:off x="4320" y="2544"/>
              <a:ext cx="432" cy="48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86027" name="AutoShape 11"/>
            <p:cNvSpPr>
              <a:spLocks noChangeArrowheads="1"/>
            </p:cNvSpPr>
            <p:nvPr/>
          </p:nvSpPr>
          <p:spPr bwMode="auto">
            <a:xfrm rot="-1258110">
              <a:off x="5136" y="2592"/>
              <a:ext cx="192" cy="384"/>
            </a:xfrm>
            <a:prstGeom prst="upArrow">
              <a:avLst>
                <a:gd name="adj1" fmla="val 40472"/>
                <a:gd name="adj2" fmla="val 111389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Thread Creation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Use </a:t>
            </a:r>
            <a:r>
              <a:rPr lang="en-US" altLang="en-US" b="1" smtClean="0">
                <a:latin typeface="Courier New" panose="02070309020205020404" pitchFamily="49" charset="0"/>
              </a:rPr>
              <a:t>pthread_create()</a:t>
            </a:r>
            <a:r>
              <a:rPr lang="en-US" altLang="en-US" smtClean="0"/>
              <a:t> instead of </a:t>
            </a:r>
            <a:r>
              <a:rPr lang="en-US" altLang="en-US" b="1" smtClean="0">
                <a:latin typeface="Courier New" panose="02070309020205020404" pitchFamily="49" charset="0"/>
              </a:rPr>
              <a:t>fork()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A newly created thread will share the address space of the current process and all resources (e.g., open files)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mtClean="0"/>
              <a:t>+ Efficient sharing of states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mtClean="0"/>
              <a:t>- Potential corruptions by a misbehaving thread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 von Neumann Architecture,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/>
              <a:t>Programs are stored on storage devices</a:t>
            </a:r>
          </a:p>
          <a:p>
            <a:pPr eaLnBrk="1" hangingPunct="1"/>
            <a:r>
              <a:rPr lang="en-US" altLang="en-US" sz="2800" smtClean="0"/>
              <a:t>Programs are copied into memory for execution</a:t>
            </a:r>
          </a:p>
          <a:p>
            <a:pPr eaLnBrk="1" hangingPunct="1"/>
            <a:r>
              <a:rPr lang="en-US" altLang="en-US" sz="2800" smtClean="0"/>
              <a:t>CPU reads each instruction in the program and executes accordingly</a:t>
            </a:r>
          </a:p>
        </p:txBody>
      </p:sp>
      <p:pic>
        <p:nvPicPr>
          <p:cNvPr id="11268" name="Picture 8" descr="Hard_Driv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572000"/>
            <a:ext cx="1905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5715000" y="3048000"/>
            <a:ext cx="2552700" cy="2514600"/>
            <a:chOff x="3600" y="1920"/>
            <a:chExt cx="1608" cy="1584"/>
          </a:xfrm>
        </p:grpSpPr>
        <p:pic>
          <p:nvPicPr>
            <p:cNvPr id="11273" name="Picture 6" descr="memory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48" y="1920"/>
              <a:ext cx="1560" cy="9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274" name="Freeform 12"/>
            <p:cNvSpPr>
              <a:spLocks/>
            </p:cNvSpPr>
            <p:nvPr/>
          </p:nvSpPr>
          <p:spPr bwMode="auto">
            <a:xfrm>
              <a:off x="3600" y="2448"/>
              <a:ext cx="480" cy="1056"/>
            </a:xfrm>
            <a:custGeom>
              <a:avLst/>
              <a:gdLst>
                <a:gd name="T0" fmla="*/ 480 w 480"/>
                <a:gd name="T1" fmla="*/ 1056 h 1056"/>
                <a:gd name="T2" fmla="*/ 0 w 480"/>
                <a:gd name="T3" fmla="*/ 528 h 1056"/>
                <a:gd name="T4" fmla="*/ 480 w 480"/>
                <a:gd name="T5" fmla="*/ 0 h 1056"/>
                <a:gd name="T6" fmla="*/ 0 60000 65536"/>
                <a:gd name="T7" fmla="*/ 0 60000 65536"/>
                <a:gd name="T8" fmla="*/ 0 60000 65536"/>
                <a:gd name="T9" fmla="*/ 0 w 480"/>
                <a:gd name="T10" fmla="*/ 0 h 1056"/>
                <a:gd name="T11" fmla="*/ 480 w 480"/>
                <a:gd name="T12" fmla="*/ 1056 h 105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0" h="1056">
                  <a:moveTo>
                    <a:pt x="480" y="1056"/>
                  </a:moveTo>
                  <a:cubicBezTo>
                    <a:pt x="240" y="880"/>
                    <a:pt x="0" y="704"/>
                    <a:pt x="0" y="528"/>
                  </a:cubicBezTo>
                  <a:cubicBezTo>
                    <a:pt x="0" y="352"/>
                    <a:pt x="240" y="176"/>
                    <a:pt x="480" y="0"/>
                  </a:cubicBezTo>
                </a:path>
              </a:pathLst>
            </a:custGeom>
            <a:noFill/>
            <a:ln w="28575" cmpd="sng">
              <a:solidFill>
                <a:schemeClr val="folHlink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5397500" y="1981200"/>
            <a:ext cx="2879725" cy="1219200"/>
            <a:chOff x="3400" y="1248"/>
            <a:chExt cx="1814" cy="768"/>
          </a:xfrm>
        </p:grpSpPr>
        <p:pic>
          <p:nvPicPr>
            <p:cNvPr id="11271" name="Picture 10" descr="Figure 1: The Pentium 4 from Intel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0" y="1248"/>
              <a:ext cx="1374" cy="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272" name="Freeform 13"/>
            <p:cNvSpPr>
              <a:spLocks/>
            </p:cNvSpPr>
            <p:nvPr/>
          </p:nvSpPr>
          <p:spPr bwMode="auto">
            <a:xfrm>
              <a:off x="3400" y="1584"/>
              <a:ext cx="248" cy="432"/>
            </a:xfrm>
            <a:custGeom>
              <a:avLst/>
              <a:gdLst>
                <a:gd name="T0" fmla="*/ 200 w 248"/>
                <a:gd name="T1" fmla="*/ 432 h 432"/>
                <a:gd name="T2" fmla="*/ 8 w 248"/>
                <a:gd name="T3" fmla="*/ 192 h 432"/>
                <a:gd name="T4" fmla="*/ 248 w 248"/>
                <a:gd name="T5" fmla="*/ 0 h 432"/>
                <a:gd name="T6" fmla="*/ 0 60000 65536"/>
                <a:gd name="T7" fmla="*/ 0 60000 65536"/>
                <a:gd name="T8" fmla="*/ 0 60000 65536"/>
                <a:gd name="T9" fmla="*/ 0 w 248"/>
                <a:gd name="T10" fmla="*/ 0 h 432"/>
                <a:gd name="T11" fmla="*/ 248 w 248"/>
                <a:gd name="T12" fmla="*/ 432 h 43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8" h="432">
                  <a:moveTo>
                    <a:pt x="200" y="432"/>
                  </a:moveTo>
                  <a:cubicBezTo>
                    <a:pt x="100" y="348"/>
                    <a:pt x="0" y="264"/>
                    <a:pt x="8" y="192"/>
                  </a:cubicBezTo>
                  <a:cubicBezTo>
                    <a:pt x="16" y="120"/>
                    <a:pt x="208" y="32"/>
                    <a:pt x="248" y="0"/>
                  </a:cubicBezTo>
                </a:path>
              </a:pathLst>
            </a:custGeom>
            <a:noFill/>
            <a:ln w="28575" cmpd="sng">
              <a:solidFill>
                <a:schemeClr val="folHlink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Simple CPU Model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b="1" i="1" smtClean="0">
                <a:solidFill>
                  <a:srgbClr val="CC66FF"/>
                </a:solidFill>
              </a:rPr>
              <a:t>Fetch-execute algorithm</a:t>
            </a:r>
          </a:p>
          <a:p>
            <a:pPr eaLnBrk="1" hangingPunct="1"/>
            <a:r>
              <a:rPr lang="en-US" altLang="en-US" smtClean="0"/>
              <a:t>During a boot sequence, the program counter (PC) is loaded with the address of the first instruction</a:t>
            </a:r>
          </a:p>
          <a:p>
            <a:pPr eaLnBrk="1" hangingPunct="1"/>
            <a:r>
              <a:rPr lang="en-US" altLang="en-US" smtClean="0"/>
              <a:t>The instruction register (IR) is loaded with the instruction from the address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Fetch-Execute Algorithm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5181600" y="3048000"/>
            <a:ext cx="1828800" cy="457200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…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5181600" y="4419600"/>
            <a:ext cx="1828800" cy="457200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…</a:t>
            </a: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5181600" y="3962400"/>
            <a:ext cx="1828800" cy="457200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load r4, c</a:t>
            </a: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5181600" y="3505200"/>
            <a:ext cx="1828800" cy="457200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load r3, b</a:t>
            </a: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1981200" y="3276600"/>
            <a:ext cx="1828800" cy="4572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1981200" y="4191000"/>
            <a:ext cx="1828800" cy="4572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 b="1">
              <a:latin typeface="Courier New" panose="02070309020205020404" pitchFamily="49" charset="0"/>
            </a:endParaRPr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5105400" y="5029200"/>
            <a:ext cx="20685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Memory addresses</a:t>
            </a: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7070725" y="3536950"/>
            <a:ext cx="68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3000</a:t>
            </a:r>
          </a:p>
        </p:txBody>
      </p:sp>
      <p:sp>
        <p:nvSpPr>
          <p:cNvPr id="15371" name="Text Box 11"/>
          <p:cNvSpPr txBox="1">
            <a:spLocks noChangeArrowheads="1"/>
          </p:cNvSpPr>
          <p:nvPr/>
        </p:nvSpPr>
        <p:spPr bwMode="auto">
          <a:xfrm>
            <a:off x="7070725" y="3994150"/>
            <a:ext cx="68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3004</a:t>
            </a:r>
          </a:p>
        </p:txBody>
      </p:sp>
      <p:sp>
        <p:nvSpPr>
          <p:cNvPr id="15372" name="Text Box 12"/>
          <p:cNvSpPr txBox="1">
            <a:spLocks noChangeArrowheads="1"/>
          </p:cNvSpPr>
          <p:nvPr/>
        </p:nvSpPr>
        <p:spPr bwMode="auto">
          <a:xfrm>
            <a:off x="1458913" y="3352800"/>
            <a:ext cx="4460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PC</a:t>
            </a:r>
          </a:p>
        </p:txBody>
      </p:sp>
      <p:sp>
        <p:nvSpPr>
          <p:cNvPr id="15373" name="Text Box 13"/>
          <p:cNvSpPr txBox="1">
            <a:spLocks noChangeArrowheads="1"/>
          </p:cNvSpPr>
          <p:nvPr/>
        </p:nvSpPr>
        <p:spPr bwMode="auto">
          <a:xfrm>
            <a:off x="1493838" y="4191000"/>
            <a:ext cx="4111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IR</a:t>
            </a:r>
          </a:p>
        </p:txBody>
      </p:sp>
      <p:sp>
        <p:nvSpPr>
          <p:cNvPr id="23568" name="Text Box 16"/>
          <p:cNvSpPr txBox="1">
            <a:spLocks noChangeArrowheads="1"/>
          </p:cNvSpPr>
          <p:nvPr/>
        </p:nvSpPr>
        <p:spPr bwMode="auto">
          <a:xfrm>
            <a:off x="2555875" y="3308350"/>
            <a:ext cx="68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3000</a:t>
            </a:r>
          </a:p>
        </p:txBody>
      </p:sp>
      <p:sp>
        <p:nvSpPr>
          <p:cNvPr id="23569" name="Line 17"/>
          <p:cNvSpPr>
            <a:spLocks noChangeShapeType="1"/>
          </p:cNvSpPr>
          <p:nvPr/>
        </p:nvSpPr>
        <p:spPr bwMode="auto">
          <a:xfrm flipV="1">
            <a:off x="3810000" y="3810000"/>
            <a:ext cx="15240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0" name="Text Box 18"/>
          <p:cNvSpPr txBox="1">
            <a:spLocks noChangeArrowheads="1"/>
          </p:cNvSpPr>
          <p:nvPr/>
        </p:nvSpPr>
        <p:spPr bwMode="auto">
          <a:xfrm>
            <a:off x="2124075" y="4248150"/>
            <a:ext cx="1549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load r3, b</a:t>
            </a:r>
          </a:p>
        </p:txBody>
      </p:sp>
      <p:sp>
        <p:nvSpPr>
          <p:cNvPr id="15377" name="Text Box 19"/>
          <p:cNvSpPr txBox="1">
            <a:spLocks noChangeArrowheads="1"/>
          </p:cNvSpPr>
          <p:nvPr/>
        </p:nvSpPr>
        <p:spPr bwMode="auto">
          <a:xfrm>
            <a:off x="3733800" y="24384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2362200" y="2438400"/>
            <a:ext cx="4113213" cy="1295400"/>
            <a:chOff x="1488" y="1536"/>
            <a:chExt cx="2591" cy="816"/>
          </a:xfrm>
        </p:grpSpPr>
        <p:sp>
          <p:nvSpPr>
            <p:cNvPr id="15379" name="Line 14"/>
            <p:cNvSpPr>
              <a:spLocks noChangeShapeType="1"/>
            </p:cNvSpPr>
            <p:nvPr/>
          </p:nvSpPr>
          <p:spPr bwMode="auto">
            <a:xfrm>
              <a:off x="2400" y="2208"/>
              <a:ext cx="864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80" name="Text Box 20"/>
            <p:cNvSpPr txBox="1">
              <a:spLocks noChangeArrowheads="1"/>
            </p:cNvSpPr>
            <p:nvPr/>
          </p:nvSpPr>
          <p:spPr bwMode="auto">
            <a:xfrm>
              <a:off x="1488" y="1536"/>
              <a:ext cx="259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PC = &lt;address of the first instruction&gt;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3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23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3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8" grpId="0"/>
      <p:bldP spid="23569" grpId="0" animBg="1"/>
      <p:bldP spid="2357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Fetch-Execute Algorithm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5181600" y="3048000"/>
            <a:ext cx="1828800" cy="457200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…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5181600" y="4419600"/>
            <a:ext cx="1828800" cy="457200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…</a:t>
            </a: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5181600" y="3962400"/>
            <a:ext cx="1828800" cy="457200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load r4, c</a:t>
            </a: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5181600" y="3505200"/>
            <a:ext cx="1828800" cy="457200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load r3, b</a:t>
            </a:r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1981200" y="3276600"/>
            <a:ext cx="1828800" cy="4572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1981200" y="4191000"/>
            <a:ext cx="1828800" cy="4572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 b="1">
              <a:latin typeface="Courier New" panose="02070309020205020404" pitchFamily="49" charset="0"/>
            </a:endParaRPr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5105400" y="5029200"/>
            <a:ext cx="20685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Memory addresses</a:t>
            </a:r>
          </a:p>
        </p:txBody>
      </p:sp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7070725" y="3536950"/>
            <a:ext cx="68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3000</a:t>
            </a:r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7070725" y="3994150"/>
            <a:ext cx="68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3004</a:t>
            </a:r>
          </a:p>
        </p:txBody>
      </p:sp>
      <p:sp>
        <p:nvSpPr>
          <p:cNvPr id="17420" name="Text Box 12"/>
          <p:cNvSpPr txBox="1">
            <a:spLocks noChangeArrowheads="1"/>
          </p:cNvSpPr>
          <p:nvPr/>
        </p:nvSpPr>
        <p:spPr bwMode="auto">
          <a:xfrm>
            <a:off x="1458913" y="3352800"/>
            <a:ext cx="4460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PC</a:t>
            </a:r>
          </a:p>
        </p:txBody>
      </p:sp>
      <p:sp>
        <p:nvSpPr>
          <p:cNvPr id="17421" name="Text Box 13"/>
          <p:cNvSpPr txBox="1">
            <a:spLocks noChangeArrowheads="1"/>
          </p:cNvSpPr>
          <p:nvPr/>
        </p:nvSpPr>
        <p:spPr bwMode="auto">
          <a:xfrm>
            <a:off x="1493838" y="4191000"/>
            <a:ext cx="4111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IR</a:t>
            </a:r>
          </a:p>
        </p:txBody>
      </p:sp>
      <p:sp>
        <p:nvSpPr>
          <p:cNvPr id="17422" name="Text Box 14"/>
          <p:cNvSpPr txBox="1">
            <a:spLocks noChangeArrowheads="1"/>
          </p:cNvSpPr>
          <p:nvPr/>
        </p:nvSpPr>
        <p:spPr bwMode="auto">
          <a:xfrm>
            <a:off x="2555875" y="3308350"/>
            <a:ext cx="68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3000</a:t>
            </a:r>
          </a:p>
        </p:txBody>
      </p:sp>
      <p:sp>
        <p:nvSpPr>
          <p:cNvPr id="17423" name="Text Box 16"/>
          <p:cNvSpPr txBox="1">
            <a:spLocks noChangeArrowheads="1"/>
          </p:cNvSpPr>
          <p:nvPr/>
        </p:nvSpPr>
        <p:spPr bwMode="auto">
          <a:xfrm>
            <a:off x="2124075" y="4248150"/>
            <a:ext cx="1549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load r3, b</a:t>
            </a:r>
          </a:p>
        </p:txBody>
      </p:sp>
      <p:sp>
        <p:nvSpPr>
          <p:cNvPr id="17424" name="Text Box 17"/>
          <p:cNvSpPr txBox="1">
            <a:spLocks noChangeArrowheads="1"/>
          </p:cNvSpPr>
          <p:nvPr/>
        </p:nvSpPr>
        <p:spPr bwMode="auto">
          <a:xfrm>
            <a:off x="3733800" y="24384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7425" name="Text Box 22"/>
          <p:cNvSpPr txBox="1">
            <a:spLocks noChangeArrowheads="1"/>
          </p:cNvSpPr>
          <p:nvPr/>
        </p:nvSpPr>
        <p:spPr bwMode="auto">
          <a:xfrm>
            <a:off x="2667000" y="2438400"/>
            <a:ext cx="197961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while (not halt) {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// increment PC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Fetch-Execute Algorithm</a:t>
            </a: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5181600" y="3048000"/>
            <a:ext cx="1828800" cy="457200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…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5181600" y="4419600"/>
            <a:ext cx="1828800" cy="457200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…</a:t>
            </a: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5181600" y="3962400"/>
            <a:ext cx="1828800" cy="457200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load r4, c</a:t>
            </a:r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5181600" y="3505200"/>
            <a:ext cx="1828800" cy="457200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load r3, b</a:t>
            </a: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1981200" y="3276600"/>
            <a:ext cx="1828800" cy="4572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1981200" y="4191000"/>
            <a:ext cx="1828800" cy="4572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 b="1">
              <a:latin typeface="Courier New" panose="02070309020205020404" pitchFamily="49" charset="0"/>
            </a:endParaRPr>
          </a:p>
        </p:txBody>
      </p:sp>
      <p:sp>
        <p:nvSpPr>
          <p:cNvPr id="19465" name="Text Box 9"/>
          <p:cNvSpPr txBox="1">
            <a:spLocks noChangeArrowheads="1"/>
          </p:cNvSpPr>
          <p:nvPr/>
        </p:nvSpPr>
        <p:spPr bwMode="auto">
          <a:xfrm>
            <a:off x="5105400" y="5029200"/>
            <a:ext cx="20685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Memory addresses</a:t>
            </a:r>
          </a:p>
        </p:txBody>
      </p:sp>
      <p:sp>
        <p:nvSpPr>
          <p:cNvPr id="19466" name="Text Box 10"/>
          <p:cNvSpPr txBox="1">
            <a:spLocks noChangeArrowheads="1"/>
          </p:cNvSpPr>
          <p:nvPr/>
        </p:nvSpPr>
        <p:spPr bwMode="auto">
          <a:xfrm>
            <a:off x="7070725" y="3536950"/>
            <a:ext cx="68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3000</a:t>
            </a:r>
          </a:p>
        </p:txBody>
      </p:sp>
      <p:sp>
        <p:nvSpPr>
          <p:cNvPr id="19467" name="Text Box 11"/>
          <p:cNvSpPr txBox="1">
            <a:spLocks noChangeArrowheads="1"/>
          </p:cNvSpPr>
          <p:nvPr/>
        </p:nvSpPr>
        <p:spPr bwMode="auto">
          <a:xfrm>
            <a:off x="7070725" y="3994150"/>
            <a:ext cx="68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3004</a:t>
            </a:r>
          </a:p>
        </p:txBody>
      </p:sp>
      <p:sp>
        <p:nvSpPr>
          <p:cNvPr id="19468" name="Text Box 12"/>
          <p:cNvSpPr txBox="1">
            <a:spLocks noChangeArrowheads="1"/>
          </p:cNvSpPr>
          <p:nvPr/>
        </p:nvSpPr>
        <p:spPr bwMode="auto">
          <a:xfrm>
            <a:off x="1458913" y="3352800"/>
            <a:ext cx="4460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PC</a:t>
            </a:r>
          </a:p>
        </p:txBody>
      </p:sp>
      <p:sp>
        <p:nvSpPr>
          <p:cNvPr id="19469" name="Text Box 13"/>
          <p:cNvSpPr txBox="1">
            <a:spLocks noChangeArrowheads="1"/>
          </p:cNvSpPr>
          <p:nvPr/>
        </p:nvSpPr>
        <p:spPr bwMode="auto">
          <a:xfrm>
            <a:off x="1493838" y="4191000"/>
            <a:ext cx="4111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IR</a:t>
            </a:r>
          </a:p>
        </p:txBody>
      </p:sp>
      <p:sp>
        <p:nvSpPr>
          <p:cNvPr id="19470" name="Text Box 14"/>
          <p:cNvSpPr txBox="1">
            <a:spLocks noChangeArrowheads="1"/>
          </p:cNvSpPr>
          <p:nvPr/>
        </p:nvSpPr>
        <p:spPr bwMode="auto">
          <a:xfrm>
            <a:off x="2555875" y="3308350"/>
            <a:ext cx="68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3004</a:t>
            </a:r>
          </a:p>
        </p:txBody>
      </p:sp>
      <p:sp>
        <p:nvSpPr>
          <p:cNvPr id="19471" name="Text Box 15"/>
          <p:cNvSpPr txBox="1">
            <a:spLocks noChangeArrowheads="1"/>
          </p:cNvSpPr>
          <p:nvPr/>
        </p:nvSpPr>
        <p:spPr bwMode="auto">
          <a:xfrm>
            <a:off x="2124075" y="4248150"/>
            <a:ext cx="1549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load r3, b</a:t>
            </a:r>
          </a:p>
        </p:txBody>
      </p:sp>
      <p:sp>
        <p:nvSpPr>
          <p:cNvPr id="19472" name="Text Box 16"/>
          <p:cNvSpPr txBox="1">
            <a:spLocks noChangeArrowheads="1"/>
          </p:cNvSpPr>
          <p:nvPr/>
        </p:nvSpPr>
        <p:spPr bwMode="auto">
          <a:xfrm>
            <a:off x="3733800" y="24384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9473" name="Text Box 17"/>
          <p:cNvSpPr txBox="1">
            <a:spLocks noChangeArrowheads="1"/>
          </p:cNvSpPr>
          <p:nvPr/>
        </p:nvSpPr>
        <p:spPr bwMode="auto">
          <a:xfrm>
            <a:off x="2667000" y="2438400"/>
            <a:ext cx="197961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while (not halt) {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// increment PC</a:t>
            </a:r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>
            <a:off x="3810000" y="3505200"/>
            <a:ext cx="13716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9" name="Text Box 19"/>
          <p:cNvSpPr txBox="1">
            <a:spLocks noChangeArrowheads="1"/>
          </p:cNvSpPr>
          <p:nvPr/>
        </p:nvSpPr>
        <p:spPr bwMode="auto">
          <a:xfrm>
            <a:off x="2819400" y="3765550"/>
            <a:ext cx="16144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// execute(IR)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5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18" grpId="0" animBg="1"/>
      <p:bldP spid="25619" grpId="0"/>
    </p:bldLst>
  </p:timing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lends 3">
    <a:dk1>
      <a:srgbClr val="000000"/>
    </a:dk1>
    <a:lt1>
      <a:srgbClr val="FFFFFF"/>
    </a:lt1>
    <a:dk2>
      <a:srgbClr val="333399"/>
    </a:dk2>
    <a:lt2>
      <a:srgbClr val="1C1C1C"/>
    </a:lt2>
    <a:accent1>
      <a:srgbClr val="00E4A8"/>
    </a:accent1>
    <a:accent2>
      <a:srgbClr val="FFCF01"/>
    </a:accent2>
    <a:accent3>
      <a:srgbClr val="FFFFFF"/>
    </a:accent3>
    <a:accent4>
      <a:srgbClr val="000000"/>
    </a:accent4>
    <a:accent5>
      <a:srgbClr val="AAEFD1"/>
    </a:accent5>
    <a:accent6>
      <a:srgbClr val="E7BB01"/>
    </a:accent6>
    <a:hlink>
      <a:srgbClr val="FF0000"/>
    </a:hlink>
    <a:folHlink>
      <a:srgbClr val="3333C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672</TotalTime>
  <Words>2804</Words>
  <Application>Microsoft Office PowerPoint</Application>
  <PresentationFormat>On-screen Show (4:3)</PresentationFormat>
  <Paragraphs>594</Paragraphs>
  <Slides>44</Slides>
  <Notes>40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50" baseType="lpstr">
      <vt:lpstr>Tahoma</vt:lpstr>
      <vt:lpstr>Arial</vt:lpstr>
      <vt:lpstr>Wingdings</vt:lpstr>
      <vt:lpstr>Calibri</vt:lpstr>
      <vt:lpstr>Courier New</vt:lpstr>
      <vt:lpstr>Blends</vt:lpstr>
      <vt:lpstr>Genesis:   From Raw Hardware to Processes</vt:lpstr>
      <vt:lpstr>How is the first process created?</vt:lpstr>
      <vt:lpstr>PowerPoint Presentation</vt:lpstr>
      <vt:lpstr>Long, Long, Long Ago…(during the 1940s)</vt:lpstr>
      <vt:lpstr>In von Neumann Architecture,</vt:lpstr>
      <vt:lpstr>A Simple CPU Model</vt:lpstr>
      <vt:lpstr>Fetch-Execute Algorithm</vt:lpstr>
      <vt:lpstr>Fetch-Execute Algorithm</vt:lpstr>
      <vt:lpstr>Fetch-Execute Algorithm</vt:lpstr>
      <vt:lpstr>Fetch-Execute Algorithm</vt:lpstr>
      <vt:lpstr>Booting Sequence</vt:lpstr>
      <vt:lpstr>Booting Procedure for i386 Machines</vt:lpstr>
      <vt:lpstr>BIOS Code</vt:lpstr>
      <vt:lpstr>After the POST</vt:lpstr>
      <vt:lpstr>After Getting the Info on the Boot Device</vt:lpstr>
      <vt:lpstr>Operating System Loaders</vt:lpstr>
      <vt:lpstr>More on OS Loaders</vt:lpstr>
      <vt:lpstr>Booting Sequence in Brief</vt:lpstr>
      <vt:lpstr>Linux Initialization</vt:lpstr>
      <vt:lpstr>Process 1</vt:lpstr>
      <vt:lpstr>Runlevels</vt:lpstr>
      <vt:lpstr>Process Creation</vt:lpstr>
      <vt:lpstr>System Calls</vt:lpstr>
      <vt:lpstr>UNIX System Calls</vt:lpstr>
      <vt:lpstr>A fork Example, Nag.c</vt:lpstr>
      <vt:lpstr>A fork Example, Nag.c</vt:lpstr>
      <vt:lpstr>A fork Example, Nag.c</vt:lpstr>
      <vt:lpstr>A fork Example, Nag.c</vt:lpstr>
      <vt:lpstr>A fork Example, Nag.c</vt:lpstr>
      <vt:lpstr>Nag.c Outputs</vt:lpstr>
      <vt:lpstr>Why clone a process?</vt:lpstr>
      <vt:lpstr>Why clone a process?</vt:lpstr>
      <vt:lpstr>Also,…don’t do this at home</vt:lpstr>
      <vt:lpstr>The exec System Call Family</vt:lpstr>
      <vt:lpstr>A exec Example, HungryEyes.c</vt:lpstr>
      <vt:lpstr>A exec Example, HungryEyes.c</vt:lpstr>
      <vt:lpstr>A exec Example, HungryEyes.c</vt:lpstr>
      <vt:lpstr>A exec Example, HungryEyes.c</vt:lpstr>
      <vt:lpstr>A exec Example, HungryEyes.c</vt:lpstr>
      <vt:lpstr>A exec Example, HungryEyes.c</vt:lpstr>
      <vt:lpstr>A exec Example, HungryEyes.c</vt:lpstr>
      <vt:lpstr>A exec Example, HungryEyes.c</vt:lpstr>
      <vt:lpstr>A exec Example, HungryEyes.c</vt:lpstr>
      <vt:lpstr>Thread Creation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awang</dc:creator>
  <cp:lastModifiedBy>awang90210@gmail.com</cp:lastModifiedBy>
  <cp:revision>104</cp:revision>
  <dcterms:created xsi:type="dcterms:W3CDTF">1601-01-01T00:00:00Z</dcterms:created>
  <dcterms:modified xsi:type="dcterms:W3CDTF">2021-08-31T12:54:53Z</dcterms:modified>
</cp:coreProperties>
</file>