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1" d="100"/>
          <a:sy n="61" d="100"/>
        </p:scale>
        <p:origin x="1368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62000"/>
            <a:ext cx="6856214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6952697" y="762000"/>
            <a:ext cx="2193989" cy="5334001"/>
          </a:xfrm>
          <a:prstGeom prst="rect">
            <a:avLst/>
          </a:prstGeom>
          <a:solidFill>
            <a:srgbClr val="C3C3C3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2386" y="1298448"/>
            <a:ext cx="5486400" cy="3255264"/>
          </a:xfrm>
        </p:spPr>
        <p:txBody>
          <a:bodyPr anchor="b">
            <a:normAutofit/>
          </a:bodyPr>
          <a:lstStyle>
            <a:lvl1pPr algn="l">
              <a:defRPr sz="5400" spc="-100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11" y="4670246"/>
            <a:ext cx="54864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7893E-44B1-4207-BBE6-4512269108C5}" type="datetimeFigureOut">
              <a:rPr lang="en-US" smtClean="0"/>
              <a:t>9/4/2017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D91AF-5FA4-4825-AD8D-7764B7E535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49945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7893E-44B1-4207-BBE6-4512269108C5}" type="datetimeFigureOut">
              <a:rPr lang="en-US" smtClean="0"/>
              <a:t>9/4/2017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D91AF-5FA4-4825-AD8D-7764B7E535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73445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85750" y="990600"/>
            <a:ext cx="2114550" cy="4953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00934" y="868680"/>
            <a:ext cx="5486400" cy="512064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7893E-44B1-4207-BBE6-4512269108C5}" type="datetimeFigureOut">
              <a:rPr lang="en-US" smtClean="0"/>
              <a:t>9/4/2017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D91AF-5FA4-4825-AD8D-7764B7E535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6309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7893E-44B1-4207-BBE6-4512269108C5}" type="datetimeFigureOut">
              <a:rPr lang="en-US" smtClean="0"/>
              <a:t>9/4/2017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D91AF-5FA4-4825-AD8D-7764B7E535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2290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00934" y="1298448"/>
            <a:ext cx="5486400" cy="3255264"/>
          </a:xfrm>
        </p:spPr>
        <p:txBody>
          <a:bodyPr anchor="b">
            <a:normAutofit/>
          </a:bodyPr>
          <a:lstStyle>
            <a:lvl1pPr>
              <a:defRPr sz="54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14650" y="4672584"/>
            <a:ext cx="54864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0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7893E-44B1-4207-BBE6-4512269108C5}" type="datetimeFigureOut">
              <a:rPr lang="en-US" smtClean="0"/>
              <a:t>9/4/2017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D91AF-5FA4-4825-AD8D-7764B7E535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5668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00934" y="868680"/>
            <a:ext cx="2606040" cy="5120640"/>
          </a:xfrm>
        </p:spPr>
        <p:txBody>
          <a:bodyPr/>
          <a:lstStyle>
            <a:lvl1pPr>
              <a:defRPr sz="1900"/>
            </a:lvl1pPr>
            <a:lvl2pPr>
              <a:defRPr sz="17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63590" y="868680"/>
            <a:ext cx="2606040" cy="5120640"/>
          </a:xfrm>
        </p:spPr>
        <p:txBody>
          <a:bodyPr/>
          <a:lstStyle>
            <a:lvl1pPr>
              <a:defRPr sz="1900"/>
            </a:lvl1pPr>
            <a:lvl2pPr>
              <a:defRPr sz="17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7893E-44B1-4207-BBE6-4512269108C5}" type="datetimeFigureOut">
              <a:rPr lang="en-US" smtClean="0"/>
              <a:t>9/4/2017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D91AF-5FA4-4825-AD8D-7764B7E535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2022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00934" y="1023586"/>
            <a:ext cx="260604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9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00934" y="1930936"/>
            <a:ext cx="2606040" cy="4023360"/>
          </a:xfrm>
        </p:spPr>
        <p:txBody>
          <a:bodyPr/>
          <a:lstStyle>
            <a:lvl1pPr>
              <a:defRPr sz="1900"/>
            </a:lvl1pPr>
            <a:lvl2pPr>
              <a:defRPr sz="17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63847" y="1023587"/>
            <a:ext cx="260604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9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63847" y="1930936"/>
            <a:ext cx="2606040" cy="4023360"/>
          </a:xfrm>
        </p:spPr>
        <p:txBody>
          <a:bodyPr/>
          <a:lstStyle>
            <a:lvl1pPr>
              <a:defRPr sz="1900"/>
            </a:lvl1pPr>
            <a:lvl2pPr>
              <a:defRPr sz="17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7893E-44B1-4207-BBE6-4512269108C5}" type="datetimeFigureOut">
              <a:rPr lang="en-US" smtClean="0"/>
              <a:t>9/4/2017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D91AF-5FA4-4825-AD8D-7764B7E535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94475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7893E-44B1-4207-BBE6-4512269108C5}" type="datetimeFigureOut">
              <a:rPr lang="en-US" smtClean="0"/>
              <a:t>9/4/2017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D91AF-5FA4-4825-AD8D-7764B7E535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5147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7893E-44B1-4207-BBE6-4512269108C5}" type="datetimeFigureOut">
              <a:rPr lang="en-US" smtClean="0"/>
              <a:t>9/4/2017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D91AF-5FA4-4825-AD8D-7764B7E535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18394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024" y="1143000"/>
            <a:ext cx="2125980" cy="2194560"/>
          </a:xfrm>
        </p:spPr>
        <p:txBody>
          <a:bodyPr anchor="b">
            <a:normAutofit/>
          </a:bodyPr>
          <a:lstStyle>
            <a:lvl1pPr>
              <a:defRPr sz="2800" b="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00934" y="868680"/>
            <a:ext cx="54864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2024" y="3337560"/>
            <a:ext cx="2125980" cy="256032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5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7893E-44B1-4207-BBE6-4512269108C5}" type="datetimeFigureOut">
              <a:rPr lang="en-US" smtClean="0"/>
              <a:t>9/4/2017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D91AF-5FA4-4825-AD8D-7764B7E535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7416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024" y="1143000"/>
            <a:ext cx="2125980" cy="2194560"/>
          </a:xfrm>
        </p:spPr>
        <p:txBody>
          <a:bodyPr anchor="b">
            <a:normAutofit/>
          </a:bodyPr>
          <a:lstStyle>
            <a:lvl1pPr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677983" y="767419"/>
            <a:ext cx="6086423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2024" y="3340602"/>
            <a:ext cx="2125980" cy="256032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5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7893E-44B1-4207-BBE6-4512269108C5}" type="datetimeFigureOut">
              <a:rPr lang="en-US" smtClean="0"/>
              <a:t>9/4/2017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2624326" y="6356351"/>
            <a:ext cx="44336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D91AF-5FA4-4825-AD8D-7764B7E535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4517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2582693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89689" y="1123838"/>
            <a:ext cx="221061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8861898" y="758952"/>
            <a:ext cx="288036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01951" y="864108"/>
            <a:ext cx="54864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96849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EED7893E-44B1-4207-BBE6-4512269108C5}" type="datetimeFigureOut">
              <a:rPr lang="en-US" smtClean="0"/>
              <a:t>9/4/2017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01951" y="6356351"/>
            <a:ext cx="4433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75602" y="6356351"/>
            <a:ext cx="114819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accent1"/>
                </a:solidFill>
              </a:defRPr>
            </a:lvl1pPr>
          </a:lstStyle>
          <a:p>
            <a:fld id="{173D91AF-5FA4-4825-AD8D-7764B7E535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38839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0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19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7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5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Aggregation / Composition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Andy Wang</a:t>
            </a:r>
          </a:p>
          <a:p>
            <a:r>
              <a:rPr lang="en-US" dirty="0"/>
              <a:t>Object Oriented </a:t>
            </a:r>
            <a:r>
              <a:rPr lang="en-US"/>
              <a:t>Programming </a:t>
            </a:r>
            <a:r>
              <a:rPr lang="en-US" smtClean="0"/>
              <a:t>in C</a:t>
            </a:r>
            <a:r>
              <a:rPr lang="en-US" dirty="0"/>
              <a:t>++</a:t>
            </a:r>
          </a:p>
          <a:p>
            <a:r>
              <a:rPr lang="en-US" dirty="0"/>
              <a:t>COP 3330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9480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</a:t>
            </a:r>
            <a:r>
              <a:rPr lang="en-US" dirty="0" smtClean="0"/>
              <a:t>ain.cpp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defTabSz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v</a:t>
            </a:r>
            <a:r>
              <a:rPr lang="en-US" dirty="0" smtClean="0"/>
              <a:t>oid tick(Timer &amp;t, </a:t>
            </a:r>
            <a:r>
              <a:rPr lang="en-US" dirty="0" err="1" smtClean="0"/>
              <a:t>const</a:t>
            </a:r>
            <a:r>
              <a:rPr lang="en-US" dirty="0" smtClean="0"/>
              <a:t> char *which, 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howMany</a:t>
            </a:r>
            <a:r>
              <a:rPr lang="en-US" dirty="0" smtClean="0"/>
              <a:t>) {</a:t>
            </a:r>
          </a:p>
          <a:p>
            <a:pPr marL="0" indent="0" defTabSz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 smtClean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&lt;&lt; “Incrementing “ &lt;&lt; which &lt;&lt; “ timer by “ </a:t>
            </a:r>
          </a:p>
          <a:p>
            <a:pPr marL="0" indent="0" defTabSz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&lt;&lt; </a:t>
            </a:r>
            <a:r>
              <a:rPr lang="en-US" dirty="0" err="1" smtClean="0"/>
              <a:t>howMany</a:t>
            </a:r>
            <a:r>
              <a:rPr lang="en-US" dirty="0" smtClean="0"/>
              <a:t> &lt;&lt; “minutes\n”;</a:t>
            </a:r>
          </a:p>
          <a:p>
            <a:pPr marL="0" indent="0" defTabSz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&lt;&lt; “Initial timer value = “; </a:t>
            </a:r>
            <a:r>
              <a:rPr lang="en-US" dirty="0" err="1" smtClean="0"/>
              <a:t>t.show</a:t>
            </a:r>
            <a:r>
              <a:rPr lang="en-US" dirty="0" smtClean="0"/>
              <a:t>();</a:t>
            </a:r>
          </a:p>
          <a:p>
            <a:pPr marL="0" indent="0" defTabSz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&lt;&lt; ‘\n’;</a:t>
            </a:r>
          </a:p>
          <a:p>
            <a:pPr marL="0" indent="0" defTabSz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for (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= 0; </a:t>
            </a:r>
            <a:r>
              <a:rPr lang="en-US" dirty="0" err="1" smtClean="0"/>
              <a:t>i</a:t>
            </a:r>
            <a:r>
              <a:rPr lang="en-US" dirty="0" smtClean="0"/>
              <a:t> &lt; </a:t>
            </a:r>
            <a:r>
              <a:rPr lang="en-US" dirty="0" err="1" smtClean="0"/>
              <a:t>howMany</a:t>
            </a:r>
            <a:r>
              <a:rPr lang="en-US" dirty="0" smtClean="0"/>
              <a:t>; </a:t>
            </a:r>
            <a:r>
              <a:rPr lang="en-US" dirty="0" err="1" smtClean="0"/>
              <a:t>i</a:t>
            </a:r>
            <a:r>
              <a:rPr lang="en-US" dirty="0" smtClean="0"/>
              <a:t>++) {</a:t>
            </a:r>
          </a:p>
          <a:p>
            <a:pPr marL="0" indent="0" defTabSz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 smtClean="0"/>
              <a:t>		</a:t>
            </a:r>
            <a:r>
              <a:rPr lang="en-US" dirty="0" err="1" smtClean="0"/>
              <a:t>t.increment</a:t>
            </a:r>
            <a:r>
              <a:rPr lang="en-US" dirty="0" smtClean="0"/>
              <a:t>();</a:t>
            </a:r>
          </a:p>
          <a:p>
            <a:pPr marL="0" indent="0" defTabSz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err="1" smtClean="0"/>
              <a:t>t.show</a:t>
            </a:r>
            <a:r>
              <a:rPr lang="en-US" dirty="0" smtClean="0"/>
              <a:t>(); </a:t>
            </a:r>
            <a:r>
              <a:rPr lang="en-US" dirty="0" err="1" smtClean="0"/>
              <a:t>cout</a:t>
            </a:r>
            <a:r>
              <a:rPr lang="en-US" dirty="0" smtClean="0"/>
              <a:t> &lt;&lt; ‘\n’;</a:t>
            </a:r>
          </a:p>
          <a:p>
            <a:pPr marL="0" indent="0" defTabSz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 smtClean="0"/>
              <a:t>	}</a:t>
            </a:r>
          </a:p>
          <a:p>
            <a:pPr marL="0" indent="0" defTabSz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 smtClean="0"/>
              <a:t>}</a:t>
            </a:r>
          </a:p>
          <a:p>
            <a:pPr marL="0" indent="0" defTabSz="457200">
              <a:lnSpc>
                <a:spcPct val="100000"/>
              </a:lnSpc>
              <a:spcBef>
                <a:spcPts val="0"/>
              </a:spcBef>
              <a:buNone/>
            </a:pPr>
            <a:endParaRPr lang="en-US" dirty="0"/>
          </a:p>
          <a:p>
            <a:pPr marL="0" indent="0" defTabSz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v</a:t>
            </a:r>
            <a:r>
              <a:rPr lang="en-US" dirty="0" smtClean="0"/>
              <a:t>oid </a:t>
            </a:r>
            <a:r>
              <a:rPr lang="en-US" dirty="0" err="1" smtClean="0"/>
              <a:t>showTimers</a:t>
            </a:r>
            <a:r>
              <a:rPr lang="en-US" dirty="0" smtClean="0"/>
              <a:t>(</a:t>
            </a:r>
            <a:r>
              <a:rPr lang="en-US" dirty="0" err="1" smtClean="0"/>
              <a:t>const</a:t>
            </a:r>
            <a:r>
              <a:rPr lang="en-US" dirty="0" smtClean="0"/>
              <a:t> Time&amp; t1, </a:t>
            </a:r>
            <a:r>
              <a:rPr lang="en-US" dirty="0" err="1" smtClean="0"/>
              <a:t>const</a:t>
            </a:r>
            <a:r>
              <a:rPr lang="en-US" dirty="0" smtClean="0"/>
              <a:t> Time &amp;t2) {</a:t>
            </a:r>
          </a:p>
          <a:p>
            <a:pPr marL="0" indent="0" defTabSz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&lt;&lt; “t1 = “; t1.show(); </a:t>
            </a:r>
            <a:r>
              <a:rPr lang="en-US" dirty="0" err="1" smtClean="0"/>
              <a:t>cout</a:t>
            </a:r>
            <a:r>
              <a:rPr lang="en-US" dirty="0" smtClean="0"/>
              <a:t> &lt;&lt; ‘\n’;</a:t>
            </a:r>
          </a:p>
          <a:p>
            <a:pPr marL="0" indent="0" defTabSz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err="1"/>
              <a:t>cout</a:t>
            </a:r>
            <a:r>
              <a:rPr lang="en-US" dirty="0"/>
              <a:t> &lt;&lt; “</a:t>
            </a:r>
            <a:r>
              <a:rPr lang="en-US" dirty="0" smtClean="0"/>
              <a:t>t2 </a:t>
            </a:r>
            <a:r>
              <a:rPr lang="en-US" dirty="0"/>
              <a:t>= “; </a:t>
            </a:r>
            <a:r>
              <a:rPr lang="en-US" dirty="0" smtClean="0"/>
              <a:t>t2.show</a:t>
            </a:r>
            <a:r>
              <a:rPr lang="en-US" dirty="0"/>
              <a:t>(); </a:t>
            </a:r>
            <a:r>
              <a:rPr lang="en-US" dirty="0" err="1"/>
              <a:t>cout</a:t>
            </a:r>
            <a:r>
              <a:rPr lang="en-US" dirty="0"/>
              <a:t> &lt;&lt; ‘\n’;</a:t>
            </a:r>
          </a:p>
          <a:p>
            <a:pPr marL="0" indent="0" defTabSz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 smtClean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5175065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</a:t>
            </a:r>
            <a:r>
              <a:rPr lang="en-US" dirty="0" smtClean="0"/>
              <a:t>ain.cpp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defTabSz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 err="1"/>
              <a:t>i</a:t>
            </a:r>
            <a:r>
              <a:rPr lang="en-US" dirty="0" err="1" smtClean="0"/>
              <a:t>nt</a:t>
            </a:r>
            <a:r>
              <a:rPr lang="en-US" dirty="0" smtClean="0"/>
              <a:t> main() {</a:t>
            </a:r>
          </a:p>
          <a:p>
            <a:pPr marL="0" indent="0" defTabSz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Timer t1, t2(12, 57);</a:t>
            </a:r>
          </a:p>
          <a:p>
            <a:pPr marL="0" indent="0" defTabSz="457200">
              <a:lnSpc>
                <a:spcPct val="100000"/>
              </a:lnSpc>
              <a:spcBef>
                <a:spcPts val="0"/>
              </a:spcBef>
              <a:buNone/>
            </a:pPr>
            <a:endParaRPr lang="en-US" dirty="0" smtClean="0"/>
          </a:p>
          <a:p>
            <a:pPr marL="0" indent="0" defTabSz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 smtClean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&lt;&lt; “Here are the initial values of the timers:  \n”;</a:t>
            </a:r>
          </a:p>
          <a:p>
            <a:pPr marL="0" indent="0" defTabSz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err="1" smtClean="0"/>
              <a:t>showTimers</a:t>
            </a:r>
            <a:r>
              <a:rPr lang="en-US" dirty="0" smtClean="0"/>
              <a:t>(t1, t2);</a:t>
            </a:r>
          </a:p>
          <a:p>
            <a:pPr marL="0" indent="0" defTabSz="457200">
              <a:lnSpc>
                <a:spcPct val="100000"/>
              </a:lnSpc>
              <a:spcBef>
                <a:spcPts val="0"/>
              </a:spcBef>
              <a:buNone/>
            </a:pPr>
            <a:endParaRPr lang="en-US" dirty="0" smtClean="0"/>
          </a:p>
          <a:p>
            <a:pPr marL="0" indent="0" defTabSz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err="1" smtClean="0"/>
              <a:t>timerInput</a:t>
            </a:r>
            <a:r>
              <a:rPr lang="en-US" dirty="0" smtClean="0"/>
              <a:t>(t1, “first”); </a:t>
            </a:r>
            <a:r>
              <a:rPr lang="en-US" dirty="0" err="1" smtClean="0"/>
              <a:t>timerInput</a:t>
            </a:r>
            <a:r>
              <a:rPr lang="en-US" dirty="0" smtClean="0"/>
              <a:t>(t2, “second”);</a:t>
            </a:r>
          </a:p>
          <a:p>
            <a:pPr marL="0" indent="0" defTabSz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err="1" smtClean="0"/>
              <a:t>showTimers</a:t>
            </a:r>
            <a:r>
              <a:rPr lang="en-US" dirty="0" smtClean="0"/>
              <a:t>(t1, t2);</a:t>
            </a:r>
          </a:p>
          <a:p>
            <a:pPr marL="0" indent="0" defTabSz="457200">
              <a:lnSpc>
                <a:spcPct val="100000"/>
              </a:lnSpc>
              <a:spcBef>
                <a:spcPts val="0"/>
              </a:spcBef>
              <a:buNone/>
            </a:pPr>
            <a:endParaRPr lang="en-US" dirty="0" smtClean="0"/>
          </a:p>
          <a:p>
            <a:pPr marL="0" indent="0" defTabSz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&lt;&lt; “The two timers added together = “;</a:t>
            </a:r>
          </a:p>
          <a:p>
            <a:pPr marL="0" indent="0" defTabSz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t1.Add(t2).show(); </a:t>
            </a:r>
            <a:r>
              <a:rPr lang="en-US" dirty="0" err="1" smtClean="0"/>
              <a:t>cout</a:t>
            </a:r>
            <a:r>
              <a:rPr lang="en-US" dirty="0" smtClean="0"/>
              <a:t> &lt;&lt; “\n\n”;</a:t>
            </a:r>
          </a:p>
          <a:p>
            <a:pPr marL="0" indent="0" defTabSz="457200">
              <a:lnSpc>
                <a:spcPct val="100000"/>
              </a:lnSpc>
              <a:spcBef>
                <a:spcPts val="0"/>
              </a:spcBef>
              <a:buNone/>
            </a:pPr>
            <a:endParaRPr lang="en-US" dirty="0" smtClean="0"/>
          </a:p>
          <a:p>
            <a:pPr marL="0" indent="0" defTabSz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num</a:t>
            </a:r>
            <a:r>
              <a:rPr lang="en-US" dirty="0" smtClean="0"/>
              <a:t>;</a:t>
            </a:r>
          </a:p>
          <a:p>
            <a:pPr marL="0" indent="0" defTabSz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&lt;&lt; “How many minutes should we advance the timers?  “; </a:t>
            </a:r>
            <a:r>
              <a:rPr lang="en-US" dirty="0" err="1" smtClean="0"/>
              <a:t>cin</a:t>
            </a:r>
            <a:r>
              <a:rPr lang="en-US" dirty="0" smtClean="0"/>
              <a:t> &gt;&gt; </a:t>
            </a:r>
            <a:r>
              <a:rPr lang="en-US" dirty="0" err="1" smtClean="0"/>
              <a:t>num</a:t>
            </a:r>
            <a:r>
              <a:rPr lang="en-US" dirty="0" smtClean="0"/>
              <a:t>;</a:t>
            </a:r>
          </a:p>
          <a:p>
            <a:pPr marL="0" indent="0" defTabSz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tick(t1, “first”, </a:t>
            </a:r>
            <a:r>
              <a:rPr lang="en-US" dirty="0" err="1" smtClean="0"/>
              <a:t>num</a:t>
            </a:r>
            <a:r>
              <a:rPr lang="en-US" dirty="0" smtClean="0"/>
              <a:t>); tick(t2, “second”, </a:t>
            </a:r>
            <a:r>
              <a:rPr lang="en-US" dirty="0" err="1" smtClean="0"/>
              <a:t>num</a:t>
            </a:r>
            <a:r>
              <a:rPr lang="en-US" dirty="0" smtClean="0"/>
              <a:t>);</a:t>
            </a:r>
          </a:p>
          <a:p>
            <a:pPr marL="0" indent="0" defTabSz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return 0;</a:t>
            </a:r>
          </a:p>
          <a:p>
            <a:pPr marL="0" indent="0" defTabSz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}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381694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Side Comments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Pay attention to the context</a:t>
            </a:r>
          </a:p>
          <a:p>
            <a:pPr lvl="1"/>
            <a:r>
              <a:rPr lang="en-US" dirty="0" smtClean="0"/>
              <a:t>The user of the Timer is the main program</a:t>
            </a:r>
          </a:p>
          <a:p>
            <a:pPr lvl="1"/>
            <a:r>
              <a:rPr lang="en-US" dirty="0" smtClean="0"/>
              <a:t>The user of the Display objects is the Timer object</a:t>
            </a:r>
          </a:p>
          <a:p>
            <a:pPr lvl="2"/>
            <a:r>
              <a:rPr lang="en-US" dirty="0" smtClean="0"/>
              <a:t>Timer object will call Display functions through objects (hours and minutes)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20844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Constructors for Embedded Objects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an object is created, its construct runs and also invokes the constructors of its embedded objects</a:t>
            </a:r>
          </a:p>
          <a:p>
            <a:pPr lvl="1"/>
            <a:r>
              <a:rPr lang="en-US" dirty="0" smtClean="0"/>
              <a:t>If nothing is done, it will invoke the default constructor</a:t>
            </a:r>
          </a:p>
          <a:p>
            <a:pPr lvl="1"/>
            <a:r>
              <a:rPr lang="en-US" dirty="0" smtClean="0"/>
              <a:t>Use initialization list to invoke a constructor  with parameters for an embedded object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24539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Constructors for Embedded Objects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Normal creation of Display objects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 smtClean="0"/>
              <a:t>Display hours(24);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 smtClean="0"/>
              <a:t>Display minutes(60);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Creation of Display objects within the Timer Constructor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Initialization cannot be performed in the class declaration</a:t>
            </a:r>
          </a:p>
          <a:p>
            <a:r>
              <a:rPr lang="en-US" dirty="0" smtClean="0"/>
              <a:t>Need to use initialization list</a:t>
            </a:r>
          </a:p>
          <a:p>
            <a:pPr lvl="1"/>
            <a:r>
              <a:rPr lang="en-US" dirty="0" smtClean="0"/>
              <a:t>Display has no default constructor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Timer::Timer() : hours(24), minutes(60)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5877883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Example:  Soda</a:t>
            </a:r>
            <a:br>
              <a:rPr lang="en-US" dirty="0" smtClean="0"/>
            </a:br>
            <a:r>
              <a:rPr lang="en-US" dirty="0" smtClean="0"/>
              <a:t>Machine class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http://www.cs.fsu.edu/~myers/cop3330/examples/machine</a:t>
            </a:r>
            <a:r>
              <a:rPr lang="en-US" dirty="0" smtClean="0"/>
              <a:t>/</a:t>
            </a:r>
          </a:p>
          <a:p>
            <a:r>
              <a:rPr lang="en-US" dirty="0"/>
              <a:t>Directory content</a:t>
            </a:r>
          </a:p>
          <a:p>
            <a:pPr lvl="1"/>
            <a:r>
              <a:rPr lang="en-US" dirty="0" err="1" smtClean="0"/>
              <a:t>machine.h</a:t>
            </a:r>
            <a:r>
              <a:rPr lang="en-US" dirty="0" smtClean="0"/>
              <a:t> </a:t>
            </a:r>
            <a:r>
              <a:rPr lang="en-US" dirty="0"/>
              <a:t>	// declarations for </a:t>
            </a:r>
            <a:r>
              <a:rPr lang="en-US" dirty="0" err="1" smtClean="0"/>
              <a:t>CoinCounter</a:t>
            </a:r>
            <a:r>
              <a:rPr lang="en-US" dirty="0" smtClean="0"/>
              <a:t>, </a:t>
            </a:r>
            <a:endParaRPr lang="en-US" dirty="0"/>
          </a:p>
          <a:p>
            <a:pPr marL="502920" lvl="1" indent="0">
              <a:buNone/>
            </a:pPr>
            <a:r>
              <a:rPr lang="en-US" dirty="0"/>
              <a:t>		//  </a:t>
            </a:r>
            <a:r>
              <a:rPr lang="en-US" dirty="0" smtClean="0"/>
              <a:t>Dispenser, and </a:t>
            </a:r>
            <a:r>
              <a:rPr lang="en-US" dirty="0" err="1" smtClean="0"/>
              <a:t>SodaMachine</a:t>
            </a:r>
            <a:r>
              <a:rPr lang="en-US" dirty="0" smtClean="0"/>
              <a:t> </a:t>
            </a:r>
            <a:r>
              <a:rPr lang="en-US" dirty="0"/>
              <a:t>classes</a:t>
            </a:r>
          </a:p>
          <a:p>
            <a:pPr lvl="1"/>
            <a:r>
              <a:rPr lang="en-US" dirty="0" smtClean="0"/>
              <a:t>machine.cpp // </a:t>
            </a:r>
            <a:r>
              <a:rPr lang="en-US" dirty="0"/>
              <a:t>implementations for </a:t>
            </a:r>
            <a:r>
              <a:rPr lang="en-US" dirty="0" smtClean="0"/>
              <a:t>these classes</a:t>
            </a:r>
            <a:endParaRPr lang="en-US" dirty="0"/>
          </a:p>
          <a:p>
            <a:pPr lvl="1"/>
            <a:r>
              <a:rPr lang="en-US" dirty="0" smtClean="0"/>
              <a:t>menu.cpp</a:t>
            </a:r>
            <a:r>
              <a:rPr lang="en-US" dirty="0"/>
              <a:t>	// driver program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430066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</a:t>
            </a:r>
            <a:r>
              <a:rPr lang="en-US" dirty="0" err="1" smtClean="0"/>
              <a:t>achine.h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defTabSz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c</a:t>
            </a:r>
            <a:r>
              <a:rPr lang="en-US" dirty="0" smtClean="0"/>
              <a:t>lass </a:t>
            </a:r>
            <a:r>
              <a:rPr lang="en-US" dirty="0" err="1" smtClean="0"/>
              <a:t>CoinCounter</a:t>
            </a:r>
            <a:r>
              <a:rPr lang="en-US" dirty="0" smtClean="0"/>
              <a:t> {</a:t>
            </a:r>
          </a:p>
          <a:p>
            <a:pPr marL="0" indent="0" defTabSz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public:</a:t>
            </a:r>
          </a:p>
          <a:p>
            <a:pPr marL="0" indent="0" defTabSz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err="1" smtClean="0"/>
              <a:t>CoinCounter</a:t>
            </a:r>
            <a:r>
              <a:rPr lang="en-US" dirty="0" smtClean="0"/>
              <a:t>(</a:t>
            </a:r>
            <a:r>
              <a:rPr lang="en-US" dirty="0" err="1" smtClean="0"/>
              <a:t>int</a:t>
            </a:r>
            <a:r>
              <a:rPr lang="en-US" dirty="0" smtClean="0"/>
              <a:t> initial = 100);</a:t>
            </a:r>
          </a:p>
          <a:p>
            <a:pPr marL="0" indent="0" defTabSz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CurrentAmount</a:t>
            </a:r>
            <a:r>
              <a:rPr lang="en-US" dirty="0" smtClean="0"/>
              <a:t>();  </a:t>
            </a:r>
          </a:p>
          <a:p>
            <a:pPr marL="0" indent="0" defTabSz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void </a:t>
            </a:r>
            <a:r>
              <a:rPr lang="en-US" dirty="0" err="1" smtClean="0"/>
              <a:t>AcceptCoin</a:t>
            </a:r>
            <a:r>
              <a:rPr lang="en-US" dirty="0" smtClean="0"/>
              <a:t>(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amt</a:t>
            </a:r>
            <a:r>
              <a:rPr lang="en-US" dirty="0" smtClean="0"/>
              <a:t>);</a:t>
            </a:r>
          </a:p>
          <a:p>
            <a:pPr marL="0" indent="0" defTabSz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void </a:t>
            </a:r>
            <a:r>
              <a:rPr lang="en-US" dirty="0" err="1" smtClean="0"/>
              <a:t>TakeAll</a:t>
            </a:r>
            <a:r>
              <a:rPr lang="en-US" dirty="0" smtClean="0"/>
              <a:t>();</a:t>
            </a:r>
          </a:p>
          <a:p>
            <a:pPr marL="0" indent="0" defTabSz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void </a:t>
            </a:r>
            <a:r>
              <a:rPr lang="en-US" dirty="0" err="1" smtClean="0"/>
              <a:t>DispenseChange</a:t>
            </a:r>
            <a:r>
              <a:rPr lang="en-US" dirty="0" smtClean="0"/>
              <a:t>(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amt</a:t>
            </a:r>
            <a:r>
              <a:rPr lang="en-US" dirty="0" smtClean="0"/>
              <a:t>);</a:t>
            </a:r>
          </a:p>
          <a:p>
            <a:pPr marL="0" indent="0" defTabSz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private:</a:t>
            </a:r>
          </a:p>
          <a:p>
            <a:pPr marL="0" indent="0" defTabSz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err="1" smtClean="0"/>
              <a:t>int</a:t>
            </a:r>
            <a:r>
              <a:rPr lang="en-US" dirty="0" smtClean="0"/>
              <a:t> amount; 	// tendered so far</a:t>
            </a:r>
          </a:p>
          <a:p>
            <a:pPr marL="0" indent="0" defTabSz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err="1" smtClean="0"/>
              <a:t>int</a:t>
            </a:r>
            <a:r>
              <a:rPr lang="en-US" dirty="0" smtClean="0"/>
              <a:t> available; 	// for changes</a:t>
            </a:r>
          </a:p>
          <a:p>
            <a:pPr marL="0" indent="0" defTabSz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 smtClean="0"/>
              <a:t>};</a:t>
            </a:r>
          </a:p>
          <a:p>
            <a:pPr marL="0" indent="0" defTabSz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c</a:t>
            </a:r>
            <a:r>
              <a:rPr lang="en-US" dirty="0" smtClean="0"/>
              <a:t>lass Dispenser {</a:t>
            </a:r>
          </a:p>
          <a:p>
            <a:pPr marL="0" indent="0" defTabSz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 smtClean="0"/>
              <a:t>	public:</a:t>
            </a:r>
          </a:p>
          <a:p>
            <a:pPr marL="0" indent="0" defTabSz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 smtClean="0"/>
              <a:t>	</a:t>
            </a:r>
            <a:r>
              <a:rPr lang="en-US" dirty="0"/>
              <a:t>	</a:t>
            </a:r>
            <a:r>
              <a:rPr lang="en-US" dirty="0" smtClean="0"/>
              <a:t>Dispenser(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num</a:t>
            </a:r>
            <a:r>
              <a:rPr lang="en-US" dirty="0" smtClean="0"/>
              <a:t> = 24);</a:t>
            </a:r>
          </a:p>
          <a:p>
            <a:pPr marL="0" indent="0" defTabSz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bool </a:t>
            </a:r>
            <a:r>
              <a:rPr lang="en-US" dirty="0" err="1" smtClean="0"/>
              <a:t>HandleButton</a:t>
            </a:r>
            <a:r>
              <a:rPr lang="en-US" dirty="0" smtClean="0"/>
              <a:t>();</a:t>
            </a:r>
          </a:p>
          <a:p>
            <a:pPr marL="0" indent="0" defTabSz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 smtClean="0"/>
              <a:t>	private:</a:t>
            </a:r>
          </a:p>
          <a:p>
            <a:pPr marL="0" indent="0" defTabSz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numCans</a:t>
            </a:r>
            <a:r>
              <a:rPr lang="en-US" dirty="0" smtClean="0"/>
              <a:t>;</a:t>
            </a:r>
          </a:p>
          <a:p>
            <a:pPr marL="0" indent="0" defTabSz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 smtClean="0"/>
              <a:t>};</a:t>
            </a:r>
          </a:p>
        </p:txBody>
      </p:sp>
    </p:spTree>
    <p:extLst>
      <p:ext uri="{BB962C8B-B14F-4D97-AF65-F5344CB8AC3E}">
        <p14:creationId xmlns:p14="http://schemas.microsoft.com/office/powerpoint/2010/main" val="349580965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</a:t>
            </a:r>
            <a:r>
              <a:rPr lang="en-US" dirty="0" err="1" smtClean="0"/>
              <a:t>achine.h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defTabSz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c</a:t>
            </a:r>
            <a:r>
              <a:rPr lang="en-US" dirty="0" smtClean="0"/>
              <a:t>lass </a:t>
            </a:r>
            <a:r>
              <a:rPr lang="en-US" dirty="0" err="1" smtClean="0"/>
              <a:t>SodaMachine</a:t>
            </a:r>
            <a:r>
              <a:rPr lang="en-US" dirty="0" smtClean="0"/>
              <a:t> {</a:t>
            </a:r>
          </a:p>
          <a:p>
            <a:pPr marL="0" indent="0" defTabSz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 smtClean="0"/>
              <a:t>	public:</a:t>
            </a:r>
          </a:p>
          <a:p>
            <a:pPr marL="0" indent="0" defTabSz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err="1" smtClean="0"/>
              <a:t>SodaMachine</a:t>
            </a:r>
            <a:r>
              <a:rPr lang="en-US" dirty="0" smtClean="0"/>
              <a:t>();</a:t>
            </a:r>
          </a:p>
          <a:p>
            <a:pPr marL="0" indent="0" defTabSz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void </a:t>
            </a:r>
            <a:r>
              <a:rPr lang="en-US" dirty="0" err="1" smtClean="0"/>
              <a:t>DoCommand</a:t>
            </a:r>
            <a:r>
              <a:rPr lang="en-US" dirty="0" smtClean="0"/>
              <a:t>(char </a:t>
            </a:r>
            <a:r>
              <a:rPr lang="en-US" dirty="0" err="1" smtClean="0"/>
              <a:t>cmd</a:t>
            </a:r>
            <a:r>
              <a:rPr lang="en-US" dirty="0" smtClean="0"/>
              <a:t>);</a:t>
            </a:r>
          </a:p>
          <a:p>
            <a:pPr marL="0" indent="0" defTabSz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private:</a:t>
            </a:r>
          </a:p>
          <a:p>
            <a:pPr marL="0" indent="0" defTabSz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err="1" smtClean="0"/>
              <a:t>CoinCounter</a:t>
            </a:r>
            <a:r>
              <a:rPr lang="en-US" dirty="0" smtClean="0"/>
              <a:t> counter;</a:t>
            </a:r>
          </a:p>
          <a:p>
            <a:pPr marL="0" indent="0" defTabSz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Dispenser cola, lite, root, orange, free;</a:t>
            </a:r>
          </a:p>
          <a:p>
            <a:pPr marL="0" indent="0" defTabSz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 smtClean="0"/>
              <a:t>		</a:t>
            </a:r>
            <a:r>
              <a:rPr lang="en-US" dirty="0" err="1" smtClean="0"/>
              <a:t>int</a:t>
            </a:r>
            <a:r>
              <a:rPr lang="en-US" dirty="0" smtClean="0"/>
              <a:t> price;</a:t>
            </a:r>
          </a:p>
          <a:p>
            <a:pPr marL="0" indent="0" defTabSz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void </a:t>
            </a:r>
            <a:r>
              <a:rPr lang="en-US" dirty="0" err="1" smtClean="0"/>
              <a:t>DoCoin</a:t>
            </a:r>
            <a:r>
              <a:rPr lang="en-US" dirty="0" smtClean="0"/>
              <a:t>(char </a:t>
            </a:r>
            <a:r>
              <a:rPr lang="en-US" dirty="0" err="1" smtClean="0"/>
              <a:t>cmd</a:t>
            </a:r>
            <a:r>
              <a:rPr lang="en-US" dirty="0" smtClean="0"/>
              <a:t>);</a:t>
            </a:r>
          </a:p>
          <a:p>
            <a:pPr marL="0" indent="0" defTabSz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void </a:t>
            </a:r>
            <a:r>
              <a:rPr lang="en-US" dirty="0" err="1" smtClean="0"/>
              <a:t>DoSelection</a:t>
            </a:r>
            <a:r>
              <a:rPr lang="en-US" dirty="0" smtClean="0"/>
              <a:t>(char </a:t>
            </a:r>
            <a:r>
              <a:rPr lang="en-US" dirty="0" err="1" smtClean="0"/>
              <a:t>cmd</a:t>
            </a:r>
            <a:r>
              <a:rPr lang="en-US" dirty="0" smtClean="0"/>
              <a:t>);</a:t>
            </a:r>
          </a:p>
          <a:p>
            <a:pPr marL="0" indent="0" defTabSz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 smtClean="0"/>
              <a:t>};</a:t>
            </a:r>
          </a:p>
        </p:txBody>
      </p:sp>
    </p:spTree>
    <p:extLst>
      <p:ext uri="{BB962C8B-B14F-4D97-AF65-F5344CB8AC3E}">
        <p14:creationId xmlns:p14="http://schemas.microsoft.com/office/powerpoint/2010/main" val="233246245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machine.cpp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defTabSz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 smtClean="0"/>
              <a:t>#include &lt;</a:t>
            </a:r>
            <a:r>
              <a:rPr lang="en-US" dirty="0" err="1" smtClean="0"/>
              <a:t>iostream</a:t>
            </a:r>
            <a:r>
              <a:rPr lang="en-US" dirty="0" smtClean="0"/>
              <a:t>&gt;</a:t>
            </a:r>
          </a:p>
          <a:p>
            <a:pPr marL="0" indent="0" defTabSz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 smtClean="0"/>
              <a:t>#include “</a:t>
            </a:r>
            <a:r>
              <a:rPr lang="en-US" dirty="0" err="1" smtClean="0"/>
              <a:t>machine.h</a:t>
            </a:r>
            <a:r>
              <a:rPr lang="en-US" dirty="0" smtClean="0"/>
              <a:t>”</a:t>
            </a:r>
          </a:p>
          <a:p>
            <a:pPr marL="0" indent="0" defTabSz="457200">
              <a:lnSpc>
                <a:spcPct val="100000"/>
              </a:lnSpc>
              <a:spcBef>
                <a:spcPts val="0"/>
              </a:spcBef>
              <a:buNone/>
            </a:pPr>
            <a:endParaRPr lang="en-US" dirty="0"/>
          </a:p>
          <a:p>
            <a:pPr marL="0" indent="0" defTabSz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u</a:t>
            </a:r>
            <a:r>
              <a:rPr lang="en-US" dirty="0" smtClean="0"/>
              <a:t>sing namespace </a:t>
            </a:r>
            <a:r>
              <a:rPr lang="en-US" dirty="0" err="1" smtClean="0"/>
              <a:t>std</a:t>
            </a:r>
            <a:r>
              <a:rPr lang="en-US" dirty="0" smtClean="0"/>
              <a:t>;</a:t>
            </a:r>
          </a:p>
          <a:p>
            <a:pPr marL="0" indent="0" defTabSz="457200">
              <a:lnSpc>
                <a:spcPct val="100000"/>
              </a:lnSpc>
              <a:spcBef>
                <a:spcPts val="0"/>
              </a:spcBef>
              <a:buNone/>
            </a:pPr>
            <a:endParaRPr lang="en-US" dirty="0"/>
          </a:p>
          <a:p>
            <a:pPr marL="0" indent="0" defTabSz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 err="1" smtClean="0"/>
              <a:t>CoinCounter</a:t>
            </a:r>
            <a:r>
              <a:rPr lang="en-US" dirty="0" smtClean="0"/>
              <a:t>::</a:t>
            </a:r>
            <a:r>
              <a:rPr lang="en-US" dirty="0" err="1" smtClean="0"/>
              <a:t>CoinCounter</a:t>
            </a:r>
            <a:r>
              <a:rPr lang="en-US" dirty="0" smtClean="0"/>
              <a:t>(</a:t>
            </a:r>
            <a:r>
              <a:rPr lang="en-US" dirty="0" err="1" smtClean="0"/>
              <a:t>int</a:t>
            </a:r>
            <a:r>
              <a:rPr lang="en-US" dirty="0" smtClean="0"/>
              <a:t> initial) {</a:t>
            </a:r>
          </a:p>
          <a:p>
            <a:pPr marL="0" indent="0" defTabSz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amount = 0; available = initial;</a:t>
            </a:r>
          </a:p>
          <a:p>
            <a:pPr marL="0" indent="0" defTabSz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 smtClean="0"/>
              <a:t>}</a:t>
            </a:r>
          </a:p>
          <a:p>
            <a:pPr marL="0" indent="0" defTabSz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 err="1"/>
              <a:t>i</a:t>
            </a:r>
            <a:r>
              <a:rPr lang="en-US" dirty="0" err="1" smtClean="0"/>
              <a:t>nt</a:t>
            </a:r>
            <a:r>
              <a:rPr lang="en-US" dirty="0" smtClean="0"/>
              <a:t> </a:t>
            </a:r>
            <a:r>
              <a:rPr lang="en-US" dirty="0" err="1" smtClean="0"/>
              <a:t>CoinCounter</a:t>
            </a:r>
            <a:r>
              <a:rPr lang="en-US" dirty="0" smtClean="0"/>
              <a:t>::</a:t>
            </a:r>
            <a:r>
              <a:rPr lang="en-US" dirty="0" err="1" smtClean="0"/>
              <a:t>CurrentAmount</a:t>
            </a:r>
            <a:r>
              <a:rPr lang="en-US" dirty="0" smtClean="0"/>
              <a:t>() { return amount; }</a:t>
            </a:r>
          </a:p>
          <a:p>
            <a:pPr marL="0" indent="0" defTabSz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v</a:t>
            </a:r>
            <a:r>
              <a:rPr lang="en-US" dirty="0" smtClean="0"/>
              <a:t>oid </a:t>
            </a:r>
            <a:r>
              <a:rPr lang="en-US" dirty="0" err="1" smtClean="0"/>
              <a:t>CoinCounter</a:t>
            </a:r>
            <a:r>
              <a:rPr lang="en-US" dirty="0" smtClean="0"/>
              <a:t>::</a:t>
            </a:r>
            <a:r>
              <a:rPr lang="en-US" dirty="0" err="1" smtClean="0"/>
              <a:t>AcceptCoin</a:t>
            </a:r>
            <a:r>
              <a:rPr lang="en-US" dirty="0" smtClean="0"/>
              <a:t>(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amt</a:t>
            </a:r>
            <a:r>
              <a:rPr lang="en-US" dirty="0" smtClean="0"/>
              <a:t>) { </a:t>
            </a:r>
          </a:p>
          <a:p>
            <a:pPr marL="0" indent="0" defTabSz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amount += </a:t>
            </a:r>
            <a:r>
              <a:rPr lang="en-US" dirty="0" err="1" smtClean="0"/>
              <a:t>amt</a:t>
            </a:r>
            <a:r>
              <a:rPr lang="en-US" dirty="0" smtClean="0"/>
              <a:t>;</a:t>
            </a:r>
          </a:p>
          <a:p>
            <a:pPr marL="0" indent="0" defTabSz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 smtClean="0"/>
              <a:t>}</a:t>
            </a:r>
          </a:p>
          <a:p>
            <a:pPr marL="0" indent="0" defTabSz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v</a:t>
            </a:r>
            <a:r>
              <a:rPr lang="en-US" dirty="0" smtClean="0"/>
              <a:t>oid </a:t>
            </a:r>
            <a:r>
              <a:rPr lang="en-US" dirty="0" err="1" smtClean="0"/>
              <a:t>CoinCounter</a:t>
            </a:r>
            <a:r>
              <a:rPr lang="en-US" dirty="0" smtClean="0"/>
              <a:t>::</a:t>
            </a:r>
            <a:r>
              <a:rPr lang="en-US" dirty="0" err="1" smtClean="0"/>
              <a:t>TakeAll</a:t>
            </a:r>
            <a:r>
              <a:rPr lang="en-US" dirty="0" smtClean="0"/>
              <a:t>() {</a:t>
            </a:r>
          </a:p>
          <a:p>
            <a:pPr marL="0" indent="0" defTabSz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available += amount; amount = 0;</a:t>
            </a:r>
          </a:p>
          <a:p>
            <a:pPr marL="0" indent="0" defTabSz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 smtClean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78065955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machine.cpp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defTabSz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 smtClean="0"/>
              <a:t>void </a:t>
            </a:r>
            <a:r>
              <a:rPr lang="en-US" dirty="0" err="1" smtClean="0"/>
              <a:t>CoinCounter</a:t>
            </a:r>
            <a:r>
              <a:rPr lang="en-US" dirty="0" smtClean="0"/>
              <a:t>::</a:t>
            </a:r>
            <a:r>
              <a:rPr lang="en-US" dirty="0" err="1" smtClean="0"/>
              <a:t>DispenseChange</a:t>
            </a:r>
            <a:r>
              <a:rPr lang="en-US" dirty="0" smtClean="0"/>
              <a:t>(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amt</a:t>
            </a:r>
            <a:r>
              <a:rPr lang="en-US" dirty="0" smtClean="0"/>
              <a:t>) {</a:t>
            </a:r>
          </a:p>
          <a:p>
            <a:pPr marL="0" indent="0" defTabSz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if (available &gt;= </a:t>
            </a:r>
            <a:r>
              <a:rPr lang="en-US" dirty="0" err="1" smtClean="0"/>
              <a:t>amt</a:t>
            </a:r>
            <a:r>
              <a:rPr lang="en-US" dirty="0" smtClean="0"/>
              <a:t>) {</a:t>
            </a:r>
          </a:p>
          <a:p>
            <a:pPr marL="0" indent="0" defTabSz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&lt;&lt; “\n*** Change returned: “ &lt;&lt; </a:t>
            </a:r>
            <a:r>
              <a:rPr lang="en-US" dirty="0" err="1" smtClean="0"/>
              <a:t>amt</a:t>
            </a:r>
            <a:r>
              <a:rPr lang="en-US" dirty="0" smtClean="0"/>
              <a:t>;</a:t>
            </a:r>
          </a:p>
          <a:p>
            <a:pPr marL="0" indent="0" defTabSz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available -= </a:t>
            </a:r>
            <a:r>
              <a:rPr lang="en-US" dirty="0" err="1" smtClean="0"/>
              <a:t>amt</a:t>
            </a:r>
            <a:r>
              <a:rPr lang="en-US" dirty="0" smtClean="0"/>
              <a:t>;</a:t>
            </a:r>
          </a:p>
          <a:p>
            <a:pPr marL="0" indent="0" defTabSz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 smtClean="0"/>
              <a:t>	} else </a:t>
            </a:r>
          </a:p>
          <a:p>
            <a:pPr marL="0" indent="0" defTabSz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&lt;&lt; “\n*** EXACT CHANGE ONLY from now on”;</a:t>
            </a:r>
          </a:p>
          <a:p>
            <a:pPr marL="0" indent="0" defTabSz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 smtClean="0"/>
              <a:t>}</a:t>
            </a:r>
          </a:p>
          <a:p>
            <a:pPr marL="0" indent="0" defTabSz="457200">
              <a:lnSpc>
                <a:spcPct val="100000"/>
              </a:lnSpc>
              <a:spcBef>
                <a:spcPts val="0"/>
              </a:spcBef>
              <a:buNone/>
            </a:pPr>
            <a:endParaRPr lang="en-US" dirty="0" smtClean="0"/>
          </a:p>
          <a:p>
            <a:pPr marL="0" indent="0" defTabSz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Dispenser::Dispenser(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num</a:t>
            </a:r>
            <a:r>
              <a:rPr lang="en-US" dirty="0"/>
              <a:t>) { </a:t>
            </a:r>
            <a:r>
              <a:rPr lang="en-US" dirty="0" err="1"/>
              <a:t>numCans</a:t>
            </a:r>
            <a:r>
              <a:rPr lang="en-US" dirty="0"/>
              <a:t> = </a:t>
            </a:r>
            <a:r>
              <a:rPr lang="en-US" dirty="0" err="1"/>
              <a:t>num</a:t>
            </a:r>
            <a:r>
              <a:rPr lang="en-US" dirty="0"/>
              <a:t>; }</a:t>
            </a:r>
          </a:p>
          <a:p>
            <a:pPr marL="0" indent="0" defTabSz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bool Dispenser::</a:t>
            </a:r>
            <a:r>
              <a:rPr lang="en-US" dirty="0" err="1"/>
              <a:t>HandleButton</a:t>
            </a:r>
            <a:r>
              <a:rPr lang="en-US" dirty="0"/>
              <a:t>() {</a:t>
            </a:r>
          </a:p>
          <a:p>
            <a:pPr marL="0" indent="0" defTabSz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	if (</a:t>
            </a:r>
            <a:r>
              <a:rPr lang="en-US" dirty="0" err="1"/>
              <a:t>numCans</a:t>
            </a:r>
            <a:r>
              <a:rPr lang="en-US" dirty="0"/>
              <a:t> == 0) return false;</a:t>
            </a:r>
          </a:p>
          <a:p>
            <a:pPr marL="0" indent="0" defTabSz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err="1"/>
              <a:t>numCan</a:t>
            </a:r>
            <a:r>
              <a:rPr lang="en-US" dirty="0"/>
              <a:t>--;</a:t>
            </a:r>
          </a:p>
          <a:p>
            <a:pPr marL="0" indent="0" defTabSz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	return true;</a:t>
            </a:r>
          </a:p>
          <a:p>
            <a:pPr marL="0" indent="0" defTabSz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}</a:t>
            </a:r>
          </a:p>
          <a:p>
            <a:pPr marL="0" indent="0" defTabSz="457200">
              <a:lnSpc>
                <a:spcPct val="100000"/>
              </a:lnSpc>
              <a:spcBef>
                <a:spcPts val="0"/>
              </a:spcBef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225297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 as Class </a:t>
            </a:r>
            <a:r>
              <a:rPr lang="en-US" dirty="0"/>
              <a:t>M</a:t>
            </a:r>
            <a:r>
              <a:rPr lang="en-US" dirty="0" smtClean="0"/>
              <a:t>embers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1" dirty="0" smtClean="0">
                <a:solidFill>
                  <a:srgbClr val="7030A0"/>
                </a:solidFill>
              </a:rPr>
              <a:t>Aggregation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smtClean="0"/>
              <a:t>is a relationship between objects</a:t>
            </a:r>
          </a:p>
          <a:p>
            <a:pPr lvl="1"/>
            <a:r>
              <a:rPr lang="en-US" dirty="0" smtClean="0"/>
              <a:t>Embed an object (or a pointer) of one class type as member data of another class type</a:t>
            </a:r>
          </a:p>
          <a:p>
            <a:r>
              <a:rPr lang="en-US" b="1" i="1" dirty="0" smtClean="0">
                <a:solidFill>
                  <a:srgbClr val="7030A0"/>
                </a:solidFill>
              </a:rPr>
              <a:t>Composition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smtClean="0"/>
              <a:t>refers to a stronger form of aggregation</a:t>
            </a:r>
          </a:p>
          <a:p>
            <a:pPr lvl="1"/>
            <a:r>
              <a:rPr lang="en-US" dirty="0" smtClean="0"/>
              <a:t>Embedded objects would typically not exist independent of the container object</a:t>
            </a:r>
            <a:endParaRPr lang="en-US" dirty="0"/>
          </a:p>
          <a:p>
            <a:r>
              <a:rPr lang="en-US" dirty="0" smtClean="0"/>
              <a:t>Is also known as the “has a” relationship</a:t>
            </a:r>
          </a:p>
          <a:p>
            <a:pPr lvl="1"/>
            <a:r>
              <a:rPr lang="en-US" dirty="0" smtClean="0"/>
              <a:t>Engine object inside a Car object as member data</a:t>
            </a:r>
          </a:p>
          <a:p>
            <a:pPr lvl="1"/>
            <a:r>
              <a:rPr lang="en-US" dirty="0" smtClean="0"/>
              <a:t>52 Card objects as member data of class Deck</a:t>
            </a:r>
          </a:p>
          <a:p>
            <a:r>
              <a:rPr lang="en-US" dirty="0" smtClean="0"/>
              <a:t>Promotes the idea of tool building</a:t>
            </a:r>
          </a:p>
          <a:p>
            <a:pPr lvl="1"/>
            <a:r>
              <a:rPr lang="en-US" dirty="0" smtClean="0"/>
              <a:t>Objects of a class can be used as components inside other classes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1655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machine.cpp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defTabSz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 smtClean="0"/>
              <a:t>// initialize a </a:t>
            </a:r>
            <a:r>
              <a:rPr lang="en-US" dirty="0" err="1" smtClean="0"/>
              <a:t>SodaMachine</a:t>
            </a:r>
            <a:r>
              <a:rPr lang="en-US" dirty="0"/>
              <a:t> </a:t>
            </a:r>
            <a:r>
              <a:rPr lang="en-US" dirty="0" smtClean="0"/>
              <a:t>and its </a:t>
            </a:r>
            <a:r>
              <a:rPr lang="en-US" dirty="0" err="1" smtClean="0"/>
              <a:t>CoinCounter</a:t>
            </a:r>
            <a:r>
              <a:rPr lang="en-US" dirty="0" smtClean="0"/>
              <a:t> and </a:t>
            </a:r>
          </a:p>
          <a:p>
            <a:pPr marL="0" indent="0" defTabSz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 smtClean="0"/>
              <a:t>// Dispenser objects</a:t>
            </a:r>
          </a:p>
          <a:p>
            <a:pPr marL="0" indent="0" defTabSz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 err="1" smtClean="0"/>
              <a:t>SodaMachine</a:t>
            </a:r>
            <a:r>
              <a:rPr lang="en-US" dirty="0" smtClean="0"/>
              <a:t>::</a:t>
            </a:r>
            <a:r>
              <a:rPr lang="en-US" dirty="0" err="1" smtClean="0"/>
              <a:t>SodaMachine</a:t>
            </a:r>
            <a:r>
              <a:rPr lang="en-US" dirty="0" smtClean="0"/>
              <a:t>() { price = 75; }</a:t>
            </a:r>
          </a:p>
          <a:p>
            <a:pPr marL="0" indent="0" defTabSz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v</a:t>
            </a:r>
            <a:r>
              <a:rPr lang="en-US" dirty="0" smtClean="0"/>
              <a:t>oid </a:t>
            </a:r>
            <a:r>
              <a:rPr lang="en-US" dirty="0" err="1" smtClean="0"/>
              <a:t>SodaMachine</a:t>
            </a:r>
            <a:r>
              <a:rPr lang="en-US" dirty="0" smtClean="0"/>
              <a:t>::</a:t>
            </a:r>
            <a:r>
              <a:rPr lang="en-US" dirty="0" err="1" smtClean="0"/>
              <a:t>DoCommand</a:t>
            </a:r>
            <a:r>
              <a:rPr lang="en-US" dirty="0" smtClean="0"/>
              <a:t>(char </a:t>
            </a:r>
            <a:r>
              <a:rPr lang="en-US" dirty="0" err="1" smtClean="0"/>
              <a:t>cmd</a:t>
            </a:r>
            <a:r>
              <a:rPr lang="en-US" dirty="0" smtClean="0"/>
              <a:t>) {</a:t>
            </a:r>
          </a:p>
          <a:p>
            <a:pPr marL="0" indent="0" defTabSz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 smtClean="0"/>
              <a:t>	if ((</a:t>
            </a:r>
            <a:r>
              <a:rPr lang="en-US" dirty="0" err="1" smtClean="0"/>
              <a:t>cmd</a:t>
            </a:r>
            <a:r>
              <a:rPr lang="en-US" dirty="0" smtClean="0"/>
              <a:t> == ‘Q’) || (</a:t>
            </a:r>
            <a:r>
              <a:rPr lang="en-US" dirty="0" err="1" smtClean="0"/>
              <a:t>cmd</a:t>
            </a:r>
            <a:r>
              <a:rPr lang="en-US" dirty="0" smtClean="0"/>
              <a:t> == ‘D’) || (</a:t>
            </a:r>
            <a:r>
              <a:rPr lang="en-US" dirty="0" err="1" smtClean="0"/>
              <a:t>cmd</a:t>
            </a:r>
            <a:r>
              <a:rPr lang="en-US" dirty="0" smtClean="0"/>
              <a:t> == ‘N’) || </a:t>
            </a:r>
          </a:p>
          <a:p>
            <a:pPr marL="0" indent="0" defTabSz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      (</a:t>
            </a:r>
            <a:r>
              <a:rPr lang="en-US" dirty="0" err="1" smtClean="0"/>
              <a:t>cmd</a:t>
            </a:r>
            <a:r>
              <a:rPr lang="en-US" dirty="0" smtClean="0"/>
              <a:t> == ‘R’))</a:t>
            </a:r>
          </a:p>
          <a:p>
            <a:pPr marL="0" indent="0" defTabSz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err="1" smtClean="0"/>
              <a:t>DoCoin</a:t>
            </a:r>
            <a:r>
              <a:rPr lang="en-US" dirty="0" smtClean="0"/>
              <a:t>(</a:t>
            </a:r>
            <a:r>
              <a:rPr lang="en-US" dirty="0" err="1" smtClean="0"/>
              <a:t>cmd</a:t>
            </a:r>
            <a:r>
              <a:rPr lang="en-US" dirty="0" smtClean="0"/>
              <a:t>);</a:t>
            </a:r>
          </a:p>
          <a:p>
            <a:pPr marL="0" indent="0" defTabSz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else</a:t>
            </a:r>
          </a:p>
          <a:p>
            <a:pPr marL="0" indent="0" defTabSz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err="1" smtClean="0"/>
              <a:t>DoSelection</a:t>
            </a:r>
            <a:r>
              <a:rPr lang="en-US" dirty="0" smtClean="0"/>
              <a:t>(</a:t>
            </a:r>
            <a:r>
              <a:rPr lang="en-US" dirty="0" err="1" smtClean="0"/>
              <a:t>cmd</a:t>
            </a:r>
            <a:r>
              <a:rPr lang="en-US" dirty="0" smtClean="0"/>
              <a:t>);</a:t>
            </a:r>
          </a:p>
          <a:p>
            <a:pPr marL="0" indent="0" defTabSz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 smtClean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1918729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machine.cpp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 smtClean="0"/>
              <a:t>void </a:t>
            </a:r>
            <a:r>
              <a:rPr lang="en-US" dirty="0" err="1" smtClean="0"/>
              <a:t>SodaMachine</a:t>
            </a:r>
            <a:r>
              <a:rPr lang="en-US" dirty="0" smtClean="0"/>
              <a:t>::</a:t>
            </a:r>
            <a:r>
              <a:rPr lang="en-US" dirty="0" err="1" smtClean="0"/>
              <a:t>DoCoin</a:t>
            </a:r>
            <a:r>
              <a:rPr lang="en-US" dirty="0" smtClean="0"/>
              <a:t>(char </a:t>
            </a:r>
            <a:r>
              <a:rPr lang="en-US" dirty="0" err="1" smtClean="0"/>
              <a:t>cmd</a:t>
            </a:r>
            <a:r>
              <a:rPr lang="en-US" dirty="0" smtClean="0"/>
              <a:t>) {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 smtClean="0"/>
              <a:t>	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amt</a:t>
            </a:r>
            <a:r>
              <a:rPr lang="en-US" dirty="0" smtClean="0"/>
              <a:t>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switch(</a:t>
            </a:r>
            <a:r>
              <a:rPr lang="en-US" dirty="0" err="1" smtClean="0"/>
              <a:t>cmd</a:t>
            </a:r>
            <a:r>
              <a:rPr lang="en-US" dirty="0" smtClean="0"/>
              <a:t>) {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case ‘R’: </a:t>
            </a:r>
            <a:r>
              <a:rPr lang="en-US" dirty="0"/>
              <a:t>	</a:t>
            </a:r>
            <a:r>
              <a:rPr lang="en-US" dirty="0" err="1" smtClean="0"/>
              <a:t>amt</a:t>
            </a:r>
            <a:r>
              <a:rPr lang="en-US" dirty="0" smtClean="0"/>
              <a:t> = </a:t>
            </a:r>
            <a:r>
              <a:rPr lang="en-US" dirty="0" err="1" smtClean="0"/>
              <a:t>counter.CurrentAmount</a:t>
            </a:r>
            <a:r>
              <a:rPr lang="en-US" dirty="0" smtClean="0"/>
              <a:t>();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err="1" smtClean="0"/>
              <a:t>counter.TakeAll</a:t>
            </a:r>
            <a:r>
              <a:rPr lang="en-US" dirty="0" smtClean="0"/>
              <a:t>();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err="1" smtClean="0"/>
              <a:t>counter.DispenseChange</a:t>
            </a:r>
            <a:r>
              <a:rPr lang="en-US" dirty="0" smtClean="0"/>
              <a:t>(</a:t>
            </a:r>
            <a:r>
              <a:rPr lang="en-US" dirty="0" err="1" smtClean="0"/>
              <a:t>amt</a:t>
            </a:r>
            <a:r>
              <a:rPr lang="en-US" dirty="0" smtClean="0"/>
              <a:t>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break;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case ‘Q’: </a:t>
            </a:r>
            <a:r>
              <a:rPr lang="en-US" dirty="0" err="1" smtClean="0"/>
              <a:t>counter.AcceptCoin</a:t>
            </a:r>
            <a:r>
              <a:rPr lang="en-US" dirty="0" smtClean="0"/>
              <a:t>(25); break;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case ‘D’: </a:t>
            </a:r>
            <a:r>
              <a:rPr lang="en-US" dirty="0" err="1" smtClean="0"/>
              <a:t>counter.AcceptCoin</a:t>
            </a:r>
            <a:r>
              <a:rPr lang="en-US" dirty="0" smtClean="0"/>
              <a:t>(10); break;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case ‘N’: </a:t>
            </a:r>
            <a:r>
              <a:rPr lang="en-US" dirty="0" err="1" smtClean="0"/>
              <a:t>counter.AcceptCoin</a:t>
            </a:r>
            <a:r>
              <a:rPr lang="en-US" dirty="0" smtClean="0"/>
              <a:t>(5); break;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 smtClean="0"/>
              <a:t>	}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}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2822660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machine.cpp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defTabSz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v</a:t>
            </a:r>
            <a:r>
              <a:rPr lang="en-US" dirty="0" smtClean="0"/>
              <a:t>oid </a:t>
            </a:r>
            <a:r>
              <a:rPr lang="en-US" dirty="0" err="1" smtClean="0"/>
              <a:t>SodaMachine</a:t>
            </a:r>
            <a:r>
              <a:rPr lang="en-US" dirty="0" smtClean="0"/>
              <a:t>::</a:t>
            </a:r>
            <a:r>
              <a:rPr lang="en-US" dirty="0" err="1" smtClean="0"/>
              <a:t>DoSelection</a:t>
            </a:r>
            <a:r>
              <a:rPr lang="en-US" dirty="0" smtClean="0"/>
              <a:t>(char </a:t>
            </a:r>
            <a:r>
              <a:rPr lang="en-US" dirty="0" err="1" smtClean="0"/>
              <a:t>cmd</a:t>
            </a:r>
            <a:r>
              <a:rPr lang="en-US" dirty="0" smtClean="0"/>
              <a:t>) {</a:t>
            </a:r>
          </a:p>
          <a:p>
            <a:pPr marL="0" indent="0" defTabSz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err="1" smtClean="0"/>
              <a:t>int</a:t>
            </a:r>
            <a:r>
              <a:rPr lang="en-US" dirty="0" smtClean="0"/>
              <a:t> tendered = </a:t>
            </a:r>
            <a:r>
              <a:rPr lang="en-US" dirty="0" err="1" smtClean="0"/>
              <a:t>counter.CurrentAmount</a:t>
            </a:r>
            <a:r>
              <a:rPr lang="en-US" dirty="0" smtClean="0"/>
              <a:t>();</a:t>
            </a:r>
          </a:p>
          <a:p>
            <a:pPr marL="0" indent="0" defTabSz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bool success;</a:t>
            </a:r>
          </a:p>
          <a:p>
            <a:pPr marL="0" indent="0" defTabSz="457200">
              <a:lnSpc>
                <a:spcPct val="100000"/>
              </a:lnSpc>
              <a:spcBef>
                <a:spcPts val="0"/>
              </a:spcBef>
              <a:buNone/>
            </a:pPr>
            <a:endParaRPr lang="en-US" dirty="0"/>
          </a:p>
          <a:p>
            <a:pPr marL="0" indent="0" defTabSz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 smtClean="0"/>
              <a:t>	if (tendered &lt; price) </a:t>
            </a:r>
          </a:p>
          <a:p>
            <a:pPr marL="0" indent="0" defTabSz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err="1" smtClean="0"/>
              <a:t>cout</a:t>
            </a:r>
            <a:r>
              <a:rPr lang="en-US" dirty="0"/>
              <a:t> </a:t>
            </a:r>
            <a:r>
              <a:rPr lang="en-US" dirty="0" smtClean="0"/>
              <a:t>&lt;&lt; “\n*** Insert more money”;</a:t>
            </a:r>
          </a:p>
          <a:p>
            <a:pPr marL="0" indent="0" defTabSz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else {</a:t>
            </a:r>
          </a:p>
          <a:p>
            <a:pPr marL="0" indent="0" defTabSz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switch(</a:t>
            </a:r>
            <a:r>
              <a:rPr lang="en-US" dirty="0" err="1" smtClean="0"/>
              <a:t>cmd</a:t>
            </a:r>
            <a:r>
              <a:rPr lang="en-US" dirty="0" smtClean="0"/>
              <a:t>) {</a:t>
            </a:r>
          </a:p>
          <a:p>
            <a:pPr marL="0" indent="0" defTabSz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case ‘C’: </a:t>
            </a:r>
          </a:p>
          <a:p>
            <a:pPr marL="0" indent="0" defTabSz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	success = </a:t>
            </a:r>
            <a:r>
              <a:rPr lang="en-US" dirty="0" err="1" smtClean="0"/>
              <a:t>cola.HandleButton</a:t>
            </a:r>
            <a:r>
              <a:rPr lang="en-US" dirty="0" smtClean="0"/>
              <a:t>(); break;</a:t>
            </a:r>
          </a:p>
          <a:p>
            <a:pPr marL="0" indent="0" defTabSz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case ‘L’:</a:t>
            </a:r>
          </a:p>
          <a:p>
            <a:pPr marL="0" indent="0" defTabSz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	success = </a:t>
            </a:r>
            <a:r>
              <a:rPr lang="en-US" dirty="0" err="1" smtClean="0"/>
              <a:t>lite.HandleButton</a:t>
            </a:r>
            <a:r>
              <a:rPr lang="en-US" dirty="0" smtClean="0"/>
              <a:t>(); break;</a:t>
            </a:r>
          </a:p>
          <a:p>
            <a:pPr marL="0" indent="0" defTabSz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 smtClean="0"/>
              <a:t>		case ‘B’:</a:t>
            </a:r>
          </a:p>
          <a:p>
            <a:pPr marL="0" indent="0" defTabSz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	success = </a:t>
            </a:r>
            <a:r>
              <a:rPr lang="en-US" dirty="0" err="1" smtClean="0"/>
              <a:t>root.HandleButton</a:t>
            </a:r>
            <a:r>
              <a:rPr lang="en-US" dirty="0" smtClean="0"/>
              <a:t>(); break;</a:t>
            </a:r>
          </a:p>
          <a:p>
            <a:pPr marL="0" indent="0" defTabSz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case ‘O’:</a:t>
            </a:r>
          </a:p>
          <a:p>
            <a:pPr marL="0" indent="0" defTabSz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	success = </a:t>
            </a:r>
            <a:r>
              <a:rPr lang="en-US" dirty="0" err="1" smtClean="0"/>
              <a:t>orange.HandleButton</a:t>
            </a:r>
            <a:r>
              <a:rPr lang="en-US" dirty="0" smtClean="0"/>
              <a:t>(); </a:t>
            </a:r>
          </a:p>
          <a:p>
            <a:pPr marL="0" indent="0" defTabSz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	break;</a:t>
            </a:r>
          </a:p>
          <a:p>
            <a:pPr marL="0" indent="0" defTabSz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 smtClean="0"/>
              <a:t>		case ‘F’:</a:t>
            </a:r>
          </a:p>
          <a:p>
            <a:pPr marL="0" indent="0" defTabSz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	success = </a:t>
            </a:r>
            <a:r>
              <a:rPr lang="en-US" dirty="0" err="1" smtClean="0"/>
              <a:t>free.HandleButton</a:t>
            </a:r>
            <a:r>
              <a:rPr lang="en-US" dirty="0" smtClean="0"/>
              <a:t>(); break;</a:t>
            </a:r>
          </a:p>
          <a:p>
            <a:pPr marL="0" indent="0" defTabSz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}</a:t>
            </a:r>
          </a:p>
          <a:p>
            <a:pPr marL="0" indent="0" defTabSz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	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3323069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machine.cpp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defTabSz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 smtClean="0"/>
              <a:t>		if (success) {</a:t>
            </a:r>
          </a:p>
          <a:p>
            <a:pPr marL="0" indent="0" defTabSz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	</a:t>
            </a:r>
            <a:r>
              <a:rPr lang="en-US" dirty="0" err="1" smtClean="0"/>
              <a:t>cout</a:t>
            </a:r>
            <a:r>
              <a:rPr lang="en-US" dirty="0" smtClean="0"/>
              <a:t> &lt;&lt; “\n*** Sale complete”;</a:t>
            </a:r>
          </a:p>
          <a:p>
            <a:pPr marL="0" indent="0" defTabSz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	</a:t>
            </a:r>
            <a:r>
              <a:rPr lang="en-US" dirty="0" err="1" smtClean="0"/>
              <a:t>counter.TakeAll</a:t>
            </a:r>
            <a:r>
              <a:rPr lang="en-US" dirty="0" smtClean="0"/>
              <a:t>();</a:t>
            </a:r>
          </a:p>
          <a:p>
            <a:pPr marL="0" indent="0" defTabSz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 smtClean="0"/>
              <a:t>			if (tendered  &gt; price)</a:t>
            </a:r>
          </a:p>
          <a:p>
            <a:pPr marL="0" indent="0" defTabSz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		</a:t>
            </a:r>
            <a:r>
              <a:rPr lang="en-US" dirty="0" err="1" smtClean="0"/>
              <a:t>counter.DispenseChange</a:t>
            </a:r>
            <a:r>
              <a:rPr lang="en-US" dirty="0" smtClean="0"/>
              <a:t>(tender – </a:t>
            </a:r>
          </a:p>
          <a:p>
            <a:pPr marL="0" indent="0" defTabSz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			price);</a:t>
            </a:r>
          </a:p>
          <a:p>
            <a:pPr marL="0" indent="0" defTabSz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} else </a:t>
            </a:r>
          </a:p>
          <a:p>
            <a:pPr marL="0" indent="0" defTabSz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	</a:t>
            </a:r>
            <a:r>
              <a:rPr lang="en-US" dirty="0" err="1" smtClean="0"/>
              <a:t>cout</a:t>
            </a:r>
            <a:r>
              <a:rPr lang="en-US" dirty="0" smtClean="0"/>
              <a:t> &lt;&lt; “\n*** MAKE ANOTHER SELECTION for this from now on”;</a:t>
            </a:r>
          </a:p>
          <a:p>
            <a:pPr marL="0" indent="0" defTabSz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} </a:t>
            </a:r>
          </a:p>
          <a:p>
            <a:pPr marL="0" indent="0" defTabSz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}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1314639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</a:t>
            </a:r>
            <a:r>
              <a:rPr lang="en-US" dirty="0" smtClean="0"/>
              <a:t>enu.cpp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defTabSz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 smtClean="0"/>
              <a:t>#include &lt;</a:t>
            </a:r>
            <a:r>
              <a:rPr lang="en-US" dirty="0" err="1" smtClean="0"/>
              <a:t>iostream</a:t>
            </a:r>
            <a:r>
              <a:rPr lang="en-US" dirty="0" smtClean="0"/>
              <a:t>&gt;</a:t>
            </a:r>
          </a:p>
          <a:p>
            <a:pPr marL="0" indent="0" defTabSz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 smtClean="0"/>
              <a:t>#include &lt;</a:t>
            </a:r>
            <a:r>
              <a:rPr lang="en-US" dirty="0" err="1" smtClean="0"/>
              <a:t>cctype</a:t>
            </a:r>
            <a:r>
              <a:rPr lang="en-US" dirty="0" smtClean="0"/>
              <a:t>&gt; 	// for </a:t>
            </a:r>
            <a:r>
              <a:rPr lang="en-US" dirty="0" err="1" smtClean="0"/>
              <a:t>toupper</a:t>
            </a:r>
            <a:endParaRPr lang="en-US" dirty="0" smtClean="0"/>
          </a:p>
          <a:p>
            <a:pPr marL="0" indent="0" defTabSz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 smtClean="0"/>
              <a:t>#include “</a:t>
            </a:r>
            <a:r>
              <a:rPr lang="en-US" dirty="0" err="1" smtClean="0"/>
              <a:t>machine.h</a:t>
            </a:r>
            <a:r>
              <a:rPr lang="en-US" dirty="0" smtClean="0"/>
              <a:t>”</a:t>
            </a:r>
          </a:p>
          <a:p>
            <a:pPr marL="0" indent="0" defTabSz="457200">
              <a:lnSpc>
                <a:spcPct val="100000"/>
              </a:lnSpc>
              <a:spcBef>
                <a:spcPts val="0"/>
              </a:spcBef>
              <a:buNone/>
            </a:pPr>
            <a:endParaRPr lang="en-US" dirty="0"/>
          </a:p>
          <a:p>
            <a:pPr marL="0" indent="0" defTabSz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u</a:t>
            </a:r>
            <a:r>
              <a:rPr lang="en-US" dirty="0" smtClean="0"/>
              <a:t>sing namespace </a:t>
            </a:r>
            <a:r>
              <a:rPr lang="en-US" dirty="0" err="1" smtClean="0"/>
              <a:t>std</a:t>
            </a:r>
            <a:r>
              <a:rPr lang="en-US" dirty="0" smtClean="0"/>
              <a:t>;</a:t>
            </a:r>
          </a:p>
          <a:p>
            <a:pPr marL="0" indent="0" defTabSz="457200">
              <a:lnSpc>
                <a:spcPct val="100000"/>
              </a:lnSpc>
              <a:spcBef>
                <a:spcPts val="0"/>
              </a:spcBef>
              <a:buNone/>
            </a:pPr>
            <a:endParaRPr lang="en-US" dirty="0" smtClean="0"/>
          </a:p>
          <a:p>
            <a:pPr marL="0" indent="0" defTabSz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IsLegel</a:t>
            </a:r>
            <a:r>
              <a:rPr lang="en-US" dirty="0" smtClean="0"/>
              <a:t>(char </a:t>
            </a:r>
            <a:r>
              <a:rPr lang="en-US" dirty="0" err="1" smtClean="0"/>
              <a:t>cmd</a:t>
            </a:r>
            <a:r>
              <a:rPr lang="en-US" dirty="0" smtClean="0"/>
              <a:t>) {</a:t>
            </a:r>
          </a:p>
          <a:p>
            <a:pPr marL="0" indent="0" defTabSz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return ((</a:t>
            </a:r>
            <a:r>
              <a:rPr lang="en-US" dirty="0" err="1" smtClean="0"/>
              <a:t>cmd</a:t>
            </a:r>
            <a:r>
              <a:rPr lang="en-US" dirty="0" smtClean="0"/>
              <a:t> == ‘Q’) || (</a:t>
            </a:r>
            <a:r>
              <a:rPr lang="en-US" dirty="0" err="1" smtClean="0"/>
              <a:t>cmd</a:t>
            </a:r>
            <a:r>
              <a:rPr lang="en-US" dirty="0" smtClean="0"/>
              <a:t> == ‘D’) || (</a:t>
            </a:r>
            <a:r>
              <a:rPr lang="en-US" dirty="0" err="1" smtClean="0"/>
              <a:t>cmd</a:t>
            </a:r>
            <a:r>
              <a:rPr lang="en-US" dirty="0" smtClean="0"/>
              <a:t> == ‘N’) </a:t>
            </a:r>
          </a:p>
          <a:p>
            <a:pPr marL="0" indent="0" defTabSz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|| (</a:t>
            </a:r>
            <a:r>
              <a:rPr lang="en-US" dirty="0" err="1" smtClean="0"/>
              <a:t>cmd</a:t>
            </a:r>
            <a:r>
              <a:rPr lang="en-US" dirty="0" smtClean="0"/>
              <a:t> == ‘R’) || (</a:t>
            </a:r>
            <a:r>
              <a:rPr lang="en-US" dirty="0" err="1" smtClean="0"/>
              <a:t>cmd</a:t>
            </a:r>
            <a:r>
              <a:rPr lang="en-US" dirty="0" smtClean="0"/>
              <a:t> == ‘C’) || (</a:t>
            </a:r>
            <a:r>
              <a:rPr lang="en-US" dirty="0" err="1" smtClean="0"/>
              <a:t>cmd</a:t>
            </a:r>
            <a:r>
              <a:rPr lang="en-US" dirty="0" smtClean="0"/>
              <a:t> == ‘L’) ||</a:t>
            </a:r>
            <a:br>
              <a:rPr lang="en-US" dirty="0" smtClean="0"/>
            </a:br>
            <a:r>
              <a:rPr lang="en-US" dirty="0" smtClean="0"/>
              <a:t>		(</a:t>
            </a:r>
            <a:r>
              <a:rPr lang="en-US" dirty="0" err="1" smtClean="0"/>
              <a:t>cmd</a:t>
            </a:r>
            <a:r>
              <a:rPr lang="en-US" dirty="0" smtClean="0"/>
              <a:t> == ‘B’) || (</a:t>
            </a:r>
            <a:r>
              <a:rPr lang="en-US" dirty="0" err="1" smtClean="0"/>
              <a:t>cmd</a:t>
            </a:r>
            <a:r>
              <a:rPr lang="en-US" dirty="0" smtClean="0"/>
              <a:t> == ‘O’) || (</a:t>
            </a:r>
            <a:r>
              <a:rPr lang="en-US" dirty="0" err="1" smtClean="0"/>
              <a:t>cmd</a:t>
            </a:r>
            <a:r>
              <a:rPr lang="en-US" dirty="0" smtClean="0"/>
              <a:t> == ‘F’) ||</a:t>
            </a:r>
          </a:p>
          <a:p>
            <a:pPr marL="0" indent="0" defTabSz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(</a:t>
            </a:r>
            <a:r>
              <a:rPr lang="en-US" dirty="0" err="1" smtClean="0"/>
              <a:t>cmd</a:t>
            </a:r>
            <a:r>
              <a:rPr lang="en-US" dirty="0" smtClean="0"/>
              <a:t> == ‘X’) || (</a:t>
            </a:r>
            <a:r>
              <a:rPr lang="en-US" dirty="0" err="1" smtClean="0"/>
              <a:t>cmd</a:t>
            </a:r>
            <a:r>
              <a:rPr lang="en-US" dirty="0" smtClean="0"/>
              <a:t> == ‘M’));</a:t>
            </a:r>
          </a:p>
          <a:p>
            <a:pPr marL="0" indent="0" defTabSz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}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8890003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</a:t>
            </a:r>
            <a:r>
              <a:rPr lang="en-US" dirty="0" smtClean="0"/>
              <a:t>enu.cpp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defTabSz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 smtClean="0"/>
              <a:t>char </a:t>
            </a:r>
            <a:r>
              <a:rPr lang="en-US" dirty="0" err="1" smtClean="0"/>
              <a:t>GetCommand</a:t>
            </a:r>
            <a:r>
              <a:rPr lang="en-US" dirty="0" smtClean="0"/>
              <a:t>() {</a:t>
            </a:r>
          </a:p>
          <a:p>
            <a:pPr marL="0" indent="0" defTabSz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char </a:t>
            </a:r>
            <a:r>
              <a:rPr lang="en-US" dirty="0" err="1" smtClean="0"/>
              <a:t>cmd</a:t>
            </a:r>
            <a:r>
              <a:rPr lang="en-US" dirty="0" smtClean="0"/>
              <a:t>;</a:t>
            </a:r>
          </a:p>
          <a:p>
            <a:pPr marL="0" indent="0" defTabSz="457200">
              <a:lnSpc>
                <a:spcPct val="100000"/>
              </a:lnSpc>
              <a:spcBef>
                <a:spcPts val="0"/>
              </a:spcBef>
              <a:buNone/>
            </a:pPr>
            <a:endParaRPr lang="en-US" dirty="0"/>
          </a:p>
          <a:p>
            <a:pPr marL="0" indent="0" defTabSz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 smtClean="0"/>
              <a:t>	do {</a:t>
            </a:r>
          </a:p>
          <a:p>
            <a:pPr marL="0" indent="0" defTabSz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&lt;&lt; “\n&gt; “; </a:t>
            </a:r>
            <a:r>
              <a:rPr lang="en-US" dirty="0" err="1" smtClean="0"/>
              <a:t>cin</a:t>
            </a:r>
            <a:r>
              <a:rPr lang="en-US" dirty="0" smtClean="0"/>
              <a:t> &gt;&gt; </a:t>
            </a:r>
            <a:r>
              <a:rPr lang="en-US" dirty="0" err="1" smtClean="0"/>
              <a:t>cmd</a:t>
            </a:r>
            <a:r>
              <a:rPr lang="en-US" dirty="0" smtClean="0"/>
              <a:t>; </a:t>
            </a:r>
          </a:p>
          <a:p>
            <a:pPr marL="0" indent="0" defTabSz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err="1" smtClean="0"/>
              <a:t>cmd</a:t>
            </a:r>
            <a:r>
              <a:rPr lang="en-US" dirty="0" smtClean="0"/>
              <a:t> = </a:t>
            </a:r>
            <a:r>
              <a:rPr lang="en-US" dirty="0" err="1" smtClean="0"/>
              <a:t>toupper</a:t>
            </a:r>
            <a:r>
              <a:rPr lang="en-US" dirty="0" smtClean="0"/>
              <a:t>(</a:t>
            </a:r>
            <a:r>
              <a:rPr lang="en-US" dirty="0" err="1" smtClean="0"/>
              <a:t>cmd</a:t>
            </a:r>
            <a:r>
              <a:rPr lang="en-US" dirty="0" smtClean="0"/>
              <a:t>);</a:t>
            </a:r>
          </a:p>
          <a:p>
            <a:pPr marL="0" indent="0" defTabSz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		</a:t>
            </a:r>
            <a:r>
              <a:rPr lang="en-US" dirty="0" smtClean="0"/>
              <a:t>if (!</a:t>
            </a:r>
            <a:r>
              <a:rPr lang="en-US" dirty="0" err="1" smtClean="0"/>
              <a:t>IsLegal</a:t>
            </a:r>
            <a:r>
              <a:rPr lang="en-US" dirty="0" smtClean="0"/>
              <a:t>(</a:t>
            </a:r>
            <a:r>
              <a:rPr lang="en-US" dirty="0" err="1" smtClean="0"/>
              <a:t>cmd</a:t>
            </a:r>
            <a:r>
              <a:rPr lang="en-US" dirty="0" smtClean="0"/>
              <a:t>))</a:t>
            </a:r>
          </a:p>
          <a:p>
            <a:pPr marL="0" indent="0" defTabSz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	</a:t>
            </a:r>
            <a:r>
              <a:rPr lang="en-US" dirty="0" err="1" smtClean="0"/>
              <a:t>cout</a:t>
            </a:r>
            <a:r>
              <a:rPr lang="en-US" dirty="0" smtClean="0"/>
              <a:t> &lt;&lt; “\n*** Unrecognized commend.  Type M to see the menu.”;</a:t>
            </a:r>
          </a:p>
          <a:p>
            <a:pPr marL="0" indent="0" defTabSz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} while (!</a:t>
            </a:r>
            <a:r>
              <a:rPr lang="en-US" dirty="0" err="1" smtClean="0"/>
              <a:t>IsLegal</a:t>
            </a:r>
            <a:r>
              <a:rPr lang="en-US" dirty="0" smtClean="0"/>
              <a:t>(</a:t>
            </a:r>
            <a:r>
              <a:rPr lang="en-US" dirty="0" err="1" smtClean="0"/>
              <a:t>cmd</a:t>
            </a:r>
            <a:r>
              <a:rPr lang="en-US" dirty="0" smtClean="0"/>
              <a:t>));</a:t>
            </a:r>
          </a:p>
          <a:p>
            <a:pPr marL="0" indent="0" defTabSz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return </a:t>
            </a:r>
            <a:r>
              <a:rPr lang="en-US" dirty="0" err="1" smtClean="0"/>
              <a:t>cmd</a:t>
            </a:r>
            <a:r>
              <a:rPr lang="en-US" dirty="0" smtClean="0"/>
              <a:t>;</a:t>
            </a:r>
          </a:p>
          <a:p>
            <a:pPr marL="0" indent="0" defTabSz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}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2043515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</a:t>
            </a:r>
            <a:r>
              <a:rPr lang="en-US" dirty="0" smtClean="0"/>
              <a:t>enu.cpp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defTabSz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v</a:t>
            </a:r>
            <a:r>
              <a:rPr lang="en-US" dirty="0" smtClean="0"/>
              <a:t>oid </a:t>
            </a:r>
            <a:r>
              <a:rPr lang="en-US" dirty="0" err="1" smtClean="0"/>
              <a:t>ShowMenu</a:t>
            </a:r>
            <a:r>
              <a:rPr lang="en-US" dirty="0" smtClean="0"/>
              <a:t>() {</a:t>
            </a:r>
          </a:p>
          <a:p>
            <a:pPr marL="0" indent="0" defTabSz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 smtClean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</a:t>
            </a:r>
            <a:r>
              <a:rPr lang="en-US" dirty="0"/>
              <a:t>&lt;&lt; "Please select one of the following options\n</a:t>
            </a:r>
            <a:r>
              <a:rPr lang="en-US" dirty="0" smtClean="0"/>
              <a:t>";</a:t>
            </a:r>
          </a:p>
          <a:p>
            <a:pPr marL="0" indent="0" defTabSz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</a:t>
            </a:r>
            <a:r>
              <a:rPr lang="en-US" dirty="0"/>
              <a:t>&lt;&lt; "by pressing the indicated key:\n</a:t>
            </a:r>
            <a:r>
              <a:rPr lang="en-US" dirty="0" smtClean="0"/>
              <a:t>";</a:t>
            </a:r>
          </a:p>
          <a:p>
            <a:pPr marL="0" indent="0" defTabSz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</a:t>
            </a:r>
            <a:r>
              <a:rPr lang="en-US" dirty="0"/>
              <a:t>&lt;&lt; "\n\</a:t>
            </a:r>
            <a:r>
              <a:rPr lang="en-US" dirty="0" err="1"/>
              <a:t>tMoney</a:t>
            </a:r>
            <a:r>
              <a:rPr lang="en-US" dirty="0"/>
              <a:t>-handling\n";</a:t>
            </a:r>
          </a:p>
          <a:p>
            <a:pPr marL="0" indent="0" defTabSz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 smtClean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</a:t>
            </a:r>
            <a:r>
              <a:rPr lang="en-US" dirty="0"/>
              <a:t>&lt;&lt; "\t\</a:t>
            </a:r>
            <a:r>
              <a:rPr lang="en-US" dirty="0" err="1"/>
              <a:t>tQ</a:t>
            </a:r>
            <a:r>
              <a:rPr lang="en-US" dirty="0"/>
              <a:t>:  Quarter\n";</a:t>
            </a:r>
          </a:p>
          <a:p>
            <a:pPr marL="0" indent="0" defTabSz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 smtClean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</a:t>
            </a:r>
            <a:r>
              <a:rPr lang="en-US" dirty="0"/>
              <a:t>&lt;&lt; "\t\</a:t>
            </a:r>
            <a:r>
              <a:rPr lang="en-US" dirty="0" err="1"/>
              <a:t>tD</a:t>
            </a:r>
            <a:r>
              <a:rPr lang="en-US" dirty="0"/>
              <a:t>:  Dime\n";</a:t>
            </a:r>
          </a:p>
          <a:p>
            <a:pPr marL="0" indent="0" defTabSz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 smtClean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</a:t>
            </a:r>
            <a:r>
              <a:rPr lang="en-US" dirty="0"/>
              <a:t>&lt;&lt; "\t\</a:t>
            </a:r>
            <a:r>
              <a:rPr lang="en-US" dirty="0" err="1"/>
              <a:t>tN</a:t>
            </a:r>
            <a:r>
              <a:rPr lang="en-US" dirty="0"/>
              <a:t>:  Nickel\n";</a:t>
            </a:r>
          </a:p>
          <a:p>
            <a:pPr marL="0" indent="0" defTabSz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 smtClean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</a:t>
            </a:r>
            <a:r>
              <a:rPr lang="en-US" dirty="0"/>
              <a:t>&lt;&lt; "\t\</a:t>
            </a:r>
            <a:r>
              <a:rPr lang="en-US" dirty="0" err="1"/>
              <a:t>tR</a:t>
            </a:r>
            <a:r>
              <a:rPr lang="en-US" dirty="0"/>
              <a:t>:  Return all coins\n";</a:t>
            </a:r>
          </a:p>
          <a:p>
            <a:pPr marL="0" indent="0" defTabSz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 smtClean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</a:t>
            </a:r>
            <a:r>
              <a:rPr lang="en-US" dirty="0"/>
              <a:t>&lt;&lt; "\n\</a:t>
            </a:r>
            <a:r>
              <a:rPr lang="en-US" dirty="0" err="1"/>
              <a:t>tDrink</a:t>
            </a:r>
            <a:r>
              <a:rPr lang="en-US" dirty="0"/>
              <a:t> selection ($0.75 each)\n";</a:t>
            </a:r>
          </a:p>
          <a:p>
            <a:pPr marL="0" indent="0" defTabSz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 smtClean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</a:t>
            </a:r>
            <a:r>
              <a:rPr lang="en-US" dirty="0"/>
              <a:t>&lt;&lt; "\t\</a:t>
            </a:r>
            <a:r>
              <a:rPr lang="en-US" dirty="0" err="1"/>
              <a:t>tC</a:t>
            </a:r>
            <a:r>
              <a:rPr lang="en-US" dirty="0"/>
              <a:t>:  Cola\n";</a:t>
            </a:r>
          </a:p>
          <a:p>
            <a:pPr marL="0" indent="0" defTabSz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 smtClean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</a:t>
            </a:r>
            <a:r>
              <a:rPr lang="en-US" dirty="0"/>
              <a:t>&lt;&lt; "\t\</a:t>
            </a:r>
            <a:r>
              <a:rPr lang="en-US" dirty="0" err="1"/>
              <a:t>tL</a:t>
            </a:r>
            <a:r>
              <a:rPr lang="en-US" dirty="0"/>
              <a:t>:  Lite cola\n";</a:t>
            </a:r>
          </a:p>
          <a:p>
            <a:pPr marL="0" indent="0" defTabSz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 smtClean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</a:t>
            </a:r>
            <a:r>
              <a:rPr lang="en-US" dirty="0"/>
              <a:t>&lt;&lt; "\t\</a:t>
            </a:r>
            <a:r>
              <a:rPr lang="en-US" dirty="0" err="1"/>
              <a:t>tB</a:t>
            </a:r>
            <a:r>
              <a:rPr lang="en-US" dirty="0"/>
              <a:t>:  root Beer\n";</a:t>
            </a:r>
          </a:p>
          <a:p>
            <a:pPr marL="0" indent="0" defTabSz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 smtClean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</a:t>
            </a:r>
            <a:r>
              <a:rPr lang="en-US" dirty="0"/>
              <a:t>&lt;&lt; "\t\</a:t>
            </a:r>
            <a:r>
              <a:rPr lang="en-US" dirty="0" err="1"/>
              <a:t>tO</a:t>
            </a:r>
            <a:r>
              <a:rPr lang="en-US" dirty="0"/>
              <a:t>:  Orange\n";</a:t>
            </a:r>
          </a:p>
          <a:p>
            <a:pPr marL="0" indent="0" defTabSz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 smtClean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</a:t>
            </a:r>
            <a:r>
              <a:rPr lang="en-US" dirty="0"/>
              <a:t>&lt;&lt; "\t\</a:t>
            </a:r>
            <a:r>
              <a:rPr lang="en-US" dirty="0" err="1"/>
              <a:t>tF</a:t>
            </a:r>
            <a:r>
              <a:rPr lang="en-US" dirty="0"/>
              <a:t>:  caffeine-Free, diet, clear, new-age cola\n";</a:t>
            </a:r>
          </a:p>
          <a:p>
            <a:pPr marL="0" indent="0" defTabSz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 </a:t>
            </a:r>
            <a:r>
              <a:rPr lang="en-US" dirty="0" smtClean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</a:t>
            </a:r>
            <a:r>
              <a:rPr lang="en-US" dirty="0"/>
              <a:t>&lt;&lt; "\n\</a:t>
            </a:r>
            <a:r>
              <a:rPr lang="en-US" dirty="0" err="1"/>
              <a:t>tSimulation</a:t>
            </a:r>
            <a:r>
              <a:rPr lang="en-US" dirty="0"/>
              <a:t> control\n";</a:t>
            </a:r>
          </a:p>
          <a:p>
            <a:pPr marL="0" indent="0" defTabSz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 smtClean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</a:t>
            </a:r>
            <a:r>
              <a:rPr lang="en-US" dirty="0"/>
              <a:t>&lt;&lt; "\t\</a:t>
            </a:r>
            <a:r>
              <a:rPr lang="en-US" dirty="0" err="1"/>
              <a:t>tM</a:t>
            </a:r>
            <a:r>
              <a:rPr lang="en-US" dirty="0"/>
              <a:t>:  show this Menu\n";</a:t>
            </a:r>
          </a:p>
          <a:p>
            <a:pPr marL="0" indent="0" defTabSz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 smtClean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</a:t>
            </a:r>
            <a:r>
              <a:rPr lang="en-US" dirty="0"/>
              <a:t>&lt;&lt; "\t\</a:t>
            </a:r>
            <a:r>
              <a:rPr lang="en-US" dirty="0" err="1"/>
              <a:t>tX</a:t>
            </a:r>
            <a:r>
              <a:rPr lang="en-US" dirty="0"/>
              <a:t>:  </a:t>
            </a:r>
            <a:r>
              <a:rPr lang="en-US" dirty="0" err="1"/>
              <a:t>eXit</a:t>
            </a:r>
            <a:r>
              <a:rPr lang="en-US" dirty="0"/>
              <a:t> the program\n";</a:t>
            </a:r>
            <a:endParaRPr lang="en-US" dirty="0" smtClean="0"/>
          </a:p>
          <a:p>
            <a:pPr marL="0" indent="0" defTabSz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}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1855191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</a:t>
            </a:r>
            <a:r>
              <a:rPr lang="en-US" dirty="0" smtClean="0"/>
              <a:t>enu.cpp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defTabSz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 err="1"/>
              <a:t>i</a:t>
            </a:r>
            <a:r>
              <a:rPr lang="en-US" dirty="0" err="1" smtClean="0"/>
              <a:t>nt</a:t>
            </a:r>
            <a:r>
              <a:rPr lang="en-US" dirty="0" smtClean="0"/>
              <a:t> main() {</a:t>
            </a:r>
          </a:p>
          <a:p>
            <a:pPr marL="0" indent="0" defTabSz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err="1" smtClean="0"/>
              <a:t>SodaMachine</a:t>
            </a:r>
            <a:r>
              <a:rPr lang="en-US" dirty="0" smtClean="0"/>
              <a:t> </a:t>
            </a:r>
            <a:r>
              <a:rPr lang="en-US" dirty="0" err="1" smtClean="0"/>
              <a:t>theMachine</a:t>
            </a:r>
            <a:r>
              <a:rPr lang="en-US" dirty="0" smtClean="0"/>
              <a:t>;</a:t>
            </a:r>
          </a:p>
          <a:p>
            <a:pPr marL="0" indent="0" defTabSz="457200">
              <a:lnSpc>
                <a:spcPct val="100000"/>
              </a:lnSpc>
              <a:spcBef>
                <a:spcPts val="0"/>
              </a:spcBef>
              <a:buNone/>
            </a:pPr>
            <a:endParaRPr lang="en-US" dirty="0"/>
          </a:p>
          <a:p>
            <a:pPr marL="0" indent="0" defTabSz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 smtClean="0"/>
              <a:t>	</a:t>
            </a:r>
            <a:r>
              <a:rPr lang="en-US" dirty="0" err="1" smtClean="0"/>
              <a:t>ShowMenu</a:t>
            </a:r>
            <a:r>
              <a:rPr lang="en-US" dirty="0" smtClean="0"/>
              <a:t>();</a:t>
            </a:r>
          </a:p>
          <a:p>
            <a:pPr marL="0" indent="0" defTabSz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char </a:t>
            </a:r>
            <a:r>
              <a:rPr lang="en-US" dirty="0" err="1" smtClean="0"/>
              <a:t>cmd</a:t>
            </a:r>
            <a:r>
              <a:rPr lang="en-US" dirty="0" smtClean="0"/>
              <a:t>;</a:t>
            </a:r>
          </a:p>
          <a:p>
            <a:pPr marL="0" indent="0" defTabSz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do {</a:t>
            </a:r>
          </a:p>
          <a:p>
            <a:pPr marL="0" indent="0" defTabSz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err="1" smtClean="0"/>
              <a:t>cmd</a:t>
            </a:r>
            <a:r>
              <a:rPr lang="en-US" dirty="0" smtClean="0"/>
              <a:t> = </a:t>
            </a:r>
            <a:r>
              <a:rPr lang="en-US" dirty="0" err="1" smtClean="0"/>
              <a:t>GetCommand</a:t>
            </a:r>
            <a:r>
              <a:rPr lang="en-US" dirty="0" smtClean="0"/>
              <a:t>();</a:t>
            </a:r>
          </a:p>
          <a:p>
            <a:pPr marL="0" indent="0" defTabSz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		</a:t>
            </a:r>
            <a:r>
              <a:rPr lang="en-US" dirty="0" smtClean="0"/>
              <a:t>if (</a:t>
            </a:r>
            <a:r>
              <a:rPr lang="en-US" dirty="0" err="1" smtClean="0"/>
              <a:t>cmd</a:t>
            </a:r>
            <a:r>
              <a:rPr lang="en-US" dirty="0" smtClean="0"/>
              <a:t> == ‘M’) </a:t>
            </a:r>
            <a:r>
              <a:rPr lang="en-US" dirty="0" err="1" smtClean="0"/>
              <a:t>ShowMenu</a:t>
            </a:r>
            <a:r>
              <a:rPr lang="en-US" dirty="0" smtClean="0"/>
              <a:t>();</a:t>
            </a:r>
          </a:p>
          <a:p>
            <a:pPr marL="0" indent="0" defTabSz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		</a:t>
            </a:r>
            <a:r>
              <a:rPr lang="en-US" dirty="0" smtClean="0"/>
              <a:t>else if (</a:t>
            </a:r>
            <a:r>
              <a:rPr lang="en-US" dirty="0" err="1" smtClean="0"/>
              <a:t>cmd</a:t>
            </a:r>
            <a:r>
              <a:rPr lang="en-US" dirty="0" smtClean="0"/>
              <a:t> != ‘X’)</a:t>
            </a:r>
          </a:p>
          <a:p>
            <a:pPr marL="0" indent="0" defTabSz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	</a:t>
            </a:r>
            <a:r>
              <a:rPr lang="en-US" dirty="0" err="1" smtClean="0"/>
              <a:t>theMachine.DoCommand</a:t>
            </a:r>
            <a:r>
              <a:rPr lang="en-US" dirty="0" smtClean="0"/>
              <a:t>(</a:t>
            </a:r>
            <a:r>
              <a:rPr lang="en-US" dirty="0" err="1" smtClean="0"/>
              <a:t>cmd</a:t>
            </a:r>
            <a:r>
              <a:rPr lang="en-US" smtClean="0"/>
              <a:t>);</a:t>
            </a:r>
            <a:endParaRPr lang="en-US" dirty="0" smtClean="0"/>
          </a:p>
          <a:p>
            <a:pPr marL="0" indent="0" defTabSz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} while (</a:t>
            </a:r>
            <a:r>
              <a:rPr lang="en-US" dirty="0" err="1" smtClean="0"/>
              <a:t>cmd</a:t>
            </a:r>
            <a:r>
              <a:rPr lang="en-US" dirty="0" smtClean="0"/>
              <a:t> != ‘X’);</a:t>
            </a:r>
          </a:p>
          <a:p>
            <a:pPr marL="0" indent="0" defTabSz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}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166037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Timer class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http://www.cs.fsu.edu/~myers/cop3330/examples/timer</a:t>
            </a:r>
            <a:r>
              <a:rPr lang="en-US" dirty="0" smtClean="0"/>
              <a:t>/</a:t>
            </a:r>
          </a:p>
          <a:p>
            <a:r>
              <a:rPr lang="en-US" dirty="0" smtClean="0"/>
              <a:t>Directory content</a:t>
            </a:r>
          </a:p>
          <a:p>
            <a:pPr lvl="1"/>
            <a:r>
              <a:rPr lang="en-US" dirty="0" err="1" smtClean="0"/>
              <a:t>timer.h</a:t>
            </a:r>
            <a:r>
              <a:rPr lang="en-US" dirty="0" smtClean="0"/>
              <a:t> 	// declarations for Display and Timer </a:t>
            </a:r>
          </a:p>
          <a:p>
            <a:pPr marL="502920" lvl="1" indent="0">
              <a:buNone/>
            </a:pPr>
            <a:r>
              <a:rPr lang="en-US" dirty="0"/>
              <a:t>	</a:t>
            </a:r>
            <a:r>
              <a:rPr lang="en-US" dirty="0" smtClean="0"/>
              <a:t>	//   classes</a:t>
            </a:r>
          </a:p>
          <a:p>
            <a:pPr lvl="1"/>
            <a:r>
              <a:rPr lang="en-US" dirty="0" smtClean="0"/>
              <a:t>tmer.cpp	// implementations for both classes</a:t>
            </a:r>
          </a:p>
          <a:p>
            <a:pPr lvl="1"/>
            <a:r>
              <a:rPr lang="en-US" dirty="0" smtClean="0"/>
              <a:t>main.cpp	// driver program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0545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</a:t>
            </a:r>
            <a:r>
              <a:rPr lang="en-US" dirty="0" err="1" smtClean="0"/>
              <a:t>imer.h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defTabSz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 smtClean="0"/>
              <a:t>class Display {</a:t>
            </a:r>
          </a:p>
          <a:p>
            <a:pPr marL="0" indent="0" defTabSz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public:</a:t>
            </a:r>
          </a:p>
          <a:p>
            <a:pPr marL="0" indent="0" defTabSz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Display(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lim</a:t>
            </a:r>
            <a:r>
              <a:rPr lang="en-US" dirty="0" smtClean="0"/>
              <a:t>);</a:t>
            </a:r>
          </a:p>
          <a:p>
            <a:pPr marL="0" indent="0" defTabSz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void increment();  // add 1 to value</a:t>
            </a:r>
          </a:p>
          <a:p>
            <a:pPr marL="0" indent="0" defTabSz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bool </a:t>
            </a:r>
            <a:r>
              <a:rPr lang="en-US" dirty="0" err="1" smtClean="0"/>
              <a:t>setValue</a:t>
            </a:r>
            <a:r>
              <a:rPr lang="en-US" dirty="0" smtClean="0"/>
              <a:t>(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val</a:t>
            </a:r>
            <a:r>
              <a:rPr lang="en-US" dirty="0" smtClean="0"/>
              <a:t>);</a:t>
            </a:r>
          </a:p>
          <a:p>
            <a:pPr marL="0" indent="0" defTabSz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 smtClean="0"/>
              <a:t>		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getLimit</a:t>
            </a:r>
            <a:r>
              <a:rPr lang="en-US" dirty="0" smtClean="0"/>
              <a:t>() </a:t>
            </a:r>
            <a:r>
              <a:rPr lang="en-US" dirty="0" err="1" smtClean="0"/>
              <a:t>const</a:t>
            </a:r>
            <a:r>
              <a:rPr lang="en-US" dirty="0" smtClean="0"/>
              <a:t>;</a:t>
            </a:r>
          </a:p>
          <a:p>
            <a:pPr marL="0" indent="0" defTabSz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 smtClean="0"/>
              <a:t>		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getValue</a:t>
            </a:r>
            <a:r>
              <a:rPr lang="en-US" dirty="0" smtClean="0"/>
              <a:t>() </a:t>
            </a:r>
            <a:r>
              <a:rPr lang="en-US" dirty="0" err="1" smtClean="0"/>
              <a:t>const</a:t>
            </a:r>
            <a:r>
              <a:rPr lang="en-US" dirty="0" smtClean="0"/>
              <a:t>;</a:t>
            </a:r>
          </a:p>
          <a:p>
            <a:pPr marL="0" indent="0" defTabSz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 smtClean="0"/>
              <a:t>		void show() </a:t>
            </a:r>
            <a:r>
              <a:rPr lang="en-US" dirty="0" err="1" smtClean="0"/>
              <a:t>const</a:t>
            </a:r>
            <a:r>
              <a:rPr lang="en-US" dirty="0" smtClean="0"/>
              <a:t>;</a:t>
            </a:r>
          </a:p>
          <a:p>
            <a:pPr marL="0" indent="0" defTabSz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private:</a:t>
            </a:r>
          </a:p>
          <a:p>
            <a:pPr marL="0" indent="0" defTabSz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err="1" smtClean="0"/>
              <a:t>const</a:t>
            </a:r>
            <a:r>
              <a:rPr lang="en-US" dirty="0" smtClean="0"/>
              <a:t> </a:t>
            </a:r>
            <a:r>
              <a:rPr lang="en-US" dirty="0" err="1" smtClean="0"/>
              <a:t>int</a:t>
            </a:r>
            <a:r>
              <a:rPr lang="en-US" dirty="0" smtClean="0"/>
              <a:t> LIMIT; // max value</a:t>
            </a:r>
          </a:p>
          <a:p>
            <a:pPr marL="0" indent="0" defTabSz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err="1" smtClean="0"/>
              <a:t>int</a:t>
            </a:r>
            <a:r>
              <a:rPr lang="en-US" dirty="0" smtClean="0"/>
              <a:t> value; // 0 .. </a:t>
            </a:r>
            <a:r>
              <a:rPr lang="en-US" dirty="0"/>
              <a:t>l</a:t>
            </a:r>
            <a:r>
              <a:rPr lang="en-US" dirty="0" smtClean="0"/>
              <a:t>imit – 1</a:t>
            </a:r>
          </a:p>
          <a:p>
            <a:pPr marL="0" indent="0" defTabSz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 smtClean="0"/>
              <a:t>};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893" t="25438" r="56733" b="22904"/>
          <a:stretch/>
        </p:blipFill>
        <p:spPr>
          <a:xfrm>
            <a:off x="7399282" y="1219199"/>
            <a:ext cx="872359" cy="8933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62541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</a:t>
            </a:r>
            <a:r>
              <a:rPr lang="en-US" dirty="0" err="1" smtClean="0"/>
              <a:t>imer.h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defTabSz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 smtClean="0"/>
              <a:t>class Timer {</a:t>
            </a:r>
          </a:p>
          <a:p>
            <a:pPr marL="0" indent="0" defTabSz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 smtClean="0"/>
              <a:t>	public:</a:t>
            </a:r>
          </a:p>
          <a:p>
            <a:pPr marL="0" indent="0" defTabSz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Timer();</a:t>
            </a:r>
          </a:p>
          <a:p>
            <a:pPr marL="0" indent="0" defTabSz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Timer(</a:t>
            </a:r>
            <a:r>
              <a:rPr lang="en-US" dirty="0" err="1" smtClean="0"/>
              <a:t>int</a:t>
            </a:r>
            <a:r>
              <a:rPr lang="en-US" dirty="0" smtClean="0"/>
              <a:t> h, </a:t>
            </a:r>
            <a:r>
              <a:rPr lang="en-US" dirty="0" err="1" smtClean="0"/>
              <a:t>int</a:t>
            </a:r>
            <a:r>
              <a:rPr lang="en-US" dirty="0" smtClean="0"/>
              <a:t> m);</a:t>
            </a:r>
          </a:p>
          <a:p>
            <a:pPr marL="0" indent="0" defTabSz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void increment() // Add 1 min</a:t>
            </a:r>
          </a:p>
          <a:p>
            <a:pPr marL="0" indent="0" defTabSz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 smtClean="0"/>
              <a:t>		bool set(</a:t>
            </a:r>
            <a:r>
              <a:rPr lang="en-US" dirty="0" err="1" smtClean="0"/>
              <a:t>int</a:t>
            </a:r>
            <a:r>
              <a:rPr lang="en-US" dirty="0" smtClean="0"/>
              <a:t> h, </a:t>
            </a:r>
            <a:r>
              <a:rPr lang="en-US" dirty="0" err="1" smtClean="0"/>
              <a:t>int</a:t>
            </a:r>
            <a:r>
              <a:rPr lang="en-US" dirty="0" smtClean="0"/>
              <a:t> m);</a:t>
            </a:r>
          </a:p>
          <a:p>
            <a:pPr marL="0" indent="0" defTabSz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void show() </a:t>
            </a:r>
            <a:r>
              <a:rPr lang="en-US" dirty="0" err="1" smtClean="0"/>
              <a:t>const</a:t>
            </a:r>
            <a:r>
              <a:rPr lang="en-US" dirty="0" smtClean="0"/>
              <a:t>;</a:t>
            </a:r>
          </a:p>
          <a:p>
            <a:pPr marL="0" indent="0" defTabSz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Timer add(</a:t>
            </a:r>
            <a:r>
              <a:rPr lang="en-US" dirty="0" err="1" smtClean="0"/>
              <a:t>const</a:t>
            </a:r>
            <a:r>
              <a:rPr lang="en-US" dirty="0" smtClean="0"/>
              <a:t> Timer &amp;t) </a:t>
            </a:r>
            <a:r>
              <a:rPr lang="en-US" dirty="0" err="1" smtClean="0"/>
              <a:t>const</a:t>
            </a:r>
            <a:r>
              <a:rPr lang="en-US" dirty="0" smtClean="0"/>
              <a:t>;</a:t>
            </a:r>
          </a:p>
          <a:p>
            <a:pPr marL="0" indent="0" defTabSz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private:</a:t>
            </a:r>
          </a:p>
          <a:p>
            <a:pPr marL="0" indent="0" defTabSz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b="1" dirty="0" smtClean="0">
                <a:solidFill>
                  <a:srgbClr val="7030A0"/>
                </a:solidFill>
              </a:rPr>
              <a:t>Display hours, minutes;</a:t>
            </a:r>
          </a:p>
          <a:p>
            <a:pPr marL="0" indent="0" defTabSz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 smtClean="0"/>
              <a:t>};</a:t>
            </a:r>
            <a:endParaRPr lang="en-US" dirty="0"/>
          </a:p>
        </p:txBody>
      </p:sp>
      <p:sp>
        <p:nvSpPr>
          <p:cNvPr id="4" name="Rectangular Callout 3"/>
          <p:cNvSpPr/>
          <p:nvPr/>
        </p:nvSpPr>
        <p:spPr>
          <a:xfrm>
            <a:off x="4971393" y="4971393"/>
            <a:ext cx="3016470" cy="753628"/>
          </a:xfrm>
          <a:prstGeom prst="wedgeRectCallout">
            <a:avLst>
              <a:gd name="adj1" fmla="val -30181"/>
              <a:gd name="adj2" fmla="val -79752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The Timer object has two Display objects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2593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timer.cpp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defTabSz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 smtClean="0"/>
              <a:t>#include &lt;</a:t>
            </a:r>
            <a:r>
              <a:rPr lang="en-US" dirty="0" err="1" smtClean="0"/>
              <a:t>iostream</a:t>
            </a:r>
            <a:r>
              <a:rPr lang="en-US" dirty="0" smtClean="0"/>
              <a:t>&gt;</a:t>
            </a:r>
          </a:p>
          <a:p>
            <a:pPr marL="0" indent="0" defTabSz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 smtClean="0"/>
              <a:t>#include “</a:t>
            </a:r>
            <a:r>
              <a:rPr lang="en-US" dirty="0" err="1" smtClean="0"/>
              <a:t>timer.h</a:t>
            </a:r>
            <a:r>
              <a:rPr lang="en-US" dirty="0" smtClean="0"/>
              <a:t>”</a:t>
            </a:r>
          </a:p>
          <a:p>
            <a:pPr marL="0" indent="0" defTabSz="457200">
              <a:lnSpc>
                <a:spcPct val="100000"/>
              </a:lnSpc>
              <a:spcBef>
                <a:spcPts val="0"/>
              </a:spcBef>
              <a:buNone/>
            </a:pPr>
            <a:endParaRPr lang="en-US" dirty="0"/>
          </a:p>
          <a:p>
            <a:pPr marL="0" indent="0" defTabSz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u</a:t>
            </a:r>
            <a:r>
              <a:rPr lang="en-US" dirty="0" smtClean="0"/>
              <a:t>sing namespace </a:t>
            </a:r>
            <a:r>
              <a:rPr lang="en-US" dirty="0" err="1" smtClean="0"/>
              <a:t>std</a:t>
            </a:r>
            <a:r>
              <a:rPr lang="en-US" dirty="0" smtClean="0"/>
              <a:t>;</a:t>
            </a:r>
          </a:p>
          <a:p>
            <a:pPr marL="0" indent="0" defTabSz="457200">
              <a:lnSpc>
                <a:spcPct val="100000"/>
              </a:lnSpc>
              <a:spcBef>
                <a:spcPts val="0"/>
              </a:spcBef>
              <a:buNone/>
            </a:pPr>
            <a:endParaRPr lang="en-US" dirty="0"/>
          </a:p>
          <a:p>
            <a:pPr marL="0" indent="0" defTabSz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 smtClean="0"/>
              <a:t>Display::Display(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lim</a:t>
            </a:r>
            <a:r>
              <a:rPr lang="en-US" dirty="0" smtClean="0"/>
              <a:t>) : LIMIT(</a:t>
            </a:r>
            <a:r>
              <a:rPr lang="en-US" dirty="0" err="1" smtClean="0"/>
              <a:t>lim</a:t>
            </a:r>
            <a:r>
              <a:rPr lang="en-US" dirty="0" smtClean="0"/>
              <a:t>) { value = 0; }</a:t>
            </a:r>
          </a:p>
          <a:p>
            <a:pPr marL="0" indent="0" defTabSz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v</a:t>
            </a:r>
            <a:r>
              <a:rPr lang="en-US" dirty="0" smtClean="0"/>
              <a:t>oid Display::increment() { </a:t>
            </a:r>
          </a:p>
          <a:p>
            <a:pPr marL="0" indent="0" defTabSz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value = (value + 1) % LIMIT;</a:t>
            </a:r>
          </a:p>
          <a:p>
            <a:pPr marL="0" indent="0" defTabSz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 smtClean="0"/>
              <a:t>}</a:t>
            </a:r>
          </a:p>
          <a:p>
            <a:pPr marL="0" indent="0" defTabSz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b</a:t>
            </a:r>
            <a:r>
              <a:rPr lang="en-US" dirty="0" smtClean="0"/>
              <a:t>ool Display::</a:t>
            </a:r>
            <a:r>
              <a:rPr lang="en-US" dirty="0" err="1" smtClean="0"/>
              <a:t>setValue</a:t>
            </a:r>
            <a:r>
              <a:rPr lang="en-US" dirty="0" smtClean="0"/>
              <a:t>(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val</a:t>
            </a:r>
            <a:r>
              <a:rPr lang="en-US" dirty="0" smtClean="0"/>
              <a:t>) {</a:t>
            </a:r>
          </a:p>
          <a:p>
            <a:pPr marL="0" indent="0" defTabSz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if (</a:t>
            </a:r>
            <a:r>
              <a:rPr lang="en-US" dirty="0" err="1" smtClean="0"/>
              <a:t>val</a:t>
            </a:r>
            <a:r>
              <a:rPr lang="en-US" dirty="0" smtClean="0"/>
              <a:t> &lt; 0 || value &gt;= LIMIT) return false;</a:t>
            </a:r>
          </a:p>
          <a:p>
            <a:pPr marL="0" indent="0" defTabSz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value = </a:t>
            </a:r>
            <a:r>
              <a:rPr lang="en-US" dirty="0" err="1" smtClean="0"/>
              <a:t>val</a:t>
            </a:r>
            <a:r>
              <a:rPr lang="en-US" dirty="0" smtClean="0"/>
              <a:t>; return true;</a:t>
            </a:r>
          </a:p>
          <a:p>
            <a:pPr marL="0" indent="0" defTabSz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 smtClean="0"/>
              <a:t>}</a:t>
            </a:r>
          </a:p>
          <a:p>
            <a:pPr marL="0" indent="0" defTabSz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 err="1"/>
              <a:t>i</a:t>
            </a:r>
            <a:r>
              <a:rPr lang="en-US" dirty="0" err="1" smtClean="0"/>
              <a:t>nt</a:t>
            </a:r>
            <a:r>
              <a:rPr lang="en-US" dirty="0" smtClean="0"/>
              <a:t> Display::</a:t>
            </a:r>
            <a:r>
              <a:rPr lang="en-US" dirty="0" err="1" smtClean="0"/>
              <a:t>getValue</a:t>
            </a:r>
            <a:r>
              <a:rPr lang="en-US" dirty="0" smtClean="0"/>
              <a:t>() </a:t>
            </a:r>
            <a:r>
              <a:rPr lang="en-US" dirty="0" err="1" smtClean="0"/>
              <a:t>const</a:t>
            </a:r>
            <a:r>
              <a:rPr lang="en-US" dirty="0" smtClean="0"/>
              <a:t> { return value; }</a:t>
            </a:r>
          </a:p>
          <a:p>
            <a:pPr marL="0" indent="0" defTabSz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 err="1"/>
              <a:t>i</a:t>
            </a:r>
            <a:r>
              <a:rPr lang="en-US" dirty="0" err="1" smtClean="0"/>
              <a:t>nt</a:t>
            </a:r>
            <a:r>
              <a:rPr lang="en-US" dirty="0" smtClean="0"/>
              <a:t> Display::</a:t>
            </a:r>
            <a:r>
              <a:rPr lang="en-US" dirty="0" err="1" smtClean="0"/>
              <a:t>getLimit</a:t>
            </a:r>
            <a:r>
              <a:rPr lang="en-US" dirty="0" smtClean="0"/>
              <a:t>() </a:t>
            </a:r>
            <a:r>
              <a:rPr lang="en-US" dirty="0" err="1" smtClean="0"/>
              <a:t>const</a:t>
            </a:r>
            <a:r>
              <a:rPr lang="en-US" dirty="0" smtClean="0"/>
              <a:t> { return LIMIT; }</a:t>
            </a:r>
          </a:p>
          <a:p>
            <a:pPr marL="0" indent="0" defTabSz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void Display::show() </a:t>
            </a:r>
            <a:r>
              <a:rPr lang="en-US" dirty="0" err="1"/>
              <a:t>const</a:t>
            </a:r>
            <a:r>
              <a:rPr lang="en-US" dirty="0"/>
              <a:t> {</a:t>
            </a:r>
          </a:p>
          <a:p>
            <a:pPr marL="0" indent="0" defTabSz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	// pad with a leading zero, if needed</a:t>
            </a:r>
          </a:p>
          <a:p>
            <a:pPr marL="0" indent="0" defTabSz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	if (value &lt; 10) </a:t>
            </a:r>
            <a:r>
              <a:rPr lang="en-US" dirty="0" err="1"/>
              <a:t>cout</a:t>
            </a:r>
            <a:r>
              <a:rPr lang="en-US" dirty="0"/>
              <a:t> &lt;&lt; ‘0’;   </a:t>
            </a:r>
            <a:r>
              <a:rPr lang="en-US" dirty="0" err="1"/>
              <a:t>cout</a:t>
            </a:r>
            <a:r>
              <a:rPr lang="en-US" dirty="0"/>
              <a:t> &lt;&lt; value;</a:t>
            </a:r>
          </a:p>
          <a:p>
            <a:pPr marL="0" indent="0" defTabSz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}</a:t>
            </a:r>
          </a:p>
          <a:p>
            <a:pPr marL="0" indent="0" defTabSz="457200">
              <a:lnSpc>
                <a:spcPct val="100000"/>
              </a:lnSpc>
              <a:spcBef>
                <a:spcPts val="0"/>
              </a:spcBef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9620795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timer.cpp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defTabSz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 smtClean="0"/>
              <a:t>Timer::Timer() : hours(24), minutes(60) { }</a:t>
            </a:r>
          </a:p>
          <a:p>
            <a:pPr marL="0" indent="0" defTabSz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 smtClean="0"/>
              <a:t>Timer::Timer(</a:t>
            </a:r>
            <a:r>
              <a:rPr lang="en-US" dirty="0" err="1" smtClean="0"/>
              <a:t>int</a:t>
            </a:r>
            <a:r>
              <a:rPr lang="en-US" dirty="0" smtClean="0"/>
              <a:t> h, </a:t>
            </a:r>
            <a:r>
              <a:rPr lang="en-US" dirty="0" err="1" smtClean="0"/>
              <a:t>int</a:t>
            </a:r>
            <a:r>
              <a:rPr lang="en-US" dirty="0" smtClean="0"/>
              <a:t> m) : hours(24), minutes(60) {</a:t>
            </a:r>
          </a:p>
          <a:p>
            <a:pPr marL="0" indent="0" defTabSz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 smtClean="0"/>
              <a:t>	if (set(h, m) == false) set (0, 0);</a:t>
            </a:r>
          </a:p>
          <a:p>
            <a:pPr marL="0" indent="0" defTabSz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 smtClean="0"/>
              <a:t>}</a:t>
            </a:r>
          </a:p>
          <a:p>
            <a:pPr marL="0" indent="0" defTabSz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v</a:t>
            </a:r>
            <a:r>
              <a:rPr lang="en-US" dirty="0" smtClean="0"/>
              <a:t>oid Timer::increment() {</a:t>
            </a:r>
          </a:p>
          <a:p>
            <a:pPr marL="0" indent="0" defTabSz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err="1" smtClean="0"/>
              <a:t>minutes.increment</a:t>
            </a:r>
            <a:r>
              <a:rPr lang="en-US" dirty="0" smtClean="0"/>
              <a:t>();</a:t>
            </a:r>
          </a:p>
          <a:p>
            <a:pPr marL="0" indent="0" defTabSz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if (</a:t>
            </a:r>
            <a:r>
              <a:rPr lang="en-US" dirty="0" err="1" smtClean="0"/>
              <a:t>minutes.getValue</a:t>
            </a:r>
            <a:r>
              <a:rPr lang="en-US" dirty="0" smtClean="0"/>
              <a:t>() == 0) </a:t>
            </a:r>
            <a:r>
              <a:rPr lang="en-US" dirty="0" err="1" smtClean="0"/>
              <a:t>hours.increment</a:t>
            </a:r>
            <a:r>
              <a:rPr lang="en-US" dirty="0" smtClean="0"/>
              <a:t>();</a:t>
            </a:r>
          </a:p>
          <a:p>
            <a:pPr marL="0" indent="0" defTabSz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 smtClean="0"/>
              <a:t>}</a:t>
            </a:r>
          </a:p>
          <a:p>
            <a:pPr marL="0" indent="0" defTabSz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b</a:t>
            </a:r>
            <a:r>
              <a:rPr lang="en-US" dirty="0" smtClean="0"/>
              <a:t>ool Timer::set(</a:t>
            </a:r>
            <a:r>
              <a:rPr lang="en-US" dirty="0" err="1" smtClean="0"/>
              <a:t>int</a:t>
            </a:r>
            <a:r>
              <a:rPr lang="en-US" dirty="0" smtClean="0"/>
              <a:t> h, </a:t>
            </a:r>
            <a:r>
              <a:rPr lang="en-US" dirty="0" err="1" smtClean="0"/>
              <a:t>int</a:t>
            </a:r>
            <a:r>
              <a:rPr lang="en-US" dirty="0" smtClean="0"/>
              <a:t> m) {</a:t>
            </a:r>
          </a:p>
          <a:p>
            <a:pPr marL="0" indent="0" defTabSz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 smtClean="0"/>
              <a:t>	if (h &lt; 0 || h &gt;= </a:t>
            </a:r>
            <a:r>
              <a:rPr lang="en-US" dirty="0" err="1" smtClean="0"/>
              <a:t>hours.getLimit</a:t>
            </a:r>
            <a:r>
              <a:rPr lang="en-US" dirty="0" smtClean="0"/>
              <a:t>() ||</a:t>
            </a:r>
          </a:p>
          <a:p>
            <a:pPr marL="0" indent="0" defTabSz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     m &lt; 0 || m &gt;= </a:t>
            </a:r>
            <a:r>
              <a:rPr lang="en-US" dirty="0" err="1" smtClean="0"/>
              <a:t>minutes.getLimit</a:t>
            </a:r>
            <a:r>
              <a:rPr lang="en-US" dirty="0" smtClean="0"/>
              <a:t>())</a:t>
            </a:r>
          </a:p>
          <a:p>
            <a:pPr marL="0" indent="0" defTabSz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return false;</a:t>
            </a:r>
          </a:p>
          <a:p>
            <a:pPr marL="0" indent="0" defTabSz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 smtClean="0"/>
              <a:t>	</a:t>
            </a:r>
            <a:r>
              <a:rPr lang="en-US" dirty="0" err="1" smtClean="0"/>
              <a:t>hours.setValue</a:t>
            </a:r>
            <a:r>
              <a:rPr lang="en-US" dirty="0" smtClean="0"/>
              <a:t>(h); </a:t>
            </a:r>
            <a:r>
              <a:rPr lang="en-US" dirty="0" err="1" smtClean="0"/>
              <a:t>minutes.setValue</a:t>
            </a:r>
            <a:r>
              <a:rPr lang="en-US" dirty="0" smtClean="0"/>
              <a:t>(m);</a:t>
            </a:r>
          </a:p>
          <a:p>
            <a:pPr marL="0" indent="0" defTabSz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return true;</a:t>
            </a:r>
          </a:p>
          <a:p>
            <a:pPr marL="0" indent="0" defTabSz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 smtClean="0"/>
              <a:t>}</a:t>
            </a:r>
          </a:p>
          <a:p>
            <a:pPr marL="0" indent="0" defTabSz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v</a:t>
            </a:r>
            <a:r>
              <a:rPr lang="en-US" dirty="0" smtClean="0"/>
              <a:t>oid Timer::show() </a:t>
            </a:r>
            <a:r>
              <a:rPr lang="en-US" dirty="0" err="1" smtClean="0"/>
              <a:t>const</a:t>
            </a:r>
            <a:r>
              <a:rPr lang="en-US" dirty="0" smtClean="0"/>
              <a:t> { </a:t>
            </a:r>
          </a:p>
          <a:p>
            <a:pPr marL="0" indent="0" defTabSz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 smtClean="0"/>
              <a:t>	</a:t>
            </a:r>
            <a:r>
              <a:rPr lang="en-US" dirty="0" err="1" smtClean="0"/>
              <a:t>hours.show</a:t>
            </a:r>
            <a:r>
              <a:rPr lang="en-US" dirty="0" smtClean="0"/>
              <a:t>(); </a:t>
            </a:r>
            <a:r>
              <a:rPr lang="en-US" dirty="0" err="1" smtClean="0"/>
              <a:t>cout</a:t>
            </a:r>
            <a:r>
              <a:rPr lang="en-US" dirty="0" smtClean="0"/>
              <a:t> &lt;&lt; ‘:’ &lt;&lt; </a:t>
            </a:r>
            <a:r>
              <a:rPr lang="en-US" dirty="0" err="1" smtClean="0"/>
              <a:t>minutes.show</a:t>
            </a:r>
            <a:r>
              <a:rPr lang="en-US" dirty="0" smtClean="0"/>
              <a:t>();</a:t>
            </a:r>
          </a:p>
          <a:p>
            <a:pPr marL="0" indent="0" defTabSz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}</a:t>
            </a:r>
            <a:r>
              <a:rPr lang="en-US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0025239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timer.cpp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defTabSz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 smtClean="0"/>
              <a:t>Timer Timer::add(</a:t>
            </a:r>
            <a:r>
              <a:rPr lang="en-US" dirty="0" err="1" smtClean="0"/>
              <a:t>const</a:t>
            </a:r>
            <a:r>
              <a:rPr lang="en-US" dirty="0" smtClean="0"/>
              <a:t> Timer &amp;t) </a:t>
            </a:r>
            <a:r>
              <a:rPr lang="en-US" dirty="0" err="1" smtClean="0"/>
              <a:t>const</a:t>
            </a:r>
            <a:r>
              <a:rPr lang="en-US" dirty="0" smtClean="0"/>
              <a:t> {</a:t>
            </a:r>
          </a:p>
          <a:p>
            <a:pPr marL="0" indent="0" defTabSz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err="1" smtClean="0"/>
              <a:t>int</a:t>
            </a:r>
            <a:r>
              <a:rPr lang="en-US" dirty="0" smtClean="0"/>
              <a:t> h = </a:t>
            </a:r>
            <a:r>
              <a:rPr lang="en-US" dirty="0" err="1" smtClean="0"/>
              <a:t>hours.getValue</a:t>
            </a:r>
            <a:r>
              <a:rPr lang="en-US" dirty="0" smtClean="0"/>
              <a:t>() + </a:t>
            </a:r>
            <a:r>
              <a:rPr lang="en-US" dirty="0" err="1" smtClean="0"/>
              <a:t>t.hours.getValue</a:t>
            </a:r>
            <a:r>
              <a:rPr lang="en-US" dirty="0" smtClean="0"/>
              <a:t>();</a:t>
            </a:r>
          </a:p>
          <a:p>
            <a:pPr marL="0" indent="0" defTabSz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err="1" smtClean="0"/>
              <a:t>int</a:t>
            </a:r>
            <a:r>
              <a:rPr lang="en-US" dirty="0" smtClean="0"/>
              <a:t> m = </a:t>
            </a:r>
            <a:r>
              <a:rPr lang="en-US" dirty="0" err="1" smtClean="0"/>
              <a:t>minutes.getValue</a:t>
            </a:r>
            <a:r>
              <a:rPr lang="en-US" dirty="0" smtClean="0"/>
              <a:t>() + </a:t>
            </a:r>
          </a:p>
          <a:p>
            <a:pPr marL="0" indent="0" defTabSz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err="1" smtClean="0"/>
              <a:t>t.minutes.getValue</a:t>
            </a:r>
            <a:r>
              <a:rPr lang="en-US" dirty="0" smtClean="0"/>
              <a:t>();</a:t>
            </a:r>
          </a:p>
          <a:p>
            <a:pPr marL="0" indent="0" defTabSz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if (m &gt;= </a:t>
            </a:r>
            <a:r>
              <a:rPr lang="en-US" dirty="0" err="1" smtClean="0"/>
              <a:t>minutes.getLimit</a:t>
            </a:r>
            <a:r>
              <a:rPr lang="en-US" dirty="0" smtClean="0"/>
              <a:t>()) {</a:t>
            </a:r>
          </a:p>
          <a:p>
            <a:pPr marL="0" indent="0" defTabSz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m = m – </a:t>
            </a:r>
            <a:r>
              <a:rPr lang="en-US" dirty="0" err="1" smtClean="0"/>
              <a:t>minutes.getLimit</a:t>
            </a:r>
            <a:r>
              <a:rPr lang="en-US" dirty="0" smtClean="0"/>
              <a:t>();</a:t>
            </a:r>
          </a:p>
          <a:p>
            <a:pPr marL="0" indent="0" defTabSz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h = h + 1;</a:t>
            </a:r>
          </a:p>
          <a:p>
            <a:pPr marL="0" indent="0" defTabSz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 smtClean="0"/>
              <a:t>	}</a:t>
            </a:r>
          </a:p>
          <a:p>
            <a:pPr marL="0" indent="0" defTabSz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if (h &gt;= </a:t>
            </a:r>
            <a:r>
              <a:rPr lang="en-US" dirty="0" err="1" smtClean="0"/>
              <a:t>hours.getLimit</a:t>
            </a:r>
            <a:r>
              <a:rPr lang="en-US" dirty="0" smtClean="0"/>
              <a:t>())</a:t>
            </a:r>
          </a:p>
          <a:p>
            <a:pPr marL="0" indent="0" defTabSz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h = h – </a:t>
            </a:r>
            <a:r>
              <a:rPr lang="en-US" dirty="0" err="1" smtClean="0"/>
              <a:t>hours.getLimit</a:t>
            </a:r>
            <a:r>
              <a:rPr lang="en-US" dirty="0" smtClean="0"/>
              <a:t>();</a:t>
            </a:r>
          </a:p>
          <a:p>
            <a:pPr marL="0" indent="0" defTabSz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return Timer(h, m);  	// build and return</a:t>
            </a:r>
          </a:p>
          <a:p>
            <a:pPr marL="0" indent="0" defTabSz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	    			// result object</a:t>
            </a:r>
          </a:p>
          <a:p>
            <a:pPr marL="0" indent="0" defTabSz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}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784205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</a:t>
            </a:r>
            <a:r>
              <a:rPr lang="en-US" dirty="0" smtClean="0"/>
              <a:t>ain.cpp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defTabSz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 smtClean="0"/>
              <a:t>#include &lt;</a:t>
            </a:r>
            <a:r>
              <a:rPr lang="en-US" dirty="0" err="1" smtClean="0"/>
              <a:t>iostream</a:t>
            </a:r>
            <a:r>
              <a:rPr lang="en-US" dirty="0" smtClean="0"/>
              <a:t>&gt;</a:t>
            </a:r>
          </a:p>
          <a:p>
            <a:pPr marL="0" indent="0" defTabSz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 smtClean="0"/>
              <a:t>#include “</a:t>
            </a:r>
            <a:r>
              <a:rPr lang="en-US" dirty="0" err="1" smtClean="0"/>
              <a:t>timer.h</a:t>
            </a:r>
            <a:r>
              <a:rPr lang="en-US" dirty="0" smtClean="0"/>
              <a:t>”</a:t>
            </a:r>
          </a:p>
          <a:p>
            <a:pPr marL="0" indent="0" defTabSz="457200">
              <a:lnSpc>
                <a:spcPct val="100000"/>
              </a:lnSpc>
              <a:spcBef>
                <a:spcPts val="0"/>
              </a:spcBef>
              <a:buNone/>
            </a:pPr>
            <a:endParaRPr lang="en-US" dirty="0"/>
          </a:p>
          <a:p>
            <a:pPr marL="0" indent="0" defTabSz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u</a:t>
            </a:r>
            <a:r>
              <a:rPr lang="en-US" dirty="0" smtClean="0"/>
              <a:t>sing namespace </a:t>
            </a:r>
            <a:r>
              <a:rPr lang="en-US" dirty="0" err="1" smtClean="0"/>
              <a:t>std</a:t>
            </a:r>
            <a:r>
              <a:rPr lang="en-US" dirty="0" smtClean="0"/>
              <a:t>;</a:t>
            </a:r>
          </a:p>
          <a:p>
            <a:pPr marL="0" indent="0" defTabSz="457200">
              <a:lnSpc>
                <a:spcPct val="100000"/>
              </a:lnSpc>
              <a:spcBef>
                <a:spcPts val="0"/>
              </a:spcBef>
              <a:buNone/>
            </a:pPr>
            <a:endParaRPr lang="en-US" dirty="0"/>
          </a:p>
          <a:p>
            <a:pPr marL="0" indent="0" defTabSz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v</a:t>
            </a:r>
            <a:r>
              <a:rPr lang="en-US" dirty="0" smtClean="0"/>
              <a:t>oid </a:t>
            </a:r>
            <a:r>
              <a:rPr lang="en-US" dirty="0" err="1" smtClean="0"/>
              <a:t>timerInput</a:t>
            </a:r>
            <a:r>
              <a:rPr lang="en-US" dirty="0" smtClean="0"/>
              <a:t>(Timer &amp;t, </a:t>
            </a:r>
            <a:r>
              <a:rPr lang="en-US" dirty="0" err="1" smtClean="0"/>
              <a:t>const</a:t>
            </a:r>
            <a:r>
              <a:rPr lang="en-US" dirty="0" smtClean="0"/>
              <a:t> char *label) {</a:t>
            </a:r>
          </a:p>
          <a:p>
            <a:pPr marL="0" indent="0" defTabSz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err="1" smtClean="0"/>
              <a:t>int</a:t>
            </a:r>
            <a:r>
              <a:rPr lang="en-US" dirty="0" smtClean="0"/>
              <a:t> h, m;</a:t>
            </a:r>
          </a:p>
          <a:p>
            <a:pPr marL="0" indent="0" defTabSz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bool success;</a:t>
            </a:r>
          </a:p>
          <a:p>
            <a:pPr marL="0" indent="0" defTabSz="457200">
              <a:lnSpc>
                <a:spcPct val="100000"/>
              </a:lnSpc>
              <a:spcBef>
                <a:spcPts val="0"/>
              </a:spcBef>
              <a:buNone/>
            </a:pPr>
            <a:endParaRPr lang="en-US" dirty="0"/>
          </a:p>
          <a:p>
            <a:pPr marL="0" indent="0" defTabSz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 smtClean="0"/>
              <a:t>	do {</a:t>
            </a:r>
          </a:p>
          <a:p>
            <a:pPr marL="0" indent="0" defTabSz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&lt;&lt; “Enter hours for “ &lt;&lt; label </a:t>
            </a:r>
          </a:p>
          <a:p>
            <a:pPr marL="0" indent="0" defTabSz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	&lt;&lt; “ timer:  “; </a:t>
            </a:r>
            <a:r>
              <a:rPr lang="en-US" dirty="0" err="1" smtClean="0"/>
              <a:t>cin</a:t>
            </a:r>
            <a:r>
              <a:rPr lang="en-US" dirty="0" smtClean="0"/>
              <a:t> &gt;&gt; h;</a:t>
            </a:r>
          </a:p>
          <a:p>
            <a:pPr marL="0" indent="0" defTabSz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&lt;&lt; “Enter minutes for “ &lt;&lt; label </a:t>
            </a:r>
          </a:p>
          <a:p>
            <a:pPr marL="0" indent="0" defTabSz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	&lt;&lt; “timer: “;  </a:t>
            </a:r>
            <a:r>
              <a:rPr lang="en-US" dirty="0" err="1" smtClean="0"/>
              <a:t>cin</a:t>
            </a:r>
            <a:r>
              <a:rPr lang="en-US" dirty="0" smtClean="0"/>
              <a:t> &gt;&gt; m;</a:t>
            </a:r>
          </a:p>
          <a:p>
            <a:pPr marL="0" indent="0" defTabSz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success = </a:t>
            </a:r>
            <a:r>
              <a:rPr lang="en-US" dirty="0" err="1" smtClean="0"/>
              <a:t>t.set</a:t>
            </a:r>
            <a:r>
              <a:rPr lang="en-US" dirty="0" smtClean="0"/>
              <a:t>(h, m);</a:t>
            </a:r>
          </a:p>
          <a:p>
            <a:pPr marL="0" indent="0" defTabSz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if (!success) </a:t>
            </a:r>
          </a:p>
          <a:p>
            <a:pPr marL="0" indent="0" defTabSz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	</a:t>
            </a:r>
            <a:r>
              <a:rPr lang="en-US" dirty="0" err="1" smtClean="0"/>
              <a:t>cout</a:t>
            </a:r>
            <a:r>
              <a:rPr lang="en-US" dirty="0" smtClean="0"/>
              <a:t> &lt;&lt; “Invalid timer values.  Try again. \n”;</a:t>
            </a:r>
          </a:p>
          <a:p>
            <a:pPr marL="0" indent="0" defTabSz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} while (!success)</a:t>
            </a:r>
          </a:p>
          <a:p>
            <a:pPr marL="0" indent="0" defTabSz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&lt;&lt; ‘\n’;</a:t>
            </a:r>
          </a:p>
          <a:p>
            <a:pPr marL="0" indent="0" defTabSz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}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6045546"/>
      </p:ext>
    </p:extLst>
  </p:cSld>
  <p:clrMapOvr>
    <a:masterClrMapping/>
  </p:clrMapOvr>
</p:sld>
</file>

<file path=ppt/theme/theme1.xml><?xml version="1.0" encoding="utf-8"?>
<a:theme xmlns:a="http://schemas.openxmlformats.org/drawingml/2006/main" name="Frame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ppt/theme/themeOverride1.xml><?xml version="1.0" encoding="utf-8"?>
<a:themeOverride xmlns:a="http://schemas.openxmlformats.org/drawingml/2006/main">
  <a:clrScheme name="Frame">
    <a:dk1>
      <a:srgbClr val="000000"/>
    </a:dk1>
    <a:lt1>
      <a:srgbClr val="FFFFFF"/>
    </a:lt1>
    <a:dk2>
      <a:srgbClr val="545454"/>
    </a:dk2>
    <a:lt2>
      <a:srgbClr val="BFBFBF"/>
    </a:lt2>
    <a:accent1>
      <a:srgbClr val="40BAD2"/>
    </a:accent1>
    <a:accent2>
      <a:srgbClr val="FAB900"/>
    </a:accent2>
    <a:accent3>
      <a:srgbClr val="90BB23"/>
    </a:accent3>
    <a:accent4>
      <a:srgbClr val="EE7008"/>
    </a:accent4>
    <a:accent5>
      <a:srgbClr val="1AB39F"/>
    </a:accent5>
    <a:accent6>
      <a:srgbClr val="D5393D"/>
    </a:accent6>
    <a:hlink>
      <a:srgbClr val="90BB23"/>
    </a:hlink>
    <a:folHlink>
      <a:srgbClr val="EE700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359</TotalTime>
  <Words>511</Words>
  <Application>Microsoft Office PowerPoint</Application>
  <PresentationFormat>On-screen Show (4:3)</PresentationFormat>
  <Paragraphs>357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0" baseType="lpstr">
      <vt:lpstr>Corbel</vt:lpstr>
      <vt:lpstr>Wingdings 2</vt:lpstr>
      <vt:lpstr>Frame</vt:lpstr>
      <vt:lpstr>Aggregation / Composition</vt:lpstr>
      <vt:lpstr>Object as Class Members</vt:lpstr>
      <vt:lpstr>Timer class Example</vt:lpstr>
      <vt:lpstr>timer.h</vt:lpstr>
      <vt:lpstr>timer.h</vt:lpstr>
      <vt:lpstr>timer.cpp</vt:lpstr>
      <vt:lpstr>timer.cpp</vt:lpstr>
      <vt:lpstr>timer.cpp</vt:lpstr>
      <vt:lpstr>main.cpp</vt:lpstr>
      <vt:lpstr>main.cpp</vt:lpstr>
      <vt:lpstr>main.cpp</vt:lpstr>
      <vt:lpstr>Side Comments</vt:lpstr>
      <vt:lpstr>Constructors for Embedded Objects</vt:lpstr>
      <vt:lpstr>Constructors for Embedded Objects</vt:lpstr>
      <vt:lpstr>Another Example:  Soda Machine class</vt:lpstr>
      <vt:lpstr>machine.h</vt:lpstr>
      <vt:lpstr>machine.h</vt:lpstr>
      <vt:lpstr>machine.cpp</vt:lpstr>
      <vt:lpstr>machine.cpp</vt:lpstr>
      <vt:lpstr>machine.cpp</vt:lpstr>
      <vt:lpstr>machine.cpp</vt:lpstr>
      <vt:lpstr>machine.cpp</vt:lpstr>
      <vt:lpstr>machine.cpp</vt:lpstr>
      <vt:lpstr>menu.cpp</vt:lpstr>
      <vt:lpstr>menu.cpp</vt:lpstr>
      <vt:lpstr>menu.cpp</vt:lpstr>
      <vt:lpstr>menu.cpp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Aggregation and Composition</dc:title>
  <dc:creator>Windows User</dc:creator>
  <cp:lastModifiedBy>awang90210 awang90210</cp:lastModifiedBy>
  <cp:revision>122</cp:revision>
  <dcterms:created xsi:type="dcterms:W3CDTF">2016-09-07T16:51:38Z</dcterms:created>
  <dcterms:modified xsi:type="dcterms:W3CDTF">2017-09-04T15:29:25Z</dcterms:modified>
</cp:coreProperties>
</file>