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3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6" d="100"/>
          <a:sy n="46" d="100"/>
        </p:scale>
        <p:origin x="62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701922-48FF-401D-821A-C417E5750AF0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645E5F-3C14-4BD5-8740-0457DFF84C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6078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45E5F-3C14-4BD5-8740-0457DFF84C6F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131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9144677" cy="6858000"/>
            <a:chOff x="0" y="0"/>
            <a:chExt cx="9144677" cy="6858000"/>
          </a:xfrm>
        </p:grpSpPr>
        <p:pic>
          <p:nvPicPr>
            <p:cNvPr id="8" name="Picture 7" descr="SD-PanelTitle-R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2" name="Picture 11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0" y="3128434"/>
              <a:ext cx="1664208" cy="612648"/>
            </a:xfrm>
            <a:prstGeom prst="rect">
              <a:avLst/>
            </a:prstGeom>
          </p:spPr>
        </p:pic>
        <p:pic>
          <p:nvPicPr>
            <p:cNvPr id="13" name="Picture 12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7480469" y="3128434"/>
              <a:ext cx="1664208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1934" y="1811863"/>
            <a:ext cx="5308866" cy="1515533"/>
          </a:xfrm>
        </p:spPr>
        <p:txBody>
          <a:bodyPr anchor="b">
            <a:no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1934" y="3598327"/>
            <a:ext cx="5308866" cy="1377651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65417" y="5054602"/>
            <a:ext cx="673276" cy="279400"/>
          </a:xfrm>
        </p:spPr>
        <p:txBody>
          <a:bodyPr/>
          <a:lstStyle/>
          <a:p>
            <a:fld id="{AD3FBD3E-3676-4864-8902-F6D24FB264D3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21934" y="5054602"/>
            <a:ext cx="4064860" cy="2794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7317" y="5054602"/>
            <a:ext cx="413483" cy="279400"/>
          </a:xfrm>
        </p:spPr>
        <p:txBody>
          <a:bodyPr/>
          <a:lstStyle/>
          <a:p>
            <a:fld id="{722CB84B-4C48-42B9-8DCC-1C818D997AD4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019825" y="3471329"/>
            <a:ext cx="511308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2260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4815415"/>
            <a:ext cx="6798734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6260" y="1032933"/>
            <a:ext cx="7091482" cy="33612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6" y="5382153"/>
            <a:ext cx="6798734" cy="49371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FBD3E-3676-4864-8902-F6D24FB264D3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CB84B-4C48-42B9-8DCC-1C818D997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386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06873"/>
            <a:ext cx="6798734" cy="309786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275666"/>
            <a:ext cx="6798736" cy="160020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FBD3E-3676-4864-8902-F6D24FB264D3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CB84B-4C48-42B9-8DCC-1C818D997AD4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5" y="4140199"/>
            <a:ext cx="660642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19961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4333" y="982132"/>
            <a:ext cx="6400250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00200" y="3352799"/>
            <a:ext cx="5892798" cy="651933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3" y="4343400"/>
            <a:ext cx="6798738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FBD3E-3676-4864-8902-F6D24FB264D3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CB84B-4C48-42B9-8DCC-1C818D997AD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849969" y="905362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33503" y="2827870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278466" y="4140199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8530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9" y="3308581"/>
            <a:ext cx="679872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4777381"/>
            <a:ext cx="679873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FBD3E-3676-4864-8902-F6D24FB264D3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CB84B-4C48-42B9-8DCC-1C818D997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8062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416" y="982132"/>
            <a:ext cx="632516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639312"/>
            <a:ext cx="6798730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529667"/>
            <a:ext cx="6798736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FBD3E-3676-4864-8902-F6D24FB264D3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CB84B-4C48-42B9-8DCC-1C818D997AD4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78060" y="89689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49796" y="260772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278466" y="342900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52411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82131"/>
            <a:ext cx="6798734" cy="2294467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200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566160"/>
            <a:ext cx="6798730" cy="90525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6" y="4470400"/>
            <a:ext cx="6798734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FBD3E-3676-4864-8902-F6D24FB264D3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CB84B-4C48-42B9-8DCC-1C818D997AD4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9" y="3429000"/>
            <a:ext cx="660642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60505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5" y="2490135"/>
            <a:ext cx="6798736" cy="338573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FBD3E-3676-4864-8902-F6D24FB264D3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CB84B-4C48-42B9-8DCC-1C818D997AD4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60642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73736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56667" y="906873"/>
            <a:ext cx="1618930" cy="496899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7" y="906873"/>
            <a:ext cx="4915509" cy="496899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FBD3E-3676-4864-8902-F6D24FB264D3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CB84B-4C48-42B9-8DCC-1C818D997AD4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6245512" y="906873"/>
            <a:ext cx="0" cy="4968993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7355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FBD3E-3676-4864-8902-F6D24FB264D3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CB84B-4C48-42B9-8DCC-1C818D997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213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465" y="1641413"/>
            <a:ext cx="6595534" cy="1822514"/>
          </a:xfrm>
        </p:spPr>
        <p:txBody>
          <a:bodyPr anchor="b">
            <a:normAutofit/>
          </a:bodyPr>
          <a:lstStyle>
            <a:lvl1pPr algn="ct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8465" y="3734859"/>
            <a:ext cx="6595534" cy="1090015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FBD3E-3676-4864-8902-F6D24FB264D3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CB84B-4C48-42B9-8DCC-1C818D997AD4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278466" y="3599392"/>
            <a:ext cx="659553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352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6866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152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FBD3E-3676-4864-8902-F6D24FB264D3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CB84B-4C48-42B9-8DCC-1C818D997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871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6868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1832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1832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FBD3E-3676-4864-8902-F6D24FB264D3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CB84B-4C48-42B9-8DCC-1C818D997AD4}" type="slidenum">
              <a:rPr lang="en-US" smtClean="0"/>
              <a:t>‹#›</a:t>
            </a:fld>
            <a:endParaRPr lang="en-US"/>
          </a:p>
        </p:txBody>
      </p:sp>
      <p:cxnSp>
        <p:nvCxnSpPr>
          <p:cNvPr id="41" name="Straight Connector 40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7997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15337"/>
            <a:ext cx="6798735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FBD3E-3676-4864-8902-F6D24FB264D3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CB84B-4C48-42B9-8DCC-1C818D997AD4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0664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FBD3E-3676-4864-8902-F6D24FB264D3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CB84B-4C48-42B9-8DCC-1C818D997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39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388534"/>
            <a:ext cx="2536798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0062" y="982132"/>
            <a:ext cx="3855539" cy="4893735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031065"/>
            <a:ext cx="2536798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FBD3E-3676-4864-8902-F6D24FB264D3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CB84B-4C48-42B9-8DCC-1C818D997AD4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1278466" y="2912533"/>
            <a:ext cx="233359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6861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883832"/>
            <a:ext cx="3632202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069" y="1032933"/>
            <a:ext cx="2929463" cy="4792136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255432"/>
            <a:ext cx="3632201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FBD3E-3676-4864-8902-F6D24FB264D3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CB84B-4C48-42B9-8DCC-1C818D997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75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52467" cy="6858000"/>
            <a:chOff x="0" y="0"/>
            <a:chExt cx="9152467" cy="6858000"/>
          </a:xfrm>
        </p:grpSpPr>
        <p:pic>
          <p:nvPicPr>
            <p:cNvPr id="8" name="Picture 7" descr="SD-PanelContent.png"/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0" y="3128434"/>
              <a:ext cx="68580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8466667" y="3128434"/>
              <a:ext cx="68580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2490135"/>
            <a:ext cx="6798736" cy="34449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56670" y="5960533"/>
            <a:ext cx="1148283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D3FBD3E-3676-4864-8902-F6D24FB264D3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76865" y="5960533"/>
            <a:ext cx="510466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0091" y="5960533"/>
            <a:ext cx="39551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22CB84B-4C48-42B9-8DCC-1C818D997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745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  <p:sldLayoutId id="2147483716" r:id="rId15"/>
    <p:sldLayoutId id="2147483717" r:id="rId16"/>
    <p:sldLayoutId id="2147483718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Basic File I/O and Stream Objects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Andy Wang</a:t>
            </a:r>
          </a:p>
          <a:p>
            <a:r>
              <a:rPr lang="en-US" dirty="0"/>
              <a:t>Object Oriented Programming in C++</a:t>
            </a:r>
          </a:p>
          <a:p>
            <a:r>
              <a:rPr lang="en-US" dirty="0"/>
              <a:t>COP 3330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68778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File Streams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Once a file stream object is attached to a file, it can be used with the same syntax as </a:t>
            </a:r>
            <a:r>
              <a:rPr lang="en-US" dirty="0" err="1" smtClean="0"/>
              <a:t>cin</a:t>
            </a:r>
            <a:r>
              <a:rPr lang="en-US" dirty="0" smtClean="0"/>
              <a:t> and </a:t>
            </a:r>
            <a:r>
              <a:rPr lang="en-US" dirty="0" err="1" smtClean="0"/>
              <a:t>cout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err="1" smtClean="0"/>
              <a:t>inputFile</a:t>
            </a:r>
            <a:r>
              <a:rPr lang="en-US" dirty="0" smtClean="0"/>
              <a:t> &gt;&gt; x &gt;&gt; y &gt;&gt; z;</a:t>
            </a:r>
          </a:p>
          <a:p>
            <a:pPr marL="457200" lvl="1" indent="0">
              <a:buNone/>
            </a:pPr>
            <a:r>
              <a:rPr lang="en-US" dirty="0" err="1" smtClean="0"/>
              <a:t>outputFile</a:t>
            </a:r>
            <a:r>
              <a:rPr lang="en-US" dirty="0" smtClean="0"/>
              <a:t> &lt;&lt; “Hello, World”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65043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 File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http://www.cs.fsu.edu/~myers/c++/examples/fileio/set1/numout.cpp</a:t>
            </a:r>
          </a:p>
        </p:txBody>
      </p:sp>
    </p:spTree>
    <p:extLst>
      <p:ext uri="{BB962C8B-B14F-4D97-AF65-F5344CB8AC3E}">
        <p14:creationId xmlns:p14="http://schemas.microsoft.com/office/powerpoint/2010/main" val="12976086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numout.cpp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fstream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u</a:t>
            </a:r>
            <a:r>
              <a:rPr lang="en-US" dirty="0" smtClean="0"/>
              <a:t>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ofstream</a:t>
            </a:r>
            <a:r>
              <a:rPr lang="en-US" dirty="0" smtClean="0"/>
              <a:t> </a:t>
            </a:r>
            <a:r>
              <a:rPr lang="en-US" dirty="0" err="1" smtClean="0"/>
              <a:t>fout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fout.open</a:t>
            </a:r>
            <a:r>
              <a:rPr lang="en-US" dirty="0" smtClean="0"/>
              <a:t>(“datafile.txt”);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if (!</a:t>
            </a:r>
            <a:r>
              <a:rPr lang="en-US" dirty="0" err="1" smtClean="0"/>
              <a:t>fout</a:t>
            </a:r>
            <a:r>
              <a:rPr lang="en-US" dirty="0" smtClean="0"/>
              <a:t>) {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cerr</a:t>
            </a:r>
            <a:r>
              <a:rPr lang="en-US" dirty="0" smtClean="0"/>
              <a:t> &lt;&lt; “Attempt to create file failed\n”;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exit(1);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676715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numout.cpp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x, y, z;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“Type in 3 integers:  “;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cin</a:t>
            </a:r>
            <a:r>
              <a:rPr lang="en-US" dirty="0" smtClean="0"/>
              <a:t> &gt;&gt; x &gt;&gt; y &gt;&gt; z;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for (</a:t>
            </a:r>
            <a:r>
              <a:rPr lang="en-US" dirty="0" err="1" smtClean="0"/>
              <a:t>int</a:t>
            </a:r>
            <a:r>
              <a:rPr lang="en-US" dirty="0" smtClean="0"/>
              <a:t> j = 1; j &lt;= 10; </a:t>
            </a:r>
            <a:r>
              <a:rPr lang="en-US" dirty="0" err="1" smtClean="0"/>
              <a:t>j++</a:t>
            </a:r>
            <a:r>
              <a:rPr lang="en-US" dirty="0" smtClean="0"/>
              <a:t>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fout</a:t>
            </a:r>
            <a:r>
              <a:rPr lang="en-US" dirty="0" smtClean="0"/>
              <a:t> &lt;&lt; x*j &lt;&lt; ‘\t’;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	</a:t>
            </a:r>
            <a:r>
              <a:rPr lang="en-US" dirty="0" err="1" smtClean="0"/>
              <a:t>fout</a:t>
            </a:r>
            <a:r>
              <a:rPr lang="en-US" dirty="0" smtClean="0"/>
              <a:t> &lt;&lt; ‘y*j &lt;&lt; ‘\t’;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fout</a:t>
            </a:r>
            <a:r>
              <a:rPr lang="en-US" dirty="0" smtClean="0"/>
              <a:t> &lt;&lt; ‘z*j &lt;&lt; ‘\t’;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“All done!\n”;</a:t>
            </a:r>
          </a:p>
        </p:txBody>
      </p:sp>
    </p:spTree>
    <p:extLst>
      <p:ext uri="{BB962C8B-B14F-4D97-AF65-F5344CB8AC3E}">
        <p14:creationId xmlns:p14="http://schemas.microsoft.com/office/powerpoint/2010/main" val="25776406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numout.cpp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</a:t>
            </a:r>
            <a:r>
              <a:rPr lang="en-US" dirty="0" err="1" smtClean="0"/>
              <a:t>fout</a:t>
            </a:r>
            <a:r>
              <a:rPr lang="en-US" dirty="0" smtClean="0"/>
              <a:t>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fout.close</a:t>
            </a:r>
            <a:r>
              <a:rPr lang="en-US" dirty="0" smtClean="0"/>
              <a:t>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</a:t>
            </a:r>
            <a:r>
              <a:rPr lang="en-US" dirty="0" err="1" smtClean="0"/>
              <a:t>fout.open</a:t>
            </a:r>
            <a:r>
              <a:rPr lang="en-US" dirty="0" smtClean="0"/>
              <a:t>(“logfile.txt”);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if (!</a:t>
            </a:r>
            <a:r>
              <a:rPr lang="en-US" dirty="0" err="1" smtClean="0"/>
              <a:t>fout</a:t>
            </a:r>
            <a:r>
              <a:rPr lang="en-US" dirty="0" smtClean="0"/>
              <a:t>) { exit(0);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fout</a:t>
            </a:r>
            <a:r>
              <a:rPr lang="en-US" dirty="0" smtClean="0"/>
              <a:t> &lt;&lt; “Please disperse.  Nothing to see here\n”;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fout</a:t>
            </a:r>
            <a:r>
              <a:rPr lang="en-US" dirty="0" smtClean="0"/>
              <a:t> &lt;&lt; “Please move along.\n”;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fout</a:t>
            </a:r>
            <a:r>
              <a:rPr lang="en-US" dirty="0" smtClean="0"/>
              <a:t> &lt;&lt; “Go away already!\n”;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fout.close</a:t>
            </a:r>
            <a:r>
              <a:rPr lang="en-US" dirty="0" smtClean="0"/>
              <a:t>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return 0;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}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136428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 File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http://www.cs.fsu.edu/~myers/c++/examples/fileio/set1/numin.cpp</a:t>
            </a:r>
          </a:p>
        </p:txBody>
      </p:sp>
    </p:spTree>
    <p:extLst>
      <p:ext uri="{BB962C8B-B14F-4D97-AF65-F5344CB8AC3E}">
        <p14:creationId xmlns:p14="http://schemas.microsoft.com/office/powerpoint/2010/main" val="9057796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numin.cpp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fstream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u</a:t>
            </a:r>
            <a:r>
              <a:rPr lang="en-US" dirty="0" smtClean="0"/>
              <a:t>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	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ifstream</a:t>
            </a:r>
            <a:r>
              <a:rPr lang="en-US" dirty="0" smtClean="0"/>
              <a:t> fin;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fin.open</a:t>
            </a:r>
            <a:r>
              <a:rPr lang="en-US" dirty="0" smtClean="0"/>
              <a:t>(“datafile.txt”);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if (!fin)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cerr</a:t>
            </a:r>
            <a:r>
              <a:rPr lang="en-US" dirty="0" smtClean="0"/>
              <a:t> &lt;&lt; “Attempt to open file failed\n”;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	</a:t>
            </a:r>
            <a:r>
              <a:rPr lang="en-US" dirty="0" smtClean="0"/>
              <a:t>exit(1);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8960519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numin.cpp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x, y, z;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for (j = 1; j &lt;= 10; </a:t>
            </a:r>
            <a:r>
              <a:rPr lang="en-US" dirty="0" err="1" smtClean="0"/>
              <a:t>j++</a:t>
            </a:r>
            <a:r>
              <a:rPr lang="en-US" dirty="0" smtClean="0"/>
              <a:t>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fin &gt;&gt; x &gt;&gt; y &gt;&gt; z;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x &lt;&lt; “ + ” &lt;&lt; y &lt;&lt; “ + “ &lt;&lt; z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	 &lt;&lt; “ = “ &lt;&lt; (x + y + z)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“All done!\n”;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fin.close</a:t>
            </a:r>
            <a:r>
              <a:rPr lang="en-US" dirty="0" smtClean="0"/>
              <a:t>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return 0;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}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605813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Opening a file in ‘append mode’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Default</a:t>
            </a:r>
          </a:p>
          <a:p>
            <a:pPr lvl="1"/>
            <a:r>
              <a:rPr lang="en-US" dirty="0" smtClean="0"/>
              <a:t>Open an output file and begin writing from the beginning</a:t>
            </a:r>
          </a:p>
          <a:p>
            <a:r>
              <a:rPr lang="en-US" dirty="0" smtClean="0"/>
              <a:t>Existing file can be opened for output</a:t>
            </a:r>
          </a:p>
          <a:p>
            <a:pPr lvl="1"/>
            <a:r>
              <a:rPr lang="en-US" dirty="0" smtClean="0"/>
              <a:t>New output is tacked to the end (appending)</a:t>
            </a:r>
          </a:p>
          <a:p>
            <a:r>
              <a:rPr lang="en-US" dirty="0" smtClean="0"/>
              <a:t>To open a file in append mode</a:t>
            </a:r>
          </a:p>
          <a:p>
            <a:pPr marL="457200" lvl="1" indent="0">
              <a:buNone/>
            </a:pPr>
            <a:r>
              <a:rPr lang="en-US" dirty="0" err="1"/>
              <a:t>o</a:t>
            </a:r>
            <a:r>
              <a:rPr lang="en-US" dirty="0" err="1" smtClean="0"/>
              <a:t>fstream</a:t>
            </a:r>
            <a:r>
              <a:rPr lang="en-US" dirty="0" smtClean="0"/>
              <a:t> </a:t>
            </a:r>
            <a:r>
              <a:rPr lang="en-US" dirty="0" err="1" smtClean="0"/>
              <a:t>fout</a:t>
            </a:r>
            <a:r>
              <a:rPr lang="en-US" dirty="0" smtClean="0"/>
              <a:t>;</a:t>
            </a:r>
          </a:p>
          <a:p>
            <a:pPr marL="457200" lvl="1" indent="0">
              <a:buNone/>
            </a:pPr>
            <a:r>
              <a:rPr lang="en-US" dirty="0" err="1" smtClean="0"/>
              <a:t>Fout.open</a:t>
            </a:r>
            <a:r>
              <a:rPr lang="en-US" dirty="0" smtClean="0"/>
              <a:t>(“file.txt”, </a:t>
            </a:r>
            <a:r>
              <a:rPr lang="en-US" dirty="0" err="1" smtClean="0"/>
              <a:t>ios</a:t>
            </a:r>
            <a:r>
              <a:rPr lang="en-US" dirty="0" smtClean="0"/>
              <a:t>::app);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37854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 Mode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http://www.cs.fsu.edu/~myers/c++/examples/fileio/set1/numapp.cpp</a:t>
            </a:r>
          </a:p>
        </p:txBody>
      </p:sp>
    </p:spTree>
    <p:extLst>
      <p:ext uri="{BB962C8B-B14F-4D97-AF65-F5344CB8AC3E}">
        <p14:creationId xmlns:p14="http://schemas.microsoft.com/office/powerpoint/2010/main" val="3923864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Input and Output to and from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File input and output is an essential in programming</a:t>
            </a:r>
          </a:p>
          <a:p>
            <a:pPr lvl="1"/>
            <a:r>
              <a:rPr lang="en-US" dirty="0" smtClean="0"/>
              <a:t>Most software involves more than keyboard input and screen user interfaces</a:t>
            </a:r>
          </a:p>
          <a:p>
            <a:pPr lvl="1"/>
            <a:r>
              <a:rPr lang="en-US" dirty="0" smtClean="0"/>
              <a:t>Data needs to be stored somewhere when a program is not running</a:t>
            </a:r>
          </a:p>
          <a:p>
            <a:pPr lvl="2"/>
            <a:r>
              <a:rPr lang="en-US" dirty="0" smtClean="0"/>
              <a:t>That means writing data to storage</a:t>
            </a:r>
          </a:p>
          <a:p>
            <a:pPr lvl="1"/>
            <a:r>
              <a:rPr lang="en-US" dirty="0" smtClean="0"/>
              <a:t>We need file input and file output techniques</a:t>
            </a:r>
          </a:p>
          <a:p>
            <a:r>
              <a:rPr lang="en-US" dirty="0" smtClean="0"/>
              <a:t>In C++, file IOs are similar to working with </a:t>
            </a:r>
            <a:r>
              <a:rPr lang="en-US" dirty="0" err="1" smtClean="0"/>
              <a:t>cin</a:t>
            </a:r>
            <a:r>
              <a:rPr lang="en-US" dirty="0" smtClean="0"/>
              <a:t> and </a:t>
            </a:r>
            <a:r>
              <a:rPr lang="en-US" dirty="0" err="1" smtClean="0"/>
              <a:t>cout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1754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numapp.cpp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fstream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u</a:t>
            </a:r>
            <a:r>
              <a:rPr lang="en-US" dirty="0" smtClean="0"/>
              <a:t>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	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/>
              <a:t>o</a:t>
            </a:r>
            <a:r>
              <a:rPr lang="en-US" dirty="0" err="1" smtClean="0"/>
              <a:t>fstream</a:t>
            </a:r>
            <a:r>
              <a:rPr lang="en-US" dirty="0" smtClean="0"/>
              <a:t> </a:t>
            </a:r>
            <a:r>
              <a:rPr lang="en-US" dirty="0" err="1" smtClean="0"/>
              <a:t>fout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fout.open</a:t>
            </a:r>
            <a:r>
              <a:rPr lang="en-US" dirty="0" smtClean="0"/>
              <a:t>(“datafile.txt”, </a:t>
            </a:r>
            <a:r>
              <a:rPr lang="en-US" dirty="0" err="1" smtClean="0"/>
              <a:t>ios</a:t>
            </a:r>
            <a:r>
              <a:rPr lang="en-US" dirty="0" smtClean="0"/>
              <a:t>::app);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if (!fin)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cerr</a:t>
            </a:r>
            <a:r>
              <a:rPr lang="en-US" dirty="0" smtClean="0"/>
              <a:t> &lt;&lt; “Attempt to open file failed\n”;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	</a:t>
            </a:r>
            <a:r>
              <a:rPr lang="en-US" dirty="0" smtClean="0"/>
              <a:t>exit(1);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2035121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numapp.cpp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x, y, z;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“Type in 3 integers:  “;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cin</a:t>
            </a:r>
            <a:r>
              <a:rPr lang="en-US" dirty="0" smtClean="0"/>
              <a:t> &gt;&gt; x &gt;&gt; y &gt;&gt; z;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for (j = 0; j &lt;= 10; </a:t>
            </a:r>
            <a:r>
              <a:rPr lang="en-US" dirty="0" err="1" smtClean="0"/>
              <a:t>j++</a:t>
            </a:r>
            <a:r>
              <a:rPr lang="en-US" dirty="0" smtClean="0"/>
              <a:t>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fout</a:t>
            </a:r>
            <a:r>
              <a:rPr lang="en-US" dirty="0" smtClean="0"/>
              <a:t> &lt;&lt; x*j &lt;&lt; ‘\t’;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	</a:t>
            </a:r>
            <a:r>
              <a:rPr lang="en-US" dirty="0" err="1" smtClean="0"/>
              <a:t>fout</a:t>
            </a:r>
            <a:r>
              <a:rPr lang="en-US" dirty="0" smtClean="0"/>
              <a:t> &lt;&lt; y*j &lt;&lt; ‘\t’;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fout</a:t>
            </a:r>
            <a:r>
              <a:rPr lang="en-US" dirty="0" smtClean="0"/>
              <a:t> &lt;&lt; z*j &lt;&lt; ‘\t’;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“All done!\n”;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859824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numapp.cpp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</a:t>
            </a:r>
            <a:r>
              <a:rPr lang="en-US" dirty="0" err="1" smtClean="0"/>
              <a:t>fout</a:t>
            </a:r>
            <a:r>
              <a:rPr lang="en-US" dirty="0" smtClean="0"/>
              <a:t>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fout.close</a:t>
            </a:r>
            <a:r>
              <a:rPr lang="en-US" dirty="0" smtClean="0"/>
              <a:t>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return 0;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}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383650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User-entered file names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File names don’t have to be hard coded</a:t>
            </a:r>
          </a:p>
          <a:p>
            <a:r>
              <a:rPr lang="en-US" dirty="0" smtClean="0"/>
              <a:t>To store a file name, we can declare the following</a:t>
            </a:r>
          </a:p>
          <a:p>
            <a:pPr marL="457200" lvl="1" indent="0">
              <a:buNone/>
            </a:pPr>
            <a:r>
              <a:rPr lang="en-US" dirty="0"/>
              <a:t>c</a:t>
            </a:r>
            <a:r>
              <a:rPr lang="en-US" dirty="0" smtClean="0"/>
              <a:t>har filename[20];  // 19 char file name</a:t>
            </a:r>
          </a:p>
          <a:p>
            <a:r>
              <a:rPr lang="en-US" dirty="0" smtClean="0"/>
              <a:t>A user can enter a single word name into this variable</a:t>
            </a:r>
          </a:p>
          <a:p>
            <a:pPr marL="457200" lvl="1" indent="0">
              <a:buNone/>
            </a:pPr>
            <a:r>
              <a:rPr lang="en-US" dirty="0" err="1"/>
              <a:t>c</a:t>
            </a:r>
            <a:r>
              <a:rPr lang="en-US" dirty="0" err="1" smtClean="0"/>
              <a:t>in</a:t>
            </a:r>
            <a:r>
              <a:rPr lang="en-US" dirty="0" smtClean="0"/>
              <a:t> &gt;&gt; filename;</a:t>
            </a:r>
          </a:p>
          <a:p>
            <a:r>
              <a:rPr lang="en-US" dirty="0" smtClean="0"/>
              <a:t>We can use this variable in the open() function</a:t>
            </a:r>
          </a:p>
          <a:p>
            <a:pPr marL="457200" lvl="1" indent="0">
              <a:buNone/>
            </a:pPr>
            <a:r>
              <a:rPr lang="en-US" dirty="0" err="1"/>
              <a:t>o</a:t>
            </a:r>
            <a:r>
              <a:rPr lang="en-US" dirty="0" err="1" smtClean="0"/>
              <a:t>fstream</a:t>
            </a:r>
            <a:r>
              <a:rPr lang="en-US" dirty="0" smtClean="0"/>
              <a:t> </a:t>
            </a:r>
            <a:r>
              <a:rPr lang="en-US" dirty="0" err="1" smtClean="0"/>
              <a:t>fout</a:t>
            </a:r>
            <a:r>
              <a:rPr lang="en-US" dirty="0" smtClean="0"/>
              <a:t>; </a:t>
            </a:r>
          </a:p>
          <a:p>
            <a:pPr marL="457200" lvl="1" indent="0">
              <a:buNone/>
            </a:pPr>
            <a:r>
              <a:rPr lang="en-US" dirty="0" err="1" smtClean="0"/>
              <a:t>fout.open</a:t>
            </a:r>
            <a:r>
              <a:rPr lang="en-US" dirty="0" smtClean="0"/>
              <a:t>(filename);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5494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User Chosen Output File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http://www.cs.fsu.edu/~myers/c++/examples/fileio/set1/userfile.cpp</a:t>
            </a:r>
          </a:p>
        </p:txBody>
      </p:sp>
    </p:spTree>
    <p:extLst>
      <p:ext uri="{BB962C8B-B14F-4D97-AF65-F5344CB8AC3E}">
        <p14:creationId xmlns:p14="http://schemas.microsoft.com/office/powerpoint/2010/main" val="15564577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userfile.cpp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fstream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u</a:t>
            </a:r>
            <a:r>
              <a:rPr lang="en-US" dirty="0" smtClean="0"/>
              <a:t>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	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char </a:t>
            </a:r>
            <a:r>
              <a:rPr lang="en-US" dirty="0" err="1" smtClean="0"/>
              <a:t>ofilename</a:t>
            </a:r>
            <a:r>
              <a:rPr lang="en-US" dirty="0" smtClean="0"/>
              <a:t>[25]];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ofstream</a:t>
            </a:r>
            <a:r>
              <a:rPr lang="en-US" dirty="0" smtClean="0"/>
              <a:t> out1;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do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	out1.clear();  //clear status flags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“Name of the output file?  ”;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cin</a:t>
            </a:r>
            <a:r>
              <a:rPr lang="en-US" dirty="0" smtClean="0"/>
              <a:t> &gt;&gt; </a:t>
            </a:r>
            <a:r>
              <a:rPr lang="en-US" dirty="0" err="1" smtClean="0"/>
              <a:t>ofilename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2404130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userfile.cpp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 		out1.open(</a:t>
            </a:r>
            <a:r>
              <a:rPr lang="en-US" dirty="0" err="1" smtClean="0"/>
              <a:t>ofilename</a:t>
            </a:r>
            <a:r>
              <a:rPr lang="en-US" dirty="0" smtClean="0"/>
              <a:t>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if (!out1)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	</a:t>
            </a:r>
            <a:r>
              <a:rPr lang="en-US" dirty="0" err="1" smtClean="0"/>
              <a:t>cout</a:t>
            </a:r>
            <a:r>
              <a:rPr lang="en-US" dirty="0" smtClean="0"/>
              <a:t> &lt;&lt; “Not a valid file.  Try again!\n”;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} while (!out1);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out1 &lt;&lt; “Hello, World\n”;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out1.close();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“Processing complete\n”;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return 1;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}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433669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User Chosen IO File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http://www.cs.fsu.edu/~myers/c++/examples/fileio/set1/userio.cpp</a:t>
            </a:r>
          </a:p>
        </p:txBody>
      </p:sp>
    </p:spTree>
    <p:extLst>
      <p:ext uri="{BB962C8B-B14F-4D97-AF65-F5344CB8AC3E}">
        <p14:creationId xmlns:p14="http://schemas.microsoft.com/office/powerpoint/2010/main" val="23184268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userio.cpp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fstream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u</a:t>
            </a:r>
            <a:r>
              <a:rPr lang="en-US" dirty="0" smtClean="0"/>
              <a:t>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	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char </a:t>
            </a:r>
            <a:r>
              <a:rPr lang="en-US" dirty="0" err="1" smtClean="0"/>
              <a:t>ofilename</a:t>
            </a:r>
            <a:r>
              <a:rPr lang="en-US" dirty="0" smtClean="0"/>
              <a:t>[25]];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ifstream</a:t>
            </a:r>
            <a:r>
              <a:rPr lang="en-US" dirty="0" smtClean="0"/>
              <a:t> in1;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ofstream</a:t>
            </a:r>
            <a:r>
              <a:rPr lang="en-US" dirty="0" smtClean="0"/>
              <a:t> out1;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do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	in1.clear();  //clear status flags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“Name of the input file?  ”;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cin</a:t>
            </a:r>
            <a:r>
              <a:rPr lang="en-US" dirty="0" smtClean="0"/>
              <a:t> &gt;&gt; </a:t>
            </a:r>
            <a:r>
              <a:rPr lang="en-US" dirty="0" err="1" smtClean="0"/>
              <a:t>ofilename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596610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userfile.cpp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 		in1.open(</a:t>
            </a:r>
            <a:r>
              <a:rPr lang="en-US" dirty="0" err="1" smtClean="0"/>
              <a:t>ofilename</a:t>
            </a:r>
            <a:r>
              <a:rPr lang="en-US" dirty="0" smtClean="0"/>
              <a:t>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if (!in1) </a:t>
            </a:r>
            <a:r>
              <a:rPr lang="en-US" dirty="0" err="1" smtClean="0"/>
              <a:t>cout</a:t>
            </a:r>
            <a:r>
              <a:rPr lang="en-US" dirty="0" smtClean="0"/>
              <a:t> &lt;&lt; “Not valid.  Try again!\n”;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} while (!in1);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do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out1.clear();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“Name of the output file?  “;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cin</a:t>
            </a:r>
            <a:r>
              <a:rPr lang="en-US" dirty="0" smtClean="0"/>
              <a:t> &gt;&gt; filename;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out1.open(filename);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	</a:t>
            </a:r>
            <a:r>
              <a:rPr lang="en-US" dirty="0" smtClean="0"/>
              <a:t>if (!out1) </a:t>
            </a:r>
            <a:r>
              <a:rPr lang="en-US" dirty="0" err="1" smtClean="0"/>
              <a:t>cout</a:t>
            </a:r>
            <a:r>
              <a:rPr lang="en-US" dirty="0" smtClean="0"/>
              <a:t> &lt;&lt; “Not valid, try again!\n”;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} while (!out1);</a:t>
            </a:r>
          </a:p>
        </p:txBody>
      </p:sp>
    </p:spTree>
    <p:extLst>
      <p:ext uri="{BB962C8B-B14F-4D97-AF65-F5344CB8AC3E}">
        <p14:creationId xmlns:p14="http://schemas.microsoft.com/office/powerpoint/2010/main" val="356651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Kinds of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Formatted text vs. binary files</a:t>
            </a:r>
          </a:p>
          <a:p>
            <a:pPr lvl="1"/>
            <a:r>
              <a:rPr lang="en-US" dirty="0" smtClean="0"/>
              <a:t>A text file is made of readable text characters</a:t>
            </a:r>
          </a:p>
          <a:p>
            <a:pPr lvl="2"/>
            <a:r>
              <a:rPr lang="en-US" dirty="0" smtClean="0"/>
              <a:t>Looks like output printed to the screen through </a:t>
            </a:r>
            <a:r>
              <a:rPr lang="en-US" dirty="0" err="1" smtClean="0"/>
              <a:t>cout</a:t>
            </a:r>
            <a:endParaRPr lang="en-US" dirty="0" smtClean="0"/>
          </a:p>
          <a:p>
            <a:pPr lvl="1"/>
            <a:r>
              <a:rPr lang="en-US" dirty="0" smtClean="0"/>
              <a:t>A binary file contains unformatted data</a:t>
            </a:r>
          </a:p>
          <a:p>
            <a:pPr lvl="2"/>
            <a:r>
              <a:rPr lang="en-US" dirty="0" smtClean="0"/>
              <a:t>Saved in its raw memory format</a:t>
            </a:r>
          </a:p>
          <a:p>
            <a:pPr lvl="2"/>
            <a:r>
              <a:rPr lang="en-US" dirty="0" smtClean="0"/>
              <a:t>E.g., the integer 123456789 is saved in a four-byte chunk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900787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userfile.cpp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 	</a:t>
            </a:r>
            <a:r>
              <a:rPr lang="en-US" dirty="0" err="1" smtClean="0"/>
              <a:t>int</a:t>
            </a:r>
            <a:r>
              <a:rPr lang="en-US" dirty="0" smtClean="0"/>
              <a:t> x, y, z;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in1 &gt;&gt; x &gt;&gt; y &gt;&gt; z;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out1 &lt;&lt; z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out2 &lt;&lt; y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out2 &lt;&lt; z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in1.close();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out1.close();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“Processing complete\n”;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return 1;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}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2170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Kinds of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Sequential vs. Random access files</a:t>
            </a:r>
          </a:p>
          <a:p>
            <a:pPr lvl="1"/>
            <a:r>
              <a:rPr lang="en-US" dirty="0" smtClean="0"/>
              <a:t>A sequential file is written or read from start to finish</a:t>
            </a:r>
          </a:p>
          <a:p>
            <a:pPr lvl="1"/>
            <a:r>
              <a:rPr lang="en-US" dirty="0" smtClean="0"/>
              <a:t>A random access file stores records of the same size</a:t>
            </a:r>
          </a:p>
          <a:p>
            <a:pPr lvl="2"/>
            <a:r>
              <a:rPr lang="en-US" dirty="0" smtClean="0"/>
              <a:t>Can read or write single records in place without affecting the rest of the file</a:t>
            </a:r>
          </a:p>
          <a:p>
            <a:r>
              <a:rPr lang="en-US" dirty="0" smtClean="0"/>
              <a:t>This set of slides only deals with sequential text files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611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file stream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cout</a:t>
            </a:r>
            <a:r>
              <a:rPr lang="en-US" dirty="0" smtClean="0"/>
              <a:t> and </a:t>
            </a:r>
            <a:r>
              <a:rPr lang="en-US" dirty="0" err="1" smtClean="0"/>
              <a:t>cin</a:t>
            </a:r>
            <a:r>
              <a:rPr lang="en-US" dirty="0" smtClean="0"/>
              <a:t> are objects</a:t>
            </a:r>
          </a:p>
          <a:p>
            <a:pPr lvl="1"/>
            <a:r>
              <a:rPr lang="en-US" dirty="0" err="1" smtClean="0"/>
              <a:t>cout</a:t>
            </a:r>
            <a:r>
              <a:rPr lang="en-US" dirty="0" smtClean="0"/>
              <a:t> is the standard output stream</a:t>
            </a:r>
          </a:p>
          <a:p>
            <a:pPr lvl="2"/>
            <a:r>
              <a:rPr lang="en-US" dirty="0" smtClean="0"/>
              <a:t>Represents the monitor</a:t>
            </a:r>
          </a:p>
          <a:p>
            <a:pPr lvl="2"/>
            <a:r>
              <a:rPr lang="en-US" dirty="0" smtClean="0"/>
              <a:t>Of the type </a:t>
            </a:r>
            <a:r>
              <a:rPr lang="en-US" dirty="0" err="1" smtClean="0"/>
              <a:t>ostream</a:t>
            </a:r>
            <a:endParaRPr lang="en-US" dirty="0" smtClean="0"/>
          </a:p>
          <a:p>
            <a:pPr lvl="1"/>
            <a:r>
              <a:rPr lang="en-US" dirty="0" err="1" smtClean="0"/>
              <a:t>cin</a:t>
            </a:r>
            <a:r>
              <a:rPr lang="en-US" dirty="0" smtClean="0"/>
              <a:t> is the standard input stream</a:t>
            </a:r>
          </a:p>
          <a:p>
            <a:pPr lvl="2"/>
            <a:r>
              <a:rPr lang="en-US" dirty="0" smtClean="0"/>
              <a:t>Represents the keyboard</a:t>
            </a:r>
          </a:p>
          <a:p>
            <a:pPr lvl="2"/>
            <a:r>
              <a:rPr lang="en-US" dirty="0" smtClean="0"/>
              <a:t>Of the type </a:t>
            </a:r>
            <a:r>
              <a:rPr lang="en-US" dirty="0" err="1" smtClean="0"/>
              <a:t>istream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48060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create file stream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Include the &lt;</a:t>
            </a:r>
            <a:r>
              <a:rPr lang="en-US" dirty="0" err="1" smtClean="0"/>
              <a:t>fstream</a:t>
            </a:r>
            <a:r>
              <a:rPr lang="en-US" dirty="0" smtClean="0"/>
              <a:t>&gt; library</a:t>
            </a:r>
          </a:p>
          <a:p>
            <a:pPr marL="457200" lvl="1" indent="0"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fstream</a:t>
            </a:r>
            <a:r>
              <a:rPr lang="en-US" dirty="0" smtClean="0"/>
              <a:t>&gt;</a:t>
            </a:r>
          </a:p>
          <a:p>
            <a:pPr marL="457200" lvl="1" indent="0">
              <a:buNone/>
            </a:pPr>
            <a:r>
              <a:rPr lang="en-US" dirty="0"/>
              <a:t>u</a:t>
            </a:r>
            <a:r>
              <a:rPr lang="en-US" dirty="0" smtClean="0"/>
              <a:t>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r>
              <a:rPr lang="en-US" dirty="0" smtClean="0"/>
              <a:t>To declare file stream objects</a:t>
            </a:r>
          </a:p>
          <a:p>
            <a:pPr marL="457200" lvl="1" indent="0">
              <a:buNone/>
            </a:pPr>
            <a:r>
              <a:rPr lang="en-US" dirty="0" err="1"/>
              <a:t>o</a:t>
            </a:r>
            <a:r>
              <a:rPr lang="en-US" dirty="0" err="1" smtClean="0"/>
              <a:t>fstream</a:t>
            </a:r>
            <a:r>
              <a:rPr lang="en-US" dirty="0" smtClean="0"/>
              <a:t> </a:t>
            </a:r>
            <a:r>
              <a:rPr lang="en-US" dirty="0" err="1" smtClean="0"/>
              <a:t>outputFile</a:t>
            </a:r>
            <a:r>
              <a:rPr lang="en-US" dirty="0" smtClean="0"/>
              <a:t>;</a:t>
            </a:r>
          </a:p>
          <a:p>
            <a:pPr marL="457200" lvl="1" indent="0">
              <a:buNone/>
            </a:pPr>
            <a:r>
              <a:rPr lang="en-US" dirty="0" err="1"/>
              <a:t>i</a:t>
            </a:r>
            <a:r>
              <a:rPr lang="en-US" dirty="0" err="1" smtClean="0"/>
              <a:t>fstream</a:t>
            </a:r>
            <a:r>
              <a:rPr lang="en-US" dirty="0" smtClean="0"/>
              <a:t> </a:t>
            </a:r>
            <a:r>
              <a:rPr lang="en-US" dirty="0" err="1" smtClean="0"/>
              <a:t>inputFile</a:t>
            </a:r>
            <a:r>
              <a:rPr lang="en-US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4455801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attach file streams to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outputFile.open</a:t>
            </a:r>
            <a:r>
              <a:rPr lang="en-US" dirty="0" smtClean="0"/>
              <a:t>(“outfile.txt”);</a:t>
            </a:r>
          </a:p>
          <a:p>
            <a:r>
              <a:rPr lang="en-US" dirty="0" err="1" smtClean="0"/>
              <a:t>inputFile.open</a:t>
            </a:r>
            <a:r>
              <a:rPr lang="en-US" dirty="0" smtClean="0"/>
              <a:t>(“inputFile.txt”);</a:t>
            </a:r>
          </a:p>
          <a:p>
            <a:r>
              <a:rPr lang="en-US" dirty="0" smtClean="0"/>
              <a:t>Will open always work?</a:t>
            </a:r>
          </a:p>
          <a:p>
            <a:pPr lvl="1"/>
            <a:r>
              <a:rPr lang="en-US" dirty="0" smtClean="0"/>
              <a:t>A file may not exist</a:t>
            </a:r>
          </a:p>
          <a:p>
            <a:pPr lvl="1"/>
            <a:r>
              <a:rPr lang="en-US" dirty="0" smtClean="0"/>
              <a:t>You may not have the permission</a:t>
            </a:r>
          </a:p>
          <a:p>
            <a:pPr lvl="1"/>
            <a:r>
              <a:rPr lang="en-US" dirty="0" smtClean="0"/>
              <a:t>The directory may not be writable</a:t>
            </a:r>
          </a:p>
          <a:p>
            <a:pPr lvl="1"/>
            <a:r>
              <a:rPr lang="en-US" dirty="0" smtClean="0"/>
              <a:t>The file name may contain illegal characters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1182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check a valid file is attached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</a:t>
            </a:r>
            <a:r>
              <a:rPr lang="en-US" dirty="0" smtClean="0"/>
              <a:t>f (!</a:t>
            </a:r>
            <a:r>
              <a:rPr lang="en-US" dirty="0" err="1" smtClean="0"/>
              <a:t>inputFile</a:t>
            </a:r>
            <a:r>
              <a:rPr lang="en-US" dirty="0" smtClean="0"/>
              <a:t>) { // </a:t>
            </a:r>
            <a:r>
              <a:rPr lang="en-US" dirty="0" err="1" smtClean="0"/>
              <a:t>inputFile</a:t>
            </a:r>
            <a:r>
              <a:rPr lang="en-US" dirty="0" smtClean="0"/>
              <a:t> not attached to a valid file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“Sorry, bad file.”;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exit(0); // abort program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// need to include &lt;</a:t>
            </a:r>
            <a:r>
              <a:rPr lang="en-US" dirty="0" err="1" smtClean="0"/>
              <a:t>cstdlib</a:t>
            </a:r>
            <a:r>
              <a:rPr lang="en-US" dirty="0" smtClean="0"/>
              <a:t>&gt;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710211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detach from the stream object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inputFile.close</a:t>
            </a:r>
            <a:r>
              <a:rPr lang="en-US" dirty="0" smtClean="0"/>
              <a:t>();</a:t>
            </a:r>
          </a:p>
          <a:p>
            <a:r>
              <a:rPr lang="en-US" dirty="0" err="1" smtClean="0"/>
              <a:t>outputFile.close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The stream object can be attached to another file</a:t>
            </a:r>
          </a:p>
          <a:p>
            <a:pPr marL="457200" lvl="1" indent="0">
              <a:buNone/>
            </a:pPr>
            <a:r>
              <a:rPr lang="en-US" dirty="0" err="1" smtClean="0"/>
              <a:t>inputFile.open</a:t>
            </a:r>
            <a:r>
              <a:rPr lang="en-US" dirty="0" smtClean="0"/>
              <a:t>(“inputFile2.txt”);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9939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c">
  <a:themeElements>
    <a:clrScheme name="Organic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Organic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145</TotalTime>
  <Words>658</Words>
  <Application>Microsoft Office PowerPoint</Application>
  <PresentationFormat>On-screen Show (4:3)</PresentationFormat>
  <Paragraphs>229</Paragraphs>
  <Slides>30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Arial</vt:lpstr>
      <vt:lpstr>Calibri</vt:lpstr>
      <vt:lpstr>Garamond</vt:lpstr>
      <vt:lpstr>Organic</vt:lpstr>
      <vt:lpstr>Basic File I/O and Stream Objects</vt:lpstr>
      <vt:lpstr>Input and Output to and from Files</vt:lpstr>
      <vt:lpstr>Kinds of Files</vt:lpstr>
      <vt:lpstr>Kinds of Files</vt:lpstr>
      <vt:lpstr>Creating file stream objects</vt:lpstr>
      <vt:lpstr>To create file stream objects</vt:lpstr>
      <vt:lpstr>To attach file streams to files</vt:lpstr>
      <vt:lpstr>To check a valid file is attached</vt:lpstr>
      <vt:lpstr>To detach from the stream object</vt:lpstr>
      <vt:lpstr>Using File Streams</vt:lpstr>
      <vt:lpstr>Output File Example</vt:lpstr>
      <vt:lpstr>numout.cpp</vt:lpstr>
      <vt:lpstr>numout.cpp</vt:lpstr>
      <vt:lpstr>numout.cpp</vt:lpstr>
      <vt:lpstr>Input File Example</vt:lpstr>
      <vt:lpstr>numin.cpp</vt:lpstr>
      <vt:lpstr>numin.cpp</vt:lpstr>
      <vt:lpstr>Opening a file in ‘append mode’</vt:lpstr>
      <vt:lpstr>Append Mode Example</vt:lpstr>
      <vt:lpstr>numapp.cpp</vt:lpstr>
      <vt:lpstr>numapp.cpp</vt:lpstr>
      <vt:lpstr>numapp.cpp</vt:lpstr>
      <vt:lpstr>User-entered file names</vt:lpstr>
      <vt:lpstr>User Chosen Output File Example</vt:lpstr>
      <vt:lpstr>userfile.cpp</vt:lpstr>
      <vt:lpstr>userfile.cpp</vt:lpstr>
      <vt:lpstr>User Chosen IO File Example</vt:lpstr>
      <vt:lpstr>userio.cpp</vt:lpstr>
      <vt:lpstr>userfile.cpp</vt:lpstr>
      <vt:lpstr>userfile.cpp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File I/O and Stream Objects</dc:title>
  <dc:creator>awang90210 awang90210</dc:creator>
  <cp:lastModifiedBy>awang90210 awang90210</cp:lastModifiedBy>
  <cp:revision>43</cp:revision>
  <dcterms:created xsi:type="dcterms:W3CDTF">2017-11-14T18:55:36Z</dcterms:created>
  <dcterms:modified xsi:type="dcterms:W3CDTF">2017-11-21T18:53:19Z</dcterms:modified>
</cp:coreProperties>
</file>