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5" r:id="rId10"/>
    <p:sldId id="272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0FBC2-33EE-4D10-B963-003437CCD80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1BBC2-6D79-4231-AEFA-72AFB6887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4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9C1AE7-11CF-4E12-932B-F921B05CB8FF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576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AE6F75-B66E-49BD-92EE-2AA1C1E0F115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0748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E96E2F-EDE7-41C9-8A24-E6D1CC49E710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7015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62F0B3-3B8D-4EF0-9164-43ECCE4C5802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latin typeface="Arial Narrow" panose="020B060602020203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3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01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6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765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459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0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754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33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298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60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6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5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6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23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31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6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1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86EA4D-B598-4092-9114-025C5072DC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3018B1-0B58-4BAC-AF92-20B812A0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8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dirty="0" smtClean="0"/>
              <a:t>Object Oriented </a:t>
            </a:r>
            <a:r>
              <a:rPr lang="en-US" smtClean="0"/>
              <a:t>Programming in C</a:t>
            </a:r>
            <a:r>
              <a:rPr lang="en-US" dirty="0" smtClean="0"/>
              <a:t>++</a:t>
            </a:r>
          </a:p>
          <a:p>
            <a:r>
              <a:rPr lang="en-US" dirty="0" smtClean="0"/>
              <a:t>COP 3330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8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47% on exams + 30% on assignments</a:t>
            </a:r>
          </a:p>
          <a:p>
            <a:pPr lvl="1"/>
            <a:r>
              <a:rPr lang="en-US" dirty="0" smtClean="0"/>
              <a:t>The highest grade is C-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1 (20%)</a:t>
            </a:r>
          </a:p>
          <a:p>
            <a:r>
              <a:rPr lang="en-US" dirty="0" smtClean="0"/>
              <a:t>Exam 2 (20%)</a:t>
            </a:r>
          </a:p>
          <a:p>
            <a:r>
              <a:rPr lang="en-US" dirty="0" smtClean="0"/>
              <a:t>Comprehensive final exam (30%)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6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assignments</a:t>
            </a:r>
          </a:p>
          <a:p>
            <a:r>
              <a:rPr lang="en-US" dirty="0" smtClean="0"/>
              <a:t>Quizzes</a:t>
            </a:r>
          </a:p>
          <a:p>
            <a:r>
              <a:rPr lang="en-US" dirty="0" smtClean="0"/>
              <a:t>Attendance</a:t>
            </a:r>
          </a:p>
          <a:p>
            <a:r>
              <a:rPr lang="en-US" dirty="0" smtClean="0"/>
              <a:t>In-class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1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Posted on the web page</a:t>
            </a:r>
          </a:p>
          <a:p>
            <a:r>
              <a:rPr lang="en-US" dirty="0" smtClean="0"/>
              <a:t>Late assignment</a:t>
            </a:r>
          </a:p>
          <a:p>
            <a:pPr lvl="1"/>
            <a:r>
              <a:rPr lang="en-US" dirty="0" smtClean="0"/>
              <a:t>10% grade reduction</a:t>
            </a:r>
          </a:p>
          <a:p>
            <a:pPr lvl="1"/>
            <a:r>
              <a:rPr lang="en-US" dirty="0" smtClean="0"/>
              <a:t>Do not accept assignments more than a day late</a:t>
            </a:r>
          </a:p>
          <a:p>
            <a:pPr lvl="1"/>
            <a:r>
              <a:rPr lang="en-US" dirty="0" smtClean="0"/>
              <a:t>5% penalty for each compile error to be fixed in the grading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05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Sporadic quizzes in lectures and recitations</a:t>
            </a:r>
          </a:p>
          <a:p>
            <a:pPr lvl="1"/>
            <a:r>
              <a:rPr lang="en-US" dirty="0" smtClean="0"/>
              <a:t>No makeup quizzes</a:t>
            </a:r>
          </a:p>
          <a:p>
            <a:r>
              <a:rPr lang="en-US" dirty="0" smtClean="0"/>
              <a:t>In-class exercises</a:t>
            </a:r>
          </a:p>
          <a:p>
            <a:endParaRPr lang="en-US" dirty="0"/>
          </a:p>
          <a:p>
            <a:r>
              <a:rPr lang="en-US" dirty="0" smtClean="0"/>
              <a:t>Excused absences are accommodated when computing the assignment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normally scheduled classroom</a:t>
            </a:r>
          </a:p>
          <a:p>
            <a:r>
              <a:rPr lang="en-US" dirty="0" smtClean="0"/>
              <a:t>Bring your IDs</a:t>
            </a:r>
          </a:p>
          <a:p>
            <a:r>
              <a:rPr lang="en-US" dirty="0" smtClean="0"/>
              <a:t>Comprehensive final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://registrar.fsu.edu/registration_guide/fall/exam_schedule</a:t>
            </a:r>
            <a:r>
              <a:rPr lang="en-US" dirty="0" smtClean="0"/>
              <a:t>/</a:t>
            </a:r>
          </a:p>
          <a:p>
            <a:r>
              <a:rPr lang="en-US" dirty="0" smtClean="0"/>
              <a:t>Short answers, code reading and understanding, and code writing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8120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Scale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100 – 92 	A</a:t>
            </a:r>
          </a:p>
          <a:p>
            <a:r>
              <a:rPr lang="pt-BR" dirty="0"/>
              <a:t>91.9 – 90 	A-</a:t>
            </a:r>
          </a:p>
          <a:p>
            <a:r>
              <a:rPr lang="pt-BR" dirty="0"/>
              <a:t>89.9 – 88  	B+</a:t>
            </a:r>
          </a:p>
          <a:p>
            <a:r>
              <a:rPr lang="pt-BR" dirty="0"/>
              <a:t>87.9 – 82 	B</a:t>
            </a:r>
          </a:p>
          <a:p>
            <a:r>
              <a:rPr lang="pt-BR" dirty="0"/>
              <a:t>81.9 – 80	</a:t>
            </a:r>
            <a:r>
              <a:rPr lang="pt-BR" dirty="0" smtClean="0"/>
              <a:t>B- </a:t>
            </a:r>
          </a:p>
          <a:p>
            <a:pPr lvl="1"/>
            <a:r>
              <a:rPr lang="pt-BR" dirty="0" smtClean="0"/>
              <a:t>(S for grad students)</a:t>
            </a:r>
            <a:endParaRPr lang="pt-BR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dirty="0"/>
              <a:t>79.9 – 78	C+</a:t>
            </a:r>
          </a:p>
          <a:p>
            <a:r>
              <a:rPr lang="en-US" dirty="0" smtClean="0"/>
              <a:t>77.9 </a:t>
            </a:r>
            <a:r>
              <a:rPr lang="en-US" dirty="0"/>
              <a:t>– 72	C</a:t>
            </a:r>
          </a:p>
          <a:p>
            <a:r>
              <a:rPr lang="en-US" dirty="0"/>
              <a:t>71.9 – </a:t>
            </a:r>
            <a:r>
              <a:rPr lang="en-US" dirty="0" smtClean="0"/>
              <a:t>69</a:t>
            </a:r>
            <a:r>
              <a:rPr lang="en-US" dirty="0"/>
              <a:t>	C-</a:t>
            </a:r>
          </a:p>
          <a:p>
            <a:r>
              <a:rPr lang="en-US" dirty="0" smtClean="0"/>
              <a:t>68.9 </a:t>
            </a:r>
            <a:r>
              <a:rPr lang="en-US" dirty="0"/>
              <a:t>– 62	D</a:t>
            </a:r>
          </a:p>
          <a:p>
            <a:r>
              <a:rPr lang="en-US" dirty="0"/>
              <a:t>61.9 – 60	D-</a:t>
            </a:r>
          </a:p>
          <a:p>
            <a:r>
              <a:rPr lang="en-US" dirty="0"/>
              <a:t>59.9 – 0		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98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Account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my.fsu.edu account</a:t>
            </a:r>
          </a:p>
          <a:p>
            <a:pPr lvl="1"/>
            <a:r>
              <a:rPr lang="en-US" altLang="en-US" dirty="0"/>
              <a:t>Receiving class emails </a:t>
            </a:r>
          </a:p>
          <a:p>
            <a:pPr lvl="1"/>
            <a:r>
              <a:rPr lang="en-US" altLang="en-US" dirty="0"/>
              <a:t>Discussion board</a:t>
            </a:r>
          </a:p>
          <a:p>
            <a:pPr lvl="1"/>
            <a:r>
              <a:rPr lang="en-US" altLang="en-US" dirty="0"/>
              <a:t>Grade posting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57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Your Responsibilities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Understand lecture &amp; reading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Attend office hours for extra help, as needed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Uphold academic honesty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Turn in your assignments on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Check class Web page and your email account and regularly</a:t>
            </a:r>
          </a:p>
        </p:txBody>
      </p:sp>
    </p:spTree>
    <p:extLst>
      <p:ext uri="{BB962C8B-B14F-4D97-AF65-F5344CB8AC3E}">
        <p14:creationId xmlns:p14="http://schemas.microsoft.com/office/powerpoint/2010/main" val="3011206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Do</a:t>
            </a:r>
            <a:r>
              <a:rPr lang="en-US" altLang="en-US" smtClean="0"/>
              <a:t>s and </a:t>
            </a:r>
            <a:r>
              <a:rPr lang="en-US" altLang="en-US" i="1" smtClean="0"/>
              <a:t>Don’t</a:t>
            </a:r>
            <a:r>
              <a:rPr lang="en-US" altLang="en-US" smtClean="0"/>
              <a:t>s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 share debugging experiences</a:t>
            </a:r>
          </a:p>
          <a:p>
            <a:pPr eaLnBrk="1" hangingPunct="1"/>
            <a:r>
              <a:rPr lang="en-US" altLang="en-US" smtClean="0"/>
              <a:t>Do share knowledge of tools</a:t>
            </a:r>
          </a:p>
          <a:p>
            <a:pPr eaLnBrk="1" hangingPunct="1"/>
            <a:r>
              <a:rPr lang="en-US" altLang="en-US" smtClean="0"/>
              <a:t>Do acknowledge help from others</a:t>
            </a:r>
          </a:p>
          <a:p>
            <a:pPr eaLnBrk="1" hangingPunct="1"/>
            <a:r>
              <a:rPr lang="en-US" altLang="en-US" smtClean="0"/>
              <a:t>Do acknowledge sources of information from books and web pages</a:t>
            </a:r>
          </a:p>
        </p:txBody>
      </p:sp>
    </p:spTree>
    <p:extLst>
      <p:ext uri="{BB962C8B-B14F-4D97-AF65-F5344CB8AC3E}">
        <p14:creationId xmlns:p14="http://schemas.microsoft.com/office/powerpoint/2010/main" val="10195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Andy Wang (awang@cs.fsu.edu)</a:t>
            </a:r>
          </a:p>
          <a:p>
            <a:r>
              <a:rPr lang="en-US" dirty="0" smtClean="0"/>
              <a:t>Office:  269 LOV</a:t>
            </a:r>
          </a:p>
          <a:p>
            <a:r>
              <a:rPr lang="en-US" dirty="0" smtClean="0"/>
              <a:t>Office hours</a:t>
            </a:r>
          </a:p>
          <a:p>
            <a:pPr lvl="1"/>
            <a:r>
              <a:rPr lang="en-US" dirty="0" smtClean="0"/>
              <a:t>M 4-5 pm, F 4-5pm, and by appointments</a:t>
            </a:r>
          </a:p>
          <a:p>
            <a:r>
              <a:rPr lang="en-US" dirty="0" smtClean="0"/>
              <a:t>Class website:</a:t>
            </a:r>
          </a:p>
          <a:p>
            <a:pPr lvl="1"/>
            <a:r>
              <a:rPr lang="en-US" dirty="0" smtClean="0"/>
              <a:t>http://www.cs.fsu.edu/~awang/courses/cop3330_f2017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76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Do</a:t>
            </a:r>
            <a:r>
              <a:rPr lang="en-US" altLang="en-US" smtClean="0"/>
              <a:t>s and </a:t>
            </a:r>
            <a:r>
              <a:rPr lang="en-US" altLang="en-US" i="1" smtClean="0"/>
              <a:t>Don’t</a:t>
            </a:r>
            <a:r>
              <a:rPr lang="en-US" altLang="en-US" smtClean="0"/>
              <a:t>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Don’t cheat</a:t>
            </a:r>
          </a:p>
          <a:p>
            <a:pPr eaLnBrk="1" hangingPunct="1"/>
            <a:r>
              <a:rPr lang="en-US" altLang="en-US" smtClean="0"/>
              <a:t>Don’t copy code from others</a:t>
            </a:r>
          </a:p>
          <a:p>
            <a:pPr eaLnBrk="1" hangingPunct="1"/>
            <a:r>
              <a:rPr lang="en-US" altLang="en-US" smtClean="0"/>
              <a:t>Don’t </a:t>
            </a:r>
            <a:r>
              <a:rPr lang="en-US" altLang="en-US" i="1" smtClean="0"/>
              <a:t>paraphrase</a:t>
            </a:r>
            <a:r>
              <a:rPr lang="en-US" altLang="en-US" smtClean="0"/>
              <a:t> code from others either</a:t>
            </a:r>
          </a:p>
          <a:p>
            <a:pPr lvl="1" eaLnBrk="1" hangingPunct="1"/>
            <a:r>
              <a:rPr lang="en-US" altLang="en-US" smtClean="0"/>
              <a:t>E.g., changing variable names &amp; indentations</a:t>
            </a:r>
          </a:p>
          <a:p>
            <a:pPr eaLnBrk="1" hangingPunct="1"/>
            <a:r>
              <a:rPr lang="en-US" altLang="en-US" smtClean="0"/>
              <a:t>Don’t post code to the discussion board</a:t>
            </a:r>
          </a:p>
        </p:txBody>
      </p:sp>
    </p:spTree>
    <p:extLst>
      <p:ext uri="{BB962C8B-B14F-4D97-AF65-F5344CB8AC3E}">
        <p14:creationId xmlns:p14="http://schemas.microsoft.com/office/powerpoint/2010/main" val="1541841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Course Policies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Attendance mandatory</a:t>
            </a:r>
          </a:p>
          <a:p>
            <a:pPr eaLnBrk="1" hangingPunct="1"/>
            <a:r>
              <a:rPr lang="en-US" altLang="en-US" dirty="0" smtClean="0"/>
              <a:t>No make-up exams for missed exams…</a:t>
            </a:r>
          </a:p>
          <a:p>
            <a:pPr eaLnBrk="1" hangingPunct="1"/>
            <a:r>
              <a:rPr lang="en-US" altLang="en-US" dirty="0" smtClean="0"/>
              <a:t>Honor code:  read your student handbook</a:t>
            </a:r>
          </a:p>
          <a:p>
            <a:pPr eaLnBrk="1" hangingPunct="1"/>
            <a:r>
              <a:rPr lang="en-US" altLang="en-US" dirty="0" smtClean="0"/>
              <a:t>Students with disabilities</a:t>
            </a:r>
          </a:p>
          <a:p>
            <a:pPr lvl="1" eaLnBrk="1" hangingPunct="1"/>
            <a:r>
              <a:rPr lang="en-US" altLang="en-US" dirty="0" smtClean="0"/>
              <a:t>Report to Student Disability Resource Center</a:t>
            </a:r>
          </a:p>
          <a:p>
            <a:pPr lvl="1" eaLnBrk="1" hangingPunct="1"/>
            <a:r>
              <a:rPr lang="en-US" altLang="en-US" dirty="0" smtClean="0"/>
              <a:t>Bring me a letter within the first week of class</a:t>
            </a:r>
          </a:p>
        </p:txBody>
      </p:sp>
    </p:spTree>
    <p:extLst>
      <p:ext uri="{BB962C8B-B14F-4D97-AF65-F5344CB8AC3E}">
        <p14:creationId xmlns:p14="http://schemas.microsoft.com/office/powerpoint/2010/main" val="2709816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0 (5pts)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9/5 in class</a:t>
            </a:r>
          </a:p>
          <a:p>
            <a:r>
              <a:rPr lang="en-US" dirty="0" smtClean="0"/>
              <a:t>Turn in a sheet of paper</a:t>
            </a:r>
          </a:p>
          <a:p>
            <a:pPr lvl="1"/>
            <a:r>
              <a:rPr lang="en-US" dirty="0" smtClean="0"/>
              <a:t>With your recent photo (e.g., Xerox copy of your face)</a:t>
            </a:r>
          </a:p>
          <a:p>
            <a:pPr lvl="1"/>
            <a:r>
              <a:rPr lang="en-US" dirty="0" smtClean="0"/>
              <a:t>Along with something unique </a:t>
            </a:r>
            <a:r>
              <a:rPr lang="en-US" smtClean="0"/>
              <a:t>about you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36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TBA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Recitations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851831"/>
              </p:ext>
            </p:extLst>
          </p:nvPr>
        </p:nvGraphicFramePr>
        <p:xfrm>
          <a:off x="1176338" y="3058351"/>
          <a:ext cx="6799262" cy="1866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/>
                <a:gridCol w="3399631"/>
              </a:tblGrid>
              <a:tr h="34956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Time</a:t>
                      </a:r>
                      <a:endParaRPr lang="en-US" b="1" dirty="0"/>
                    </a:p>
                  </a:txBody>
                  <a:tcPr/>
                </a:tc>
              </a:tr>
              <a:tr h="34956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Th</a:t>
                      </a:r>
                      <a:r>
                        <a:rPr lang="en-US" b="1" smtClean="0"/>
                        <a:t> </a:t>
                      </a:r>
                      <a:r>
                        <a:rPr lang="en-US" b="1" smtClean="0"/>
                        <a:t>2:00-3:15pm</a:t>
                      </a:r>
                      <a:endParaRPr lang="en-US" b="1" dirty="0"/>
                    </a:p>
                  </a:txBody>
                  <a:tcPr/>
                </a:tc>
              </a:tr>
              <a:tr h="34956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 1:25-2:15pm</a:t>
                      </a:r>
                      <a:endParaRPr lang="en-US" b="1" dirty="0"/>
                    </a:p>
                  </a:txBody>
                  <a:tcPr/>
                </a:tc>
              </a:tr>
              <a:tr h="34956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Th</a:t>
                      </a:r>
                      <a:r>
                        <a:rPr lang="en-US" b="1" dirty="0" smtClean="0"/>
                        <a:t> 6:45-8:00pm</a:t>
                      </a:r>
                      <a:endParaRPr lang="en-US" b="1" dirty="0"/>
                    </a:p>
                  </a:txBody>
                  <a:tcPr/>
                </a:tc>
              </a:tr>
              <a:tr h="40347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 2:30-3:20pm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2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OO programming concept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ifferentiate OO from procedural programming</a:t>
            </a:r>
          </a:p>
          <a:p>
            <a:r>
              <a:rPr lang="en-US" dirty="0" smtClean="0"/>
              <a:t>Create, compile, and execute programs using the OO design model</a:t>
            </a:r>
          </a:p>
          <a:p>
            <a:r>
              <a:rPr lang="en-US" dirty="0" smtClean="0"/>
              <a:t>Build </a:t>
            </a:r>
            <a:r>
              <a:rPr lang="en-US" dirty="0"/>
              <a:t>C++ </a:t>
            </a:r>
            <a:r>
              <a:rPr lang="en-US" dirty="0" smtClean="0"/>
              <a:t>classes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appropriate encapsulation and design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0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C++ arrays and pointers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olve programming problems</a:t>
            </a:r>
          </a:p>
          <a:p>
            <a:r>
              <a:rPr lang="en-US" dirty="0" smtClean="0"/>
              <a:t>Write C++ programs using a number of techniques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bject composition, operation overloads, dynamic memory allocation, inheritance, polymorphism, file I/O, exception handling, templates, bitwise operations, preprocessor directives, and basic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0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 3014 Introduction to Programming</a:t>
            </a:r>
          </a:p>
          <a:p>
            <a:pPr lvl="1"/>
            <a:r>
              <a:rPr lang="en-US" dirty="0" smtClean="0"/>
              <a:t>C- or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70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 notes (posted at the class website)</a:t>
            </a:r>
          </a:p>
          <a:p>
            <a:r>
              <a:rPr lang="en-US" dirty="0" smtClean="0"/>
              <a:t>Textbook:</a:t>
            </a:r>
          </a:p>
          <a:p>
            <a:pPr lvl="1"/>
            <a:r>
              <a:rPr lang="en-US" dirty="0" smtClean="0"/>
              <a:t>Walter </a:t>
            </a:r>
            <a:r>
              <a:rPr lang="en-US" dirty="0" err="1" smtClean="0"/>
              <a:t>Savitch</a:t>
            </a:r>
            <a:r>
              <a:rPr lang="en-US" dirty="0" smtClean="0"/>
              <a:t>, </a:t>
            </a:r>
            <a:r>
              <a:rPr lang="en-US" i="1" dirty="0" smtClean="0"/>
              <a:t>Absolute C++</a:t>
            </a:r>
            <a:r>
              <a:rPr lang="en-US" dirty="0" smtClean="0"/>
              <a:t>, 6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pPr lvl="1"/>
            <a:r>
              <a:rPr lang="en-US" smtClean="0"/>
              <a:t>ISBN:  0-13-397078-7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621" y="3752193"/>
            <a:ext cx="2370110" cy="23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components</a:t>
            </a:r>
          </a:p>
          <a:p>
            <a:pPr lvl="1"/>
            <a:r>
              <a:rPr lang="en-US" dirty="0" smtClean="0"/>
              <a:t>Exams (70%)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eed </a:t>
            </a:r>
            <a:r>
              <a:rPr lang="en-US" u="sng" dirty="0" smtClean="0"/>
              <a:t>&gt;</a:t>
            </a:r>
            <a:r>
              <a:rPr lang="en-US" dirty="0" smtClean="0"/>
              <a:t> 48% to receive a passing grade</a:t>
            </a:r>
          </a:p>
          <a:p>
            <a:pPr lvl="1"/>
            <a:r>
              <a:rPr lang="en-US" dirty="0" smtClean="0"/>
              <a:t>Assignments (30%)</a:t>
            </a:r>
          </a:p>
          <a:p>
            <a:r>
              <a:rPr lang="en-US" dirty="0" smtClean="0"/>
              <a:t>Required to pass the ABET/SMALC program assessment instrument</a:t>
            </a:r>
          </a:p>
          <a:p>
            <a:pPr lvl="1"/>
            <a:r>
              <a:rPr lang="en-US" dirty="0" smtClean="0"/>
              <a:t>Dedicated two programming assignments and write-ups</a:t>
            </a:r>
          </a:p>
          <a:p>
            <a:pPr lvl="2"/>
            <a:r>
              <a:rPr lang="en-US" dirty="0" smtClean="0"/>
              <a:t>Need to achieve </a:t>
            </a:r>
            <a:r>
              <a:rPr lang="en-US" u="sng" dirty="0" smtClean="0"/>
              <a:t>&gt;</a:t>
            </a:r>
            <a:r>
              <a:rPr lang="en-US" dirty="0" smtClean="0"/>
              <a:t> 70% on one of the two assignments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98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115</TotalTime>
  <Words>531</Words>
  <Application>Microsoft Office PowerPoint</Application>
  <PresentationFormat>On-screen Show (4:3)</PresentationFormat>
  <Paragraphs>132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Garamond</vt:lpstr>
      <vt:lpstr>Times New Roman</vt:lpstr>
      <vt:lpstr>Organic</vt:lpstr>
      <vt:lpstr>Course Information</vt:lpstr>
      <vt:lpstr>Instructor</vt:lpstr>
      <vt:lpstr>Teaching Assistants</vt:lpstr>
      <vt:lpstr>Recitations</vt:lpstr>
      <vt:lpstr>Objectives</vt:lpstr>
      <vt:lpstr>Objectives</vt:lpstr>
      <vt:lpstr>Prerequisites</vt:lpstr>
      <vt:lpstr>Course Material</vt:lpstr>
      <vt:lpstr>Class Grading</vt:lpstr>
      <vt:lpstr>Example</vt:lpstr>
      <vt:lpstr>Exams</vt:lpstr>
      <vt:lpstr>Assignments</vt:lpstr>
      <vt:lpstr>Programming Assignments</vt:lpstr>
      <vt:lpstr>Attendance</vt:lpstr>
      <vt:lpstr>Exams</vt:lpstr>
      <vt:lpstr>Grading Scale</vt:lpstr>
      <vt:lpstr>Computer Account</vt:lpstr>
      <vt:lpstr>Your Responsibilities</vt:lpstr>
      <vt:lpstr>Dos and Don’ts</vt:lpstr>
      <vt:lpstr>Dos and Don’ts</vt:lpstr>
      <vt:lpstr>Course Policies</vt:lpstr>
      <vt:lpstr>Homework 0 (5pts)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Information</dc:title>
  <dc:creator>Windows User</dc:creator>
  <cp:lastModifiedBy>awang90210 awang90210</cp:lastModifiedBy>
  <cp:revision>76</cp:revision>
  <dcterms:created xsi:type="dcterms:W3CDTF">2016-08-19T20:06:19Z</dcterms:created>
  <dcterms:modified xsi:type="dcterms:W3CDTF">2017-08-30T13:10:59Z</dcterms:modified>
</cp:coreProperties>
</file>