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76" r:id="rId9"/>
    <p:sldId id="277" r:id="rId10"/>
    <p:sldId id="279" r:id="rId11"/>
    <p:sldId id="278" r:id="rId12"/>
    <p:sldId id="262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80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57762-C5C6-456B-8489-4971F5EFB85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8371-407E-41A2-958E-743B02D21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3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27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5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27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2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3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3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702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1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5159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01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57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37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5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8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2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2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5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2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8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2341D-BB25-4EB5-ABDC-51D5C05A75F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1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Automatics, Copy Constructor, and Assignment Operator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38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of Shallow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inconsistencies</a:t>
            </a:r>
          </a:p>
          <a:p>
            <a:pPr lvl="1"/>
            <a:r>
              <a:rPr lang="en-US" dirty="0" smtClean="0"/>
              <a:t>Non dynamically allocated variables are copied</a:t>
            </a:r>
          </a:p>
          <a:p>
            <a:pPr lvl="1"/>
            <a:r>
              <a:rPr lang="en-US" dirty="0" smtClean="0"/>
              <a:t>Dynamically allocated variables point to the same memory region</a:t>
            </a:r>
          </a:p>
          <a:p>
            <a:r>
              <a:rPr lang="en-US" dirty="0" smtClean="0"/>
              <a:t>Double free</a:t>
            </a:r>
          </a:p>
          <a:p>
            <a:pPr lvl="1"/>
            <a:r>
              <a:rPr lang="en-US" dirty="0" smtClean="0"/>
              <a:t>Runtime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784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Directory d2 = d;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45276" y="308391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7098443" y="3836276"/>
            <a:ext cx="143220" cy="1198179"/>
          </a:xfrm>
          <a:custGeom>
            <a:avLst/>
            <a:gdLst>
              <a:gd name="connsiteX0" fmla="*/ 10510 w 136670"/>
              <a:gd name="connsiteY0" fmla="*/ 0 h 1492469"/>
              <a:gd name="connsiteX1" fmla="*/ 136635 w 136670"/>
              <a:gd name="connsiteY1" fmla="*/ 704193 h 1492469"/>
              <a:gd name="connsiteX2" fmla="*/ 0 w 136670"/>
              <a:gd name="connsiteY2" fmla="*/ 1492469 h 149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70" h="1492469">
                <a:moveTo>
                  <a:pt x="10510" y="0"/>
                </a:moveTo>
                <a:cubicBezTo>
                  <a:pt x="74448" y="227724"/>
                  <a:pt x="138387" y="455448"/>
                  <a:pt x="136635" y="704193"/>
                </a:cubicBezTo>
                <a:cubicBezTo>
                  <a:pt x="134883" y="952938"/>
                  <a:pt x="67441" y="1222703"/>
                  <a:pt x="0" y="1492469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047721" y="4957568"/>
            <a:ext cx="20507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90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perator= is similar to the copy constructor</a:t>
            </a:r>
          </a:p>
          <a:p>
            <a:pPr lvl="1"/>
            <a:r>
              <a:rPr lang="en-US" dirty="0" smtClean="0"/>
              <a:t>Called when one object is assigned to another</a:t>
            </a:r>
          </a:p>
          <a:p>
            <a:pPr marL="457200" lvl="1" indent="0">
              <a:buNone/>
            </a:pPr>
            <a:r>
              <a:rPr lang="en-US" dirty="0" smtClean="0"/>
              <a:t>Fraction f1, f2;</a:t>
            </a:r>
          </a:p>
          <a:p>
            <a:pPr marL="457200" lvl="1" indent="0">
              <a:buNone/>
            </a:pPr>
            <a:r>
              <a:rPr lang="en-US" dirty="0"/>
              <a:t>f</a:t>
            </a:r>
            <a:r>
              <a:rPr lang="en-US" dirty="0" smtClean="0"/>
              <a:t>1 = f2;</a:t>
            </a:r>
          </a:p>
          <a:p>
            <a:pPr indent="-285750"/>
            <a:r>
              <a:rPr lang="en-US" dirty="0" smtClean="0"/>
              <a:t>Assignment operator also has to make a copy</a:t>
            </a:r>
          </a:p>
          <a:p>
            <a:pPr lvl="1"/>
            <a:r>
              <a:rPr lang="en-US" dirty="0" smtClean="0"/>
              <a:t>The default version makes a shallow copy</a:t>
            </a:r>
          </a:p>
          <a:p>
            <a:pPr lvl="1"/>
            <a:r>
              <a:rPr lang="en-US" dirty="0" smtClean="0"/>
              <a:t>A deep copy needs to be overloaded by the 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36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 vs. Assignment Operator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Initializes a new object as a copy of an existing one</a:t>
            </a:r>
          </a:p>
          <a:p>
            <a:pPr lvl="1"/>
            <a:r>
              <a:rPr lang="en-US" dirty="0" smtClean="0"/>
              <a:t>Initialize data for the first time</a:t>
            </a:r>
          </a:p>
          <a:p>
            <a:r>
              <a:rPr lang="en-US" dirty="0" smtClean="0"/>
              <a:t>Has no return value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Operator=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Sets the current state of an object to that of another existing object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May need to free up old dynamically allocated memory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Returns the value that was assigned, to support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 = b = c = 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Must be a member function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401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Chained Assignments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= b = c = 4;</a:t>
            </a:r>
          </a:p>
          <a:p>
            <a:pPr lvl="1"/>
            <a:r>
              <a:rPr lang="en-US" dirty="0" smtClean="0"/>
              <a:t>Same as a = (b = (c = </a:t>
            </a:r>
            <a:r>
              <a:rPr lang="en-US" smtClean="0"/>
              <a:t>4));</a:t>
            </a:r>
            <a:endParaRPr lang="en-US" dirty="0" smtClean="0"/>
          </a:p>
          <a:p>
            <a:pPr lvl="1"/>
            <a:r>
              <a:rPr lang="en-US" dirty="0" smtClean="0"/>
              <a:t>Same as a = (b = 4);</a:t>
            </a:r>
          </a:p>
          <a:p>
            <a:pPr lvl="1"/>
            <a:r>
              <a:rPr lang="en-US" dirty="0" smtClean="0"/>
              <a:t>Thus, (c = 4) returns 4 by reference</a:t>
            </a:r>
          </a:p>
          <a:p>
            <a:pPr lvl="2"/>
            <a:r>
              <a:rPr lang="en-US" dirty="0" smtClean="0"/>
              <a:t>Need the ability to refer to an object from inside the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782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7030A0"/>
                </a:solidFill>
              </a:rPr>
              <a:t>this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Inside a member function</a:t>
            </a:r>
          </a:p>
          <a:p>
            <a:pPr lvl="1"/>
            <a:r>
              <a:rPr lang="en-US" dirty="0" smtClean="0"/>
              <a:t>An object can access its own address using the </a:t>
            </a:r>
            <a:r>
              <a:rPr lang="en-US" b="1" i="1" dirty="0" smtClean="0">
                <a:solidFill>
                  <a:schemeClr val="tx1"/>
                </a:solidFill>
              </a:rPr>
              <a:t>this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keyword</a:t>
            </a:r>
          </a:p>
          <a:p>
            <a:pPr lvl="1"/>
            <a:r>
              <a:rPr lang="en-US" dirty="0" smtClean="0"/>
              <a:t>To return the object itself by reference, return the target of the this pointer, or *this</a:t>
            </a:r>
          </a:p>
          <a:p>
            <a:r>
              <a:rPr lang="en-US" dirty="0" smtClean="0"/>
              <a:t>Like a copy constructor, operator= will take one parameter of the same object type</a:t>
            </a:r>
          </a:p>
          <a:p>
            <a:pPr lvl="1"/>
            <a:r>
              <a:rPr lang="en-US" dirty="0" smtClean="0"/>
              <a:t>Examples</a:t>
            </a:r>
          </a:p>
          <a:p>
            <a:pPr marL="914400" lvl="2" indent="0">
              <a:buNone/>
            </a:pPr>
            <a:r>
              <a:rPr lang="en-US" dirty="0" smtClean="0"/>
              <a:t>Directory &amp;operator=(</a:t>
            </a:r>
            <a:r>
              <a:rPr lang="en-US" dirty="0" err="1" smtClean="0"/>
              <a:t>const</a:t>
            </a:r>
            <a:r>
              <a:rPr lang="en-US" dirty="0" smtClean="0"/>
              <a:t> Directory &amp;);</a:t>
            </a:r>
          </a:p>
          <a:p>
            <a:pPr marL="914400" lvl="2" indent="0">
              <a:buNone/>
            </a:pPr>
            <a:r>
              <a:rPr lang="en-US" dirty="0" smtClean="0"/>
              <a:t>Fraction &amp;operator=(</a:t>
            </a:r>
            <a:r>
              <a:rPr lang="en-US" dirty="0" err="1" smtClean="0"/>
              <a:t>const</a:t>
            </a:r>
            <a:r>
              <a:rPr lang="en-US" dirty="0" smtClean="0"/>
              <a:t> Fraction &amp;);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09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Operator=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Directory &amp;Directory::operator=(</a:t>
            </a:r>
            <a:r>
              <a:rPr lang="en-US" dirty="0" err="1" smtClean="0"/>
              <a:t>const</a:t>
            </a:r>
            <a:r>
              <a:rPr lang="en-US" dirty="0" smtClean="0"/>
              <a:t> Directory &amp;d)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(this == &amp;d) return *this; // don’t self copy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// if you don’t check this, this can self destruct…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delete [] </a:t>
            </a:r>
            <a:r>
              <a:rPr lang="en-US" dirty="0" err="1" smtClean="0"/>
              <a:t>entryList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maxsize</a:t>
            </a:r>
            <a:r>
              <a:rPr lang="en-US" dirty="0" smtClean="0"/>
              <a:t> = </a:t>
            </a:r>
            <a:r>
              <a:rPr lang="en-US" dirty="0" err="1" smtClean="0"/>
              <a:t>d.maxsize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currentsize</a:t>
            </a:r>
            <a:r>
              <a:rPr lang="en-US" dirty="0" smtClean="0"/>
              <a:t> = </a:t>
            </a:r>
            <a:r>
              <a:rPr lang="en-US" dirty="0" err="1" smtClean="0"/>
              <a:t>d.currentsize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= new Entry[</a:t>
            </a:r>
            <a:r>
              <a:rPr lang="en-US" dirty="0" err="1" smtClean="0"/>
              <a:t>d.maxsize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[j] = </a:t>
            </a:r>
            <a:r>
              <a:rPr lang="en-US" dirty="0" err="1" smtClean="0"/>
              <a:t>d.entryList</a:t>
            </a:r>
            <a:r>
              <a:rPr lang="en-US" dirty="0" smtClean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*this;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877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Phonebook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http://www.cs.fsu.edu/~myers/cop3330/examples/copyconst/phonebook</a:t>
            </a:r>
            <a:r>
              <a:rPr lang="en-US" dirty="0" smtClean="0"/>
              <a:t>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451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directory.h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entry.h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Directory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Directory(</a:t>
            </a:r>
            <a:r>
              <a:rPr lang="en-US" dirty="0" err="1" smtClean="0"/>
              <a:t>const</a:t>
            </a:r>
            <a:r>
              <a:rPr lang="en-US" dirty="0" smtClean="0"/>
              <a:t> Directory &amp;);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Directory&amp; operator=(</a:t>
            </a:r>
            <a:r>
              <a:rPr lang="en-US" dirty="0" err="1" smtClean="0"/>
              <a:t>const</a:t>
            </a:r>
            <a:r>
              <a:rPr lang="en-US" dirty="0" smtClean="0"/>
              <a:t> Directory &amp;);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900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Directory</a:t>
            </a:r>
            <a:r>
              <a:rPr lang="en-US" dirty="0"/>
              <a:t>::Directory(</a:t>
            </a:r>
            <a:r>
              <a:rPr lang="en-US" dirty="0" err="1"/>
              <a:t>const</a:t>
            </a:r>
            <a:r>
              <a:rPr lang="en-US" dirty="0"/>
              <a:t> Directory &amp;d)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d.maxsize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currentsize</a:t>
            </a:r>
            <a:r>
              <a:rPr lang="en-US" dirty="0"/>
              <a:t> = </a:t>
            </a:r>
            <a:r>
              <a:rPr lang="en-US" dirty="0" err="1"/>
              <a:t>d.currentsize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entryList</a:t>
            </a:r>
            <a:r>
              <a:rPr lang="en-US" dirty="0"/>
              <a:t> = new Entry[</a:t>
            </a:r>
            <a:r>
              <a:rPr lang="en-US" dirty="0" err="1"/>
              <a:t>d.maxsize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entryList</a:t>
            </a:r>
            <a:r>
              <a:rPr lang="en-US" dirty="0"/>
              <a:t>[j] = </a:t>
            </a:r>
            <a:r>
              <a:rPr lang="en-US" dirty="0" err="1"/>
              <a:t>d.entryList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127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C++, some default functions are automatically built</a:t>
            </a:r>
          </a:p>
          <a:p>
            <a:pPr lvl="1"/>
            <a:r>
              <a:rPr lang="en-US" dirty="0" smtClean="0"/>
              <a:t>Constructor  	// if you don’t provide one</a:t>
            </a:r>
          </a:p>
          <a:p>
            <a:pPr lvl="1"/>
            <a:r>
              <a:rPr lang="en-US" dirty="0" smtClean="0"/>
              <a:t>Destructor  	// if you don’t provide one</a:t>
            </a:r>
          </a:p>
          <a:p>
            <a:pPr lvl="1"/>
            <a:r>
              <a:rPr lang="en-US" dirty="0" smtClean="0"/>
              <a:t>Copy Constructor</a:t>
            </a:r>
          </a:p>
          <a:p>
            <a:pPr lvl="1"/>
            <a:r>
              <a:rPr lang="en-US" dirty="0" smtClean="0"/>
              <a:t>Assignment operator=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792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Directory &amp;Directory::operator=(</a:t>
            </a:r>
            <a:r>
              <a:rPr lang="en-US" dirty="0" err="1" smtClean="0"/>
              <a:t>const</a:t>
            </a:r>
            <a:r>
              <a:rPr lang="en-US" dirty="0" smtClean="0"/>
              <a:t> Directory &amp;d)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(this == &amp;d) return *this; // don’t self copy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delete [] </a:t>
            </a:r>
            <a:r>
              <a:rPr lang="en-US" dirty="0" err="1" smtClean="0"/>
              <a:t>entryList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maxsize</a:t>
            </a:r>
            <a:r>
              <a:rPr lang="en-US" dirty="0" smtClean="0"/>
              <a:t> = </a:t>
            </a:r>
            <a:r>
              <a:rPr lang="en-US" dirty="0" err="1" smtClean="0"/>
              <a:t>d.maxsize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currentsize</a:t>
            </a:r>
            <a:r>
              <a:rPr lang="en-US" dirty="0" smtClean="0"/>
              <a:t> = </a:t>
            </a:r>
            <a:r>
              <a:rPr lang="en-US" dirty="0" err="1" smtClean="0"/>
              <a:t>d.currentsize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= new Entry[</a:t>
            </a:r>
            <a:r>
              <a:rPr lang="en-US" dirty="0" err="1" smtClean="0"/>
              <a:t>d.maxsize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[j] = </a:t>
            </a:r>
            <a:r>
              <a:rPr lang="en-US" dirty="0" err="1" smtClean="0"/>
              <a:t>d.entryList</a:t>
            </a:r>
            <a:r>
              <a:rPr lang="en-US" dirty="0" smtClean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*this;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23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Directory d;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d.Insert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Directory d2 = d; // copy constructor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d.DisplayDirectory</a:t>
            </a:r>
            <a:r>
              <a:rPr lang="en-US" dirty="0" smtClean="0"/>
              <a:t>();  d2.DisplayDirectory;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d.Update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d.DisplayDirectory</a:t>
            </a:r>
            <a:r>
              <a:rPr lang="en-US" dirty="0"/>
              <a:t>();  d2.DisplayDirectory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081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http://www.cs.fsu.edu/~myers/cop3330/examples/copyconst/frac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No need for copy constructor and operator=</a:t>
            </a:r>
          </a:p>
          <a:p>
            <a:pPr lvl="2"/>
            <a:r>
              <a:rPr lang="en-US" dirty="0" smtClean="0"/>
              <a:t>Fraction does not have dynamically allocated memory</a:t>
            </a:r>
          </a:p>
          <a:p>
            <a:pPr lvl="2"/>
            <a:r>
              <a:rPr lang="en-US" dirty="0" smtClean="0"/>
              <a:t>Automatic versions are sufficient with the use of shallow copies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169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Fraction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Fraction(</a:t>
            </a:r>
            <a:r>
              <a:rPr lang="en-US" dirty="0" err="1" smtClean="0"/>
              <a:t>const</a:t>
            </a:r>
            <a:r>
              <a:rPr lang="en-US" dirty="0" smtClean="0"/>
              <a:t> Fraction &amp;f);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Fraction &amp;operator=(</a:t>
            </a:r>
            <a:r>
              <a:rPr lang="en-US" dirty="0" err="1" smtClean="0"/>
              <a:t>const</a:t>
            </a:r>
            <a:r>
              <a:rPr lang="en-US" dirty="0" smtClean="0"/>
              <a:t> Fraction &amp;f);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7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Fraction::Fraction(</a:t>
            </a:r>
            <a:r>
              <a:rPr lang="en-US" dirty="0" err="1" smtClean="0"/>
              <a:t>const</a:t>
            </a:r>
            <a:r>
              <a:rPr lang="en-US" dirty="0" smtClean="0"/>
              <a:t> Fraction &amp;f)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numerator = </a:t>
            </a:r>
            <a:r>
              <a:rPr lang="en-US" dirty="0" err="1" smtClean="0"/>
              <a:t>f.numerator</a:t>
            </a:r>
            <a:r>
              <a:rPr lang="en-US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denominator = </a:t>
            </a:r>
            <a:r>
              <a:rPr lang="en-US" dirty="0" err="1" smtClean="0"/>
              <a:t>f.denominator</a:t>
            </a:r>
            <a:r>
              <a:rPr lang="en-US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Fraction &amp;Fraction::operator=(</a:t>
            </a:r>
            <a:r>
              <a:rPr lang="en-US" dirty="0" err="1" smtClean="0"/>
              <a:t>const</a:t>
            </a:r>
            <a:r>
              <a:rPr lang="en-US" dirty="0" smtClean="0"/>
              <a:t> Fraction &amp;f)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	numerator </a:t>
            </a:r>
            <a:r>
              <a:rPr lang="en-US" dirty="0"/>
              <a:t>= </a:t>
            </a:r>
            <a:r>
              <a:rPr lang="en-US" dirty="0" err="1"/>
              <a:t>f.numerator</a:t>
            </a:r>
            <a:r>
              <a:rPr lang="en-US" dirty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denominator = </a:t>
            </a:r>
            <a:r>
              <a:rPr lang="en-US" dirty="0" err="1"/>
              <a:t>f.denominator</a:t>
            </a:r>
            <a:r>
              <a:rPr lang="en-US" dirty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	return *this;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Copy Constructor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Just like a constructor</a:t>
            </a:r>
          </a:p>
          <a:p>
            <a:pPr lvl="1"/>
            <a:r>
              <a:rPr lang="en-US" dirty="0" smtClean="0"/>
              <a:t>Invoked implicitly when a COPY of an existing object is created; in particular, when</a:t>
            </a:r>
          </a:p>
          <a:p>
            <a:pPr lvl="2"/>
            <a:r>
              <a:rPr lang="en-US" dirty="0" smtClean="0"/>
              <a:t>An object is defined to have the value of another object of the same type</a:t>
            </a:r>
          </a:p>
          <a:p>
            <a:pPr lvl="2"/>
            <a:r>
              <a:rPr lang="en-US" dirty="0" smtClean="0"/>
              <a:t>An object is passed by value into function</a:t>
            </a:r>
          </a:p>
          <a:p>
            <a:pPr lvl="2"/>
            <a:r>
              <a:rPr lang="en-US" dirty="0" smtClean="0"/>
              <a:t>An object is returned (by value) from a function</a:t>
            </a:r>
          </a:p>
          <a:p>
            <a:r>
              <a:rPr lang="en-US" smtClean="0"/>
              <a:t>Examples</a:t>
            </a: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Fraction f1, f2(3,4); 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Fraction f3 = f2;  // a copy of f2 is created to initialize f3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1 = f2; // calls the assignment operator, since f1 and f2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	    // already exist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335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and Defining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copy constructor creates a new object, initialized as a copy of another existing object</a:t>
            </a:r>
          </a:p>
          <a:p>
            <a:pPr lvl="1"/>
            <a:r>
              <a:rPr lang="en-US" dirty="0" smtClean="0"/>
              <a:t>Always has one parameter of the same type</a:t>
            </a:r>
          </a:p>
          <a:p>
            <a:pPr lvl="2"/>
            <a:r>
              <a:rPr lang="en-US" dirty="0" smtClean="0"/>
              <a:t>Passed by reference </a:t>
            </a:r>
          </a:p>
          <a:p>
            <a:pPr lvl="2"/>
            <a:r>
              <a:rPr lang="en-US" dirty="0" smtClean="0"/>
              <a:t>Since passing by value will invoke a copy constructor</a:t>
            </a:r>
          </a:p>
          <a:p>
            <a:r>
              <a:rPr lang="en-US" dirty="0" smtClean="0"/>
              <a:t>Format</a:t>
            </a:r>
          </a:p>
          <a:p>
            <a:pPr marL="457200" lvl="1" indent="0">
              <a:buNone/>
            </a:pPr>
            <a:r>
              <a:rPr lang="en-US" dirty="0" err="1" smtClean="0"/>
              <a:t>className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className</a:t>
            </a:r>
            <a:r>
              <a:rPr lang="en-US" dirty="0" smtClean="0"/>
              <a:t> &amp;);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const</a:t>
            </a:r>
            <a:r>
              <a:rPr lang="en-US" dirty="0" smtClean="0"/>
              <a:t> is not required, but a good idea for protecting the original</a:t>
            </a:r>
          </a:p>
          <a:p>
            <a:r>
              <a:rPr lang="en-US" dirty="0" smtClean="0"/>
              <a:t>Example</a:t>
            </a:r>
          </a:p>
          <a:p>
            <a:pPr marL="457200" lvl="1" indent="0">
              <a:buNone/>
            </a:pPr>
            <a:r>
              <a:rPr lang="en-US" dirty="0" smtClean="0"/>
              <a:t>Fraction(</a:t>
            </a:r>
            <a:r>
              <a:rPr lang="en-US" dirty="0" err="1" smtClean="0"/>
              <a:t>const</a:t>
            </a:r>
            <a:r>
              <a:rPr lang="en-US" dirty="0" smtClean="0"/>
              <a:t> Fraction &amp;f);</a:t>
            </a:r>
          </a:p>
        </p:txBody>
      </p:sp>
    </p:spTree>
    <p:extLst>
      <p:ext uri="{BB962C8B-B14F-4D97-AF65-F5344CB8AC3E}">
        <p14:creationId xmlns:p14="http://schemas.microsoft.com/office/powerpoint/2010/main" val="391836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vs. Deep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default version makes a </a:t>
            </a:r>
            <a:r>
              <a:rPr lang="en-US" b="1" i="1" dirty="0" smtClean="0">
                <a:solidFill>
                  <a:srgbClr val="7030A0"/>
                </a:solidFill>
              </a:rPr>
              <a:t>shallow copy</a:t>
            </a:r>
          </a:p>
          <a:p>
            <a:pPr lvl="1"/>
            <a:r>
              <a:rPr lang="en-US" dirty="0" smtClean="0"/>
              <a:t>Each member data location is copied</a:t>
            </a:r>
          </a:p>
          <a:p>
            <a:pPr lvl="1"/>
            <a:r>
              <a:rPr lang="en-US" dirty="0" smtClean="0"/>
              <a:t>Sufficient for classes like Fraction</a:t>
            </a:r>
          </a:p>
          <a:p>
            <a:pPr lvl="2"/>
            <a:r>
              <a:rPr lang="en-US" dirty="0" smtClean="0"/>
              <a:t>Only has a private numerator and denominator</a:t>
            </a:r>
          </a:p>
          <a:p>
            <a:pPr lvl="1"/>
            <a:r>
              <a:rPr lang="en-US" dirty="0" smtClean="0"/>
              <a:t>May not be sufficient for pointer member data</a:t>
            </a:r>
          </a:p>
          <a:p>
            <a:pPr lvl="2"/>
            <a:r>
              <a:rPr lang="en-US" dirty="0" smtClean="0"/>
              <a:t>Example:  Phonebook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entryList</a:t>
            </a:r>
            <a:r>
              <a:rPr lang="en-US" dirty="0" smtClean="0"/>
              <a:t> pointer will be copied and will point to the original dynamically allocated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86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Deep Copy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Creates a copy of dynamically allocated memory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Directory::Directory(</a:t>
            </a:r>
            <a:r>
              <a:rPr lang="en-US" dirty="0" err="1" smtClean="0"/>
              <a:t>const</a:t>
            </a:r>
            <a:r>
              <a:rPr lang="en-US" dirty="0" smtClean="0"/>
              <a:t> Directory &amp;d)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maxsize</a:t>
            </a:r>
            <a:r>
              <a:rPr lang="en-US" dirty="0" smtClean="0"/>
              <a:t> = </a:t>
            </a:r>
            <a:r>
              <a:rPr lang="en-US" dirty="0" err="1" smtClean="0"/>
              <a:t>d.maxsize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currentsize</a:t>
            </a:r>
            <a:r>
              <a:rPr lang="en-US" dirty="0" smtClean="0"/>
              <a:t> = </a:t>
            </a:r>
            <a:r>
              <a:rPr lang="en-US" dirty="0" err="1" smtClean="0"/>
              <a:t>d.currentsize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= new Entry[</a:t>
            </a:r>
            <a:r>
              <a:rPr lang="en-US" dirty="0" err="1" smtClean="0"/>
              <a:t>d.maxsize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 smtClean="0"/>
              <a:t>entryList</a:t>
            </a:r>
            <a:r>
              <a:rPr lang="en-US" dirty="0" smtClean="0"/>
              <a:t>[j] = </a:t>
            </a:r>
            <a:r>
              <a:rPr lang="en-US" dirty="0" err="1" smtClean="0"/>
              <a:t>d.entryList</a:t>
            </a:r>
            <a:r>
              <a:rPr lang="en-US" dirty="0" smtClean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5792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34455" y="2160589"/>
            <a:ext cx="2058577" cy="3829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71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80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Directory d2 = d;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45276" y="308391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7104993" y="3836276"/>
            <a:ext cx="136670" cy="1492469"/>
          </a:xfrm>
          <a:custGeom>
            <a:avLst/>
            <a:gdLst>
              <a:gd name="connsiteX0" fmla="*/ 10510 w 136670"/>
              <a:gd name="connsiteY0" fmla="*/ 0 h 1492469"/>
              <a:gd name="connsiteX1" fmla="*/ 136635 w 136670"/>
              <a:gd name="connsiteY1" fmla="*/ 704193 h 1492469"/>
              <a:gd name="connsiteX2" fmla="*/ 0 w 136670"/>
              <a:gd name="connsiteY2" fmla="*/ 1492469 h 149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70" h="1492469">
                <a:moveTo>
                  <a:pt x="10510" y="0"/>
                </a:moveTo>
                <a:cubicBezTo>
                  <a:pt x="74448" y="227724"/>
                  <a:pt x="138387" y="455448"/>
                  <a:pt x="136635" y="704193"/>
                </a:cubicBezTo>
                <a:cubicBezTo>
                  <a:pt x="134883" y="952938"/>
                  <a:pt x="67441" y="1222703"/>
                  <a:pt x="0" y="1492469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034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134</TotalTime>
  <Words>785</Words>
  <Application>Microsoft Office PowerPoint</Application>
  <PresentationFormat>On-screen Show (4:3)</PresentationFormat>
  <Paragraphs>231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 3</vt:lpstr>
      <vt:lpstr>Wisp</vt:lpstr>
      <vt:lpstr>Automatics, Copy Constructor, and Assignment Operator </vt:lpstr>
      <vt:lpstr>Automatic Functions</vt:lpstr>
      <vt:lpstr>Copy Constructor</vt:lpstr>
      <vt:lpstr>Declaring and Defining</vt:lpstr>
      <vt:lpstr>Shallow vs. Deep Copy</vt:lpstr>
      <vt:lpstr>Deep Copy</vt:lpstr>
      <vt:lpstr>Visualize the Execution</vt:lpstr>
      <vt:lpstr>Visualize the Execution</vt:lpstr>
      <vt:lpstr>Shallow Copy</vt:lpstr>
      <vt:lpstr>Problems of Shallow Copy</vt:lpstr>
      <vt:lpstr>Deep Copy</vt:lpstr>
      <vt:lpstr>Assignment Operator</vt:lpstr>
      <vt:lpstr>Copy Constructor vs. Assignment Operator</vt:lpstr>
      <vt:lpstr>Chained Assignments</vt:lpstr>
      <vt:lpstr>The this pointer</vt:lpstr>
      <vt:lpstr>Directory Operator= Implementation</vt:lpstr>
      <vt:lpstr>Phonebook Example</vt:lpstr>
      <vt:lpstr>directory.h</vt:lpstr>
      <vt:lpstr>directory.cpp</vt:lpstr>
      <vt:lpstr>directory.cpp</vt:lpstr>
      <vt:lpstr>menu.cpp</vt:lpstr>
      <vt:lpstr>Fraction Example</vt:lpstr>
      <vt:lpstr>frac.h</vt:lpstr>
      <vt:lpstr>frac.cpp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Automatics, Copy Constructor, and Assignment Operator </dc:title>
  <dc:creator>Windows User</dc:creator>
  <cp:lastModifiedBy>awang90210 awang90210</cp:lastModifiedBy>
  <cp:revision>91</cp:revision>
  <dcterms:created xsi:type="dcterms:W3CDTF">2016-09-16T19:15:50Z</dcterms:created>
  <dcterms:modified xsi:type="dcterms:W3CDTF">2017-09-25T16:24:46Z</dcterms:modified>
</cp:coreProperties>
</file>