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2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0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18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20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273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15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0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6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1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8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3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97EBE-ACBB-4FF7-820A-804E3775997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311537-3067-4A9E-AC44-B01D8483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0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cookies,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cpp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of people:  “;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number of cookies: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cookies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(cookies == 0) throw people;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(cookies &lt; 0) throw </a:t>
            </a:r>
            <a:r>
              <a:rPr lang="en-US" dirty="0" err="1" smtClean="0"/>
              <a:t>static_cast</a:t>
            </a:r>
            <a:r>
              <a:rPr lang="en-US" dirty="0" smtClean="0"/>
              <a:t>&lt;double&gt;(people);</a:t>
            </a:r>
          </a:p>
        </p:txBody>
      </p:sp>
    </p:spTree>
    <p:extLst>
      <p:ext uri="{BB962C8B-B14F-4D97-AF65-F5344CB8AC3E}">
        <p14:creationId xmlns:p14="http://schemas.microsoft.com/office/powerpoint/2010/main" val="2995173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cpp</a:t>
            </a:r>
            <a:r>
              <a:rPr lang="en-US" dirty="0" smtClean="0"/>
              <a:t> = cookies/</a:t>
            </a:r>
            <a:r>
              <a:rPr lang="en-US" dirty="0" err="1" smtClean="0"/>
              <a:t>static_cast</a:t>
            </a:r>
            <a:r>
              <a:rPr lang="en-US" dirty="0" smtClean="0"/>
              <a:t>&lt;double&gt;(people);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cookies &lt;&lt; “ cookies.\n” &lt;&lt; people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 “ people.\n” &lt;&lt; “You have “ &lt;&lt; 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 cookies per person.\n”;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int</a:t>
            </a:r>
            <a:r>
              <a:rPr lang="en-US" dirty="0" smtClean="0"/>
              <a:t> 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e &lt;&lt; “ people, and no cookies!\</a:t>
            </a:r>
            <a:r>
              <a:rPr lang="en-US" dirty="0" err="1" smtClean="0"/>
              <a:t>nGo</a:t>
            </a:r>
            <a:r>
              <a:rPr lang="en-US" dirty="0" smtClean="0"/>
              <a:t> buy some cookies!\n”;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catch(double t)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catch block type double – do we reach it?\n”;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“End of program.\n”;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740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Number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http://www.cs.fsu.edu/~myers/savitch3c++/Ch18/18-04.cpp</a:t>
            </a:r>
          </a:p>
        </p:txBody>
      </p:sp>
    </p:spTree>
    <p:extLst>
      <p:ext uri="{BB962C8B-B14F-4D97-AF65-F5344CB8AC3E}">
        <p14:creationId xmlns:p14="http://schemas.microsoft.com/office/powerpoint/2010/main" val="3198161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NegativeNumber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NegativeNumber</a:t>
            </a:r>
            <a:r>
              <a:rPr lang="en-US" dirty="0" smtClean="0"/>
              <a:t>()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NegativeNumber</a:t>
            </a:r>
            <a:r>
              <a:rPr lang="en-US" dirty="0" smtClean="0"/>
              <a:t>(string m): message(m)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string </a:t>
            </a:r>
            <a:r>
              <a:rPr lang="en-US" dirty="0" err="1" smtClean="0"/>
              <a:t>getMessage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( return message;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string message;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DivideByZero</a:t>
            </a:r>
            <a:r>
              <a:rPr lang="en-US" dirty="0" smtClean="0"/>
              <a:t> {};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7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pencils, erasers;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ppe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pencils do you have?\n”;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pencils;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(pencils &lt; 0) throw </a:t>
            </a:r>
            <a:r>
              <a:rPr lang="en-US" dirty="0" err="1" smtClean="0"/>
              <a:t>NegativeNumber</a:t>
            </a:r>
            <a:r>
              <a:rPr lang="en-US" dirty="0" smtClean="0"/>
              <a:t>(“pencils”);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erasers do you have?\n”;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erasers;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(erasers &lt; 0) throw </a:t>
            </a:r>
            <a:r>
              <a:rPr lang="en-US" dirty="0" err="1" smtClean="0"/>
              <a:t>NegativeNumber</a:t>
            </a:r>
            <a:r>
              <a:rPr lang="en-US" dirty="0" smtClean="0"/>
              <a:t>(“erasers”);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(erasers !=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ppe</a:t>
            </a:r>
            <a:r>
              <a:rPr lang="en-US" dirty="0" smtClean="0"/>
              <a:t> = </a:t>
            </a:r>
            <a:r>
              <a:rPr lang="en-US" dirty="0" err="1" smtClean="0"/>
              <a:t>pensils</a:t>
            </a:r>
            <a:r>
              <a:rPr lang="en-US" dirty="0" smtClean="0"/>
              <a:t>/</a:t>
            </a:r>
            <a:r>
              <a:rPr lang="en-US" dirty="0" err="1" smtClean="0"/>
              <a:t>static_cast</a:t>
            </a:r>
            <a:r>
              <a:rPr lang="en-US" dirty="0" smtClean="0"/>
              <a:t>&lt;double&gt;(erasers);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throw </a:t>
            </a:r>
            <a:r>
              <a:rPr lang="en-US" dirty="0" err="1" smtClean="0"/>
              <a:t>DivideByZero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7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“Each eraser must last through “ &lt;&lt; </a:t>
            </a:r>
            <a:r>
              <a:rPr lang="en-US" dirty="0" err="1" smtClean="0"/>
              <a:t>ppe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pencils.\n”;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NegativeNumber</a:t>
            </a:r>
            <a:r>
              <a:rPr lang="en-US" dirty="0" smtClean="0"/>
              <a:t> 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“Cannot have a negative number of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</a:t>
            </a:r>
            <a:r>
              <a:rPr lang="en-US" dirty="0" err="1" smtClean="0"/>
              <a:t>e.getMessage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“Do not make any mistakes.\n”;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“End of program.\n”;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1938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Divide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http://www.cs.fsu.edu/~myers/savitch3c++/Ch18/18-05.cpp</a:t>
            </a:r>
          </a:p>
        </p:txBody>
      </p:sp>
    </p:spTree>
    <p:extLst>
      <p:ext uri="{BB962C8B-B14F-4D97-AF65-F5344CB8AC3E}">
        <p14:creationId xmlns:p14="http://schemas.microsoft.com/office/powerpoint/2010/main" val="297547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DivideByZero</a:t>
            </a:r>
            <a:r>
              <a:rPr lang="en-US" dirty="0" smtClean="0"/>
              <a:t> {};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double </a:t>
            </a:r>
            <a:r>
              <a:rPr lang="en-US" dirty="0" err="1" smtClean="0"/>
              <a:t>safeDevide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top, </a:t>
            </a:r>
            <a:r>
              <a:rPr lang="en-US" dirty="0" err="1" smtClean="0"/>
              <a:t>int</a:t>
            </a:r>
            <a:r>
              <a:rPr lang="en-US" dirty="0" smtClean="0"/>
              <a:t> bottom) throw 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(bottom == 0) </a:t>
            </a:r>
            <a:r>
              <a:rPr lang="en-US" dirty="0" err="1" smtClean="0"/>
              <a:t>thorw</a:t>
            </a:r>
            <a:r>
              <a:rPr lang="en-US" dirty="0" smtClean="0"/>
              <a:t> </a:t>
            </a:r>
            <a:r>
              <a:rPr lang="en-US" dirty="0" err="1" smtClean="0"/>
              <a:t>DivideByZero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top/</a:t>
            </a:r>
            <a:r>
              <a:rPr lang="en-US" dirty="0" err="1" smtClean="0"/>
              <a:t>static_cast</a:t>
            </a:r>
            <a:r>
              <a:rPr lang="en-US" dirty="0" smtClean="0"/>
              <a:t>&lt;double&gt;(bottom);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19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18-05.cpp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quotient;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numerator:\n”;  </a:t>
            </a:r>
            <a:r>
              <a:rPr lang="en-US" dirty="0" err="1" smtClean="0"/>
              <a:t>cin</a:t>
            </a:r>
            <a:r>
              <a:rPr lang="en-US" dirty="0" smtClean="0"/>
              <a:t> &gt;&gt; numerator;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denominator:\n”; </a:t>
            </a:r>
            <a:r>
              <a:rPr lang="en-US" dirty="0" err="1" smtClean="0"/>
              <a:t>cin</a:t>
            </a:r>
            <a:r>
              <a:rPr lang="en-US" dirty="0" smtClean="0"/>
              <a:t> &gt;&gt;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quotient = </a:t>
            </a:r>
            <a:r>
              <a:rPr lang="en-US" dirty="0" err="1" smtClean="0"/>
              <a:t>safeDivide</a:t>
            </a:r>
            <a:r>
              <a:rPr lang="en-US" dirty="0" smtClean="0"/>
              <a:t>(numerator,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catch(</a:t>
            </a:r>
            <a:r>
              <a:rPr lang="en-US" dirty="0" err="1" smtClean="0"/>
              <a:t>DivideByZero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“Error:  Division by zero!\n”;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“Program aborting.\n”;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exit(0);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numerator &lt;&lt; “/” &lt;&lt; denominator &lt;&lt; “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quotient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	</a:t>
            </a:r>
            <a:r>
              <a:rPr lang="en-US" smtClean="0"/>
              <a:t>return 0;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672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Exception Handling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type of error checking, available in many programming languages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Exception</a:t>
            </a:r>
          </a:p>
          <a:p>
            <a:pPr lvl="1"/>
            <a:r>
              <a:rPr lang="en-US" dirty="0" smtClean="0"/>
              <a:t>Some sort of problem or error that occurs during a program’s execution</a:t>
            </a:r>
          </a:p>
          <a:p>
            <a:pPr lvl="1"/>
            <a:r>
              <a:rPr lang="en-US" dirty="0" smtClean="0"/>
              <a:t>Many error situations could occur besides those that we usually check for (usually related to things like user input)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Exception handler</a:t>
            </a:r>
          </a:p>
          <a:p>
            <a:pPr lvl="1"/>
            <a:r>
              <a:rPr lang="en-US" dirty="0" smtClean="0"/>
              <a:t>A piece of code that resolves an exception situation</a:t>
            </a:r>
          </a:p>
          <a:p>
            <a:pPr lvl="1"/>
            <a:r>
              <a:rPr lang="en-US" dirty="0" smtClean="0"/>
              <a:t>Typical error check often intermixed with the tasks of a program (if statements,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Exception handlers are intended to be separate from the main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Intermixing program logic with the error-checking code can sometimes make programs hard to read, debug, etc.</a:t>
            </a:r>
          </a:p>
          <a:p>
            <a:r>
              <a:rPr lang="en-US" dirty="0" smtClean="0"/>
              <a:t>Many potential problems are very infrequent</a:t>
            </a:r>
          </a:p>
          <a:p>
            <a:r>
              <a:rPr lang="en-US" dirty="0" smtClean="0"/>
              <a:t>Exception handlers are separate from main tasks of a program</a:t>
            </a:r>
          </a:p>
          <a:p>
            <a:pPr lvl="1"/>
            <a:r>
              <a:rPr lang="en-US" dirty="0" smtClean="0"/>
              <a:t>Can improve clarity and modifiability</a:t>
            </a:r>
          </a:p>
          <a:p>
            <a:r>
              <a:rPr lang="en-US" dirty="0" smtClean="0"/>
              <a:t>Exception handling can improve a program’s 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2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does not mean that exception handlers should be used in all cases</a:t>
            </a:r>
          </a:p>
          <a:p>
            <a:pPr lvl="1"/>
            <a:r>
              <a:rPr lang="en-US" dirty="0" smtClean="0"/>
              <a:t>Sometimes conventional error checking is more appropriate</a:t>
            </a:r>
          </a:p>
          <a:p>
            <a:r>
              <a:rPr lang="en-US" dirty="0" smtClean="0"/>
              <a:t>Exception handling best for problems that occur infrequently</a:t>
            </a:r>
          </a:p>
          <a:p>
            <a:pPr lvl="1"/>
            <a:r>
              <a:rPr lang="en-US" dirty="0" smtClean="0"/>
              <a:t>Errors that will result in termination of the program</a:t>
            </a:r>
          </a:p>
          <a:p>
            <a:pPr lvl="1"/>
            <a:r>
              <a:rPr lang="en-US" dirty="0" smtClean="0"/>
              <a:t>Not for user input checking</a:t>
            </a:r>
          </a:p>
          <a:p>
            <a:r>
              <a:rPr lang="en-US" dirty="0" smtClean="0"/>
              <a:t>Good for setting up uniform techniques for error handling when many programmers and multiple modules are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7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Reserved words in C++:  try throw, catch</a:t>
            </a:r>
          </a:p>
          <a:p>
            <a:r>
              <a:rPr lang="en-US" dirty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ry</a:t>
            </a:r>
            <a:r>
              <a:rPr lang="en-US" dirty="0" smtClean="0"/>
              <a:t> blocks</a:t>
            </a:r>
          </a:p>
          <a:p>
            <a:pPr lvl="1"/>
            <a:r>
              <a:rPr lang="en-US" dirty="0" smtClean="0"/>
              <a:t>Consists of keyword try and a block of code inside { }</a:t>
            </a:r>
          </a:p>
          <a:p>
            <a:pPr lvl="1"/>
            <a:r>
              <a:rPr lang="en-US" dirty="0" smtClean="0"/>
              <a:t>Encloses the statements that might cause exceptions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catch</a:t>
            </a:r>
            <a:r>
              <a:rPr lang="en-US" dirty="0" smtClean="0"/>
              <a:t> blocks</a:t>
            </a:r>
          </a:p>
          <a:p>
            <a:pPr lvl="1"/>
            <a:r>
              <a:rPr lang="en-US" dirty="0" smtClean="0"/>
              <a:t>1+ catch blocks follow a try block (also in { })</a:t>
            </a:r>
          </a:p>
          <a:p>
            <a:pPr lvl="1"/>
            <a:r>
              <a:rPr lang="en-US" dirty="0" smtClean="0"/>
              <a:t>Each catch block is an exception handler</a:t>
            </a:r>
          </a:p>
          <a:p>
            <a:pPr lvl="1"/>
            <a:r>
              <a:rPr lang="en-US" dirty="0" smtClean="0"/>
              <a:t>A cache block has a single parameter (with type listed)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5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an exception occurs in a try block</a:t>
            </a:r>
          </a:p>
          <a:p>
            <a:pPr lvl="1"/>
            <a:r>
              <a:rPr lang="en-US" dirty="0" smtClean="0"/>
              <a:t>The try block immediately ends</a:t>
            </a:r>
          </a:p>
          <a:p>
            <a:pPr lvl="1"/>
            <a:r>
              <a:rPr lang="en-US" dirty="0" smtClean="0"/>
              <a:t>Program attempts to match the exception to one of the catch handlers (based on type of item thrown)</a:t>
            </a:r>
          </a:p>
          <a:p>
            <a:pPr lvl="1"/>
            <a:r>
              <a:rPr lang="en-US" dirty="0" smtClean="0"/>
              <a:t>If a match is found, the code in the catch block executes</a:t>
            </a:r>
          </a:p>
          <a:p>
            <a:pPr lvl="1"/>
            <a:r>
              <a:rPr lang="en-US" dirty="0" smtClean="0"/>
              <a:t>Only one catch block will be matched, if any</a:t>
            </a:r>
          </a:p>
          <a:p>
            <a:pPr lvl="1"/>
            <a:r>
              <a:rPr lang="en-US" dirty="0" smtClean="0"/>
              <a:t>Program control resumes after the last catch block</a:t>
            </a:r>
          </a:p>
          <a:p>
            <a:r>
              <a:rPr lang="en-US" dirty="0" smtClean="0"/>
              <a:t>If no exception occur in a try block, the catch blocks are skipped</a:t>
            </a:r>
          </a:p>
          <a:p>
            <a:r>
              <a:rPr lang="en-US" dirty="0" smtClean="0"/>
              <a:t>A point where an exception occurs is the throw point</a:t>
            </a:r>
          </a:p>
          <a:p>
            <a:pPr lvl="1"/>
            <a:r>
              <a:rPr lang="en-US" dirty="0" smtClean="0"/>
              <a:t>Keyword throw used to throw an exception to be caught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C++, there is a standard library with pre-built exception classes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#include &lt;exception&gt;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std</a:t>
            </a:r>
            <a:r>
              <a:rPr lang="en-US" dirty="0" smtClean="0"/>
              <a:t>::exception;</a:t>
            </a:r>
          </a:p>
          <a:p>
            <a:pPr indent="-285750"/>
            <a:r>
              <a:rPr lang="en-US" dirty="0" smtClean="0"/>
              <a:t>When a function intends to throw an exception back to the caller (not handled internally), it’s good to tell the caller what to expect via a </a:t>
            </a:r>
            <a:r>
              <a:rPr lang="en-US" b="1" i="1" dirty="0" smtClean="0">
                <a:solidFill>
                  <a:srgbClr val="7030A0"/>
                </a:solidFill>
              </a:rPr>
              <a:t>throw list </a:t>
            </a:r>
            <a:r>
              <a:rPr lang="en-US" dirty="0"/>
              <a:t>when declaring a function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oid </a:t>
            </a:r>
            <a:r>
              <a:rPr lang="en-US" dirty="0" err="1" smtClean="0">
                <a:solidFill>
                  <a:schemeClr val="tx1"/>
                </a:solidFill>
              </a:rPr>
              <a:t>someFunction</a:t>
            </a:r>
            <a:r>
              <a:rPr lang="en-US" dirty="0" smtClean="0">
                <a:solidFill>
                  <a:schemeClr val="tx1"/>
                </a:solidFill>
              </a:rPr>
              <a:t> throw (</a:t>
            </a:r>
            <a:r>
              <a:rPr lang="en-US" dirty="0" err="1" smtClean="0">
                <a:solidFill>
                  <a:schemeClr val="tx1"/>
                </a:solidFill>
              </a:rPr>
              <a:t>DivideByZero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OtherException</a:t>
            </a:r>
            <a:r>
              <a:rPr lang="en-US" dirty="0" smtClean="0">
                <a:solidFill>
                  <a:schemeClr val="tx1"/>
                </a:solidFill>
              </a:rPr>
              <a:t>);</a:t>
            </a:r>
          </a:p>
          <a:p>
            <a:pPr indent="-285750"/>
            <a:r>
              <a:rPr lang="en-US" dirty="0"/>
              <a:t>This can be used to </a:t>
            </a:r>
            <a:r>
              <a:rPr lang="en-US" dirty="0" smtClean="0"/>
              <a:t>limit the type of exceptions that a function is allowed to throw</a:t>
            </a:r>
            <a:endParaRPr lang="en-US" dirty="0"/>
          </a:p>
          <a:p>
            <a:pPr indent="-28575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v</a:t>
            </a:r>
            <a:r>
              <a:rPr lang="en-US" dirty="0" smtClean="0"/>
              <a:t>oid someFunction1() throw(); // empty throw list</a:t>
            </a:r>
          </a:p>
          <a:p>
            <a:pPr marL="457200" lvl="1" indent="0">
              <a:buNone/>
            </a:pPr>
            <a:r>
              <a:rPr lang="en-US" dirty="0"/>
              <a:t>v</a:t>
            </a:r>
            <a:r>
              <a:rPr lang="en-US" dirty="0" smtClean="0"/>
              <a:t>oid someFunction2();  // no throw list</a:t>
            </a:r>
          </a:p>
          <a:p>
            <a:r>
              <a:rPr lang="en-US" dirty="0" smtClean="0"/>
              <a:t>The first function can throw no exceptions to the outside</a:t>
            </a:r>
          </a:p>
          <a:p>
            <a:r>
              <a:rPr lang="en-US" dirty="0" smtClean="0"/>
              <a:t>The second can throw exceptions of any kind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5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http://www.cs.fsu.edu/~myers/cop3330/examples/exceptions/except.cpp</a:t>
            </a:r>
          </a:p>
        </p:txBody>
      </p:sp>
    </p:spTree>
    <p:extLst>
      <p:ext uri="{BB962C8B-B14F-4D97-AF65-F5344CB8AC3E}">
        <p14:creationId xmlns:p14="http://schemas.microsoft.com/office/powerpoint/2010/main" val="2987323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595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Exception Handling</vt:lpstr>
      <vt:lpstr>Exception Handling</vt:lpstr>
      <vt:lpstr>Why?</vt:lpstr>
      <vt:lpstr>When?</vt:lpstr>
      <vt:lpstr>How?</vt:lpstr>
      <vt:lpstr>How?</vt:lpstr>
      <vt:lpstr>How?</vt:lpstr>
      <vt:lpstr>How?</vt:lpstr>
      <vt:lpstr>Simple Example</vt:lpstr>
      <vt:lpstr>Main.cpp</vt:lpstr>
      <vt:lpstr>Main.cpp</vt:lpstr>
      <vt:lpstr>Negative Number Example</vt:lpstr>
      <vt:lpstr>18-04.cpp</vt:lpstr>
      <vt:lpstr>18-04.cpp</vt:lpstr>
      <vt:lpstr>18-04.cpp</vt:lpstr>
      <vt:lpstr>Safe Divide Example</vt:lpstr>
      <vt:lpstr>18-05.cpp</vt:lpstr>
      <vt:lpstr>18-05.cpp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</dc:title>
  <dc:creator>Windows User</dc:creator>
  <cp:lastModifiedBy>Windows User</cp:lastModifiedBy>
  <cp:revision>30</cp:revision>
  <dcterms:created xsi:type="dcterms:W3CDTF">2016-12-05T22:47:33Z</dcterms:created>
  <dcterms:modified xsi:type="dcterms:W3CDTF">2016-12-06T00:19:13Z</dcterms:modified>
</cp:coreProperties>
</file>