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6" r:id="rId30"/>
    <p:sldId id="284" r:id="rId31"/>
    <p:sldId id="287" r:id="rId32"/>
    <p:sldId id="288" r:id="rId33"/>
    <p:sldId id="289" r:id="rId34"/>
    <p:sldId id="290" r:id="rId35"/>
    <p:sldId id="292" r:id="rId36"/>
    <p:sldId id="293" r:id="rId37"/>
    <p:sldId id="294" r:id="rId38"/>
    <p:sldId id="291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9" r:id="rId51"/>
    <p:sldId id="307" r:id="rId52"/>
    <p:sldId id="308" r:id="rId53"/>
    <p:sldId id="310" r:id="rId54"/>
    <p:sldId id="311" r:id="rId55"/>
    <p:sldId id="312" r:id="rId56"/>
    <p:sldId id="317" r:id="rId57"/>
    <p:sldId id="318" r:id="rId58"/>
    <p:sldId id="319" r:id="rId59"/>
    <p:sldId id="320" r:id="rId60"/>
    <p:sldId id="313" r:id="rId61"/>
    <p:sldId id="314" r:id="rId62"/>
    <p:sldId id="315" r:id="rId63"/>
    <p:sldId id="321" r:id="rId64"/>
    <p:sldId id="322" r:id="rId65"/>
    <p:sldId id="330" r:id="rId66"/>
    <p:sldId id="342" r:id="rId67"/>
    <p:sldId id="331" r:id="rId68"/>
    <p:sldId id="332" r:id="rId69"/>
    <p:sldId id="334" r:id="rId70"/>
    <p:sldId id="336" r:id="rId71"/>
    <p:sldId id="337" r:id="rId72"/>
    <p:sldId id="338" r:id="rId73"/>
    <p:sldId id="339" r:id="rId74"/>
    <p:sldId id="341" r:id="rId75"/>
    <p:sldId id="340" r:id="rId76"/>
    <p:sldId id="343" r:id="rId77"/>
    <p:sldId id="344" r:id="rId78"/>
    <p:sldId id="345" r:id="rId79"/>
    <p:sldId id="346" r:id="rId80"/>
    <p:sldId id="347" r:id="rId81"/>
    <p:sldId id="348" r:id="rId82"/>
    <p:sldId id="349" r:id="rId83"/>
    <p:sldId id="350" r:id="rId84"/>
    <p:sldId id="323" r:id="rId85"/>
    <p:sldId id="324" r:id="rId86"/>
    <p:sldId id="325" r:id="rId87"/>
    <p:sldId id="326" r:id="rId88"/>
    <p:sldId id="327" r:id="rId89"/>
    <p:sldId id="328" r:id="rId9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8" autoAdjust="0"/>
    <p:restoredTop sz="94660"/>
  </p:normalViewPr>
  <p:slideViewPr>
    <p:cSldViewPr snapToGrid="0">
      <p:cViewPr varScale="1">
        <p:scale>
          <a:sx n="61" d="100"/>
          <a:sy n="61" d="100"/>
        </p:scale>
        <p:origin x="13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62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93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816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7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4981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07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36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46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29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0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3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2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4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67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6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31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99FF-4BEC-4666-9E2E-F265C00CC746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DA1416-4DB5-4FDC-AF3E-D6212A07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711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(Implemented as Class Templates)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http://www.cs.fsu.edu/~myers/deitel5c++/ch21</a:t>
            </a:r>
            <a:r>
              <a:rPr lang="en-US" dirty="0" smtClean="0"/>
              <a:t>/</a:t>
            </a:r>
          </a:p>
          <a:p>
            <a:pPr lvl="1"/>
            <a:r>
              <a:rPr lang="en-US" dirty="0" smtClean="0"/>
              <a:t>Fig 21_3-5:  Linked List class</a:t>
            </a:r>
          </a:p>
          <a:p>
            <a:pPr lvl="1"/>
            <a:r>
              <a:rPr lang="en-US" dirty="0" smtClean="0"/>
              <a:t>Fig 21_13-14:  Stack class, implemented with inheritance using the linked list class</a:t>
            </a:r>
          </a:p>
          <a:p>
            <a:pPr lvl="1"/>
            <a:r>
              <a:rPr lang="en-US" dirty="0" smtClean="0"/>
              <a:t>Fig 21_15:  Stack class, implemented with composition, using the linked list class</a:t>
            </a:r>
          </a:p>
          <a:p>
            <a:pPr lvl="2"/>
            <a:r>
              <a:rPr lang="en-US" dirty="0" smtClean="0"/>
              <a:t>Stack contains a List object as member data</a:t>
            </a:r>
          </a:p>
          <a:p>
            <a:pPr lvl="1"/>
            <a:r>
              <a:rPr lang="en-US" dirty="0" smtClean="0"/>
              <a:t>Fig 21_16-17:  Queue class, derived from List</a:t>
            </a:r>
          </a:p>
          <a:p>
            <a:pPr lvl="1"/>
            <a:r>
              <a:rPr lang="en-US" dirty="0" smtClean="0"/>
              <a:t>Fig 21_20-22:  Tree class (binary)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969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ListNode.h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_LISTNODE_H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_LISTNODE_H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template&lt;class T&gt; class List;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class </a:t>
            </a:r>
            <a:r>
              <a:rPr lang="en-US" dirty="0" err="1" smtClean="0"/>
              <a:t>ListNode</a:t>
            </a:r>
            <a:r>
              <a:rPr lang="en-US" dirty="0" smtClean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friend class List&lt;T&gt;;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ListNode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info) { data = info; </a:t>
            </a:r>
            <a:r>
              <a:rPr lang="en-US" dirty="0" err="1" smtClean="0"/>
              <a:t>nextPtr</a:t>
            </a:r>
            <a:r>
              <a:rPr lang="en-US" dirty="0" smtClean="0"/>
              <a:t> = 0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GetData</a:t>
            </a:r>
            <a:r>
              <a:rPr lang="en-US" dirty="0" smtClean="0"/>
              <a:t> </a:t>
            </a:r>
            <a:r>
              <a:rPr lang="en-US" dirty="0" err="1" smtClean="0"/>
              <a:t>const</a:t>
            </a:r>
            <a:r>
              <a:rPr lang="en-US" dirty="0" smtClean="0"/>
              <a:t> { return data;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  <a:r>
              <a:rPr lang="en-US" dirty="0" smtClean="0"/>
              <a:t>T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ListNode</a:t>
            </a:r>
            <a:r>
              <a:rPr lang="en-US" dirty="0" smtClean="0"/>
              <a:t>&lt;T&gt; *</a:t>
            </a:r>
            <a:r>
              <a:rPr lang="en-US" dirty="0" err="1" smtClean="0"/>
              <a:t>nextPtr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507420" y="2774731"/>
            <a:ext cx="2102069" cy="1229710"/>
          </a:xfrm>
          <a:prstGeom prst="wedgeRectCallout">
            <a:avLst>
              <a:gd name="adj1" fmla="val -135119"/>
              <a:gd name="adj2" fmla="val 308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Allows class List&lt;T&gt; to access its private member 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699641" y="1122856"/>
            <a:ext cx="3909847" cy="1229710"/>
          </a:xfrm>
          <a:prstGeom prst="wedgeRectCallout">
            <a:avLst>
              <a:gd name="adj1" fmla="val -49517"/>
              <a:gd name="adj2" fmla="val 10865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Need to use a forward declaration.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Can’t just #include “</a:t>
            </a:r>
            <a:r>
              <a:rPr lang="en-US" dirty="0" err="1" smtClean="0">
                <a:solidFill>
                  <a:schemeClr val="tx1"/>
                </a:solidFill>
              </a:rPr>
              <a:t>List.h</a:t>
            </a:r>
            <a:r>
              <a:rPr lang="en-US" dirty="0" smtClean="0">
                <a:solidFill>
                  <a:schemeClr val="tx1"/>
                </a:solidFill>
              </a:rPr>
              <a:t>”, since it includes “</a:t>
            </a:r>
            <a:r>
              <a:rPr lang="en-US" dirty="0" err="1" smtClean="0">
                <a:solidFill>
                  <a:schemeClr val="tx1"/>
                </a:solidFill>
              </a:rPr>
              <a:t>ListNode.h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078548" y="4910415"/>
            <a:ext cx="1114096" cy="1130948"/>
            <a:chOff x="4850524" y="5291223"/>
            <a:chExt cx="1114096" cy="1130948"/>
          </a:xfrm>
        </p:grpSpPr>
        <p:grpSp>
          <p:nvGrpSpPr>
            <p:cNvPr id="9" name="Group 8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data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381296" y="4910415"/>
            <a:ext cx="1114096" cy="1130948"/>
            <a:chOff x="4850524" y="5291223"/>
            <a:chExt cx="1114096" cy="1130948"/>
          </a:xfrm>
        </p:grpSpPr>
        <p:grpSp>
          <p:nvGrpSpPr>
            <p:cNvPr id="13" name="Group 12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data</a:t>
                </a:r>
                <a:endParaRPr lang="en-US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18" name="Straight Arrow Connector 17"/>
          <p:cNvCxnSpPr>
            <a:stCxn id="8" idx="3"/>
            <a:endCxn id="16" idx="1"/>
          </p:cNvCxnSpPr>
          <p:nvPr/>
        </p:nvCxnSpPr>
        <p:spPr>
          <a:xfrm>
            <a:off x="5113817" y="5475889"/>
            <a:ext cx="346307" cy="0"/>
          </a:xfrm>
          <a:prstGeom prst="straightConnector1">
            <a:avLst/>
          </a:prstGeom>
          <a:ln w="25400"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121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_LIST_H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#define _LIST_H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ListNode.h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emplate&lt;class T&gt; class List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List() { </a:t>
            </a:r>
            <a:r>
              <a:rPr lang="en-US" dirty="0" err="1" smtClean="0"/>
              <a:t>firstPtr</a:t>
            </a:r>
            <a:r>
              <a:rPr lang="en-US" dirty="0" smtClean="0"/>
              <a:t> = </a:t>
            </a:r>
            <a:r>
              <a:rPr lang="en-US" dirty="0" err="1" smtClean="0"/>
              <a:t>lastPtr</a:t>
            </a:r>
            <a:r>
              <a:rPr lang="en-US" dirty="0" smtClean="0"/>
              <a:t> = 0;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~List();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InsertAtFront</a:t>
            </a:r>
            <a:r>
              <a:rPr lang="en-US" dirty="0" smtClean="0"/>
              <a:t> (</a:t>
            </a:r>
            <a:r>
              <a:rPr lang="en-US" dirty="0" err="1" smtClean="0"/>
              <a:t>const</a:t>
            </a:r>
            <a:r>
              <a:rPr lang="en-US" dirty="0" smtClean="0"/>
              <a:t> 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void </a:t>
            </a:r>
            <a:r>
              <a:rPr lang="en-US" dirty="0" err="1" smtClean="0"/>
              <a:t>InsertAtBack</a:t>
            </a:r>
            <a:r>
              <a:rPr lang="en-US" dirty="0" smtClean="0"/>
              <a:t> (</a:t>
            </a:r>
            <a:r>
              <a:rPr lang="en-US" dirty="0" err="1" smtClean="0"/>
              <a:t>const</a:t>
            </a:r>
            <a:r>
              <a:rPr lang="en-US" dirty="0" smtClean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</a:t>
            </a:r>
            <a:r>
              <a:rPr lang="en-US" dirty="0" err="1" smtClean="0"/>
              <a:t>RemoveFromFront</a:t>
            </a:r>
            <a:r>
              <a:rPr lang="en-US" dirty="0" smtClean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</a:t>
            </a:r>
            <a:r>
              <a:rPr lang="en-US" dirty="0" err="1" smtClean="0"/>
              <a:t>RemoveFromBack</a:t>
            </a:r>
            <a:r>
              <a:rPr lang="en-US" dirty="0" smtClean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</a:t>
            </a:r>
            <a:r>
              <a:rPr lang="en-US" dirty="0" err="1" smtClean="0"/>
              <a:t>IsEmpty</a:t>
            </a:r>
            <a:r>
              <a:rPr lang="en-US" dirty="0" smtClean="0"/>
              <a:t>() </a:t>
            </a:r>
            <a:r>
              <a:rPr lang="en-US" dirty="0" err="1" smtClean="0"/>
              <a:t>const</a:t>
            </a:r>
            <a:r>
              <a:rPr lang="en-US" dirty="0" smtClean="0"/>
              <a:t> { return (</a:t>
            </a:r>
            <a:r>
              <a:rPr lang="en-US" dirty="0" err="1" smtClean="0"/>
              <a:t>firstPtr</a:t>
            </a:r>
            <a:r>
              <a:rPr lang="en-US" dirty="0" smtClean="0"/>
              <a:t> == 0);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bool Print() </a:t>
            </a:r>
            <a:r>
              <a:rPr lang="en-US" dirty="0" err="1" smtClean="0"/>
              <a:t>const</a:t>
            </a:r>
            <a:r>
              <a:rPr lang="en-US" dirty="0" smtClean="0"/>
              <a:t>;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229431" y="3754278"/>
            <a:ext cx="1446999" cy="1130948"/>
            <a:chOff x="5229431" y="3754278"/>
            <a:chExt cx="1446999" cy="1130948"/>
          </a:xfrm>
        </p:grpSpPr>
        <p:grpSp>
          <p:nvGrpSpPr>
            <p:cNvPr id="4" name="Group 3"/>
            <p:cNvGrpSpPr/>
            <p:nvPr/>
          </p:nvGrpSpPr>
          <p:grpSpPr>
            <a:xfrm>
              <a:off x="5229431" y="3754278"/>
              <a:ext cx="1114096" cy="1130948"/>
              <a:chOff x="4850524" y="5291223"/>
              <a:chExt cx="1114096" cy="1130948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7" name="TextBox 6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6" name="TextBox 5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12" name="Elbow Connector 11"/>
            <p:cNvCxnSpPr>
              <a:stCxn id="7" idx="3"/>
            </p:cNvCxnSpPr>
            <p:nvPr/>
          </p:nvCxnSpPr>
          <p:spPr>
            <a:xfrm>
              <a:off x="6264700" y="3944682"/>
              <a:ext cx="251714" cy="755878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8" idx="3"/>
            </p:cNvCxnSpPr>
            <p:nvPr/>
          </p:nvCxnSpPr>
          <p:spPr>
            <a:xfrm>
              <a:off x="6264700" y="4319752"/>
              <a:ext cx="2517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endCxn id="6" idx="3"/>
            </p:cNvCxnSpPr>
            <p:nvPr/>
          </p:nvCxnSpPr>
          <p:spPr>
            <a:xfrm flipH="1">
              <a:off x="6343527" y="4700560"/>
              <a:ext cx="320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356398" y="4779388"/>
              <a:ext cx="320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2859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ListNode</a:t>
            </a:r>
            <a:r>
              <a:rPr lang="en-US" dirty="0" smtClean="0"/>
              <a:t>&lt;T&gt; *</a:t>
            </a:r>
            <a:r>
              <a:rPr lang="en-US" dirty="0" err="1" smtClean="0"/>
              <a:t>firstPtr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ListNode</a:t>
            </a:r>
            <a:r>
              <a:rPr lang="en-US" dirty="0" smtClean="0"/>
              <a:t>&lt;T&gt; *</a:t>
            </a:r>
            <a:r>
              <a:rPr lang="en-US" dirty="0" err="1" smtClean="0"/>
              <a:t>lastPtr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8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InsertAtFront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b="1" dirty="0" err="1">
                <a:solidFill>
                  <a:srgbClr val="CC99FF"/>
                </a:solidFill>
              </a:rPr>
              <a:t>ListNode</a:t>
            </a:r>
            <a:r>
              <a:rPr lang="en-US" b="1" dirty="0">
                <a:solidFill>
                  <a:srgbClr val="CC99FF"/>
                </a:solidFill>
              </a:rPr>
              <a:t>&lt;T&gt; *</a:t>
            </a:r>
            <a:r>
              <a:rPr lang="en-US" b="1" dirty="0" err="1">
                <a:solidFill>
                  <a:srgbClr val="CC99FF"/>
                </a:solidFill>
              </a:rPr>
              <a:t>newPtr</a:t>
            </a:r>
            <a:r>
              <a:rPr lang="en-US" b="1" dirty="0">
                <a:solidFill>
                  <a:srgbClr val="CC99FF"/>
                </a:solidFill>
              </a:rPr>
              <a:t> = new </a:t>
            </a:r>
            <a:r>
              <a:rPr lang="en-US" b="1" dirty="0" err="1">
                <a:solidFill>
                  <a:srgbClr val="CC99FF"/>
                </a:solidFill>
              </a:rPr>
              <a:t>ListNode</a:t>
            </a:r>
            <a:r>
              <a:rPr lang="en-US" b="1" dirty="0">
                <a:solidFill>
                  <a:srgbClr val="CC99FF"/>
                </a:solidFill>
              </a:rPr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newPtr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3491" y="3535502"/>
            <a:ext cx="1461472" cy="1130948"/>
            <a:chOff x="6096534" y="3953974"/>
            <a:chExt cx="1461472" cy="1130948"/>
          </a:xfrm>
        </p:grpSpPr>
        <p:grpSp>
          <p:nvGrpSpPr>
            <p:cNvPr id="5" name="Group 4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252319" y="2859522"/>
            <a:ext cx="970914" cy="675980"/>
            <a:chOff x="6252319" y="2859522"/>
            <a:chExt cx="970914" cy="675980"/>
          </a:xfrm>
        </p:grpSpPr>
        <p:sp>
          <p:nvSpPr>
            <p:cNvPr id="4" name="TextBox 3"/>
            <p:cNvSpPr txBox="1"/>
            <p:nvPr/>
          </p:nvSpPr>
          <p:spPr>
            <a:xfrm>
              <a:off x="6252319" y="2859522"/>
              <a:ext cx="970914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newPtr</a:t>
              </a:r>
              <a:endParaRPr lang="en-US" dirty="0"/>
            </a:p>
          </p:txBody>
        </p:sp>
        <p:cxnSp>
          <p:nvCxnSpPr>
            <p:cNvPr id="11" name="Straight Arrow Connector 10"/>
            <p:cNvCxnSpPr>
              <a:stCxn id="4" idx="2"/>
              <a:endCxn id="8" idx="0"/>
            </p:cNvCxnSpPr>
            <p:nvPr/>
          </p:nvCxnSpPr>
          <p:spPr>
            <a:xfrm flipH="1">
              <a:off x="6730540" y="3228854"/>
              <a:ext cx="7236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84103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InsertAtFront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newPtr</a:t>
            </a:r>
            <a:r>
              <a:rPr lang="en-US" dirty="0"/>
              <a:t> = new </a:t>
            </a:r>
            <a:r>
              <a:rPr lang="en-US" dirty="0" err="1"/>
              <a:t>ListNode</a:t>
            </a:r>
            <a:r>
              <a:rPr lang="en-US" dirty="0"/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b="1" dirty="0" err="1">
                <a:solidFill>
                  <a:srgbClr val="CC99FF"/>
                </a:solidFill>
              </a:rPr>
              <a:t>IsEmpty</a:t>
            </a:r>
            <a:r>
              <a:rPr lang="en-US" b="1" dirty="0">
                <a:solidFill>
                  <a:srgbClr val="CC99FF"/>
                </a:solidFill>
              </a:rPr>
              <a:t>()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newPtr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4375442" y="4297118"/>
            <a:ext cx="1446999" cy="1130948"/>
            <a:chOff x="4315031" y="3539046"/>
            <a:chExt cx="1446999" cy="1130948"/>
          </a:xfrm>
        </p:grpSpPr>
        <p:grpSp>
          <p:nvGrpSpPr>
            <p:cNvPr id="33" name="Group 32"/>
            <p:cNvGrpSpPr/>
            <p:nvPr/>
          </p:nvGrpSpPr>
          <p:grpSpPr>
            <a:xfrm>
              <a:off x="4315031" y="3539046"/>
              <a:ext cx="1286983" cy="1130948"/>
              <a:chOff x="4315031" y="3539046"/>
              <a:chExt cx="1286983" cy="1130948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4315031" y="3539046"/>
                <a:ext cx="1114096" cy="1130948"/>
                <a:chOff x="4850524" y="5291223"/>
                <a:chExt cx="1114096" cy="1130948"/>
              </a:xfrm>
            </p:grpSpPr>
            <p:grpSp>
              <p:nvGrpSpPr>
                <p:cNvPr id="21" name="Group 20"/>
                <p:cNvGrpSpPr/>
                <p:nvPr/>
              </p:nvGrpSpPr>
              <p:grpSpPr>
                <a:xfrm>
                  <a:off x="4929352" y="5291223"/>
                  <a:ext cx="956441" cy="750140"/>
                  <a:chOff x="5265683" y="5475889"/>
                  <a:chExt cx="956441" cy="750140"/>
                </a:xfrm>
              </p:grpSpPr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5265683" y="5475889"/>
                    <a:ext cx="956441" cy="380808"/>
                  </a:xfrm>
                  <a:prstGeom prst="rect">
                    <a:avLst/>
                  </a:prstGeom>
                  <a:noFill/>
                  <a:ln>
                    <a:solidFill>
                      <a:schemeClr val="accent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err="1" smtClean="0"/>
                      <a:t>firstPtr</a:t>
                    </a:r>
                    <a:endParaRPr lang="en-US" dirty="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5265683" y="5856697"/>
                    <a:ext cx="956441" cy="369332"/>
                  </a:xfrm>
                  <a:prstGeom prst="rect">
                    <a:avLst/>
                  </a:prstGeom>
                  <a:noFill/>
                  <a:ln>
                    <a:solidFill>
                      <a:schemeClr val="accent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err="1" smtClean="0"/>
                      <a:t>lastPtr</a:t>
                    </a:r>
                    <a:endParaRPr lang="en-US" dirty="0"/>
                  </a:p>
                </p:txBody>
              </p:sp>
            </p:grpSp>
            <p:sp>
              <p:nvSpPr>
                <p:cNvPr id="22" name="TextBox 21"/>
                <p:cNvSpPr txBox="1"/>
                <p:nvPr/>
              </p:nvSpPr>
              <p:spPr>
                <a:xfrm>
                  <a:off x="4850524" y="6052839"/>
                  <a:ext cx="111409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List</a:t>
                  </a:r>
                  <a:endParaRPr lang="en-US" dirty="0"/>
                </a:p>
              </p:txBody>
            </p:sp>
          </p:grpSp>
          <p:cxnSp>
            <p:nvCxnSpPr>
              <p:cNvPr id="17" name="Elbow Connector 16"/>
              <p:cNvCxnSpPr>
                <a:stCxn id="23" idx="3"/>
              </p:cNvCxnSpPr>
              <p:nvPr/>
            </p:nvCxnSpPr>
            <p:spPr>
              <a:xfrm>
                <a:off x="5350300" y="3729450"/>
                <a:ext cx="251714" cy="755878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/>
          </p:nvGrpSpPr>
          <p:grpSpPr>
            <a:xfrm>
              <a:off x="5350300" y="4104520"/>
              <a:ext cx="411730" cy="459636"/>
              <a:chOff x="5350300" y="4104520"/>
              <a:chExt cx="411730" cy="459636"/>
            </a:xfrm>
          </p:grpSpPr>
          <p:cxnSp>
            <p:nvCxnSpPr>
              <p:cNvPr id="18" name="Straight Connector 17"/>
              <p:cNvCxnSpPr>
                <a:stCxn id="24" idx="3"/>
              </p:cNvCxnSpPr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>
                <a:endCxn id="22" idx="3"/>
              </p:cNvCxnSpPr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Group 31"/>
          <p:cNvGrpSpPr/>
          <p:nvPr/>
        </p:nvGrpSpPr>
        <p:grpSpPr>
          <a:xfrm>
            <a:off x="6173491" y="3535502"/>
            <a:ext cx="1461472" cy="1130948"/>
            <a:chOff x="6096534" y="3953974"/>
            <a:chExt cx="1461472" cy="1130948"/>
          </a:xfrm>
        </p:grpSpPr>
        <p:grpSp>
          <p:nvGrpSpPr>
            <p:cNvPr id="5" name="Group 4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6252319" y="2859522"/>
            <a:ext cx="970914" cy="675980"/>
            <a:chOff x="6252319" y="2859522"/>
            <a:chExt cx="970914" cy="675980"/>
          </a:xfrm>
        </p:grpSpPr>
        <p:sp>
          <p:nvSpPr>
            <p:cNvPr id="36" name="TextBox 35"/>
            <p:cNvSpPr txBox="1"/>
            <p:nvPr/>
          </p:nvSpPr>
          <p:spPr>
            <a:xfrm>
              <a:off x="6252319" y="2859522"/>
              <a:ext cx="970914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newPtr</a:t>
              </a:r>
              <a:endParaRPr lang="en-US" dirty="0"/>
            </a:p>
          </p:txBody>
        </p:sp>
        <p:cxnSp>
          <p:nvCxnSpPr>
            <p:cNvPr id="37" name="Straight Arrow Connector 36"/>
            <p:cNvCxnSpPr>
              <a:stCxn id="36" idx="2"/>
            </p:cNvCxnSpPr>
            <p:nvPr/>
          </p:nvCxnSpPr>
          <p:spPr>
            <a:xfrm flipH="1">
              <a:off x="6730540" y="3228854"/>
              <a:ext cx="7236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66576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InsertAtFront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newPtr</a:t>
            </a:r>
            <a:r>
              <a:rPr lang="en-US" dirty="0"/>
              <a:t> = new </a:t>
            </a:r>
            <a:r>
              <a:rPr lang="en-US" dirty="0" err="1"/>
              <a:t>ListNode</a:t>
            </a:r>
            <a:r>
              <a:rPr lang="en-US" dirty="0"/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newPtr</a:t>
            </a:r>
            <a:r>
              <a:rPr lang="en-US" b="1" dirty="0">
                <a:solidFill>
                  <a:srgbClr val="CC99FF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newPtr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4375442" y="3725906"/>
            <a:ext cx="1876877" cy="1702160"/>
            <a:chOff x="4315031" y="2967834"/>
            <a:chExt cx="1876877" cy="1702160"/>
          </a:xfrm>
        </p:grpSpPr>
        <p:grpSp>
          <p:nvGrpSpPr>
            <p:cNvPr id="16" name="Group 15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17" name="Elbow Connector 16"/>
            <p:cNvCxnSpPr>
              <a:stCxn id="23" idx="3"/>
              <a:endCxn id="8" idx="1"/>
            </p:cNvCxnSpPr>
            <p:nvPr/>
          </p:nvCxnSpPr>
          <p:spPr>
            <a:xfrm flipV="1">
              <a:off x="5350300" y="2967834"/>
              <a:ext cx="841608" cy="761616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173491" y="3535502"/>
            <a:ext cx="1461472" cy="1130948"/>
            <a:chOff x="6096534" y="3953974"/>
            <a:chExt cx="1461472" cy="1130948"/>
          </a:xfrm>
        </p:grpSpPr>
        <p:grpSp>
          <p:nvGrpSpPr>
            <p:cNvPr id="5" name="Group 4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Elbow Connector 10"/>
          <p:cNvCxnSpPr>
            <a:stCxn id="24" idx="3"/>
          </p:cNvCxnSpPr>
          <p:nvPr/>
        </p:nvCxnSpPr>
        <p:spPr>
          <a:xfrm flipV="1">
            <a:off x="5410711" y="4481784"/>
            <a:ext cx="433041" cy="380808"/>
          </a:xfrm>
          <a:prstGeom prst="bentConnector3">
            <a:avLst>
              <a:gd name="adj1" fmla="val 961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6252319" y="2859522"/>
            <a:ext cx="970914" cy="675980"/>
            <a:chOff x="6252319" y="2859522"/>
            <a:chExt cx="970914" cy="675980"/>
          </a:xfrm>
        </p:grpSpPr>
        <p:sp>
          <p:nvSpPr>
            <p:cNvPr id="36" name="TextBox 35"/>
            <p:cNvSpPr txBox="1"/>
            <p:nvPr/>
          </p:nvSpPr>
          <p:spPr>
            <a:xfrm>
              <a:off x="6252319" y="2859522"/>
              <a:ext cx="970914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newPtr</a:t>
              </a:r>
              <a:endParaRPr lang="en-US" dirty="0"/>
            </a:p>
          </p:txBody>
        </p:sp>
        <p:cxnSp>
          <p:nvCxnSpPr>
            <p:cNvPr id="37" name="Straight Arrow Connector 36"/>
            <p:cNvCxnSpPr>
              <a:stCxn id="36" idx="2"/>
            </p:cNvCxnSpPr>
            <p:nvPr/>
          </p:nvCxnSpPr>
          <p:spPr>
            <a:xfrm flipH="1">
              <a:off x="6730540" y="3228854"/>
              <a:ext cx="7236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2552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InsertAtFront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newPtr</a:t>
            </a:r>
            <a:r>
              <a:rPr lang="en-US" dirty="0"/>
              <a:t> = new </a:t>
            </a:r>
            <a:r>
              <a:rPr lang="en-US" dirty="0" err="1"/>
              <a:t>ListNode</a:t>
            </a:r>
            <a:r>
              <a:rPr lang="en-US" dirty="0"/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newPtr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</a:t>
            </a:r>
            <a:r>
              <a:rPr lang="en-US" b="1" dirty="0">
                <a:solidFill>
                  <a:srgbClr val="CC99FF"/>
                </a:solidFill>
              </a:rPr>
              <a:t>else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newPtr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4375442" y="4297118"/>
            <a:ext cx="1878969" cy="1130948"/>
            <a:chOff x="4315031" y="3539046"/>
            <a:chExt cx="1878969" cy="1130948"/>
          </a:xfrm>
        </p:grpSpPr>
        <p:grpSp>
          <p:nvGrpSpPr>
            <p:cNvPr id="16" name="Group 15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17" name="Elbow Connector 16"/>
            <p:cNvCxnSpPr>
              <a:stCxn id="23" idx="3"/>
              <a:endCxn id="41" idx="1"/>
            </p:cNvCxnSpPr>
            <p:nvPr/>
          </p:nvCxnSpPr>
          <p:spPr>
            <a:xfrm>
              <a:off x="5350300" y="3729450"/>
              <a:ext cx="843700" cy="751214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173491" y="3535502"/>
            <a:ext cx="1461472" cy="1130948"/>
            <a:chOff x="6096534" y="3953974"/>
            <a:chExt cx="1461472" cy="1130948"/>
          </a:xfrm>
        </p:grpSpPr>
        <p:grpSp>
          <p:nvGrpSpPr>
            <p:cNvPr id="5" name="Group 4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Elbow Connector 10"/>
          <p:cNvCxnSpPr>
            <a:stCxn id="24" idx="3"/>
          </p:cNvCxnSpPr>
          <p:nvPr/>
        </p:nvCxnSpPr>
        <p:spPr>
          <a:xfrm flipV="1">
            <a:off x="5410711" y="4481784"/>
            <a:ext cx="433041" cy="380808"/>
          </a:xfrm>
          <a:prstGeom prst="bentConnector3">
            <a:avLst>
              <a:gd name="adj1" fmla="val 961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30" name="Group 29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1" name="TextBox 40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0" name="TextBox 39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252319" y="2859522"/>
            <a:ext cx="970914" cy="675980"/>
            <a:chOff x="6252319" y="2859522"/>
            <a:chExt cx="970914" cy="675980"/>
          </a:xfrm>
        </p:grpSpPr>
        <p:sp>
          <p:nvSpPr>
            <p:cNvPr id="47" name="TextBox 46"/>
            <p:cNvSpPr txBox="1"/>
            <p:nvPr/>
          </p:nvSpPr>
          <p:spPr>
            <a:xfrm>
              <a:off x="6252319" y="2859522"/>
              <a:ext cx="970914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newPtr</a:t>
              </a:r>
              <a:endParaRPr lang="en-US" dirty="0"/>
            </a:p>
          </p:txBody>
        </p:sp>
        <p:cxnSp>
          <p:nvCxnSpPr>
            <p:cNvPr id="48" name="Straight Arrow Connector 47"/>
            <p:cNvCxnSpPr>
              <a:stCxn id="47" idx="2"/>
            </p:cNvCxnSpPr>
            <p:nvPr/>
          </p:nvCxnSpPr>
          <p:spPr>
            <a:xfrm flipH="1">
              <a:off x="6730540" y="3228854"/>
              <a:ext cx="7236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26445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InsertAtFront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newPtr</a:t>
            </a:r>
            <a:r>
              <a:rPr lang="en-US" dirty="0"/>
              <a:t> = new </a:t>
            </a:r>
            <a:r>
              <a:rPr lang="en-US" dirty="0" err="1"/>
              <a:t>ListNode</a:t>
            </a:r>
            <a:r>
              <a:rPr lang="en-US" dirty="0"/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newPtr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</a:t>
            </a:r>
            <a:r>
              <a:rPr lang="en-US" dirty="0">
                <a:solidFill>
                  <a:schemeClr val="tx1"/>
                </a:solidFill>
              </a:rPr>
              <a:t>else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b="1" dirty="0" err="1">
                <a:solidFill>
                  <a:srgbClr val="CC99FF"/>
                </a:solidFill>
              </a:rPr>
              <a:t>newPtr</a:t>
            </a:r>
            <a:r>
              <a:rPr lang="en-US" b="1" dirty="0">
                <a:solidFill>
                  <a:srgbClr val="CC99FF"/>
                </a:solidFill>
              </a:rPr>
              <a:t>-&gt;</a:t>
            </a:r>
            <a:r>
              <a:rPr lang="en-US" b="1" dirty="0" err="1">
                <a:solidFill>
                  <a:srgbClr val="CC99FF"/>
                </a:solidFill>
              </a:rPr>
              <a:t>nextPtr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b="1" dirty="0">
                <a:solidFill>
                  <a:srgbClr val="CC99FF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4375442" y="4297118"/>
            <a:ext cx="1878969" cy="1130948"/>
            <a:chOff x="4315031" y="3539046"/>
            <a:chExt cx="1878969" cy="1130948"/>
          </a:xfrm>
        </p:grpSpPr>
        <p:grpSp>
          <p:nvGrpSpPr>
            <p:cNvPr id="16" name="Group 15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17" name="Elbow Connector 16"/>
            <p:cNvCxnSpPr>
              <a:stCxn id="23" idx="3"/>
              <a:endCxn id="41" idx="1"/>
            </p:cNvCxnSpPr>
            <p:nvPr/>
          </p:nvCxnSpPr>
          <p:spPr>
            <a:xfrm>
              <a:off x="5350300" y="3729450"/>
              <a:ext cx="843700" cy="751214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6173491" y="3535502"/>
            <a:ext cx="1114096" cy="1130948"/>
            <a:chOff x="4850524" y="5291223"/>
            <a:chExt cx="1114096" cy="1130948"/>
          </a:xfrm>
        </p:grpSpPr>
        <p:grpSp>
          <p:nvGrpSpPr>
            <p:cNvPr id="6" name="Group 5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11" name="Elbow Connector 10"/>
          <p:cNvCxnSpPr>
            <a:stCxn id="24" idx="3"/>
          </p:cNvCxnSpPr>
          <p:nvPr/>
        </p:nvCxnSpPr>
        <p:spPr>
          <a:xfrm flipV="1">
            <a:off x="5410711" y="4481784"/>
            <a:ext cx="433041" cy="380808"/>
          </a:xfrm>
          <a:prstGeom prst="bentConnector3">
            <a:avLst>
              <a:gd name="adj1" fmla="val 9611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30" name="Group 29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1" name="TextBox 40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0" name="TextBox 39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252319" y="2859522"/>
            <a:ext cx="970914" cy="675980"/>
            <a:chOff x="6252319" y="2859522"/>
            <a:chExt cx="970914" cy="675980"/>
          </a:xfrm>
        </p:grpSpPr>
        <p:sp>
          <p:nvSpPr>
            <p:cNvPr id="47" name="TextBox 46"/>
            <p:cNvSpPr txBox="1"/>
            <p:nvPr/>
          </p:nvSpPr>
          <p:spPr>
            <a:xfrm>
              <a:off x="6252319" y="2859522"/>
              <a:ext cx="970914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newPtr</a:t>
              </a:r>
              <a:endParaRPr lang="en-US" dirty="0"/>
            </a:p>
          </p:txBody>
        </p:sp>
        <p:cxnSp>
          <p:nvCxnSpPr>
            <p:cNvPr id="48" name="Straight Arrow Connector 47"/>
            <p:cNvCxnSpPr>
              <a:stCxn id="47" idx="2"/>
            </p:cNvCxnSpPr>
            <p:nvPr/>
          </p:nvCxnSpPr>
          <p:spPr>
            <a:xfrm flipH="1">
              <a:off x="6730540" y="3228854"/>
              <a:ext cx="7236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Elbow Connector 9"/>
          <p:cNvCxnSpPr>
            <a:stCxn id="9" idx="3"/>
            <a:endCxn id="41" idx="3"/>
          </p:cNvCxnSpPr>
          <p:nvPr/>
        </p:nvCxnSpPr>
        <p:spPr>
          <a:xfrm>
            <a:off x="7208760" y="4100976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00363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InsertAtFront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newPtr</a:t>
            </a:r>
            <a:r>
              <a:rPr lang="en-US" dirty="0"/>
              <a:t> = new </a:t>
            </a:r>
            <a:r>
              <a:rPr lang="en-US" dirty="0" err="1"/>
              <a:t>ListNode</a:t>
            </a:r>
            <a:r>
              <a:rPr lang="en-US" dirty="0"/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</a:t>
            </a: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newPtr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</a:t>
            </a:r>
            <a:r>
              <a:rPr lang="en-US" dirty="0">
                <a:solidFill>
                  <a:schemeClr val="tx1"/>
                </a:solidFill>
              </a:rPr>
              <a:t>else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b="1" dirty="0" err="1">
                <a:solidFill>
                  <a:schemeClr val="tx1"/>
                </a:solidFill>
              </a:rPr>
              <a:t>newPtr</a:t>
            </a:r>
            <a:r>
              <a:rPr lang="en-US" b="1" dirty="0">
                <a:solidFill>
                  <a:schemeClr val="tx1"/>
                </a:solidFill>
              </a:rPr>
              <a:t>-&gt;</a:t>
            </a:r>
            <a:r>
              <a:rPr lang="en-US" b="1" dirty="0" err="1">
                <a:solidFill>
                  <a:schemeClr val="tx1"/>
                </a:solidFill>
              </a:rPr>
              <a:t>nextPtr</a:t>
            </a:r>
            <a:r>
              <a:rPr lang="en-US" b="1" dirty="0">
                <a:solidFill>
                  <a:schemeClr val="tx1"/>
                </a:solidFill>
              </a:rPr>
              <a:t> = </a:t>
            </a:r>
            <a:r>
              <a:rPr lang="en-US" b="1" dirty="0" err="1">
                <a:solidFill>
                  <a:schemeClr val="tx1"/>
                </a:solidFill>
              </a:rPr>
              <a:t>firstPtr</a:t>
            </a:r>
            <a:r>
              <a:rPr lang="en-US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>
                <a:solidFill>
                  <a:srgbClr val="CC99FF"/>
                </a:solidFill>
              </a:rPr>
              <a:t>firstPtr</a:t>
            </a:r>
            <a:r>
              <a:rPr lang="en-US" dirty="0">
                <a:solidFill>
                  <a:srgbClr val="CC99FF"/>
                </a:solidFill>
              </a:rPr>
              <a:t> = </a:t>
            </a:r>
            <a:r>
              <a:rPr lang="en-US" dirty="0" err="1">
                <a:solidFill>
                  <a:srgbClr val="CC99FF"/>
                </a:solidFill>
              </a:rPr>
              <a:t>newPtr</a:t>
            </a:r>
            <a:r>
              <a:rPr lang="en-US" dirty="0">
                <a:solidFill>
                  <a:srgbClr val="CC99FF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4375442" y="3725906"/>
            <a:ext cx="1876877" cy="1702160"/>
            <a:chOff x="4315031" y="2967834"/>
            <a:chExt cx="1876877" cy="1702160"/>
          </a:xfrm>
        </p:grpSpPr>
        <p:grpSp>
          <p:nvGrpSpPr>
            <p:cNvPr id="16" name="Group 15"/>
            <p:cNvGrpSpPr/>
            <p:nvPr/>
          </p:nvGrpSpPr>
          <p:grpSpPr>
            <a:xfrm>
              <a:off x="4315031" y="3539046"/>
              <a:ext cx="1114096" cy="1130948"/>
              <a:chOff x="4850524" y="5291223"/>
              <a:chExt cx="1114096" cy="1130948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23" name="TextBox 22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firstPtr</a:t>
                  </a:r>
                  <a:endParaRPr lang="en-US" dirty="0"/>
                </a:p>
              </p:txBody>
            </p:sp>
            <p:sp>
              <p:nvSpPr>
                <p:cNvPr id="24" name="TextBox 23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lastPtr</a:t>
                  </a:r>
                  <a:endParaRPr lang="en-US" dirty="0"/>
                </a:p>
              </p:txBody>
            </p:sp>
          </p:grpSp>
          <p:sp>
            <p:nvSpPr>
              <p:cNvPr id="22" name="TextBox 21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List</a:t>
                </a:r>
                <a:endParaRPr lang="en-US" dirty="0"/>
              </a:p>
            </p:txBody>
          </p:sp>
        </p:grpSp>
        <p:cxnSp>
          <p:nvCxnSpPr>
            <p:cNvPr id="17" name="Elbow Connector 16"/>
            <p:cNvCxnSpPr>
              <a:stCxn id="23" idx="3"/>
              <a:endCxn id="8" idx="1"/>
            </p:cNvCxnSpPr>
            <p:nvPr/>
          </p:nvCxnSpPr>
          <p:spPr>
            <a:xfrm flipV="1">
              <a:off x="5350300" y="2967834"/>
              <a:ext cx="841608" cy="761616"/>
            </a:xfrm>
            <a:prstGeom prst="bentConnector3">
              <a:avLst>
                <a:gd name="adj1" fmla="val 50000"/>
              </a:avLst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6173491" y="3535502"/>
            <a:ext cx="1114096" cy="1130948"/>
            <a:chOff x="4850524" y="5291223"/>
            <a:chExt cx="1114096" cy="1130948"/>
          </a:xfrm>
        </p:grpSpPr>
        <p:grpSp>
          <p:nvGrpSpPr>
            <p:cNvPr id="6" name="Group 5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11" name="Elbow Connector 10"/>
          <p:cNvCxnSpPr>
            <a:stCxn id="24" idx="3"/>
            <a:endCxn id="41" idx="1"/>
          </p:cNvCxnSpPr>
          <p:nvPr/>
        </p:nvCxnSpPr>
        <p:spPr>
          <a:xfrm>
            <a:off x="5410711" y="4862592"/>
            <a:ext cx="843700" cy="376144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30" name="Group 29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39" name="Group 38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1" name="TextBox 40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0" name="TextBox 39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6252319" y="2859522"/>
            <a:ext cx="970914" cy="675980"/>
            <a:chOff x="6252319" y="2859522"/>
            <a:chExt cx="970914" cy="675980"/>
          </a:xfrm>
        </p:grpSpPr>
        <p:sp>
          <p:nvSpPr>
            <p:cNvPr id="47" name="TextBox 46"/>
            <p:cNvSpPr txBox="1"/>
            <p:nvPr/>
          </p:nvSpPr>
          <p:spPr>
            <a:xfrm>
              <a:off x="6252319" y="2859522"/>
              <a:ext cx="970914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newPtr</a:t>
              </a:r>
              <a:endParaRPr lang="en-US" dirty="0"/>
            </a:p>
          </p:txBody>
        </p:sp>
        <p:cxnSp>
          <p:nvCxnSpPr>
            <p:cNvPr id="48" name="Straight Arrow Connector 47"/>
            <p:cNvCxnSpPr>
              <a:stCxn id="47" idx="2"/>
            </p:cNvCxnSpPr>
            <p:nvPr/>
          </p:nvCxnSpPr>
          <p:spPr>
            <a:xfrm flipH="1">
              <a:off x="6730540" y="3228854"/>
              <a:ext cx="7236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Elbow Connector 9"/>
          <p:cNvCxnSpPr>
            <a:stCxn id="9" idx="3"/>
            <a:endCxn id="41" idx="3"/>
          </p:cNvCxnSpPr>
          <p:nvPr/>
        </p:nvCxnSpPr>
        <p:spPr>
          <a:xfrm>
            <a:off x="7208760" y="4100976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26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99FF"/>
                </a:solidFill>
              </a:rPr>
              <a:t>Abstract Data Types</a:t>
            </a:r>
            <a:endParaRPr lang="en-US" b="1" i="1" dirty="0">
              <a:solidFill>
                <a:srgbClr val="CC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offers other built-in ways to store data</a:t>
            </a:r>
          </a:p>
          <a:p>
            <a:pPr lvl="1"/>
            <a:r>
              <a:rPr lang="en-US" dirty="0" smtClean="0"/>
              <a:t>In addition to arrays</a:t>
            </a:r>
          </a:p>
          <a:p>
            <a:r>
              <a:rPr lang="en-US" dirty="0" smtClean="0"/>
              <a:t>Since C++ separates interface from implementation</a:t>
            </a:r>
          </a:p>
          <a:p>
            <a:pPr lvl="1"/>
            <a:r>
              <a:rPr lang="en-US" dirty="0" smtClean="0"/>
              <a:t>You can use built-in data structures without knowing how they are built</a:t>
            </a:r>
          </a:p>
          <a:p>
            <a:pPr lvl="2"/>
            <a:r>
              <a:rPr lang="en-US" dirty="0" smtClean="0"/>
              <a:t>Dynamic memory allocation is automatically handled</a:t>
            </a:r>
          </a:p>
          <a:p>
            <a:r>
              <a:rPr lang="en-US" dirty="0" smtClean="0"/>
              <a:t>Some common data structures include</a:t>
            </a:r>
          </a:p>
          <a:p>
            <a:pPr lvl="1"/>
            <a:r>
              <a:rPr lang="en-US" dirty="0" smtClean="0"/>
              <a:t>Stacks, queues, vectors, linked lists, trees, hash tables, sets, etc.</a:t>
            </a:r>
          </a:p>
        </p:txBody>
      </p:sp>
    </p:spTree>
    <p:extLst>
      <p:ext uri="{BB962C8B-B14F-4D97-AF65-F5344CB8AC3E}">
        <p14:creationId xmlns:p14="http://schemas.microsoft.com/office/powerpoint/2010/main" val="7701345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InsertAtBack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b="1" dirty="0" err="1">
                <a:solidFill>
                  <a:srgbClr val="CC99FF"/>
                </a:solidFill>
              </a:rPr>
              <a:t>ListNode</a:t>
            </a:r>
            <a:r>
              <a:rPr lang="en-US" b="1" dirty="0">
                <a:solidFill>
                  <a:srgbClr val="CC99FF"/>
                </a:solidFill>
              </a:rPr>
              <a:t>&lt;T&gt; *</a:t>
            </a:r>
            <a:r>
              <a:rPr lang="en-US" b="1" dirty="0" err="1">
                <a:solidFill>
                  <a:srgbClr val="CC99FF"/>
                </a:solidFill>
              </a:rPr>
              <a:t>newPtr</a:t>
            </a:r>
            <a:r>
              <a:rPr lang="en-US" b="1" dirty="0">
                <a:solidFill>
                  <a:srgbClr val="CC99FF"/>
                </a:solidFill>
              </a:rPr>
              <a:t> = new </a:t>
            </a:r>
            <a:r>
              <a:rPr lang="en-US" b="1" dirty="0" err="1">
                <a:solidFill>
                  <a:srgbClr val="CC99FF"/>
                </a:solidFill>
              </a:rPr>
              <a:t>ListNode</a:t>
            </a:r>
            <a:r>
              <a:rPr lang="en-US" b="1" dirty="0">
                <a:solidFill>
                  <a:srgbClr val="CC99FF"/>
                </a:solidFill>
              </a:rPr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lastPtr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43" name="Group 4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Box 68"/>
          <p:cNvSpPr txBox="1"/>
          <p:nvPr/>
        </p:nvSpPr>
        <p:spPr>
          <a:xfrm>
            <a:off x="4447033" y="5656624"/>
            <a:ext cx="970914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newPtr</a:t>
            </a:r>
            <a:endParaRPr lang="en-US" dirty="0"/>
          </a:p>
        </p:txBody>
      </p:sp>
      <p:cxnSp>
        <p:nvCxnSpPr>
          <p:cNvPr id="12" name="Elbow Connector 11"/>
          <p:cNvCxnSpPr>
            <a:stCxn id="69" idx="3"/>
            <a:endCxn id="54" idx="1"/>
          </p:cNvCxnSpPr>
          <p:nvPr/>
        </p:nvCxnSpPr>
        <p:spPr>
          <a:xfrm flipV="1">
            <a:off x="5417947" y="5238736"/>
            <a:ext cx="836464" cy="602554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280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InsertAtBack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newPtr</a:t>
            </a:r>
            <a:r>
              <a:rPr lang="en-US" dirty="0">
                <a:solidFill>
                  <a:schemeClr val="tx1"/>
                </a:solidFill>
              </a:rPr>
              <a:t> = new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b="1" dirty="0" err="1">
                <a:solidFill>
                  <a:srgbClr val="CC99FF"/>
                </a:solidFill>
              </a:rPr>
              <a:t>IsEmpty</a:t>
            </a:r>
            <a:r>
              <a:rPr lang="en-US" b="1" dirty="0">
                <a:solidFill>
                  <a:srgbClr val="CC99FF"/>
                </a:solidFill>
              </a:rPr>
              <a:t>()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lastPtr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43" name="Group 4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4375442" y="4076404"/>
            <a:ext cx="1434128" cy="1130948"/>
            <a:chOff x="4315031" y="3539046"/>
            <a:chExt cx="1434128" cy="1130948"/>
          </a:xfrm>
        </p:grpSpPr>
        <p:grpSp>
          <p:nvGrpSpPr>
            <p:cNvPr id="57" name="Group 56"/>
            <p:cNvGrpSpPr/>
            <p:nvPr/>
          </p:nvGrpSpPr>
          <p:grpSpPr>
            <a:xfrm>
              <a:off x="4315031" y="3539046"/>
              <a:ext cx="1286983" cy="1130948"/>
              <a:chOff x="4315031" y="3539046"/>
              <a:chExt cx="1286983" cy="1130948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4315031" y="3539046"/>
                <a:ext cx="1114096" cy="1130948"/>
                <a:chOff x="4850524" y="5291223"/>
                <a:chExt cx="1114096" cy="1130948"/>
              </a:xfrm>
            </p:grpSpPr>
            <p:grpSp>
              <p:nvGrpSpPr>
                <p:cNvPr id="64" name="Group 63"/>
                <p:cNvGrpSpPr/>
                <p:nvPr/>
              </p:nvGrpSpPr>
              <p:grpSpPr>
                <a:xfrm>
                  <a:off x="4929352" y="5291223"/>
                  <a:ext cx="956441" cy="750140"/>
                  <a:chOff x="5265683" y="5475889"/>
                  <a:chExt cx="956441" cy="750140"/>
                </a:xfrm>
              </p:grpSpPr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5265683" y="5475889"/>
                    <a:ext cx="956441" cy="380808"/>
                  </a:xfrm>
                  <a:prstGeom prst="rect">
                    <a:avLst/>
                  </a:prstGeom>
                  <a:noFill/>
                  <a:ln>
                    <a:solidFill>
                      <a:schemeClr val="accent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err="1" smtClean="0"/>
                      <a:t>firstPtr</a:t>
                    </a:r>
                    <a:endParaRPr lang="en-US" dirty="0"/>
                  </a:p>
                </p:txBody>
              </p:sp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5265683" y="5856697"/>
                    <a:ext cx="956441" cy="369332"/>
                  </a:xfrm>
                  <a:prstGeom prst="rect">
                    <a:avLst/>
                  </a:prstGeom>
                  <a:noFill/>
                  <a:ln>
                    <a:solidFill>
                      <a:schemeClr val="accent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err="1" smtClean="0"/>
                      <a:t>lastPtr</a:t>
                    </a:r>
                    <a:endParaRPr lang="en-US" dirty="0"/>
                  </a:p>
                </p:txBody>
              </p:sp>
            </p:grpSp>
            <p:sp>
              <p:nvSpPr>
                <p:cNvPr id="65" name="TextBox 64"/>
                <p:cNvSpPr txBox="1"/>
                <p:nvPr/>
              </p:nvSpPr>
              <p:spPr>
                <a:xfrm>
                  <a:off x="4850524" y="6052839"/>
                  <a:ext cx="111409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List</a:t>
                  </a:r>
                  <a:endParaRPr lang="en-US" dirty="0"/>
                </a:p>
              </p:txBody>
            </p:sp>
          </p:grpSp>
          <p:cxnSp>
            <p:nvCxnSpPr>
              <p:cNvPr id="63" name="Elbow Connector 62"/>
              <p:cNvCxnSpPr>
                <a:stCxn id="66" idx="3"/>
              </p:cNvCxnSpPr>
              <p:nvPr/>
            </p:nvCxnSpPr>
            <p:spPr>
              <a:xfrm>
                <a:off x="5350300" y="3729450"/>
                <a:ext cx="251714" cy="755878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/>
            <p:cNvGrpSpPr/>
            <p:nvPr/>
          </p:nvGrpSpPr>
          <p:grpSpPr>
            <a:xfrm>
              <a:off x="5350300" y="4104520"/>
              <a:ext cx="398859" cy="459636"/>
              <a:chOff x="5350300" y="4104520"/>
              <a:chExt cx="398859" cy="459636"/>
            </a:xfrm>
          </p:grpSpPr>
          <p:cxnSp>
            <p:nvCxnSpPr>
              <p:cNvPr id="59" name="Straight Connector 58"/>
              <p:cNvCxnSpPr>
                <a:stCxn id="67" idx="3"/>
              </p:cNvCxnSpPr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endCxn id="65" idx="3"/>
              </p:cNvCxnSpPr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1046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9" name="TextBox 68"/>
          <p:cNvSpPr txBox="1"/>
          <p:nvPr/>
        </p:nvSpPr>
        <p:spPr>
          <a:xfrm>
            <a:off x="4447033" y="5656624"/>
            <a:ext cx="970914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newPtr</a:t>
            </a:r>
            <a:endParaRPr lang="en-US" dirty="0"/>
          </a:p>
        </p:txBody>
      </p:sp>
      <p:cxnSp>
        <p:nvCxnSpPr>
          <p:cNvPr id="12" name="Elbow Connector 11"/>
          <p:cNvCxnSpPr>
            <a:stCxn id="69" idx="3"/>
            <a:endCxn id="54" idx="1"/>
          </p:cNvCxnSpPr>
          <p:nvPr/>
        </p:nvCxnSpPr>
        <p:spPr>
          <a:xfrm flipV="1">
            <a:off x="5417947" y="5238736"/>
            <a:ext cx="836464" cy="602554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727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InsertAtBack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newPtr</a:t>
            </a:r>
            <a:r>
              <a:rPr lang="en-US" dirty="0">
                <a:solidFill>
                  <a:schemeClr val="tx1"/>
                </a:solidFill>
              </a:rPr>
              <a:t> = new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newPtr</a:t>
            </a:r>
            <a:r>
              <a:rPr lang="en-US" b="1" dirty="0">
                <a:solidFill>
                  <a:srgbClr val="CC99FF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lastPtr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43" name="Group 4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64" name="Group 63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4447033" y="5656624"/>
            <a:ext cx="970914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newPtr</a:t>
            </a:r>
            <a:endParaRPr lang="en-US" dirty="0"/>
          </a:p>
        </p:txBody>
      </p:sp>
      <p:cxnSp>
        <p:nvCxnSpPr>
          <p:cNvPr id="12" name="Elbow Connector 11"/>
          <p:cNvCxnSpPr>
            <a:stCxn id="69" idx="3"/>
            <a:endCxn id="54" idx="1"/>
          </p:cNvCxnSpPr>
          <p:nvPr/>
        </p:nvCxnSpPr>
        <p:spPr>
          <a:xfrm flipV="1">
            <a:off x="5417947" y="5238736"/>
            <a:ext cx="836464" cy="602554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67" idx="3"/>
            <a:endCxn id="54" idx="1"/>
          </p:cNvCxnSpPr>
          <p:nvPr/>
        </p:nvCxnSpPr>
        <p:spPr>
          <a:xfrm>
            <a:off x="5410711" y="4641878"/>
            <a:ext cx="843700" cy="59685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66" idx="3"/>
          </p:cNvCxnSpPr>
          <p:nvPr/>
        </p:nvCxnSpPr>
        <p:spPr>
          <a:xfrm>
            <a:off x="5410711" y="4266808"/>
            <a:ext cx="421850" cy="375070"/>
          </a:xfrm>
          <a:prstGeom prst="bentConnector3">
            <a:avLst>
              <a:gd name="adj1" fmla="val 10481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787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InsertAtBack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newPtr</a:t>
            </a:r>
            <a:r>
              <a:rPr lang="en-US" dirty="0">
                <a:solidFill>
                  <a:schemeClr val="tx1"/>
                </a:solidFill>
              </a:rPr>
              <a:t> = new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</a:t>
            </a:r>
            <a:r>
              <a:rPr lang="en-US" b="1" dirty="0">
                <a:solidFill>
                  <a:srgbClr val="CC99FF"/>
                </a:solidFill>
              </a:rPr>
              <a:t>else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lastPtr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43" name="Group 4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64" name="Group 63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4447033" y="5656624"/>
            <a:ext cx="970914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newPtr</a:t>
            </a:r>
            <a:endParaRPr lang="en-US" dirty="0"/>
          </a:p>
        </p:txBody>
      </p:sp>
      <p:cxnSp>
        <p:nvCxnSpPr>
          <p:cNvPr id="12" name="Elbow Connector 11"/>
          <p:cNvCxnSpPr>
            <a:stCxn id="69" idx="3"/>
            <a:endCxn id="54" idx="1"/>
          </p:cNvCxnSpPr>
          <p:nvPr/>
        </p:nvCxnSpPr>
        <p:spPr>
          <a:xfrm flipV="1">
            <a:off x="5417947" y="5238736"/>
            <a:ext cx="836464" cy="602554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6173491" y="3535502"/>
            <a:ext cx="1461472" cy="1130948"/>
            <a:chOff x="6096534" y="3953974"/>
            <a:chExt cx="1461472" cy="1130948"/>
          </a:xfrm>
        </p:grpSpPr>
        <p:grpSp>
          <p:nvGrpSpPr>
            <p:cNvPr id="30" name="Group 29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39" name="TextBox 3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40" name="TextBox 3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38" name="TextBox 3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Elbow Connector 4"/>
          <p:cNvCxnSpPr>
            <a:stCxn id="66" idx="3"/>
            <a:endCxn id="39" idx="1"/>
          </p:cNvCxnSpPr>
          <p:nvPr/>
        </p:nvCxnSpPr>
        <p:spPr>
          <a:xfrm flipV="1">
            <a:off x="5410711" y="3725906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67" idx="3"/>
          </p:cNvCxnSpPr>
          <p:nvPr/>
        </p:nvCxnSpPr>
        <p:spPr>
          <a:xfrm flipV="1">
            <a:off x="5410711" y="4285642"/>
            <a:ext cx="422530" cy="356236"/>
          </a:xfrm>
          <a:prstGeom prst="bentConnector3">
            <a:avLst>
              <a:gd name="adj1" fmla="val 972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246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InsertAtBack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newPtr</a:t>
            </a:r>
            <a:r>
              <a:rPr lang="en-US" dirty="0">
                <a:solidFill>
                  <a:schemeClr val="tx1"/>
                </a:solidFill>
              </a:rPr>
              <a:t> = new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</a:t>
            </a:r>
            <a:r>
              <a:rPr lang="en-US" dirty="0">
                <a:solidFill>
                  <a:schemeClr val="tx1"/>
                </a:solidFill>
              </a:rPr>
              <a:t>else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b="1" dirty="0">
                <a:solidFill>
                  <a:srgbClr val="CC99FF"/>
                </a:solidFill>
              </a:rPr>
              <a:t>-&gt;</a:t>
            </a:r>
            <a:r>
              <a:rPr lang="en-US" b="1" dirty="0" err="1">
                <a:solidFill>
                  <a:srgbClr val="CC99FF"/>
                </a:solidFill>
              </a:rPr>
              <a:t>nextPtr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newPtr</a:t>
            </a:r>
            <a:r>
              <a:rPr lang="en-US" b="1" dirty="0">
                <a:solidFill>
                  <a:srgbClr val="CC99FF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43" name="Group 4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64" name="Group 63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4447033" y="5656624"/>
            <a:ext cx="970914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newPtr</a:t>
            </a:r>
            <a:endParaRPr lang="en-US" dirty="0"/>
          </a:p>
        </p:txBody>
      </p:sp>
      <p:cxnSp>
        <p:nvCxnSpPr>
          <p:cNvPr id="12" name="Elbow Connector 11"/>
          <p:cNvCxnSpPr>
            <a:stCxn id="69" idx="3"/>
            <a:endCxn id="54" idx="1"/>
          </p:cNvCxnSpPr>
          <p:nvPr/>
        </p:nvCxnSpPr>
        <p:spPr>
          <a:xfrm flipV="1">
            <a:off x="5417947" y="5238736"/>
            <a:ext cx="836464" cy="602554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6173491" y="3535502"/>
            <a:ext cx="1114096" cy="1130948"/>
            <a:chOff x="4850524" y="5291223"/>
            <a:chExt cx="1114096" cy="1130948"/>
          </a:xfrm>
        </p:grpSpPr>
        <p:grpSp>
          <p:nvGrpSpPr>
            <p:cNvPr id="37" name="Group 3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5" name="Elbow Connector 4"/>
          <p:cNvCxnSpPr>
            <a:stCxn id="66" idx="3"/>
            <a:endCxn id="39" idx="1"/>
          </p:cNvCxnSpPr>
          <p:nvPr/>
        </p:nvCxnSpPr>
        <p:spPr>
          <a:xfrm flipV="1">
            <a:off x="5410711" y="3725906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67" idx="3"/>
          </p:cNvCxnSpPr>
          <p:nvPr/>
        </p:nvCxnSpPr>
        <p:spPr>
          <a:xfrm flipV="1">
            <a:off x="5410711" y="4285642"/>
            <a:ext cx="422530" cy="356236"/>
          </a:xfrm>
          <a:prstGeom prst="bentConnector3">
            <a:avLst>
              <a:gd name="adj1" fmla="val 972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40" idx="3"/>
            <a:endCxn id="54" idx="3"/>
          </p:cNvCxnSpPr>
          <p:nvPr/>
        </p:nvCxnSpPr>
        <p:spPr>
          <a:xfrm>
            <a:off x="7208760" y="4100976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5013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</a:t>
            </a:r>
            <a:r>
              <a:rPr lang="en-US" dirty="0" err="1"/>
              <a:t>InsertAtBack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newPtr</a:t>
            </a:r>
            <a:r>
              <a:rPr lang="en-US" dirty="0">
                <a:solidFill>
                  <a:schemeClr val="tx1"/>
                </a:solidFill>
              </a:rPr>
              <a:t> = new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>
                <a:solidFill>
                  <a:schemeClr val="tx1"/>
                </a:solidFill>
              </a:rPr>
              <a:t>IsEmpty</a:t>
            </a:r>
            <a:r>
              <a:rPr lang="en-US" dirty="0">
                <a:solidFill>
                  <a:schemeClr val="tx1"/>
                </a:solidFill>
              </a:rPr>
              <a:t>())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newPtr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</a:t>
            </a:r>
            <a:r>
              <a:rPr lang="en-US" dirty="0">
                <a:solidFill>
                  <a:schemeClr val="tx1"/>
                </a:solidFill>
              </a:rPr>
              <a:t>else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>
                <a:solidFill>
                  <a:schemeClr val="tx1"/>
                </a:solidFill>
              </a:rPr>
              <a:t>-&gt;</a:t>
            </a:r>
            <a:r>
              <a:rPr lang="en-US" dirty="0" err="1">
                <a:solidFill>
                  <a:schemeClr val="tx1"/>
                </a:solidFill>
              </a:rPr>
              <a:t>nextPtr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newPtr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newPtr</a:t>
            </a:r>
            <a:r>
              <a:rPr lang="en-US" b="1" dirty="0">
                <a:solidFill>
                  <a:srgbClr val="CC99FF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43" name="Group 4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64" name="Group 63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4447033" y="5656624"/>
            <a:ext cx="970914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newPtr</a:t>
            </a:r>
            <a:endParaRPr lang="en-US" dirty="0"/>
          </a:p>
        </p:txBody>
      </p:sp>
      <p:cxnSp>
        <p:nvCxnSpPr>
          <p:cNvPr id="12" name="Elbow Connector 11"/>
          <p:cNvCxnSpPr>
            <a:stCxn id="69" idx="3"/>
            <a:endCxn id="54" idx="1"/>
          </p:cNvCxnSpPr>
          <p:nvPr/>
        </p:nvCxnSpPr>
        <p:spPr>
          <a:xfrm flipV="1">
            <a:off x="5417947" y="5238736"/>
            <a:ext cx="836464" cy="602554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6173491" y="3535502"/>
            <a:ext cx="1114096" cy="1130948"/>
            <a:chOff x="4850524" y="5291223"/>
            <a:chExt cx="1114096" cy="1130948"/>
          </a:xfrm>
        </p:grpSpPr>
        <p:grpSp>
          <p:nvGrpSpPr>
            <p:cNvPr id="37" name="Group 3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5" name="Elbow Connector 4"/>
          <p:cNvCxnSpPr>
            <a:stCxn id="66" idx="3"/>
            <a:endCxn id="39" idx="1"/>
          </p:cNvCxnSpPr>
          <p:nvPr/>
        </p:nvCxnSpPr>
        <p:spPr>
          <a:xfrm flipV="1">
            <a:off x="5410711" y="3725906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67" idx="3"/>
            <a:endCxn id="54" idx="1"/>
          </p:cNvCxnSpPr>
          <p:nvPr/>
        </p:nvCxnSpPr>
        <p:spPr>
          <a:xfrm>
            <a:off x="5410711" y="4641878"/>
            <a:ext cx="843700" cy="59685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40" idx="3"/>
            <a:endCxn id="54" idx="3"/>
          </p:cNvCxnSpPr>
          <p:nvPr/>
        </p:nvCxnSpPr>
        <p:spPr>
          <a:xfrm>
            <a:off x="7208760" y="4100976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2807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bool </a:t>
            </a:r>
            <a:r>
              <a:rPr lang="en-US" dirty="0" smtClean="0"/>
              <a:t>List&lt;T</a:t>
            </a:r>
            <a:r>
              <a:rPr lang="en-US" dirty="0"/>
              <a:t>&gt;::</a:t>
            </a:r>
            <a:r>
              <a:rPr lang="en-US" dirty="0" err="1"/>
              <a:t>RemoveFromFront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CC99FF"/>
                </a:solidFill>
              </a:rPr>
              <a:t>IsEmpty</a:t>
            </a:r>
            <a:r>
              <a:rPr lang="en-US" dirty="0" smtClean="0"/>
              <a:t>()) {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</a:t>
            </a:r>
            <a:r>
              <a:rPr lang="en-US" dirty="0" smtClean="0"/>
              <a:t>false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if 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4375442" y="4076404"/>
            <a:ext cx="1434128" cy="1130948"/>
            <a:chOff x="4315031" y="3539046"/>
            <a:chExt cx="1434128" cy="1130948"/>
          </a:xfrm>
        </p:grpSpPr>
        <p:grpSp>
          <p:nvGrpSpPr>
            <p:cNvPr id="33" name="Group 32"/>
            <p:cNvGrpSpPr/>
            <p:nvPr/>
          </p:nvGrpSpPr>
          <p:grpSpPr>
            <a:xfrm>
              <a:off x="4315031" y="3539046"/>
              <a:ext cx="1286983" cy="1130948"/>
              <a:chOff x="4315031" y="3539046"/>
              <a:chExt cx="1286983" cy="1130948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4315031" y="3539046"/>
                <a:ext cx="1114096" cy="1130948"/>
                <a:chOff x="4850524" y="5291223"/>
                <a:chExt cx="1114096" cy="1130948"/>
              </a:xfrm>
            </p:grpSpPr>
            <p:grpSp>
              <p:nvGrpSpPr>
                <p:cNvPr id="47" name="Group 46"/>
                <p:cNvGrpSpPr/>
                <p:nvPr/>
              </p:nvGrpSpPr>
              <p:grpSpPr>
                <a:xfrm>
                  <a:off x="4929352" y="5291223"/>
                  <a:ext cx="956441" cy="750140"/>
                  <a:chOff x="5265683" y="5475889"/>
                  <a:chExt cx="956441" cy="750140"/>
                </a:xfrm>
              </p:grpSpPr>
              <p:sp>
                <p:nvSpPr>
                  <p:cNvPr id="56" name="TextBox 55"/>
                  <p:cNvSpPr txBox="1"/>
                  <p:nvPr/>
                </p:nvSpPr>
                <p:spPr>
                  <a:xfrm>
                    <a:off x="5265683" y="5475889"/>
                    <a:ext cx="956441" cy="380808"/>
                  </a:xfrm>
                  <a:prstGeom prst="rect">
                    <a:avLst/>
                  </a:prstGeom>
                  <a:noFill/>
                  <a:ln>
                    <a:solidFill>
                      <a:schemeClr val="accent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err="1" smtClean="0"/>
                      <a:t>firstPtr</a:t>
                    </a:r>
                    <a:endParaRPr lang="en-US" dirty="0"/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5265683" y="5856697"/>
                    <a:ext cx="956441" cy="369332"/>
                  </a:xfrm>
                  <a:prstGeom prst="rect">
                    <a:avLst/>
                  </a:prstGeom>
                  <a:noFill/>
                  <a:ln>
                    <a:solidFill>
                      <a:schemeClr val="accent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err="1" smtClean="0"/>
                      <a:t>lastPtr</a:t>
                    </a:r>
                    <a:endParaRPr lang="en-US" dirty="0"/>
                  </a:p>
                </p:txBody>
              </p:sp>
            </p:grpSp>
            <p:sp>
              <p:nvSpPr>
                <p:cNvPr id="48" name="TextBox 47"/>
                <p:cNvSpPr txBox="1"/>
                <p:nvPr/>
              </p:nvSpPr>
              <p:spPr>
                <a:xfrm>
                  <a:off x="4850524" y="6052839"/>
                  <a:ext cx="1114096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List</a:t>
                  </a:r>
                  <a:endParaRPr lang="en-US" dirty="0"/>
                </a:p>
              </p:txBody>
            </p:sp>
          </p:grpSp>
          <p:cxnSp>
            <p:nvCxnSpPr>
              <p:cNvPr id="46" name="Elbow Connector 45"/>
              <p:cNvCxnSpPr>
                <a:stCxn id="56" idx="3"/>
              </p:cNvCxnSpPr>
              <p:nvPr/>
            </p:nvCxnSpPr>
            <p:spPr>
              <a:xfrm>
                <a:off x="5350300" y="3729450"/>
                <a:ext cx="251714" cy="755878"/>
              </a:xfrm>
              <a:prstGeom prst="bentConnector2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/>
            <p:cNvGrpSpPr/>
            <p:nvPr/>
          </p:nvGrpSpPr>
          <p:grpSpPr>
            <a:xfrm>
              <a:off x="5350300" y="4104520"/>
              <a:ext cx="398859" cy="459636"/>
              <a:chOff x="5350300" y="4104520"/>
              <a:chExt cx="398859" cy="459636"/>
            </a:xfrm>
          </p:grpSpPr>
          <p:cxnSp>
            <p:nvCxnSpPr>
              <p:cNvPr id="35" name="Straight Connector 34"/>
              <p:cNvCxnSpPr>
                <a:stCxn id="57" idx="3"/>
              </p:cNvCxnSpPr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endCxn id="48" idx="3"/>
              </p:cNvCxnSpPr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541046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44279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bool List&lt;T&gt;::</a:t>
            </a:r>
            <a:r>
              <a:rPr lang="en-US" dirty="0" err="1"/>
              <a:t>RemoveFromFront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b="1" dirty="0" err="1">
                <a:solidFill>
                  <a:srgbClr val="CC99FF"/>
                </a:solidFill>
              </a:rPr>
              <a:t>ListNode</a:t>
            </a:r>
            <a:r>
              <a:rPr lang="en-US" b="1" dirty="0">
                <a:solidFill>
                  <a:srgbClr val="CC99FF"/>
                </a:solidFill>
              </a:rPr>
              <a:t>&lt;T&gt; *</a:t>
            </a:r>
            <a:r>
              <a:rPr lang="en-US" b="1" dirty="0" err="1">
                <a:solidFill>
                  <a:srgbClr val="CC99FF"/>
                </a:solidFill>
              </a:rPr>
              <a:t>tempPtr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if 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64" name="Group 63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173491" y="3535502"/>
            <a:ext cx="1461472" cy="1130948"/>
            <a:chOff x="6096534" y="3953974"/>
            <a:chExt cx="1461472" cy="1130948"/>
          </a:xfrm>
        </p:grpSpPr>
        <p:grpSp>
          <p:nvGrpSpPr>
            <p:cNvPr id="33" name="Group 3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7" name="TextBox 46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Elbow Connector 56"/>
          <p:cNvCxnSpPr>
            <a:endCxn id="48" idx="1"/>
          </p:cNvCxnSpPr>
          <p:nvPr/>
        </p:nvCxnSpPr>
        <p:spPr>
          <a:xfrm flipV="1">
            <a:off x="5410711" y="3725906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/>
          <p:nvPr/>
        </p:nvCxnSpPr>
        <p:spPr>
          <a:xfrm flipV="1">
            <a:off x="5410711" y="4285642"/>
            <a:ext cx="422530" cy="356236"/>
          </a:xfrm>
          <a:prstGeom prst="bentConnector3">
            <a:avLst>
              <a:gd name="adj1" fmla="val 972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6205668" y="2859522"/>
            <a:ext cx="1049742" cy="675980"/>
            <a:chOff x="6173491" y="2859522"/>
            <a:chExt cx="1049742" cy="675980"/>
          </a:xfrm>
        </p:grpSpPr>
        <p:sp>
          <p:nvSpPr>
            <p:cNvPr id="60" name="TextBox 59"/>
            <p:cNvSpPr txBox="1"/>
            <p:nvPr/>
          </p:nvSpPr>
          <p:spPr>
            <a:xfrm>
              <a:off x="6173491" y="2859522"/>
              <a:ext cx="1049742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tempPtr</a:t>
              </a:r>
              <a:endParaRPr lang="en-US" dirty="0"/>
            </a:p>
          </p:txBody>
        </p:sp>
        <p:cxnSp>
          <p:nvCxnSpPr>
            <p:cNvPr id="61" name="Straight Arrow Connector 60"/>
            <p:cNvCxnSpPr>
              <a:stCxn id="60" idx="2"/>
              <a:endCxn id="48" idx="0"/>
            </p:cNvCxnSpPr>
            <p:nvPr/>
          </p:nvCxnSpPr>
          <p:spPr>
            <a:xfrm flipH="1">
              <a:off x="6684581" y="3228854"/>
              <a:ext cx="13781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4044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bool List&lt;T&gt;::</a:t>
            </a:r>
            <a:r>
              <a:rPr lang="en-US" dirty="0" err="1"/>
              <a:t>RemoveFromFront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tempPtr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if (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b="1" dirty="0">
                <a:solidFill>
                  <a:srgbClr val="CC99FF"/>
                </a:solidFill>
              </a:rPr>
              <a:t> ==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64" name="Group 63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173491" y="3535502"/>
            <a:ext cx="1461472" cy="1130948"/>
            <a:chOff x="6096534" y="3953974"/>
            <a:chExt cx="1461472" cy="1130948"/>
          </a:xfrm>
        </p:grpSpPr>
        <p:grpSp>
          <p:nvGrpSpPr>
            <p:cNvPr id="33" name="Group 3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7" name="TextBox 46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Elbow Connector 56"/>
          <p:cNvCxnSpPr>
            <a:endCxn id="48" idx="1"/>
          </p:cNvCxnSpPr>
          <p:nvPr/>
        </p:nvCxnSpPr>
        <p:spPr>
          <a:xfrm flipV="1">
            <a:off x="5410711" y="3725906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/>
          <p:nvPr/>
        </p:nvCxnSpPr>
        <p:spPr>
          <a:xfrm flipV="1">
            <a:off x="5410711" y="4285642"/>
            <a:ext cx="422530" cy="356236"/>
          </a:xfrm>
          <a:prstGeom prst="bentConnector3">
            <a:avLst>
              <a:gd name="adj1" fmla="val 9726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6205668" y="2859522"/>
            <a:ext cx="1049742" cy="675980"/>
            <a:chOff x="6173491" y="2859522"/>
            <a:chExt cx="1049742" cy="675980"/>
          </a:xfrm>
        </p:grpSpPr>
        <p:sp>
          <p:nvSpPr>
            <p:cNvPr id="60" name="TextBox 59"/>
            <p:cNvSpPr txBox="1"/>
            <p:nvPr/>
          </p:nvSpPr>
          <p:spPr>
            <a:xfrm>
              <a:off x="6173491" y="2859522"/>
              <a:ext cx="1049742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tempPtr</a:t>
              </a:r>
              <a:endParaRPr lang="en-US" dirty="0"/>
            </a:p>
          </p:txBody>
        </p:sp>
        <p:cxnSp>
          <p:nvCxnSpPr>
            <p:cNvPr id="61" name="Straight Arrow Connector 60"/>
            <p:cNvCxnSpPr>
              <a:stCxn id="60" idx="2"/>
              <a:endCxn id="48" idx="0"/>
            </p:cNvCxnSpPr>
            <p:nvPr/>
          </p:nvCxnSpPr>
          <p:spPr>
            <a:xfrm flipH="1">
              <a:off x="6684581" y="3228854"/>
              <a:ext cx="13781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06799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bool List&lt;T&gt;::</a:t>
            </a:r>
            <a:r>
              <a:rPr lang="en-US" dirty="0" err="1"/>
              <a:t>RemoveFromFront</a:t>
            </a:r>
            <a:r>
              <a:rPr lang="en-US" dirty="0"/>
              <a:t>(T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value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tempPtr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if (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>
                <a:solidFill>
                  <a:schemeClr val="tx1"/>
                </a:solidFill>
              </a:rPr>
              <a:t> ==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b="1" dirty="0">
                <a:solidFill>
                  <a:srgbClr val="CC99FF"/>
                </a:solidFill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6173491" y="3535502"/>
            <a:ext cx="1461472" cy="1130948"/>
            <a:chOff x="6096534" y="3953974"/>
            <a:chExt cx="1461472" cy="1130948"/>
          </a:xfrm>
        </p:grpSpPr>
        <p:grpSp>
          <p:nvGrpSpPr>
            <p:cNvPr id="33" name="Group 3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46" name="Group 45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8" name="TextBox 47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7" name="TextBox 46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3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9" name="Group 58"/>
          <p:cNvGrpSpPr/>
          <p:nvPr/>
        </p:nvGrpSpPr>
        <p:grpSpPr>
          <a:xfrm>
            <a:off x="6205668" y="2859522"/>
            <a:ext cx="1049742" cy="675980"/>
            <a:chOff x="6173491" y="2859522"/>
            <a:chExt cx="1049742" cy="675980"/>
          </a:xfrm>
        </p:grpSpPr>
        <p:sp>
          <p:nvSpPr>
            <p:cNvPr id="60" name="TextBox 59"/>
            <p:cNvSpPr txBox="1"/>
            <p:nvPr/>
          </p:nvSpPr>
          <p:spPr>
            <a:xfrm>
              <a:off x="6173491" y="2859522"/>
              <a:ext cx="1049742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tempPtr</a:t>
              </a:r>
              <a:endParaRPr lang="en-US" dirty="0"/>
            </a:p>
          </p:txBody>
        </p:sp>
        <p:cxnSp>
          <p:nvCxnSpPr>
            <p:cNvPr id="61" name="Straight Arrow Connector 60"/>
            <p:cNvCxnSpPr>
              <a:stCxn id="60" idx="2"/>
              <a:endCxn id="48" idx="0"/>
            </p:cNvCxnSpPr>
            <p:nvPr/>
          </p:nvCxnSpPr>
          <p:spPr>
            <a:xfrm flipH="1">
              <a:off x="6684581" y="3228854"/>
              <a:ext cx="13781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38" name="Group 37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40" name="TextBox 39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410711" y="4266808"/>
            <a:ext cx="398859" cy="834706"/>
            <a:chOff x="5410711" y="4266808"/>
            <a:chExt cx="398859" cy="834706"/>
          </a:xfrm>
        </p:grpSpPr>
        <p:cxnSp>
          <p:nvCxnSpPr>
            <p:cNvPr id="37" name="Elbow Connector 36"/>
            <p:cNvCxnSpPr>
              <a:stCxn id="40" idx="3"/>
            </p:cNvCxnSpPr>
            <p:nvPr/>
          </p:nvCxnSpPr>
          <p:spPr>
            <a:xfrm>
              <a:off x="5410711" y="4266808"/>
              <a:ext cx="251714" cy="755878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Group 26"/>
            <p:cNvGrpSpPr/>
            <p:nvPr/>
          </p:nvGrpSpPr>
          <p:grpSpPr>
            <a:xfrm>
              <a:off x="5410711" y="4641878"/>
              <a:ext cx="398859" cy="459636"/>
              <a:chOff x="5350300" y="4104520"/>
              <a:chExt cx="398859" cy="459636"/>
            </a:xfrm>
          </p:grpSpPr>
          <p:cxnSp>
            <p:nvCxnSpPr>
              <p:cNvPr id="28" name="Straight Connector 27"/>
              <p:cNvCxnSpPr>
                <a:stCxn id="43" idx="3"/>
              </p:cNvCxnSpPr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39" idx="3"/>
              </p:cNvCxnSpPr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>
                <a:off x="541046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023880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99FF"/>
                </a:solidFill>
              </a:rPr>
              <a:t>Stacks</a:t>
            </a:r>
            <a:endParaRPr lang="en-US" b="1" i="1" dirty="0">
              <a:solidFill>
                <a:srgbClr val="CC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First In Last Out (FILO)</a:t>
            </a:r>
          </a:p>
          <a:p>
            <a:pPr lvl="1"/>
            <a:r>
              <a:rPr lang="en-US" dirty="0" smtClean="0"/>
              <a:t>Insertions and removals from “top” position only</a:t>
            </a:r>
          </a:p>
          <a:p>
            <a:r>
              <a:rPr lang="en-US" dirty="0" smtClean="0"/>
              <a:t>Analogy</a:t>
            </a:r>
          </a:p>
          <a:p>
            <a:pPr lvl="1"/>
            <a:r>
              <a:rPr lang="en-US" dirty="0" smtClean="0"/>
              <a:t>A stack of cafeteria trays</a:t>
            </a:r>
          </a:p>
          <a:p>
            <a:pPr lvl="2"/>
            <a:r>
              <a:rPr lang="en-US" dirty="0" smtClean="0"/>
              <a:t>New trays placed on top</a:t>
            </a:r>
          </a:p>
          <a:p>
            <a:pPr lvl="2"/>
            <a:r>
              <a:rPr lang="en-US" dirty="0" smtClean="0"/>
              <a:t>Trays picked up from the top</a:t>
            </a:r>
          </a:p>
          <a:p>
            <a:r>
              <a:rPr lang="en-US" dirty="0" smtClean="0"/>
              <a:t>Two primary operations</a:t>
            </a:r>
          </a:p>
          <a:p>
            <a:pPr lvl="1"/>
            <a:r>
              <a:rPr lang="en-US" b="1" i="1" dirty="0" smtClean="0">
                <a:solidFill>
                  <a:srgbClr val="CC99FF"/>
                </a:solidFill>
              </a:rPr>
              <a:t>push</a:t>
            </a:r>
            <a:r>
              <a:rPr lang="en-US" dirty="0" smtClean="0"/>
              <a:t>:  adds an item onto the top of the stack</a:t>
            </a:r>
          </a:p>
          <a:p>
            <a:pPr lvl="1"/>
            <a:r>
              <a:rPr lang="en-US" b="1" i="1" dirty="0">
                <a:solidFill>
                  <a:srgbClr val="CC99FF"/>
                </a:solidFill>
              </a:rPr>
              <a:t>p</a:t>
            </a:r>
            <a:r>
              <a:rPr lang="en-US" b="1" i="1" dirty="0" smtClean="0">
                <a:solidFill>
                  <a:srgbClr val="CC99FF"/>
                </a:solidFill>
              </a:rPr>
              <a:t>op</a:t>
            </a:r>
            <a:r>
              <a:rPr lang="en-US" dirty="0" smtClean="0"/>
              <a:t>:  removes the top item from the stack</a:t>
            </a:r>
          </a:p>
          <a:p>
            <a:r>
              <a:rPr lang="en-US" dirty="0" smtClean="0"/>
              <a:t>Applications:  function call stack, compilers,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775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bool List&lt;T&gt;::</a:t>
            </a:r>
            <a:r>
              <a:rPr lang="en-US" dirty="0" err="1"/>
              <a:t>RemoveFromFront</a:t>
            </a:r>
            <a:r>
              <a:rPr lang="en-US" dirty="0"/>
              <a:t>(T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value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if 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 </a:t>
            </a:r>
            <a:r>
              <a:rPr lang="en-US" b="1" dirty="0">
                <a:solidFill>
                  <a:srgbClr val="CC99FF"/>
                </a:solidFill>
              </a:rPr>
              <a:t>else</a:t>
            </a:r>
            <a:r>
              <a:rPr lang="en-US" dirty="0">
                <a:solidFill>
                  <a:srgbClr val="CC99FF"/>
                </a:solidFill>
              </a:rPr>
              <a:t>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43" name="Group 4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64" name="Group 63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173491" y="3535502"/>
            <a:ext cx="1114096" cy="1130948"/>
            <a:chOff x="4850524" y="5291223"/>
            <a:chExt cx="1114096" cy="1130948"/>
          </a:xfrm>
        </p:grpSpPr>
        <p:grpSp>
          <p:nvGrpSpPr>
            <p:cNvPr id="37" name="Group 3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5" name="Elbow Connector 4"/>
          <p:cNvCxnSpPr>
            <a:stCxn id="66" idx="3"/>
            <a:endCxn id="39" idx="1"/>
          </p:cNvCxnSpPr>
          <p:nvPr/>
        </p:nvCxnSpPr>
        <p:spPr>
          <a:xfrm flipV="1">
            <a:off x="5410711" y="3725906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67" idx="3"/>
            <a:endCxn id="54" idx="1"/>
          </p:cNvCxnSpPr>
          <p:nvPr/>
        </p:nvCxnSpPr>
        <p:spPr>
          <a:xfrm>
            <a:off x="5410711" y="4641878"/>
            <a:ext cx="843700" cy="596858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40" idx="3"/>
            <a:endCxn id="54" idx="3"/>
          </p:cNvCxnSpPr>
          <p:nvPr/>
        </p:nvCxnSpPr>
        <p:spPr>
          <a:xfrm>
            <a:off x="7208760" y="4100976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6205668" y="2859522"/>
            <a:ext cx="1049742" cy="675980"/>
            <a:chOff x="6173491" y="2859522"/>
            <a:chExt cx="1049742" cy="675980"/>
          </a:xfrm>
        </p:grpSpPr>
        <p:sp>
          <p:nvSpPr>
            <p:cNvPr id="33" name="TextBox 32"/>
            <p:cNvSpPr txBox="1"/>
            <p:nvPr/>
          </p:nvSpPr>
          <p:spPr>
            <a:xfrm>
              <a:off x="6173491" y="2859522"/>
              <a:ext cx="1049742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tempPtr</a:t>
              </a:r>
              <a:endParaRPr lang="en-US" dirty="0"/>
            </a:p>
          </p:txBody>
        </p:sp>
        <p:cxnSp>
          <p:nvCxnSpPr>
            <p:cNvPr id="34" name="Straight Arrow Connector 33"/>
            <p:cNvCxnSpPr>
              <a:stCxn id="33" idx="2"/>
            </p:cNvCxnSpPr>
            <p:nvPr/>
          </p:nvCxnSpPr>
          <p:spPr>
            <a:xfrm flipH="1">
              <a:off x="6684581" y="3228854"/>
              <a:ext cx="13781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97734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bool List&lt;T&gt;::</a:t>
            </a:r>
            <a:r>
              <a:rPr lang="en-US" dirty="0" err="1"/>
              <a:t>RemoveFromFront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if 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 </a:t>
            </a:r>
            <a:r>
              <a:rPr lang="en-US" dirty="0">
                <a:solidFill>
                  <a:schemeClr val="tx1"/>
                </a:solidFill>
              </a:rPr>
              <a:t>else</a:t>
            </a:r>
            <a:r>
              <a:rPr lang="en-US" dirty="0">
                <a:solidFill>
                  <a:srgbClr val="CC99FF"/>
                </a:solidFill>
              </a:rPr>
              <a:t>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b="1" dirty="0">
                <a:solidFill>
                  <a:srgbClr val="CC99FF"/>
                </a:solidFill>
              </a:rPr>
              <a:t>-&gt;</a:t>
            </a:r>
            <a:r>
              <a:rPr lang="en-US" b="1" dirty="0" err="1">
                <a:solidFill>
                  <a:srgbClr val="CC99FF"/>
                </a:solidFill>
              </a:rPr>
              <a:t>nextPtr</a:t>
            </a:r>
            <a:r>
              <a:rPr lang="en-US" b="1" dirty="0">
                <a:solidFill>
                  <a:srgbClr val="CC99FF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43" name="Group 4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64" name="Group 63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173491" y="3535502"/>
            <a:ext cx="1114096" cy="1130948"/>
            <a:chOff x="4850524" y="5291223"/>
            <a:chExt cx="1114096" cy="1130948"/>
          </a:xfrm>
        </p:grpSpPr>
        <p:grpSp>
          <p:nvGrpSpPr>
            <p:cNvPr id="37" name="Group 3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5" name="Elbow Connector 4"/>
          <p:cNvCxnSpPr>
            <a:stCxn id="66" idx="3"/>
            <a:endCxn id="54" idx="1"/>
          </p:cNvCxnSpPr>
          <p:nvPr/>
        </p:nvCxnSpPr>
        <p:spPr>
          <a:xfrm>
            <a:off x="5410711" y="4266808"/>
            <a:ext cx="843700" cy="971928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67" idx="3"/>
            <a:endCxn id="54" idx="1"/>
          </p:cNvCxnSpPr>
          <p:nvPr/>
        </p:nvCxnSpPr>
        <p:spPr>
          <a:xfrm>
            <a:off x="5410711" y="4641878"/>
            <a:ext cx="843700" cy="596858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>
            <a:stCxn id="40" idx="3"/>
            <a:endCxn id="54" idx="3"/>
          </p:cNvCxnSpPr>
          <p:nvPr/>
        </p:nvCxnSpPr>
        <p:spPr>
          <a:xfrm>
            <a:off x="7208760" y="4100976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6205668" y="2859522"/>
            <a:ext cx="1049742" cy="675980"/>
            <a:chOff x="6173491" y="2859522"/>
            <a:chExt cx="1049742" cy="675980"/>
          </a:xfrm>
        </p:grpSpPr>
        <p:sp>
          <p:nvSpPr>
            <p:cNvPr id="33" name="TextBox 32"/>
            <p:cNvSpPr txBox="1"/>
            <p:nvPr/>
          </p:nvSpPr>
          <p:spPr>
            <a:xfrm>
              <a:off x="6173491" y="2859522"/>
              <a:ext cx="1049742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tempPtr</a:t>
              </a:r>
              <a:endParaRPr lang="en-US" dirty="0"/>
            </a:p>
          </p:txBody>
        </p:sp>
        <p:cxnSp>
          <p:nvCxnSpPr>
            <p:cNvPr id="34" name="Straight Arrow Connector 33"/>
            <p:cNvCxnSpPr>
              <a:stCxn id="33" idx="2"/>
            </p:cNvCxnSpPr>
            <p:nvPr/>
          </p:nvCxnSpPr>
          <p:spPr>
            <a:xfrm flipH="1">
              <a:off x="6684581" y="3228854"/>
              <a:ext cx="13781" cy="306648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08211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bool List&lt;T&gt;::</a:t>
            </a:r>
            <a:r>
              <a:rPr lang="en-US" dirty="0" err="1"/>
              <a:t>RemoveFromFront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if 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firstPtr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 </a:t>
            </a:r>
            <a:r>
              <a:rPr lang="en-US" dirty="0">
                <a:solidFill>
                  <a:schemeClr val="tx1"/>
                </a:solidFill>
              </a:rPr>
              <a:t>else</a:t>
            </a:r>
            <a:r>
              <a:rPr lang="en-US" dirty="0">
                <a:solidFill>
                  <a:srgbClr val="CC99FF"/>
                </a:solidFill>
              </a:rPr>
              <a:t>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>
                <a:solidFill>
                  <a:schemeClr val="tx1"/>
                </a:solidFill>
              </a:rPr>
              <a:t>-&gt;</a:t>
            </a:r>
            <a:r>
              <a:rPr lang="en-US" dirty="0" err="1">
                <a:solidFill>
                  <a:schemeClr val="tx1"/>
                </a:solidFill>
              </a:rPr>
              <a:t>nextPtr</a:t>
            </a:r>
            <a:r>
              <a:rPr lang="en-US" dirty="0">
                <a:solidFill>
                  <a:schemeClr val="tx1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b="1" dirty="0">
                <a:solidFill>
                  <a:srgbClr val="CC99FF"/>
                </a:solidFill>
              </a:rPr>
              <a:t>delete </a:t>
            </a:r>
            <a:r>
              <a:rPr lang="en-US" b="1" dirty="0" err="1">
                <a:solidFill>
                  <a:srgbClr val="CC99FF"/>
                </a:solidFill>
              </a:rPr>
              <a:t>tempPtr</a:t>
            </a:r>
            <a:r>
              <a:rPr lang="en-US" b="1" dirty="0">
                <a:solidFill>
                  <a:srgbClr val="CC99FF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75583" y="5048332"/>
            <a:ext cx="1461472" cy="1130948"/>
            <a:chOff x="6096534" y="3953974"/>
            <a:chExt cx="1461472" cy="1130948"/>
          </a:xfrm>
        </p:grpSpPr>
        <p:grpSp>
          <p:nvGrpSpPr>
            <p:cNvPr id="43" name="Group 42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52" name="Group 51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54" name="TextBox 53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53" name="TextBox 52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9" name="Straight Connector 4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Connector 44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/>
          <p:cNvGrpSpPr/>
          <p:nvPr/>
        </p:nvGrpSpPr>
        <p:grpSpPr>
          <a:xfrm>
            <a:off x="4375442" y="4076404"/>
            <a:ext cx="1114096" cy="1130948"/>
            <a:chOff x="4850524" y="5291223"/>
            <a:chExt cx="1114096" cy="1130948"/>
          </a:xfrm>
        </p:grpSpPr>
        <p:grpSp>
          <p:nvGrpSpPr>
            <p:cNvPr id="64" name="Group 63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cxnSp>
        <p:nvCxnSpPr>
          <p:cNvPr id="5" name="Elbow Connector 4"/>
          <p:cNvCxnSpPr>
            <a:stCxn id="66" idx="3"/>
            <a:endCxn id="54" idx="1"/>
          </p:cNvCxnSpPr>
          <p:nvPr/>
        </p:nvCxnSpPr>
        <p:spPr>
          <a:xfrm>
            <a:off x="5410711" y="4266808"/>
            <a:ext cx="843700" cy="971928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lbow Connector 6"/>
          <p:cNvCxnSpPr>
            <a:stCxn id="67" idx="3"/>
            <a:endCxn id="54" idx="1"/>
          </p:cNvCxnSpPr>
          <p:nvPr/>
        </p:nvCxnSpPr>
        <p:spPr>
          <a:xfrm>
            <a:off x="5410711" y="4641878"/>
            <a:ext cx="843700" cy="596858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590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 smtClean="0"/>
              <a:t>ListNode</a:t>
            </a:r>
            <a:r>
              <a:rPr lang="en-US" dirty="0" smtClean="0"/>
              <a:t>&lt;T</a:t>
            </a:r>
            <a:r>
              <a:rPr lang="en-US" dirty="0"/>
              <a:t>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firstPtr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while (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!= </a:t>
            </a:r>
            <a:r>
              <a:rPr lang="en-US" dirty="0" err="1"/>
              <a:t>lastPtr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490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b="1" dirty="0" err="1">
                <a:solidFill>
                  <a:srgbClr val="CC99FF"/>
                </a:solidFill>
              </a:rPr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 smtClean="0"/>
              <a:t>ListNode</a:t>
            </a:r>
            <a:r>
              <a:rPr lang="en-US" dirty="0" smtClean="0"/>
              <a:t>&lt;T</a:t>
            </a:r>
            <a:r>
              <a:rPr lang="en-US" dirty="0"/>
              <a:t>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firstPtr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while (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!= </a:t>
            </a:r>
            <a:r>
              <a:rPr lang="en-US" dirty="0" err="1"/>
              <a:t>lastPtr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4375442" y="3140987"/>
            <a:ext cx="1114096" cy="1130948"/>
            <a:chOff x="4850524" y="5291223"/>
            <a:chExt cx="1114096" cy="1130948"/>
          </a:xfrm>
        </p:grpSpPr>
        <p:grpSp>
          <p:nvGrpSpPr>
            <p:cNvPr id="52" name="Group 5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410711" y="3289108"/>
            <a:ext cx="398859" cy="834706"/>
            <a:chOff x="5410711" y="4266808"/>
            <a:chExt cx="398859" cy="834706"/>
          </a:xfrm>
        </p:grpSpPr>
        <p:cxnSp>
          <p:nvCxnSpPr>
            <p:cNvPr id="68" name="Elbow Connector 67"/>
            <p:cNvCxnSpPr/>
            <p:nvPr/>
          </p:nvCxnSpPr>
          <p:spPr>
            <a:xfrm>
              <a:off x="5410711" y="4266808"/>
              <a:ext cx="251714" cy="755878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9" name="Group 68"/>
            <p:cNvGrpSpPr/>
            <p:nvPr/>
          </p:nvGrpSpPr>
          <p:grpSpPr>
            <a:xfrm>
              <a:off x="5410711" y="4641878"/>
              <a:ext cx="398859" cy="459636"/>
              <a:chOff x="5350300" y="4104520"/>
              <a:chExt cx="398859" cy="459636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H="1">
                <a:off x="541046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550925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b="1" dirty="0" err="1" smtClean="0">
                <a:solidFill>
                  <a:srgbClr val="CC99FF"/>
                </a:solidFill>
              </a:rPr>
              <a:t>ListNode</a:t>
            </a:r>
            <a:r>
              <a:rPr lang="en-US" b="1" dirty="0" smtClean="0">
                <a:solidFill>
                  <a:srgbClr val="CC99FF"/>
                </a:solidFill>
              </a:rPr>
              <a:t>&lt;T</a:t>
            </a:r>
            <a:r>
              <a:rPr lang="en-US" b="1" dirty="0">
                <a:solidFill>
                  <a:srgbClr val="CC99FF"/>
                </a:solidFill>
              </a:rPr>
              <a:t>&gt; *</a:t>
            </a:r>
            <a:r>
              <a:rPr lang="en-US" b="1" dirty="0" err="1">
                <a:solidFill>
                  <a:srgbClr val="CC99FF"/>
                </a:solidFill>
              </a:rPr>
              <a:t>tempPtr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firstPtr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while (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!= </a:t>
            </a:r>
            <a:r>
              <a:rPr lang="en-US" dirty="0" err="1"/>
              <a:t>lastPtr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6175583" y="4112915"/>
            <a:ext cx="1461472" cy="1130948"/>
            <a:chOff x="6096534" y="3953974"/>
            <a:chExt cx="1461472" cy="1130948"/>
          </a:xfrm>
        </p:grpSpPr>
        <p:grpSp>
          <p:nvGrpSpPr>
            <p:cNvPr id="41" name="Group 40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375442" y="3140987"/>
            <a:ext cx="1114096" cy="1130948"/>
            <a:chOff x="4850524" y="5291223"/>
            <a:chExt cx="1114096" cy="1130948"/>
          </a:xfrm>
        </p:grpSpPr>
        <p:grpSp>
          <p:nvGrpSpPr>
            <p:cNvPr id="52" name="Group 5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cxnSp>
        <p:nvCxnSpPr>
          <p:cNvPr id="61" name="Elbow Connector 60"/>
          <p:cNvCxnSpPr>
            <a:stCxn id="54" idx="3"/>
            <a:endCxn id="49" idx="1"/>
          </p:cNvCxnSpPr>
          <p:nvPr/>
        </p:nvCxnSpPr>
        <p:spPr>
          <a:xfrm>
            <a:off x="5410711" y="3331391"/>
            <a:ext cx="843700" cy="971928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5" idx="3"/>
            <a:endCxn id="49" idx="1"/>
          </p:cNvCxnSpPr>
          <p:nvPr/>
        </p:nvCxnSpPr>
        <p:spPr>
          <a:xfrm>
            <a:off x="5410711" y="3706461"/>
            <a:ext cx="843700" cy="596858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407619" y="5208723"/>
            <a:ext cx="104974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5" name="Elbow Connector 4"/>
          <p:cNvCxnSpPr>
            <a:stCxn id="65" idx="3"/>
            <a:endCxn id="49" idx="1"/>
          </p:cNvCxnSpPr>
          <p:nvPr/>
        </p:nvCxnSpPr>
        <p:spPr>
          <a:xfrm flipV="1">
            <a:off x="5457361" y="4303319"/>
            <a:ext cx="797050" cy="10900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9675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 smtClean="0">
                <a:solidFill>
                  <a:schemeClr val="tx1"/>
                </a:solidFill>
              </a:rPr>
              <a:t>ListNode</a:t>
            </a:r>
            <a:r>
              <a:rPr lang="en-US" dirty="0" smtClean="0">
                <a:solidFill>
                  <a:schemeClr val="tx1"/>
                </a:solidFill>
              </a:rPr>
              <a:t>&lt;T</a:t>
            </a:r>
            <a:r>
              <a:rPr lang="en-US" dirty="0">
                <a:solidFill>
                  <a:schemeClr val="tx1"/>
                </a:solidFill>
              </a:rPr>
              <a:t>&gt; *</a:t>
            </a:r>
            <a:r>
              <a:rPr lang="en-US" dirty="0" err="1">
                <a:solidFill>
                  <a:schemeClr val="tx1"/>
                </a:solidFill>
              </a:rPr>
              <a:t>tempPtr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b="1" dirty="0">
                <a:solidFill>
                  <a:srgbClr val="CC99FF"/>
                </a:solidFill>
              </a:rPr>
              <a:t> ==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firstPtr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while (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!= </a:t>
            </a:r>
            <a:r>
              <a:rPr lang="en-US" dirty="0" err="1"/>
              <a:t>lastPtr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6175583" y="4112915"/>
            <a:ext cx="1461472" cy="1130948"/>
            <a:chOff x="6096534" y="3953974"/>
            <a:chExt cx="1461472" cy="1130948"/>
          </a:xfrm>
        </p:grpSpPr>
        <p:grpSp>
          <p:nvGrpSpPr>
            <p:cNvPr id="41" name="Group 40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375442" y="3140987"/>
            <a:ext cx="1114096" cy="1130948"/>
            <a:chOff x="4850524" y="5291223"/>
            <a:chExt cx="1114096" cy="1130948"/>
          </a:xfrm>
        </p:grpSpPr>
        <p:grpSp>
          <p:nvGrpSpPr>
            <p:cNvPr id="52" name="Group 5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cxnSp>
        <p:nvCxnSpPr>
          <p:cNvPr id="61" name="Elbow Connector 60"/>
          <p:cNvCxnSpPr>
            <a:stCxn id="54" idx="3"/>
            <a:endCxn id="49" idx="1"/>
          </p:cNvCxnSpPr>
          <p:nvPr/>
        </p:nvCxnSpPr>
        <p:spPr>
          <a:xfrm>
            <a:off x="5410711" y="3331391"/>
            <a:ext cx="843700" cy="971928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5" idx="3"/>
            <a:endCxn id="49" idx="1"/>
          </p:cNvCxnSpPr>
          <p:nvPr/>
        </p:nvCxnSpPr>
        <p:spPr>
          <a:xfrm>
            <a:off x="5410711" y="3706461"/>
            <a:ext cx="843700" cy="596858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4407619" y="5208723"/>
            <a:ext cx="104974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5" name="Elbow Connector 4"/>
          <p:cNvCxnSpPr>
            <a:stCxn id="65" idx="3"/>
            <a:endCxn id="49" idx="1"/>
          </p:cNvCxnSpPr>
          <p:nvPr/>
        </p:nvCxnSpPr>
        <p:spPr>
          <a:xfrm flipV="1">
            <a:off x="5457361" y="4303319"/>
            <a:ext cx="797050" cy="10900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31660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 smtClean="0">
                <a:solidFill>
                  <a:schemeClr val="tx1"/>
                </a:solidFill>
              </a:rPr>
              <a:t>ListNode</a:t>
            </a:r>
            <a:r>
              <a:rPr lang="en-US" dirty="0" smtClean="0">
                <a:solidFill>
                  <a:schemeClr val="tx1"/>
                </a:solidFill>
              </a:rPr>
              <a:t>&lt;T</a:t>
            </a:r>
            <a:r>
              <a:rPr lang="en-US" dirty="0">
                <a:solidFill>
                  <a:schemeClr val="tx1"/>
                </a:solidFill>
              </a:rPr>
              <a:t>&gt; *</a:t>
            </a:r>
            <a:r>
              <a:rPr lang="en-US" dirty="0" err="1">
                <a:solidFill>
                  <a:schemeClr val="tx1"/>
                </a:solidFill>
              </a:rPr>
              <a:t>tempPtr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>
                <a:solidFill>
                  <a:schemeClr val="tx1"/>
                </a:solidFill>
              </a:rPr>
              <a:t> ==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b="1" dirty="0" err="1" smtClean="0">
                <a:solidFill>
                  <a:srgbClr val="CC99FF"/>
                </a:solidFill>
              </a:rPr>
              <a:t>firstPtr</a:t>
            </a:r>
            <a:r>
              <a:rPr lang="en-US" b="1" dirty="0" smtClean="0">
                <a:solidFill>
                  <a:srgbClr val="CC99FF"/>
                </a:solidFill>
              </a:rPr>
              <a:t> </a:t>
            </a:r>
            <a:r>
              <a:rPr lang="en-US" b="1" dirty="0">
                <a:solidFill>
                  <a:srgbClr val="CC99FF"/>
                </a:solidFill>
              </a:rPr>
              <a:t>=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b="1" dirty="0">
                <a:solidFill>
                  <a:srgbClr val="CC99FF"/>
                </a:solidFill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while (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!= </a:t>
            </a:r>
            <a:r>
              <a:rPr lang="en-US" dirty="0" err="1"/>
              <a:t>lastPtr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6175583" y="4112915"/>
            <a:ext cx="1461472" cy="1130948"/>
            <a:chOff x="6096534" y="3953974"/>
            <a:chExt cx="1461472" cy="1130948"/>
          </a:xfrm>
        </p:grpSpPr>
        <p:grpSp>
          <p:nvGrpSpPr>
            <p:cNvPr id="41" name="Group 40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375442" y="3140987"/>
            <a:ext cx="1114096" cy="1130948"/>
            <a:chOff x="4850524" y="5291223"/>
            <a:chExt cx="1114096" cy="1130948"/>
          </a:xfrm>
        </p:grpSpPr>
        <p:grpSp>
          <p:nvGrpSpPr>
            <p:cNvPr id="52" name="Group 5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4407619" y="5208723"/>
            <a:ext cx="104974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5" name="Elbow Connector 4"/>
          <p:cNvCxnSpPr>
            <a:stCxn id="65" idx="3"/>
            <a:endCxn id="49" idx="1"/>
          </p:cNvCxnSpPr>
          <p:nvPr/>
        </p:nvCxnSpPr>
        <p:spPr>
          <a:xfrm flipV="1">
            <a:off x="5457361" y="4303319"/>
            <a:ext cx="797050" cy="1090070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5410711" y="3289108"/>
            <a:ext cx="398859" cy="834706"/>
            <a:chOff x="5410711" y="4266808"/>
            <a:chExt cx="398859" cy="834706"/>
          </a:xfrm>
        </p:grpSpPr>
        <p:cxnSp>
          <p:nvCxnSpPr>
            <p:cNvPr id="25" name="Elbow Connector 24"/>
            <p:cNvCxnSpPr/>
            <p:nvPr/>
          </p:nvCxnSpPr>
          <p:spPr>
            <a:xfrm>
              <a:off x="5410711" y="4266808"/>
              <a:ext cx="251714" cy="755878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/>
          </p:nvGrpSpPr>
          <p:grpSpPr>
            <a:xfrm>
              <a:off x="5410711" y="4641878"/>
              <a:ext cx="398859" cy="459636"/>
              <a:chOff x="5350300" y="4104520"/>
              <a:chExt cx="398859" cy="459636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541046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064954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 smtClean="0"/>
              <a:t>ListNode</a:t>
            </a:r>
            <a:r>
              <a:rPr lang="en-US" dirty="0" smtClean="0"/>
              <a:t>&lt;T</a:t>
            </a:r>
            <a:r>
              <a:rPr lang="en-US" dirty="0"/>
              <a:t>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firstPtr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b="1" dirty="0" err="1">
                <a:solidFill>
                  <a:srgbClr val="CC99FF"/>
                </a:solidFill>
              </a:rPr>
              <a:t>ListNode</a:t>
            </a:r>
            <a:r>
              <a:rPr lang="en-US" b="1" dirty="0">
                <a:solidFill>
                  <a:srgbClr val="CC99FF"/>
                </a:solidFill>
              </a:rPr>
              <a:t>&lt;T&gt; *</a:t>
            </a:r>
            <a:r>
              <a:rPr lang="en-US" b="1" dirty="0" err="1">
                <a:solidFill>
                  <a:srgbClr val="CC99FF"/>
                </a:solidFill>
              </a:rPr>
              <a:t>currentPtr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while (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!= </a:t>
            </a:r>
            <a:r>
              <a:rPr lang="en-US" dirty="0" err="1"/>
              <a:t>lastPtr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6175583" y="4112915"/>
            <a:ext cx="1461472" cy="1130948"/>
            <a:chOff x="6096534" y="3953974"/>
            <a:chExt cx="1461472" cy="1130948"/>
          </a:xfrm>
        </p:grpSpPr>
        <p:grpSp>
          <p:nvGrpSpPr>
            <p:cNvPr id="41" name="Group 40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375442" y="3140987"/>
            <a:ext cx="1114096" cy="1130948"/>
            <a:chOff x="4850524" y="5291223"/>
            <a:chExt cx="1114096" cy="1130948"/>
          </a:xfrm>
        </p:grpSpPr>
        <p:grpSp>
          <p:nvGrpSpPr>
            <p:cNvPr id="52" name="Group 5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73491" y="2600085"/>
            <a:ext cx="1114096" cy="1130948"/>
            <a:chOff x="4850524" y="5291223"/>
            <a:chExt cx="1114096" cy="1130948"/>
          </a:xfrm>
        </p:grpSpPr>
        <p:grpSp>
          <p:nvGrpSpPr>
            <p:cNvPr id="57" name="Group 5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61" name="Elbow Connector 60"/>
          <p:cNvCxnSpPr>
            <a:stCxn id="54" idx="3"/>
            <a:endCxn id="59" idx="1"/>
          </p:cNvCxnSpPr>
          <p:nvPr/>
        </p:nvCxnSpPr>
        <p:spPr>
          <a:xfrm flipV="1">
            <a:off x="5410711" y="2790489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5" idx="3"/>
            <a:endCxn id="49" idx="1"/>
          </p:cNvCxnSpPr>
          <p:nvPr/>
        </p:nvCxnSpPr>
        <p:spPr>
          <a:xfrm>
            <a:off x="5410711" y="3706461"/>
            <a:ext cx="843700" cy="596858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60" idx="3"/>
            <a:endCxn id="49" idx="3"/>
          </p:cNvCxnSpPr>
          <p:nvPr/>
        </p:nvCxnSpPr>
        <p:spPr>
          <a:xfrm>
            <a:off x="7208760" y="3165559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6101289" y="1949409"/>
            <a:ext cx="1258500" cy="650676"/>
            <a:chOff x="6026346" y="2903834"/>
            <a:chExt cx="1258500" cy="650676"/>
          </a:xfrm>
        </p:grpSpPr>
        <p:sp>
          <p:nvSpPr>
            <p:cNvPr id="65" name="TextBox 64"/>
            <p:cNvSpPr txBox="1"/>
            <p:nvPr/>
          </p:nvSpPr>
          <p:spPr>
            <a:xfrm>
              <a:off x="6026346" y="2903834"/>
              <a:ext cx="1258500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currentPtr</a:t>
              </a:r>
              <a:endParaRPr lang="en-US" dirty="0"/>
            </a:p>
          </p:txBody>
        </p:sp>
        <p:cxnSp>
          <p:nvCxnSpPr>
            <p:cNvPr id="66" name="Straight Arrow Connector 65"/>
            <p:cNvCxnSpPr>
              <a:stCxn id="65" idx="2"/>
              <a:endCxn id="59" idx="0"/>
            </p:cNvCxnSpPr>
            <p:nvPr/>
          </p:nvCxnSpPr>
          <p:spPr>
            <a:xfrm>
              <a:off x="6655596" y="3273166"/>
              <a:ext cx="1" cy="28134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4407619" y="5208723"/>
            <a:ext cx="104974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36" name="Elbow Connector 35"/>
          <p:cNvCxnSpPr>
            <a:stCxn id="35" idx="3"/>
          </p:cNvCxnSpPr>
          <p:nvPr/>
        </p:nvCxnSpPr>
        <p:spPr>
          <a:xfrm flipV="1">
            <a:off x="5457361" y="4303319"/>
            <a:ext cx="797050" cy="1090070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7164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 smtClean="0"/>
              <a:t>ListNode</a:t>
            </a:r>
            <a:r>
              <a:rPr lang="en-US" dirty="0" smtClean="0"/>
              <a:t>&lt;T</a:t>
            </a:r>
            <a:r>
              <a:rPr lang="en-US" dirty="0"/>
              <a:t>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firstPtr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b="1" dirty="0">
                <a:solidFill>
                  <a:srgbClr val="CC99FF"/>
                </a:solidFill>
              </a:rPr>
              <a:t>while (</a:t>
            </a:r>
            <a:r>
              <a:rPr lang="en-US" b="1" dirty="0" err="1">
                <a:solidFill>
                  <a:srgbClr val="CC99FF"/>
                </a:solidFill>
              </a:rPr>
              <a:t>currentPtr</a:t>
            </a:r>
            <a:r>
              <a:rPr lang="en-US" b="1" dirty="0">
                <a:solidFill>
                  <a:srgbClr val="CC99FF"/>
                </a:solidFill>
              </a:rPr>
              <a:t>-&gt;</a:t>
            </a:r>
            <a:r>
              <a:rPr lang="en-US" b="1" dirty="0" err="1">
                <a:solidFill>
                  <a:srgbClr val="CC99FF"/>
                </a:solidFill>
              </a:rPr>
              <a:t>nextPtr</a:t>
            </a:r>
            <a:r>
              <a:rPr lang="en-US" b="1" dirty="0">
                <a:solidFill>
                  <a:srgbClr val="CC99FF"/>
                </a:solidFill>
              </a:rPr>
              <a:t> !=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b="1" dirty="0">
                <a:solidFill>
                  <a:srgbClr val="CC99FF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rgbClr val="CC99FF"/>
                </a:solidFill>
              </a:rPr>
              <a:t>        </a:t>
            </a:r>
            <a:r>
              <a:rPr lang="en-US" b="1" dirty="0" err="1">
                <a:solidFill>
                  <a:srgbClr val="CC99FF"/>
                </a:solidFill>
              </a:rPr>
              <a:t>currentPtr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currentPtr</a:t>
            </a:r>
            <a:r>
              <a:rPr lang="en-US" b="1" dirty="0">
                <a:solidFill>
                  <a:srgbClr val="CC99FF"/>
                </a:solidFill>
              </a:rPr>
              <a:t>-&gt;</a:t>
            </a:r>
            <a:r>
              <a:rPr lang="en-US" b="1" dirty="0" err="1">
                <a:solidFill>
                  <a:srgbClr val="CC99FF"/>
                </a:solidFill>
              </a:rPr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lastPtr</a:t>
            </a:r>
            <a:r>
              <a:rPr lang="en-US" dirty="0"/>
              <a:t> = </a:t>
            </a:r>
            <a:r>
              <a:rPr lang="en-US" dirty="0" err="1"/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6175583" y="4112915"/>
            <a:ext cx="1461472" cy="1130948"/>
            <a:chOff x="6096534" y="3953974"/>
            <a:chExt cx="1461472" cy="1130948"/>
          </a:xfrm>
        </p:grpSpPr>
        <p:grpSp>
          <p:nvGrpSpPr>
            <p:cNvPr id="41" name="Group 40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375442" y="3140987"/>
            <a:ext cx="1114096" cy="1130948"/>
            <a:chOff x="4850524" y="5291223"/>
            <a:chExt cx="1114096" cy="1130948"/>
          </a:xfrm>
        </p:grpSpPr>
        <p:grpSp>
          <p:nvGrpSpPr>
            <p:cNvPr id="52" name="Group 5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73491" y="2600085"/>
            <a:ext cx="1114096" cy="1130948"/>
            <a:chOff x="4850524" y="5291223"/>
            <a:chExt cx="1114096" cy="1130948"/>
          </a:xfrm>
        </p:grpSpPr>
        <p:grpSp>
          <p:nvGrpSpPr>
            <p:cNvPr id="57" name="Group 5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61" name="Elbow Connector 60"/>
          <p:cNvCxnSpPr>
            <a:stCxn id="54" idx="3"/>
            <a:endCxn id="59" idx="1"/>
          </p:cNvCxnSpPr>
          <p:nvPr/>
        </p:nvCxnSpPr>
        <p:spPr>
          <a:xfrm flipV="1">
            <a:off x="5410711" y="2790489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5" idx="3"/>
            <a:endCxn id="49" idx="1"/>
          </p:cNvCxnSpPr>
          <p:nvPr/>
        </p:nvCxnSpPr>
        <p:spPr>
          <a:xfrm>
            <a:off x="5410711" y="3706461"/>
            <a:ext cx="843700" cy="596858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60" idx="3"/>
            <a:endCxn id="49" idx="3"/>
          </p:cNvCxnSpPr>
          <p:nvPr/>
        </p:nvCxnSpPr>
        <p:spPr>
          <a:xfrm>
            <a:off x="7208760" y="3165559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6101289" y="1949409"/>
            <a:ext cx="1258500" cy="650676"/>
            <a:chOff x="6026346" y="2903834"/>
            <a:chExt cx="1258500" cy="650676"/>
          </a:xfrm>
        </p:grpSpPr>
        <p:sp>
          <p:nvSpPr>
            <p:cNvPr id="65" name="TextBox 64"/>
            <p:cNvSpPr txBox="1"/>
            <p:nvPr/>
          </p:nvSpPr>
          <p:spPr>
            <a:xfrm>
              <a:off x="6026346" y="2903834"/>
              <a:ext cx="1258500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currentPtr</a:t>
              </a:r>
              <a:endParaRPr lang="en-US" dirty="0"/>
            </a:p>
          </p:txBody>
        </p:sp>
        <p:cxnSp>
          <p:nvCxnSpPr>
            <p:cNvPr id="66" name="Straight Arrow Connector 65"/>
            <p:cNvCxnSpPr>
              <a:stCxn id="65" idx="2"/>
              <a:endCxn id="59" idx="0"/>
            </p:cNvCxnSpPr>
            <p:nvPr/>
          </p:nvCxnSpPr>
          <p:spPr>
            <a:xfrm>
              <a:off x="6655596" y="3273166"/>
              <a:ext cx="1" cy="28134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4407619" y="5208723"/>
            <a:ext cx="104974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36" name="Elbow Connector 35"/>
          <p:cNvCxnSpPr>
            <a:stCxn id="35" idx="3"/>
          </p:cNvCxnSpPr>
          <p:nvPr/>
        </p:nvCxnSpPr>
        <p:spPr>
          <a:xfrm flipV="1">
            <a:off x="5457361" y="4303319"/>
            <a:ext cx="797050" cy="1090070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37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99FF"/>
                </a:solidFill>
              </a:rPr>
              <a:t>Queues</a:t>
            </a:r>
            <a:endParaRPr lang="en-US" b="1" i="1" dirty="0">
              <a:solidFill>
                <a:srgbClr val="CC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In First Out (FIFO)</a:t>
            </a:r>
          </a:p>
          <a:p>
            <a:pPr lvl="1"/>
            <a:r>
              <a:rPr lang="en-US" dirty="0" smtClean="0"/>
              <a:t>Insertions at the “end” of the queue</a:t>
            </a:r>
          </a:p>
          <a:p>
            <a:pPr lvl="1"/>
            <a:r>
              <a:rPr lang="en-US" dirty="0" smtClean="0"/>
              <a:t>Removals from the “front” of the queue</a:t>
            </a:r>
          </a:p>
          <a:p>
            <a:r>
              <a:rPr lang="en-US" dirty="0" smtClean="0"/>
              <a:t>Analogy</a:t>
            </a:r>
          </a:p>
          <a:p>
            <a:pPr lvl="1"/>
            <a:r>
              <a:rPr lang="en-US" dirty="0" smtClean="0"/>
              <a:t>Waiting in line in a drive through</a:t>
            </a:r>
          </a:p>
          <a:p>
            <a:pPr lvl="1"/>
            <a:r>
              <a:rPr lang="en-US" dirty="0" smtClean="0"/>
              <a:t>First come, first serve</a:t>
            </a:r>
          </a:p>
          <a:p>
            <a:r>
              <a:rPr lang="en-US" dirty="0" smtClean="0"/>
              <a:t>Two primary operations</a:t>
            </a:r>
          </a:p>
          <a:p>
            <a:pPr lvl="1"/>
            <a:r>
              <a:rPr lang="en-US" b="1" i="1" dirty="0" err="1" smtClean="0">
                <a:solidFill>
                  <a:srgbClr val="CC99FF"/>
                </a:solidFill>
              </a:rPr>
              <a:t>enqueue</a:t>
            </a:r>
            <a:r>
              <a:rPr lang="en-US" dirty="0" smtClean="0"/>
              <a:t>:  adds an item into the queue</a:t>
            </a:r>
          </a:p>
          <a:p>
            <a:pPr lvl="1"/>
            <a:r>
              <a:rPr lang="en-US" b="1" i="1" dirty="0" err="1" smtClean="0">
                <a:solidFill>
                  <a:srgbClr val="CC99FF"/>
                </a:solidFill>
              </a:rPr>
              <a:t>dequeue</a:t>
            </a:r>
            <a:r>
              <a:rPr lang="en-US" dirty="0" smtClean="0"/>
              <a:t>:  removes an item from the queue</a:t>
            </a:r>
          </a:p>
          <a:p>
            <a:r>
              <a:rPr lang="en-US" dirty="0" smtClean="0"/>
              <a:t>Applications:  scheduling,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8854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 smtClean="0"/>
              <a:t>ListNode</a:t>
            </a:r>
            <a:r>
              <a:rPr lang="en-US" dirty="0" smtClean="0"/>
              <a:t>&lt;T</a:t>
            </a:r>
            <a:r>
              <a:rPr lang="en-US" dirty="0"/>
              <a:t>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firstPtr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>
                <a:solidFill>
                  <a:schemeClr val="tx1"/>
                </a:solidFill>
              </a:rPr>
              <a:t>while (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-&gt;</a:t>
            </a:r>
            <a:r>
              <a:rPr lang="en-US" dirty="0" err="1">
                <a:solidFill>
                  <a:schemeClr val="tx1"/>
                </a:solidFill>
              </a:rPr>
              <a:t>nextPtr</a:t>
            </a:r>
            <a:r>
              <a:rPr lang="en-US" dirty="0">
                <a:solidFill>
                  <a:schemeClr val="tx1"/>
                </a:solidFill>
              </a:rPr>
              <a:t> !=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-&gt;</a:t>
            </a:r>
            <a:r>
              <a:rPr lang="en-US" dirty="0" err="1">
                <a:solidFill>
                  <a:schemeClr val="tx1"/>
                </a:solidFill>
              </a:rPr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b="1" dirty="0" err="1">
                <a:solidFill>
                  <a:srgbClr val="CC99FF"/>
                </a:solidFill>
              </a:rPr>
              <a:t>lastPtr</a:t>
            </a:r>
            <a:r>
              <a:rPr lang="en-US" b="1" dirty="0">
                <a:solidFill>
                  <a:srgbClr val="CC99FF"/>
                </a:solidFill>
              </a:rPr>
              <a:t> = </a:t>
            </a:r>
            <a:r>
              <a:rPr lang="en-US" b="1" dirty="0" err="1">
                <a:solidFill>
                  <a:srgbClr val="CC99FF"/>
                </a:solidFill>
              </a:rPr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6175583" y="4112915"/>
            <a:ext cx="1461472" cy="1130948"/>
            <a:chOff x="6096534" y="3953974"/>
            <a:chExt cx="1461472" cy="1130948"/>
          </a:xfrm>
        </p:grpSpPr>
        <p:grpSp>
          <p:nvGrpSpPr>
            <p:cNvPr id="41" name="Group 40"/>
            <p:cNvGrpSpPr/>
            <p:nvPr/>
          </p:nvGrpSpPr>
          <p:grpSpPr>
            <a:xfrm>
              <a:off x="6096534" y="3953974"/>
              <a:ext cx="1114096" cy="1130948"/>
              <a:chOff x="4850524" y="5291223"/>
              <a:chExt cx="1114096" cy="1130948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929352" y="5291223"/>
                <a:ext cx="956441" cy="750140"/>
                <a:chOff x="5265683" y="5475889"/>
                <a:chExt cx="956441" cy="750140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5265683" y="5475889"/>
                  <a:ext cx="956441" cy="380808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smtClean="0"/>
                    <a:t>value</a:t>
                  </a:r>
                  <a:endParaRPr lang="en-US" dirty="0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5265683" y="5856697"/>
                  <a:ext cx="956441" cy="369332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 smtClean="0"/>
                    <a:t>nextPtr</a:t>
                  </a:r>
                  <a:endParaRPr lang="en-US" dirty="0"/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4850524" y="6052839"/>
                <a:ext cx="1114096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ListNode</a:t>
                </a:r>
                <a:endParaRPr lang="en-US" dirty="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7146276" y="4519448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>
              <a:off x="7385119" y="4519448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375442" y="3140987"/>
            <a:ext cx="1114096" cy="1130948"/>
            <a:chOff x="4850524" y="5291223"/>
            <a:chExt cx="1114096" cy="1130948"/>
          </a:xfrm>
        </p:grpSpPr>
        <p:grpSp>
          <p:nvGrpSpPr>
            <p:cNvPr id="52" name="Group 5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73491" y="2600085"/>
            <a:ext cx="1114096" cy="1130948"/>
            <a:chOff x="4850524" y="5291223"/>
            <a:chExt cx="1114096" cy="1130948"/>
          </a:xfrm>
        </p:grpSpPr>
        <p:grpSp>
          <p:nvGrpSpPr>
            <p:cNvPr id="57" name="Group 5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61" name="Elbow Connector 60"/>
          <p:cNvCxnSpPr>
            <a:stCxn id="54" idx="3"/>
            <a:endCxn id="59" idx="1"/>
          </p:cNvCxnSpPr>
          <p:nvPr/>
        </p:nvCxnSpPr>
        <p:spPr>
          <a:xfrm flipV="1">
            <a:off x="5410711" y="2790489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5" idx="3"/>
            <a:endCxn id="59" idx="1"/>
          </p:cNvCxnSpPr>
          <p:nvPr/>
        </p:nvCxnSpPr>
        <p:spPr>
          <a:xfrm flipV="1">
            <a:off x="5410711" y="2790489"/>
            <a:ext cx="841608" cy="915972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60" idx="3"/>
            <a:endCxn id="49" idx="3"/>
          </p:cNvCxnSpPr>
          <p:nvPr/>
        </p:nvCxnSpPr>
        <p:spPr>
          <a:xfrm>
            <a:off x="7208760" y="3165559"/>
            <a:ext cx="2092" cy="1137760"/>
          </a:xfrm>
          <a:prstGeom prst="bentConnector3">
            <a:avLst>
              <a:gd name="adj1" fmla="val 11027342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6101289" y="1949409"/>
            <a:ext cx="1258500" cy="650676"/>
            <a:chOff x="6026346" y="2903834"/>
            <a:chExt cx="1258500" cy="650676"/>
          </a:xfrm>
        </p:grpSpPr>
        <p:sp>
          <p:nvSpPr>
            <p:cNvPr id="65" name="TextBox 64"/>
            <p:cNvSpPr txBox="1"/>
            <p:nvPr/>
          </p:nvSpPr>
          <p:spPr>
            <a:xfrm>
              <a:off x="6026346" y="2903834"/>
              <a:ext cx="1258500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currentPtr</a:t>
              </a:r>
              <a:endParaRPr lang="en-US" dirty="0"/>
            </a:p>
          </p:txBody>
        </p:sp>
        <p:cxnSp>
          <p:nvCxnSpPr>
            <p:cNvPr id="66" name="Straight Arrow Connector 65"/>
            <p:cNvCxnSpPr>
              <a:stCxn id="65" idx="2"/>
              <a:endCxn id="59" idx="0"/>
            </p:cNvCxnSpPr>
            <p:nvPr/>
          </p:nvCxnSpPr>
          <p:spPr>
            <a:xfrm>
              <a:off x="6655596" y="3273166"/>
              <a:ext cx="1" cy="28134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4407619" y="5208723"/>
            <a:ext cx="104974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36" name="Elbow Connector 35"/>
          <p:cNvCxnSpPr>
            <a:stCxn id="35" idx="3"/>
          </p:cNvCxnSpPr>
          <p:nvPr/>
        </p:nvCxnSpPr>
        <p:spPr>
          <a:xfrm flipV="1">
            <a:off x="5457361" y="4303319"/>
            <a:ext cx="797050" cy="1090070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9680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 smtClean="0"/>
              <a:t>ListNode</a:t>
            </a:r>
            <a:r>
              <a:rPr lang="en-US" dirty="0" smtClean="0"/>
              <a:t>&lt;T</a:t>
            </a:r>
            <a:r>
              <a:rPr lang="en-US" dirty="0"/>
              <a:t>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firstPtr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>
                <a:solidFill>
                  <a:schemeClr val="tx1"/>
                </a:solidFill>
              </a:rPr>
              <a:t>while (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-&gt;</a:t>
            </a:r>
            <a:r>
              <a:rPr lang="en-US" dirty="0" err="1">
                <a:solidFill>
                  <a:schemeClr val="tx1"/>
                </a:solidFill>
              </a:rPr>
              <a:t>nextPtr</a:t>
            </a:r>
            <a:r>
              <a:rPr lang="en-US" dirty="0">
                <a:solidFill>
                  <a:schemeClr val="tx1"/>
                </a:solidFill>
              </a:rPr>
              <a:t> !=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-&gt;</a:t>
            </a:r>
            <a:r>
              <a:rPr lang="en-US" dirty="0" err="1">
                <a:solidFill>
                  <a:schemeClr val="tx1"/>
                </a:solidFill>
              </a:rPr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b="1" dirty="0" err="1">
                <a:solidFill>
                  <a:srgbClr val="CC99FF"/>
                </a:solidFill>
              </a:rPr>
              <a:t>currentPtr</a:t>
            </a:r>
            <a:r>
              <a:rPr lang="en-US" b="1" dirty="0">
                <a:solidFill>
                  <a:srgbClr val="CC99FF"/>
                </a:solidFill>
              </a:rPr>
              <a:t>-&gt;</a:t>
            </a:r>
            <a:r>
              <a:rPr lang="en-US" b="1" dirty="0" err="1">
                <a:solidFill>
                  <a:srgbClr val="CC99FF"/>
                </a:solidFill>
              </a:rPr>
              <a:t>nextPtr</a:t>
            </a:r>
            <a:r>
              <a:rPr lang="en-US" b="1" dirty="0">
                <a:solidFill>
                  <a:srgbClr val="CC99FF"/>
                </a:solidFill>
              </a:rPr>
              <a:t> = 0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delete </a:t>
            </a:r>
            <a:r>
              <a:rPr lang="en-US" dirty="0" err="1"/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6175583" y="4112915"/>
            <a:ext cx="1114096" cy="1130948"/>
            <a:chOff x="4850524" y="5291223"/>
            <a:chExt cx="1114096" cy="1130948"/>
          </a:xfrm>
        </p:grpSpPr>
        <p:grpSp>
          <p:nvGrpSpPr>
            <p:cNvPr id="47" name="Group 4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225325" y="4678389"/>
            <a:ext cx="411730" cy="459636"/>
            <a:chOff x="7225325" y="4678389"/>
            <a:chExt cx="411730" cy="459636"/>
          </a:xfrm>
        </p:grpSpPr>
        <p:grpSp>
          <p:nvGrpSpPr>
            <p:cNvPr id="42" name="Group 41"/>
            <p:cNvGrpSpPr/>
            <p:nvPr/>
          </p:nvGrpSpPr>
          <p:grpSpPr>
            <a:xfrm>
              <a:off x="7225325" y="4678389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>
              <a:off x="7464168" y="4678389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4375442" y="3140987"/>
            <a:ext cx="1114096" cy="1130948"/>
            <a:chOff x="4850524" y="5291223"/>
            <a:chExt cx="1114096" cy="1130948"/>
          </a:xfrm>
        </p:grpSpPr>
        <p:grpSp>
          <p:nvGrpSpPr>
            <p:cNvPr id="52" name="Group 5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73491" y="2600085"/>
            <a:ext cx="1114096" cy="1130948"/>
            <a:chOff x="4850524" y="5291223"/>
            <a:chExt cx="1114096" cy="1130948"/>
          </a:xfrm>
        </p:grpSpPr>
        <p:grpSp>
          <p:nvGrpSpPr>
            <p:cNvPr id="57" name="Group 5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61" name="Elbow Connector 60"/>
          <p:cNvCxnSpPr>
            <a:stCxn id="54" idx="3"/>
            <a:endCxn id="59" idx="1"/>
          </p:cNvCxnSpPr>
          <p:nvPr/>
        </p:nvCxnSpPr>
        <p:spPr>
          <a:xfrm flipV="1">
            <a:off x="5410711" y="2790489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5" idx="3"/>
            <a:endCxn id="59" idx="1"/>
          </p:cNvCxnSpPr>
          <p:nvPr/>
        </p:nvCxnSpPr>
        <p:spPr>
          <a:xfrm flipV="1">
            <a:off x="5410711" y="2790489"/>
            <a:ext cx="841608" cy="915972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6101289" y="1949409"/>
            <a:ext cx="1258500" cy="650676"/>
            <a:chOff x="6026346" y="2903834"/>
            <a:chExt cx="1258500" cy="650676"/>
          </a:xfrm>
        </p:grpSpPr>
        <p:sp>
          <p:nvSpPr>
            <p:cNvPr id="65" name="TextBox 64"/>
            <p:cNvSpPr txBox="1"/>
            <p:nvPr/>
          </p:nvSpPr>
          <p:spPr>
            <a:xfrm>
              <a:off x="6026346" y="2903834"/>
              <a:ext cx="1258500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currentPtr</a:t>
              </a:r>
              <a:endParaRPr lang="en-US" dirty="0"/>
            </a:p>
          </p:txBody>
        </p:sp>
        <p:cxnSp>
          <p:nvCxnSpPr>
            <p:cNvPr id="66" name="Straight Arrow Connector 65"/>
            <p:cNvCxnSpPr>
              <a:stCxn id="65" idx="2"/>
              <a:endCxn id="59" idx="0"/>
            </p:cNvCxnSpPr>
            <p:nvPr/>
          </p:nvCxnSpPr>
          <p:spPr>
            <a:xfrm>
              <a:off x="6655596" y="3273166"/>
              <a:ext cx="1" cy="28134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4407619" y="5208723"/>
            <a:ext cx="1049742" cy="3693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36" name="Elbow Connector 35"/>
          <p:cNvCxnSpPr>
            <a:stCxn id="35" idx="3"/>
          </p:cNvCxnSpPr>
          <p:nvPr/>
        </p:nvCxnSpPr>
        <p:spPr>
          <a:xfrm flipV="1">
            <a:off x="5457361" y="4303319"/>
            <a:ext cx="797050" cy="1090070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7225325" y="3165559"/>
            <a:ext cx="411730" cy="459636"/>
            <a:chOff x="7225325" y="4678389"/>
            <a:chExt cx="411730" cy="459636"/>
          </a:xfrm>
        </p:grpSpPr>
        <p:grpSp>
          <p:nvGrpSpPr>
            <p:cNvPr id="37" name="Group 36"/>
            <p:cNvGrpSpPr/>
            <p:nvPr/>
          </p:nvGrpSpPr>
          <p:grpSpPr>
            <a:xfrm>
              <a:off x="7225325" y="4678389"/>
              <a:ext cx="411730" cy="459636"/>
              <a:chOff x="5350300" y="4104520"/>
              <a:chExt cx="411730" cy="459636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/>
            <p:cNvCxnSpPr/>
            <p:nvPr/>
          </p:nvCxnSpPr>
          <p:spPr>
            <a:xfrm>
              <a:off x="7464168" y="4678389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998853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bool </a:t>
            </a:r>
            <a:r>
              <a:rPr lang="en-US" dirty="0"/>
              <a:t>List&lt;T&gt;::</a:t>
            </a:r>
            <a:r>
              <a:rPr lang="en-US" dirty="0" err="1"/>
              <a:t>RemoveFromBack</a:t>
            </a:r>
            <a:r>
              <a:rPr lang="en-US" dirty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value)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</a:t>
            </a:r>
            <a:r>
              <a:rPr lang="en-US" dirty="0" smtClean="0"/>
              <a:t>{ return </a:t>
            </a:r>
            <a:r>
              <a:rPr lang="en-US" dirty="0"/>
              <a:t>false</a:t>
            </a:r>
            <a:r>
              <a:rPr lang="en-US" dirty="0" smtClean="0"/>
              <a:t>;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 smtClean="0"/>
              <a:t>ListNode</a:t>
            </a:r>
            <a:r>
              <a:rPr lang="en-US" dirty="0" smtClean="0"/>
              <a:t>&lt;T</a:t>
            </a:r>
            <a:r>
              <a:rPr lang="en-US" dirty="0"/>
              <a:t>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lastPtr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firstPtr</a:t>
            </a:r>
            <a:r>
              <a:rPr lang="en-US" dirty="0"/>
              <a:t> == </a:t>
            </a:r>
            <a:r>
              <a:rPr lang="en-US" dirty="0" err="1"/>
              <a:t>lastPtr</a:t>
            </a:r>
            <a:r>
              <a:rPr lang="en-US" dirty="0"/>
              <a:t>) </a:t>
            </a:r>
            <a:r>
              <a:rPr lang="en-US" dirty="0" smtClean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firstPtr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lastPtr</a:t>
            </a:r>
            <a:r>
              <a:rPr lang="en-US" dirty="0"/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} </a:t>
            </a:r>
            <a:r>
              <a:rPr lang="en-US" dirty="0"/>
              <a:t>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tx1"/>
                </a:solidFill>
              </a:rPr>
              <a:t>ListNode</a:t>
            </a:r>
            <a:r>
              <a:rPr lang="en-US" dirty="0">
                <a:solidFill>
                  <a:schemeClr val="tx1"/>
                </a:solidFill>
              </a:rPr>
              <a:t>&lt;T&gt; *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>
                <a:solidFill>
                  <a:schemeClr val="tx1"/>
                </a:solidFill>
              </a:rPr>
              <a:t>while (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-&gt;</a:t>
            </a:r>
            <a:r>
              <a:rPr lang="en-US" dirty="0" err="1">
                <a:solidFill>
                  <a:schemeClr val="tx1"/>
                </a:solidFill>
              </a:rPr>
              <a:t>nextPtr</a:t>
            </a:r>
            <a:r>
              <a:rPr lang="en-US" dirty="0">
                <a:solidFill>
                  <a:schemeClr val="tx1"/>
                </a:solidFill>
              </a:rPr>
              <a:t> !=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-&gt;</a:t>
            </a:r>
            <a:r>
              <a:rPr lang="en-US" dirty="0" err="1">
                <a:solidFill>
                  <a:schemeClr val="tx1"/>
                </a:solidFill>
              </a:rPr>
              <a:t>nextPtr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tx1"/>
                </a:solidFill>
              </a:rPr>
              <a:t>lastPtr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tx1"/>
                </a:solidFill>
              </a:rPr>
              <a:t>currentPtr</a:t>
            </a:r>
            <a:r>
              <a:rPr lang="en-US" dirty="0">
                <a:solidFill>
                  <a:schemeClr val="tx1"/>
                </a:solidFill>
              </a:rPr>
              <a:t>-&gt;</a:t>
            </a:r>
            <a:r>
              <a:rPr lang="en-US" dirty="0" err="1">
                <a:solidFill>
                  <a:schemeClr val="tx1"/>
                </a:solidFill>
              </a:rPr>
              <a:t>nextPtr</a:t>
            </a:r>
            <a:r>
              <a:rPr lang="en-US" dirty="0">
                <a:solidFill>
                  <a:schemeClr val="tx1"/>
                </a:solidFill>
              </a:rPr>
              <a:t>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value 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smtClean="0"/>
              <a:t>data;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rgbClr val="CC99FF"/>
                </a:solidFill>
              </a:rPr>
              <a:t>delete </a:t>
            </a:r>
            <a:r>
              <a:rPr lang="en-US" b="1" dirty="0" err="1">
                <a:solidFill>
                  <a:srgbClr val="CC99FF"/>
                </a:solidFill>
              </a:rPr>
              <a:t>tempPtr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 true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4375442" y="3140987"/>
            <a:ext cx="1114096" cy="1130948"/>
            <a:chOff x="4850524" y="5291223"/>
            <a:chExt cx="1114096" cy="1130948"/>
          </a:xfrm>
        </p:grpSpPr>
        <p:grpSp>
          <p:nvGrpSpPr>
            <p:cNvPr id="52" name="Group 51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4" name="TextBox 53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firstPtr</a:t>
                </a:r>
                <a:endParaRPr lang="en-US" dirty="0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lastPtr</a:t>
                </a:r>
                <a:endParaRPr lang="en-US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List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6173491" y="2600085"/>
            <a:ext cx="1114096" cy="1130948"/>
            <a:chOff x="4850524" y="5291223"/>
            <a:chExt cx="1114096" cy="1130948"/>
          </a:xfrm>
        </p:grpSpPr>
        <p:grpSp>
          <p:nvGrpSpPr>
            <p:cNvPr id="57" name="Group 56"/>
            <p:cNvGrpSpPr/>
            <p:nvPr/>
          </p:nvGrpSpPr>
          <p:grpSpPr>
            <a:xfrm>
              <a:off x="4929352" y="5291223"/>
              <a:ext cx="956441" cy="750140"/>
              <a:chOff x="5265683" y="5475889"/>
              <a:chExt cx="956441" cy="750140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5265683" y="5475889"/>
                <a:ext cx="956441" cy="38080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value</a:t>
                </a:r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265683" y="5856697"/>
                <a:ext cx="956441" cy="369332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 smtClean="0"/>
                  <a:t>nextPtr</a:t>
                </a:r>
                <a:endParaRPr lang="en-US" dirty="0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4850524" y="6052839"/>
              <a:ext cx="111409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ListNode</a:t>
              </a:r>
              <a:endParaRPr lang="en-US" dirty="0"/>
            </a:p>
          </p:txBody>
        </p:sp>
      </p:grpSp>
      <p:cxnSp>
        <p:nvCxnSpPr>
          <p:cNvPr id="61" name="Elbow Connector 60"/>
          <p:cNvCxnSpPr>
            <a:stCxn id="54" idx="3"/>
            <a:endCxn id="59" idx="1"/>
          </p:cNvCxnSpPr>
          <p:nvPr/>
        </p:nvCxnSpPr>
        <p:spPr>
          <a:xfrm flipV="1">
            <a:off x="5410711" y="2790489"/>
            <a:ext cx="841608" cy="540902"/>
          </a:xfrm>
          <a:prstGeom prst="bentConnector3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5" idx="3"/>
            <a:endCxn id="59" idx="1"/>
          </p:cNvCxnSpPr>
          <p:nvPr/>
        </p:nvCxnSpPr>
        <p:spPr>
          <a:xfrm flipV="1">
            <a:off x="5410711" y="2790489"/>
            <a:ext cx="841608" cy="915972"/>
          </a:xfrm>
          <a:prstGeom prst="bentConnector3">
            <a:avLst>
              <a:gd name="adj1" fmla="val 50000"/>
            </a:avLst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Group 63"/>
          <p:cNvGrpSpPr/>
          <p:nvPr/>
        </p:nvGrpSpPr>
        <p:grpSpPr>
          <a:xfrm>
            <a:off x="6101289" y="1949409"/>
            <a:ext cx="1258500" cy="650676"/>
            <a:chOff x="6026346" y="2903834"/>
            <a:chExt cx="1258500" cy="650676"/>
          </a:xfrm>
        </p:grpSpPr>
        <p:sp>
          <p:nvSpPr>
            <p:cNvPr id="65" name="TextBox 64"/>
            <p:cNvSpPr txBox="1"/>
            <p:nvPr/>
          </p:nvSpPr>
          <p:spPr>
            <a:xfrm>
              <a:off x="6026346" y="2903834"/>
              <a:ext cx="1258500" cy="36933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currentPtr</a:t>
              </a:r>
              <a:endParaRPr lang="en-US" dirty="0"/>
            </a:p>
          </p:txBody>
        </p:sp>
        <p:cxnSp>
          <p:nvCxnSpPr>
            <p:cNvPr id="66" name="Straight Arrow Connector 65"/>
            <p:cNvCxnSpPr>
              <a:stCxn id="65" idx="2"/>
              <a:endCxn id="59" idx="0"/>
            </p:cNvCxnSpPr>
            <p:nvPr/>
          </p:nvCxnSpPr>
          <p:spPr>
            <a:xfrm>
              <a:off x="6655596" y="3273166"/>
              <a:ext cx="1" cy="281344"/>
            </a:xfrm>
            <a:prstGeom prst="straightConnector1">
              <a:avLst/>
            </a:prstGeom>
            <a:ln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225325" y="3165559"/>
            <a:ext cx="411730" cy="459636"/>
            <a:chOff x="7225325" y="4678389"/>
            <a:chExt cx="411730" cy="459636"/>
          </a:xfrm>
        </p:grpSpPr>
        <p:grpSp>
          <p:nvGrpSpPr>
            <p:cNvPr id="37" name="Group 36"/>
            <p:cNvGrpSpPr/>
            <p:nvPr/>
          </p:nvGrpSpPr>
          <p:grpSpPr>
            <a:xfrm>
              <a:off x="7225325" y="4678389"/>
              <a:ext cx="411730" cy="459636"/>
              <a:chOff x="5350300" y="4104520"/>
              <a:chExt cx="411730" cy="459636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8" name="Straight Connector 37"/>
            <p:cNvCxnSpPr/>
            <p:nvPr/>
          </p:nvCxnSpPr>
          <p:spPr>
            <a:xfrm>
              <a:off x="7464168" y="4678389"/>
              <a:ext cx="12871" cy="38080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40247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List&lt;T&gt;::Print()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"The list is empty\n\n";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"The list is:  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currentPtr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currentPtr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currentPtr</a:t>
            </a:r>
            <a:r>
              <a:rPr lang="en-US" dirty="0"/>
              <a:t>-&gt;data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03710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List.h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List&lt;T&gt;::Print()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IsEmpty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"The list is empty\n\n";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"The list is:  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ListNode</a:t>
            </a:r>
            <a:r>
              <a:rPr lang="en-US" dirty="0"/>
              <a:t>&lt;T&gt; *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currentPtr</a:t>
            </a:r>
            <a:r>
              <a:rPr lang="en-US" dirty="0"/>
              <a:t> = </a:t>
            </a:r>
            <a:r>
              <a:rPr lang="en-US" dirty="0" err="1"/>
              <a:t>firstPtr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currentPtr</a:t>
            </a:r>
            <a:r>
              <a:rPr lang="en-US" dirty="0"/>
              <a:t>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/>
              <a:t>currentPtr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currentPtr</a:t>
            </a:r>
            <a:r>
              <a:rPr lang="en-US" dirty="0"/>
              <a:t>-&gt;</a:t>
            </a:r>
            <a:r>
              <a:rPr lang="en-US" dirty="0" err="1"/>
              <a:t>nextPtr</a:t>
            </a:r>
            <a:r>
              <a:rPr lang="en-US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currentPtr</a:t>
            </a:r>
            <a:r>
              <a:rPr lang="en-US" dirty="0"/>
              <a:t>-&gt;data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"\n\n";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641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Fig21_05.cpp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&lt;string&gt;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</a:t>
            </a:r>
            <a:r>
              <a:rPr lang="en-US" dirty="0" err="1"/>
              <a:t>List.h</a:t>
            </a:r>
            <a:r>
              <a:rPr lang="en-US" dirty="0"/>
              <a:t>"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instructions()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"Enter one of the following:\n"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&lt;&lt; "  1 to insert at beginning of list\n"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&lt;&lt; "  2 to insert at end of list\n"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&lt;&lt; "  3 to delete from beginning of list\n"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&lt;&lt; "  4 to delete from end of list\n"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&lt;&lt; "  5 to end list processing\n";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37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Fig21_05.cpp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</a:t>
            </a:r>
            <a:r>
              <a:rPr lang="en-US" dirty="0" err="1"/>
              <a:t>TestList</a:t>
            </a:r>
            <a:r>
              <a:rPr lang="en-US" dirty="0"/>
              <a:t>(List&lt;T&gt;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l, </a:t>
            </a:r>
            <a:r>
              <a:rPr lang="en-US" dirty="0" err="1"/>
              <a:t>const</a:t>
            </a:r>
            <a:r>
              <a:rPr lang="en-US" dirty="0"/>
              <a:t> string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err="1" smtClean="0"/>
              <a:t>typeName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"Test a List of " &lt;&lt; </a:t>
            </a:r>
            <a:r>
              <a:rPr lang="en-US" dirty="0" err="1"/>
              <a:t>typeName</a:t>
            </a:r>
            <a:r>
              <a:rPr lang="en-US" dirty="0"/>
              <a:t> &lt;&lt; " values\n";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instructions();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choice;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T value;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do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"?  </a:t>
            </a:r>
            <a:r>
              <a:rPr lang="en-US" dirty="0" smtClean="0"/>
              <a:t>"; </a:t>
            </a:r>
            <a:r>
              <a:rPr lang="en-US" dirty="0" err="1" smtClean="0"/>
              <a:t>cin</a:t>
            </a:r>
            <a:r>
              <a:rPr lang="en-US" dirty="0" smtClean="0"/>
              <a:t> </a:t>
            </a:r>
            <a:r>
              <a:rPr lang="en-US" dirty="0"/>
              <a:t>&gt;&gt; choice;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switch(choice)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case 1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cout</a:t>
            </a:r>
            <a:r>
              <a:rPr lang="en-US" dirty="0"/>
              <a:t> &lt;&lt; "Enter " &lt;&lt; </a:t>
            </a:r>
            <a:r>
              <a:rPr lang="en-US" dirty="0" err="1"/>
              <a:t>typeName</a:t>
            </a:r>
            <a:r>
              <a:rPr lang="en-US" dirty="0"/>
              <a:t> &lt;&lt; ": </a:t>
            </a:r>
            <a:r>
              <a:rPr lang="en-US" dirty="0" smtClean="0"/>
              <a:t>"; </a:t>
            </a:r>
            <a:r>
              <a:rPr lang="en-US" dirty="0" err="1" smtClean="0"/>
              <a:t>cin</a:t>
            </a:r>
            <a:r>
              <a:rPr lang="en-US" dirty="0" smtClean="0"/>
              <a:t> </a:t>
            </a:r>
            <a:r>
              <a:rPr lang="en-US" dirty="0"/>
              <a:t>&gt;&gt; value;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l.InsertAtFront</a:t>
            </a:r>
            <a:r>
              <a:rPr lang="en-US" dirty="0"/>
              <a:t>(value</a:t>
            </a:r>
            <a:r>
              <a:rPr lang="en-US" dirty="0" smtClean="0"/>
              <a:t>); </a:t>
            </a:r>
            <a:r>
              <a:rPr lang="en-US" dirty="0" err="1" smtClean="0"/>
              <a:t>l.Print</a:t>
            </a:r>
            <a:r>
              <a:rPr lang="en-US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break;</a:t>
            </a:r>
          </a:p>
        </p:txBody>
      </p:sp>
    </p:spTree>
    <p:extLst>
      <p:ext uri="{BB962C8B-B14F-4D97-AF65-F5344CB8AC3E}">
        <p14:creationId xmlns:p14="http://schemas.microsoft.com/office/powerpoint/2010/main" val="25267023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Fig21_05.cpp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en-US" dirty="0"/>
              <a:t>case 2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cout</a:t>
            </a:r>
            <a:r>
              <a:rPr lang="en-US" dirty="0"/>
              <a:t> &lt;&lt; "Enter " &lt;&lt; </a:t>
            </a:r>
            <a:r>
              <a:rPr lang="en-US" dirty="0" err="1"/>
              <a:t>typeName</a:t>
            </a:r>
            <a:r>
              <a:rPr lang="en-US" dirty="0"/>
              <a:t> &lt;&lt; ": </a:t>
            </a:r>
            <a:r>
              <a:rPr lang="en-US" dirty="0" smtClean="0"/>
              <a:t>"; </a:t>
            </a:r>
            <a:r>
              <a:rPr lang="en-US" dirty="0" err="1" smtClean="0"/>
              <a:t>cin</a:t>
            </a:r>
            <a:r>
              <a:rPr lang="en-US" dirty="0" smtClean="0"/>
              <a:t> </a:t>
            </a:r>
            <a:r>
              <a:rPr lang="en-US" dirty="0"/>
              <a:t>&gt;&gt; value;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l.InsertAtBack</a:t>
            </a:r>
            <a:r>
              <a:rPr lang="en-US" dirty="0"/>
              <a:t>(value</a:t>
            </a:r>
            <a:r>
              <a:rPr lang="en-US" dirty="0" smtClean="0"/>
              <a:t>); </a:t>
            </a:r>
            <a:r>
              <a:rPr lang="en-US" dirty="0" err="1" smtClean="0"/>
              <a:t>l.Print</a:t>
            </a:r>
            <a:r>
              <a:rPr lang="en-US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case 3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if (</a:t>
            </a:r>
            <a:r>
              <a:rPr lang="en-US" dirty="0" err="1"/>
              <a:t>l.RemoveFromFront</a:t>
            </a:r>
            <a:r>
              <a:rPr lang="en-US" dirty="0"/>
              <a:t>(value))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value &lt;&lt; " removed from list\n</a:t>
            </a:r>
            <a:r>
              <a:rPr lang="en-US" dirty="0" smtClean="0"/>
              <a:t>";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l.Print</a:t>
            </a:r>
            <a:r>
              <a:rPr lang="en-US" dirty="0" smtClean="0"/>
              <a:t>();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case </a:t>
            </a:r>
            <a:r>
              <a:rPr lang="en-US" dirty="0"/>
              <a:t>4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if (</a:t>
            </a:r>
            <a:r>
              <a:rPr lang="en-US" dirty="0" err="1"/>
              <a:t>l.RemoveFromBack</a:t>
            </a:r>
            <a:r>
              <a:rPr lang="en-US" dirty="0"/>
              <a:t>(value))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cout</a:t>
            </a:r>
            <a:r>
              <a:rPr lang="en-US" dirty="0"/>
              <a:t> &lt;&lt; value &lt;&lt; " removed from list\n";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</a:t>
            </a:r>
            <a:r>
              <a:rPr lang="en-US" dirty="0" err="1"/>
              <a:t>l.Print</a:t>
            </a:r>
            <a:r>
              <a:rPr lang="en-US" dirty="0" smtClean="0"/>
              <a:t>(); break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 while (choice != 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232740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Fig21_05.cpp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List&lt;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err="1"/>
              <a:t>integerList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TestList</a:t>
            </a:r>
            <a:r>
              <a:rPr lang="en-US" dirty="0"/>
              <a:t>(</a:t>
            </a:r>
            <a:r>
              <a:rPr lang="en-US" dirty="0" err="1"/>
              <a:t>integerList</a:t>
            </a:r>
            <a:r>
              <a:rPr lang="en-US" dirty="0"/>
              <a:t>, "integer");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List&lt;double&gt; </a:t>
            </a:r>
            <a:r>
              <a:rPr lang="en-US" dirty="0" err="1"/>
              <a:t>doubleList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TestList</a:t>
            </a:r>
            <a:r>
              <a:rPr lang="en-US" dirty="0"/>
              <a:t>(</a:t>
            </a:r>
            <a:r>
              <a:rPr lang="en-US" dirty="0" err="1"/>
              <a:t>doubleList</a:t>
            </a:r>
            <a:r>
              <a:rPr lang="en-US" dirty="0"/>
              <a:t>, "double");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417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Stack.h</a:t>
            </a:r>
            <a:r>
              <a:rPr lang="en-US" dirty="0" smtClean="0"/>
              <a:t> (Private Inheritance)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ifndef</a:t>
            </a:r>
            <a:r>
              <a:rPr lang="en-US" dirty="0"/>
              <a:t> _STACK_H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#define _</a:t>
            </a:r>
            <a:r>
              <a:rPr lang="en-US" dirty="0" smtClean="0"/>
              <a:t>STACK_H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</a:t>
            </a:r>
            <a:r>
              <a:rPr lang="en-US" dirty="0" err="1"/>
              <a:t>List.h</a:t>
            </a:r>
            <a:r>
              <a:rPr lang="en-US" dirty="0"/>
              <a:t>"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class </a:t>
            </a:r>
            <a:r>
              <a:rPr lang="en-US" dirty="0"/>
              <a:t>Stack : private List&lt;T&gt;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Push(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data) { </a:t>
            </a:r>
            <a:r>
              <a:rPr lang="en-US" dirty="0" err="1"/>
              <a:t>InsertAtFront</a:t>
            </a:r>
            <a:r>
              <a:rPr lang="en-US" dirty="0"/>
              <a:t>(data);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bool Pop(T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data) { return </a:t>
            </a:r>
            <a:r>
              <a:rPr lang="en-US" dirty="0" err="1"/>
              <a:t>RemoveFromFront</a:t>
            </a:r>
            <a:r>
              <a:rPr lang="en-US" dirty="0"/>
              <a:t>(data);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bool </a:t>
            </a:r>
            <a:r>
              <a:rPr lang="en-US" dirty="0" err="1"/>
              <a:t>IsStackEmpty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 return this-&gt;</a:t>
            </a:r>
            <a:r>
              <a:rPr lang="en-US" dirty="0" err="1"/>
              <a:t>IsEmpty</a:t>
            </a:r>
            <a:r>
              <a:rPr lang="en-US" dirty="0"/>
              <a:t>();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/>
              <a:t>PrintStack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 this-&gt;Print();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234151" y="1650124"/>
            <a:ext cx="2102069" cy="1261242"/>
          </a:xfrm>
          <a:prstGeom prst="wedgeRectCallout">
            <a:avLst>
              <a:gd name="adj1" fmla="val -88619"/>
              <a:gd name="adj2" fmla="val 830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Everything inherited becomes private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182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99FF"/>
                </a:solidFill>
              </a:rPr>
              <a:t>Vector</a:t>
            </a:r>
            <a:endParaRPr lang="en-US" b="1" i="1" dirty="0">
              <a:solidFill>
                <a:srgbClr val="CC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Stores items of the same type, similar to an array</a:t>
            </a:r>
          </a:p>
          <a:p>
            <a:r>
              <a:rPr lang="en-US" dirty="0" smtClean="0"/>
              <a:t>By encapsulating an array into a vector class, we can</a:t>
            </a:r>
          </a:p>
          <a:p>
            <a:pPr lvl="1"/>
            <a:r>
              <a:rPr lang="en-US" dirty="0" smtClean="0"/>
              <a:t>Use dynamic allocation </a:t>
            </a:r>
          </a:p>
          <a:p>
            <a:pPr lvl="1"/>
            <a:r>
              <a:rPr lang="en-US" dirty="0" smtClean="0"/>
              <a:t>Handle boundary issues of the array</a:t>
            </a:r>
          </a:p>
          <a:p>
            <a:pPr marL="0" indent="0">
              <a:buNone/>
            </a:pPr>
            <a:r>
              <a:rPr lang="en-US" dirty="0" smtClean="0"/>
              <a:t>+ Random access (quick locating of data if the index is known)</a:t>
            </a:r>
          </a:p>
          <a:p>
            <a:pPr marL="0" indent="0">
              <a:buNone/>
            </a:pPr>
            <a:r>
              <a:rPr lang="en-US" dirty="0" smtClean="0"/>
              <a:t>- Inserts and deletes are typically slow, since they may require shifting many elements to consecutive array slots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880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Stack.h</a:t>
            </a:r>
            <a:r>
              <a:rPr lang="en-US" dirty="0" smtClean="0"/>
              <a:t> (Composition)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ifndef</a:t>
            </a:r>
            <a:r>
              <a:rPr lang="en-US" dirty="0"/>
              <a:t> _STACK_H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#define _</a:t>
            </a:r>
            <a:r>
              <a:rPr lang="en-US" dirty="0" smtClean="0"/>
              <a:t>STACK_H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</a:t>
            </a:r>
            <a:r>
              <a:rPr lang="en-US" dirty="0" err="1" smtClean="0"/>
              <a:t>List.h</a:t>
            </a:r>
            <a:r>
              <a:rPr lang="en-US" dirty="0" smtClean="0"/>
              <a:t>“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class </a:t>
            </a:r>
            <a:r>
              <a:rPr lang="en-US" dirty="0"/>
              <a:t>Stack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Push(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data) { </a:t>
            </a:r>
            <a:r>
              <a:rPr lang="en-US" dirty="0" err="1"/>
              <a:t>stackList.InsertAtFront</a:t>
            </a:r>
            <a:r>
              <a:rPr lang="en-US" dirty="0"/>
              <a:t>(data);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bool Pop(T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data) {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dirty="0" err="1"/>
              <a:t>stackList.RemoveFromFront</a:t>
            </a:r>
            <a:r>
              <a:rPr lang="en-US" dirty="0"/>
              <a:t>(data);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bool </a:t>
            </a:r>
            <a:r>
              <a:rPr lang="en-US" dirty="0" err="1"/>
              <a:t>IsStackEmpty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 return </a:t>
            </a:r>
            <a:r>
              <a:rPr lang="en-US" dirty="0" err="1"/>
              <a:t>stackList.IsEmpty</a:t>
            </a:r>
            <a:r>
              <a:rPr lang="en-US" dirty="0"/>
              <a:t>();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/>
              <a:t>PrintStack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 </a:t>
            </a:r>
            <a:r>
              <a:rPr lang="en-US" dirty="0" err="1"/>
              <a:t>stackList.Print</a:t>
            </a:r>
            <a:r>
              <a:rPr lang="en-US" dirty="0"/>
              <a:t>();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List&lt;T&gt; </a:t>
            </a:r>
            <a:r>
              <a:rPr lang="en-US" dirty="0" err="1"/>
              <a:t>stackList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543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Fig21_14.cpp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</a:t>
            </a:r>
            <a:r>
              <a:rPr lang="en-US" dirty="0" err="1"/>
              <a:t>Stack.h</a:t>
            </a:r>
            <a:r>
              <a:rPr lang="en-US" dirty="0"/>
              <a:t>"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Stack&lt;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err="1"/>
              <a:t>intStack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"processing an integer Stack"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3;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intStack.Push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 smtClean="0"/>
              <a:t>); </a:t>
            </a:r>
            <a:r>
              <a:rPr lang="en-US" dirty="0" err="1" smtClean="0"/>
              <a:t>intStack.PrintStack</a:t>
            </a:r>
            <a:r>
              <a:rPr lang="en-US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popInteger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while (!</a:t>
            </a:r>
            <a:r>
              <a:rPr lang="en-US" dirty="0" err="1"/>
              <a:t>intStack.IsStackEmpty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intStack.Pop</a:t>
            </a:r>
            <a:r>
              <a:rPr lang="en-US" dirty="0"/>
              <a:t>(</a:t>
            </a:r>
            <a:r>
              <a:rPr lang="en-US" dirty="0" err="1"/>
              <a:t>popInteger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popInteger</a:t>
            </a:r>
            <a:r>
              <a:rPr lang="en-US" dirty="0"/>
              <a:t> &lt;&lt; " popped from stack" 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intStack.PrintStack</a:t>
            </a:r>
            <a:r>
              <a:rPr lang="en-US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988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Fig21_14.cpp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Stack </a:t>
            </a:r>
            <a:r>
              <a:rPr lang="en-US" dirty="0"/>
              <a:t>&lt;double&gt; </a:t>
            </a:r>
            <a:r>
              <a:rPr lang="en-US" dirty="0" err="1"/>
              <a:t>doubleStack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double value = 1.1;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procesing</a:t>
            </a:r>
            <a:r>
              <a:rPr lang="en-US" dirty="0"/>
              <a:t> a double Stack"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j = 0; j &lt; 3; </a:t>
            </a:r>
            <a:r>
              <a:rPr lang="en-US" dirty="0" err="1"/>
              <a:t>j</a:t>
            </a:r>
            <a:r>
              <a:rPr lang="en-US" dirty="0" err="1" smtClean="0"/>
              <a:t>++</a:t>
            </a:r>
            <a:r>
              <a:rPr lang="en-US" dirty="0" smtClean="0"/>
              <a:t>, value += 1.1)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doubleStack.Push</a:t>
            </a:r>
            <a:r>
              <a:rPr lang="en-US" dirty="0"/>
              <a:t>(value);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doubleStack.PrintStack</a:t>
            </a:r>
            <a:r>
              <a:rPr lang="en-US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double </a:t>
            </a:r>
            <a:r>
              <a:rPr lang="en-US" dirty="0" err="1"/>
              <a:t>popDouble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while (!</a:t>
            </a:r>
            <a:r>
              <a:rPr lang="en-US" dirty="0" err="1"/>
              <a:t>doubleStack.IsStackEmpty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doubleStack.Pop</a:t>
            </a:r>
            <a:r>
              <a:rPr lang="en-US" dirty="0"/>
              <a:t>(</a:t>
            </a:r>
            <a:r>
              <a:rPr lang="en-US" dirty="0" err="1"/>
              <a:t>popDouble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popDouble</a:t>
            </a:r>
            <a:r>
              <a:rPr lang="en-US" dirty="0"/>
              <a:t> &lt;&lt; " popped from stack"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doubleStack.PrintStack</a:t>
            </a:r>
            <a:r>
              <a:rPr lang="en-US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006958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Queue.h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ifndef</a:t>
            </a:r>
            <a:r>
              <a:rPr lang="en-US" dirty="0"/>
              <a:t> </a:t>
            </a:r>
            <a:r>
              <a:rPr lang="en-US" dirty="0" smtClean="0"/>
              <a:t>_QUEUE_H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#define </a:t>
            </a:r>
            <a:r>
              <a:rPr lang="en-US" dirty="0" smtClean="0"/>
              <a:t>_QUEUE_H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</a:t>
            </a:r>
            <a:r>
              <a:rPr lang="en-US" dirty="0" err="1"/>
              <a:t>List.h</a:t>
            </a:r>
            <a:r>
              <a:rPr lang="en-US" dirty="0"/>
              <a:t>"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</a:t>
            </a:r>
            <a:r>
              <a:rPr lang="en-US" dirty="0" smtClean="0"/>
              <a:t>T&gt; class Queue </a:t>
            </a:r>
            <a:r>
              <a:rPr lang="en-US" dirty="0"/>
              <a:t>: private List&lt;T&gt;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 smtClean="0"/>
              <a:t>Enqueue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/>
              <a:t>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data) { </a:t>
            </a:r>
            <a:r>
              <a:rPr lang="en-US" dirty="0" err="1" smtClean="0"/>
              <a:t>InsertAtBack</a:t>
            </a:r>
            <a:r>
              <a:rPr lang="en-US" dirty="0" smtClean="0"/>
              <a:t>(data</a:t>
            </a:r>
            <a:r>
              <a:rPr lang="en-US" dirty="0"/>
              <a:t>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bool </a:t>
            </a:r>
            <a:r>
              <a:rPr lang="en-US" dirty="0" err="1" smtClean="0"/>
              <a:t>Dequeue</a:t>
            </a:r>
            <a:r>
              <a:rPr lang="en-US" dirty="0" smtClean="0"/>
              <a:t>(T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data) {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return </a:t>
            </a:r>
            <a:r>
              <a:rPr lang="en-US" dirty="0" err="1"/>
              <a:t>RemoveFromFront</a:t>
            </a:r>
            <a:r>
              <a:rPr lang="en-US" dirty="0"/>
              <a:t>(data);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bool </a:t>
            </a:r>
            <a:r>
              <a:rPr lang="en-US" dirty="0" err="1" smtClean="0"/>
              <a:t>IsQueueEmpty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 return this-&gt;</a:t>
            </a:r>
            <a:r>
              <a:rPr lang="en-US" dirty="0" err="1"/>
              <a:t>IsEmpty</a:t>
            </a:r>
            <a:r>
              <a:rPr lang="en-US" dirty="0"/>
              <a:t>();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 smtClean="0"/>
              <a:t>PrintQueue</a:t>
            </a:r>
            <a:r>
              <a:rPr lang="en-US" dirty="0" smtClean="0"/>
              <a:t>() </a:t>
            </a:r>
            <a:r>
              <a:rPr lang="en-US" dirty="0" err="1"/>
              <a:t>const</a:t>
            </a:r>
            <a:r>
              <a:rPr lang="en-US" dirty="0"/>
              <a:t> { this-&gt;Print();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067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Fig21_17.cpp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</a:t>
            </a:r>
            <a:r>
              <a:rPr lang="en-US" dirty="0" smtClean="0"/>
              <a:t>“</a:t>
            </a:r>
            <a:r>
              <a:rPr lang="en-US" dirty="0" err="1" smtClean="0"/>
              <a:t>Queue.h</a:t>
            </a:r>
            <a:r>
              <a:rPr lang="en-US" dirty="0"/>
              <a:t>"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Queue&lt;</a:t>
            </a:r>
            <a:r>
              <a:rPr lang="en-US" dirty="0" err="1" smtClean="0"/>
              <a:t>int</a:t>
            </a:r>
            <a:r>
              <a:rPr lang="en-US" dirty="0"/>
              <a:t>&gt; </a:t>
            </a:r>
            <a:r>
              <a:rPr lang="en-US" dirty="0" err="1" smtClean="0"/>
              <a:t>intQueue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"processing an integer </a:t>
            </a:r>
            <a:r>
              <a:rPr lang="en-US" dirty="0" smtClean="0"/>
              <a:t>Queue" </a:t>
            </a:r>
            <a:r>
              <a:rPr lang="en-US" dirty="0"/>
              <a:t>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3;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 smtClean="0"/>
              <a:t>intQueue.Enqueue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); </a:t>
            </a:r>
            <a:r>
              <a:rPr lang="en-US" dirty="0" err="1" smtClean="0"/>
              <a:t>intQueue.PrintQueue</a:t>
            </a:r>
            <a:r>
              <a:rPr lang="en-US" dirty="0" smtClean="0"/>
              <a:t>();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dequeueInteger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while (!</a:t>
            </a:r>
            <a:r>
              <a:rPr lang="en-US" dirty="0" err="1" smtClean="0"/>
              <a:t>intQueue.IsQueueEmpty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 smtClean="0"/>
              <a:t>intQueue.Dequeue</a:t>
            </a:r>
            <a:r>
              <a:rPr lang="en-US" dirty="0" smtClean="0"/>
              <a:t>(</a:t>
            </a:r>
            <a:r>
              <a:rPr lang="en-US" dirty="0" err="1" smtClean="0"/>
              <a:t>dequeueInteger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 smtClean="0"/>
              <a:t>dequeueInteger</a:t>
            </a:r>
            <a:r>
              <a:rPr lang="en-US" dirty="0" smtClean="0"/>
              <a:t> </a:t>
            </a:r>
            <a:r>
              <a:rPr lang="en-US" dirty="0"/>
              <a:t>&lt;&lt; " </a:t>
            </a:r>
            <a:r>
              <a:rPr lang="en-US" dirty="0" err="1" smtClean="0"/>
              <a:t>dequeued</a:t>
            </a:r>
            <a:r>
              <a:rPr lang="en-US" dirty="0" smtClean="0"/>
              <a:t>"  </a:t>
            </a:r>
            <a:r>
              <a:rPr lang="en-US" dirty="0"/>
              <a:t>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 smtClean="0"/>
              <a:t>intQueue.PrintQueue</a:t>
            </a:r>
            <a:r>
              <a:rPr lang="en-US" dirty="0" smtClean="0"/>
              <a:t>();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035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Fig21_14.cpp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Queue </a:t>
            </a:r>
            <a:r>
              <a:rPr lang="en-US" dirty="0"/>
              <a:t>&lt;double&gt; </a:t>
            </a:r>
            <a:r>
              <a:rPr lang="en-US" dirty="0" err="1" smtClean="0"/>
              <a:t>doubleQueue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double value = 1.1;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procesing</a:t>
            </a:r>
            <a:r>
              <a:rPr lang="en-US" dirty="0"/>
              <a:t> a double </a:t>
            </a:r>
            <a:r>
              <a:rPr lang="en-US" dirty="0" smtClean="0"/>
              <a:t>Queue" </a:t>
            </a:r>
            <a:r>
              <a:rPr lang="en-US" dirty="0"/>
              <a:t>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j = 0; j &lt; 3; </a:t>
            </a:r>
            <a:r>
              <a:rPr lang="en-US" dirty="0" err="1"/>
              <a:t>j</a:t>
            </a:r>
            <a:r>
              <a:rPr lang="en-US" dirty="0" err="1" smtClean="0"/>
              <a:t>++</a:t>
            </a:r>
            <a:r>
              <a:rPr lang="en-US" dirty="0" smtClean="0"/>
              <a:t>, value += 1.1) </a:t>
            </a:r>
            <a:r>
              <a:rPr lang="en-US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 smtClean="0"/>
              <a:t>doubleQueue.Enqueue</a:t>
            </a:r>
            <a:r>
              <a:rPr lang="en-US" dirty="0" smtClean="0"/>
              <a:t>(value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 smtClean="0"/>
              <a:t>doubleQueue.PrintQueue</a:t>
            </a:r>
            <a:r>
              <a:rPr lang="en-US" dirty="0" smtClean="0"/>
              <a:t>();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double </a:t>
            </a:r>
            <a:r>
              <a:rPr lang="en-US" dirty="0" err="1" smtClean="0"/>
              <a:t>dequeueDouble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while (!</a:t>
            </a:r>
            <a:r>
              <a:rPr lang="en-US" dirty="0" err="1" smtClean="0"/>
              <a:t>doubleQueue.IsQueueEmpty</a:t>
            </a:r>
            <a:r>
              <a:rPr lang="en-US" dirty="0"/>
              <a:t>())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 smtClean="0"/>
              <a:t>doubleQueue.Dequeue</a:t>
            </a:r>
            <a:r>
              <a:rPr lang="en-US" dirty="0" smtClean="0"/>
              <a:t>(</a:t>
            </a:r>
            <a:r>
              <a:rPr lang="en-US" dirty="0" err="1" smtClean="0"/>
              <a:t>dequeueDouble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 smtClean="0"/>
              <a:t>dequeueDouble</a:t>
            </a:r>
            <a:r>
              <a:rPr lang="en-US" dirty="0" smtClean="0"/>
              <a:t> </a:t>
            </a:r>
            <a:r>
              <a:rPr lang="en-US" dirty="0"/>
              <a:t>&lt;&lt; " </a:t>
            </a:r>
            <a:r>
              <a:rPr lang="en-US" dirty="0" err="1" smtClean="0"/>
              <a:t>dequeued</a:t>
            </a:r>
            <a:r>
              <a:rPr lang="en-US" dirty="0" smtClean="0"/>
              <a:t>" </a:t>
            </a:r>
            <a:r>
              <a:rPr lang="en-US" dirty="0"/>
              <a:t>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 smtClean="0"/>
              <a:t>doubleQueue.PrintQueue</a:t>
            </a:r>
            <a:r>
              <a:rPr lang="en-US" dirty="0" smtClean="0"/>
              <a:t>();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273753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Tree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1135116" y="4635062"/>
            <a:ext cx="2055690" cy="738664"/>
            <a:chOff x="1135116" y="4635062"/>
            <a:chExt cx="2055690" cy="738664"/>
          </a:xfrm>
        </p:grpSpPr>
        <p:sp>
          <p:nvSpPr>
            <p:cNvPr id="3" name="TextBox 2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589282" y="4635062"/>
            <a:ext cx="2055690" cy="738664"/>
            <a:chOff x="1135116" y="4635062"/>
            <a:chExt cx="2055690" cy="738664"/>
          </a:xfrm>
        </p:grpSpPr>
        <p:sp>
          <p:nvSpPr>
            <p:cNvPr id="62" name="TextBox 6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3</a:t>
              </a:r>
              <a:endParaRPr lang="en-US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343806" y="3376871"/>
            <a:ext cx="2055690" cy="738664"/>
            <a:chOff x="1135116" y="4635062"/>
            <a:chExt cx="2055690" cy="738664"/>
          </a:xfrm>
        </p:grpSpPr>
        <p:sp>
          <p:nvSpPr>
            <p:cNvPr id="66" name="TextBox 65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70" name="Straight Connector 69"/>
          <p:cNvCxnSpPr>
            <a:stCxn id="66" idx="2"/>
            <a:endCxn id="5" idx="0"/>
          </p:cNvCxnSpPr>
          <p:nvPr/>
        </p:nvCxnSpPr>
        <p:spPr>
          <a:xfrm flipH="1">
            <a:off x="2162961" y="4115535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7" idx="2"/>
            <a:endCxn id="64" idx="0"/>
          </p:cNvCxnSpPr>
          <p:nvPr/>
        </p:nvCxnSpPr>
        <p:spPr>
          <a:xfrm>
            <a:off x="3885574" y="4115535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4797972" y="3376871"/>
            <a:ext cx="2055690" cy="738664"/>
            <a:chOff x="1135116" y="4635062"/>
            <a:chExt cx="2055690" cy="738664"/>
          </a:xfrm>
        </p:grpSpPr>
        <p:sp>
          <p:nvSpPr>
            <p:cNvPr id="74" name="TextBox 7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5</a:t>
              </a:r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552496" y="2118680"/>
            <a:ext cx="2055690" cy="738664"/>
            <a:chOff x="1135116" y="4635062"/>
            <a:chExt cx="2055690" cy="738664"/>
          </a:xfrm>
        </p:grpSpPr>
        <p:sp>
          <p:nvSpPr>
            <p:cNvPr id="78" name="TextBox 77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81" name="Straight Connector 80"/>
          <p:cNvCxnSpPr>
            <a:stCxn id="78" idx="2"/>
          </p:cNvCxnSpPr>
          <p:nvPr/>
        </p:nvCxnSpPr>
        <p:spPr>
          <a:xfrm flipH="1">
            <a:off x="3371651" y="2857344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9" idx="2"/>
            <a:endCxn id="76" idx="0"/>
          </p:cNvCxnSpPr>
          <p:nvPr/>
        </p:nvCxnSpPr>
        <p:spPr>
          <a:xfrm>
            <a:off x="5094264" y="2857344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2676883" y="1672327"/>
            <a:ext cx="3985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leftPtr</a:t>
            </a:r>
            <a:r>
              <a:rPr lang="en-US" dirty="0" smtClean="0"/>
              <a:t>-&gt;data &lt; data &lt; </a:t>
            </a:r>
            <a:r>
              <a:rPr lang="en-US" dirty="0" err="1" smtClean="0"/>
              <a:t>rightPtr</a:t>
            </a:r>
            <a:r>
              <a:rPr lang="en-US" dirty="0" smtClean="0"/>
              <a:t>-&gt;data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0715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Order Traversal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1135116" y="4635062"/>
            <a:ext cx="2055690" cy="738664"/>
            <a:chOff x="1135116" y="4635062"/>
            <a:chExt cx="2055690" cy="738664"/>
          </a:xfrm>
        </p:grpSpPr>
        <p:sp>
          <p:nvSpPr>
            <p:cNvPr id="3" name="TextBox 2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589282" y="4635062"/>
            <a:ext cx="2055690" cy="738664"/>
            <a:chOff x="1135116" y="4635062"/>
            <a:chExt cx="2055690" cy="738664"/>
          </a:xfrm>
        </p:grpSpPr>
        <p:sp>
          <p:nvSpPr>
            <p:cNvPr id="62" name="TextBox 6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3</a:t>
              </a:r>
              <a:endParaRPr lang="en-US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343806" y="3376871"/>
            <a:ext cx="2055690" cy="738664"/>
            <a:chOff x="1135116" y="4635062"/>
            <a:chExt cx="2055690" cy="738664"/>
          </a:xfrm>
        </p:grpSpPr>
        <p:sp>
          <p:nvSpPr>
            <p:cNvPr id="66" name="TextBox 65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70" name="Straight Connector 69"/>
          <p:cNvCxnSpPr>
            <a:stCxn id="66" idx="2"/>
            <a:endCxn id="5" idx="0"/>
          </p:cNvCxnSpPr>
          <p:nvPr/>
        </p:nvCxnSpPr>
        <p:spPr>
          <a:xfrm flipH="1">
            <a:off x="2162961" y="4115535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7" idx="2"/>
            <a:endCxn id="64" idx="0"/>
          </p:cNvCxnSpPr>
          <p:nvPr/>
        </p:nvCxnSpPr>
        <p:spPr>
          <a:xfrm>
            <a:off x="3885574" y="4115535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4797972" y="3376871"/>
            <a:ext cx="2055690" cy="738664"/>
            <a:chOff x="1135116" y="4635062"/>
            <a:chExt cx="2055690" cy="738664"/>
          </a:xfrm>
        </p:grpSpPr>
        <p:sp>
          <p:nvSpPr>
            <p:cNvPr id="74" name="TextBox 7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5</a:t>
              </a:r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552496" y="2118680"/>
            <a:ext cx="2055690" cy="738664"/>
            <a:chOff x="1135116" y="4635062"/>
            <a:chExt cx="2055690" cy="738664"/>
          </a:xfrm>
        </p:grpSpPr>
        <p:sp>
          <p:nvSpPr>
            <p:cNvPr id="78" name="TextBox 77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81" name="Straight Connector 80"/>
          <p:cNvCxnSpPr>
            <a:stCxn id="78" idx="2"/>
          </p:cNvCxnSpPr>
          <p:nvPr/>
        </p:nvCxnSpPr>
        <p:spPr>
          <a:xfrm flipH="1">
            <a:off x="3371651" y="2857344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9" idx="2"/>
            <a:endCxn id="76" idx="0"/>
          </p:cNvCxnSpPr>
          <p:nvPr/>
        </p:nvCxnSpPr>
        <p:spPr>
          <a:xfrm>
            <a:off x="5094264" y="2857344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69690" y="1636165"/>
            <a:ext cx="5221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leftPtr</a:t>
            </a:r>
            <a:r>
              <a:rPr lang="en-US" dirty="0" smtClean="0"/>
              <a:t>-&gt;data, data, </a:t>
            </a:r>
            <a:r>
              <a:rPr lang="en-US" dirty="0" err="1" smtClean="0"/>
              <a:t>rightPtr</a:t>
            </a:r>
            <a:r>
              <a:rPr lang="en-US" dirty="0" smtClean="0"/>
              <a:t>-&gt;data:  1, 2, 3, 4,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508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Order Traversal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1135116" y="4635062"/>
            <a:ext cx="2055690" cy="738664"/>
            <a:chOff x="1135116" y="4635062"/>
            <a:chExt cx="2055690" cy="738664"/>
          </a:xfrm>
        </p:grpSpPr>
        <p:sp>
          <p:nvSpPr>
            <p:cNvPr id="3" name="TextBox 2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589282" y="4635062"/>
            <a:ext cx="2055690" cy="738664"/>
            <a:chOff x="1135116" y="4635062"/>
            <a:chExt cx="2055690" cy="738664"/>
          </a:xfrm>
        </p:grpSpPr>
        <p:sp>
          <p:nvSpPr>
            <p:cNvPr id="62" name="TextBox 6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3</a:t>
              </a:r>
              <a:endParaRPr lang="en-US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343806" y="3376871"/>
            <a:ext cx="2055690" cy="738664"/>
            <a:chOff x="1135116" y="4635062"/>
            <a:chExt cx="2055690" cy="738664"/>
          </a:xfrm>
        </p:grpSpPr>
        <p:sp>
          <p:nvSpPr>
            <p:cNvPr id="66" name="TextBox 65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70" name="Straight Connector 69"/>
          <p:cNvCxnSpPr>
            <a:stCxn id="66" idx="2"/>
            <a:endCxn id="5" idx="0"/>
          </p:cNvCxnSpPr>
          <p:nvPr/>
        </p:nvCxnSpPr>
        <p:spPr>
          <a:xfrm flipH="1">
            <a:off x="2162961" y="4115535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7" idx="2"/>
            <a:endCxn id="64" idx="0"/>
          </p:cNvCxnSpPr>
          <p:nvPr/>
        </p:nvCxnSpPr>
        <p:spPr>
          <a:xfrm>
            <a:off x="3885574" y="4115535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4797972" y="3376871"/>
            <a:ext cx="2055690" cy="738664"/>
            <a:chOff x="1135116" y="4635062"/>
            <a:chExt cx="2055690" cy="738664"/>
          </a:xfrm>
        </p:grpSpPr>
        <p:sp>
          <p:nvSpPr>
            <p:cNvPr id="74" name="TextBox 7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5</a:t>
              </a:r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552496" y="2118680"/>
            <a:ext cx="2055690" cy="738664"/>
            <a:chOff x="1135116" y="4635062"/>
            <a:chExt cx="2055690" cy="738664"/>
          </a:xfrm>
        </p:grpSpPr>
        <p:sp>
          <p:nvSpPr>
            <p:cNvPr id="78" name="TextBox 77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81" name="Straight Connector 80"/>
          <p:cNvCxnSpPr>
            <a:stCxn id="78" idx="2"/>
          </p:cNvCxnSpPr>
          <p:nvPr/>
        </p:nvCxnSpPr>
        <p:spPr>
          <a:xfrm flipH="1">
            <a:off x="3371651" y="2857344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9" idx="2"/>
            <a:endCxn id="76" idx="0"/>
          </p:cNvCxnSpPr>
          <p:nvPr/>
        </p:nvCxnSpPr>
        <p:spPr>
          <a:xfrm>
            <a:off x="5094264" y="2857344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69690" y="1636165"/>
            <a:ext cx="5221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ata, </a:t>
            </a:r>
            <a:r>
              <a:rPr lang="en-US" dirty="0" err="1" smtClean="0"/>
              <a:t>leftPtr</a:t>
            </a:r>
            <a:r>
              <a:rPr lang="en-US" dirty="0" smtClean="0"/>
              <a:t>-&gt;data, </a:t>
            </a:r>
            <a:r>
              <a:rPr lang="en-US" dirty="0" err="1" smtClean="0"/>
              <a:t>rightPtr</a:t>
            </a:r>
            <a:r>
              <a:rPr lang="en-US" dirty="0" smtClean="0"/>
              <a:t>-&gt;data:  4, 2, 1, 3,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5875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Order Traversal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1135116" y="4635062"/>
            <a:ext cx="2055690" cy="738664"/>
            <a:chOff x="1135116" y="4635062"/>
            <a:chExt cx="2055690" cy="738664"/>
          </a:xfrm>
        </p:grpSpPr>
        <p:sp>
          <p:nvSpPr>
            <p:cNvPr id="3" name="TextBox 2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589282" y="4635062"/>
            <a:ext cx="2055690" cy="738664"/>
            <a:chOff x="1135116" y="4635062"/>
            <a:chExt cx="2055690" cy="738664"/>
          </a:xfrm>
        </p:grpSpPr>
        <p:sp>
          <p:nvSpPr>
            <p:cNvPr id="62" name="TextBox 6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3</a:t>
              </a:r>
              <a:endParaRPr lang="en-US" dirty="0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343806" y="3376871"/>
            <a:ext cx="2055690" cy="738664"/>
            <a:chOff x="1135116" y="4635062"/>
            <a:chExt cx="2055690" cy="738664"/>
          </a:xfrm>
        </p:grpSpPr>
        <p:sp>
          <p:nvSpPr>
            <p:cNvPr id="66" name="TextBox 65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70" name="Straight Connector 69"/>
          <p:cNvCxnSpPr>
            <a:stCxn id="66" idx="2"/>
            <a:endCxn id="5" idx="0"/>
          </p:cNvCxnSpPr>
          <p:nvPr/>
        </p:nvCxnSpPr>
        <p:spPr>
          <a:xfrm flipH="1">
            <a:off x="2162961" y="4115535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7" idx="2"/>
            <a:endCxn id="64" idx="0"/>
          </p:cNvCxnSpPr>
          <p:nvPr/>
        </p:nvCxnSpPr>
        <p:spPr>
          <a:xfrm>
            <a:off x="3885574" y="4115535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4797972" y="3376871"/>
            <a:ext cx="2055690" cy="738664"/>
            <a:chOff x="1135116" y="4635062"/>
            <a:chExt cx="2055690" cy="738664"/>
          </a:xfrm>
        </p:grpSpPr>
        <p:sp>
          <p:nvSpPr>
            <p:cNvPr id="74" name="TextBox 7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5</a:t>
              </a:r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552496" y="2118680"/>
            <a:ext cx="2055690" cy="738664"/>
            <a:chOff x="1135116" y="4635062"/>
            <a:chExt cx="2055690" cy="738664"/>
          </a:xfrm>
        </p:grpSpPr>
        <p:sp>
          <p:nvSpPr>
            <p:cNvPr id="78" name="TextBox 77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81" name="Straight Connector 80"/>
          <p:cNvCxnSpPr>
            <a:stCxn id="78" idx="2"/>
          </p:cNvCxnSpPr>
          <p:nvPr/>
        </p:nvCxnSpPr>
        <p:spPr>
          <a:xfrm flipH="1">
            <a:off x="3371651" y="2857344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9" idx="2"/>
            <a:endCxn id="76" idx="0"/>
          </p:cNvCxnSpPr>
          <p:nvPr/>
        </p:nvCxnSpPr>
        <p:spPr>
          <a:xfrm>
            <a:off x="5094264" y="2857344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969690" y="1636165"/>
            <a:ext cx="5221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leftPtr</a:t>
            </a:r>
            <a:r>
              <a:rPr lang="en-US" dirty="0" smtClean="0"/>
              <a:t>-&gt;data, </a:t>
            </a:r>
            <a:r>
              <a:rPr lang="en-US" dirty="0" err="1" smtClean="0"/>
              <a:t>rightPtr</a:t>
            </a:r>
            <a:r>
              <a:rPr lang="en-US" dirty="0" smtClean="0"/>
              <a:t>-&gt;data, data:  1, 3, 2, 5,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14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99FF"/>
                </a:solidFill>
              </a:rPr>
              <a:t>Linked List</a:t>
            </a:r>
            <a:endParaRPr lang="en-US" b="1" i="1" dirty="0">
              <a:solidFill>
                <a:srgbClr val="CC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type items linked together with pointers, lined up “in a row”	</a:t>
            </a:r>
          </a:p>
          <a:p>
            <a:pPr lvl="1"/>
            <a:r>
              <a:rPr lang="en-US" dirty="0" smtClean="0"/>
              <a:t>Similar to an array, but arranged differently</a:t>
            </a:r>
          </a:p>
          <a:p>
            <a:r>
              <a:rPr lang="en-US" dirty="0" smtClean="0"/>
              <a:t>Made up of </a:t>
            </a:r>
            <a:r>
              <a:rPr lang="en-US" b="1" i="1" dirty="0" smtClean="0">
                <a:solidFill>
                  <a:srgbClr val="CC99FF"/>
                </a:solidFill>
              </a:rPr>
              <a:t>self-referential class</a:t>
            </a:r>
          </a:p>
          <a:p>
            <a:pPr lvl="1"/>
            <a:r>
              <a:rPr lang="en-US" dirty="0" smtClean="0"/>
              <a:t>A class embeds member data of the same class type</a:t>
            </a:r>
          </a:p>
          <a:p>
            <a:pPr lvl="1"/>
            <a:r>
              <a:rPr lang="en-US" dirty="0" smtClean="0"/>
              <a:t>Each list </a:t>
            </a:r>
            <a:r>
              <a:rPr lang="en-US" b="1" i="1" dirty="0" smtClean="0">
                <a:solidFill>
                  <a:srgbClr val="CC99FF"/>
                </a:solidFill>
              </a:rPr>
              <a:t>node</a:t>
            </a:r>
            <a:r>
              <a:rPr lang="en-US" dirty="0" smtClean="0">
                <a:solidFill>
                  <a:srgbClr val="CC99FF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r>
              <a:rPr lang="en-US" dirty="0" smtClean="0">
                <a:solidFill>
                  <a:srgbClr val="CC99FF"/>
                </a:solidFill>
              </a:rPr>
              <a:t> </a:t>
            </a:r>
            <a:r>
              <a:rPr lang="en-US" dirty="0" smtClean="0"/>
              <a:t>object contains a piece of data, and a pointer to the next node</a:t>
            </a:r>
          </a:p>
          <a:p>
            <a:pPr lvl="1"/>
            <a:r>
              <a:rPr lang="en-US" dirty="0" smtClean="0"/>
              <a:t>Nodes do not need to be consecutive</a:t>
            </a:r>
          </a:p>
          <a:p>
            <a:pPr lvl="1"/>
            <a:r>
              <a:rPr lang="en-US" dirty="0" smtClean="0"/>
              <a:t>Nodes allocated dynamically</a:t>
            </a:r>
          </a:p>
          <a:p>
            <a:r>
              <a:rPr lang="en-US" dirty="0" smtClean="0"/>
              <a:t>An alternative to array-based storage</a:t>
            </a:r>
          </a:p>
        </p:txBody>
      </p:sp>
    </p:spTree>
    <p:extLst>
      <p:ext uri="{BB962C8B-B14F-4D97-AF65-F5344CB8AC3E}">
        <p14:creationId xmlns:p14="http://schemas.microsoft.com/office/powerpoint/2010/main" val="38817635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TreeNode.h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ifndef</a:t>
            </a:r>
            <a:r>
              <a:rPr lang="en-US" dirty="0"/>
              <a:t> _TREENODE_H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#define _TREENODE_H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 class Tree;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 class </a:t>
            </a:r>
            <a:r>
              <a:rPr lang="en-US" dirty="0" err="1"/>
              <a:t>TreeNode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friend class Tree&lt;T&gt;;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TreeNode</a:t>
            </a:r>
            <a:r>
              <a:rPr lang="en-US" dirty="0" smtClean="0"/>
              <a:t>(</a:t>
            </a:r>
            <a:r>
              <a:rPr lang="en-US" dirty="0" err="1" smtClean="0"/>
              <a:t>const</a:t>
            </a:r>
            <a:r>
              <a:rPr lang="en-US" dirty="0" smtClean="0"/>
              <a:t> </a:t>
            </a:r>
            <a:r>
              <a:rPr lang="en-US" dirty="0"/>
              <a:t>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d) : </a:t>
            </a:r>
            <a:r>
              <a:rPr lang="en-US" dirty="0" err="1"/>
              <a:t>leftPtr</a:t>
            </a:r>
            <a:r>
              <a:rPr lang="en-US" dirty="0"/>
              <a:t>(0), data(d), </a:t>
            </a:r>
            <a:r>
              <a:rPr lang="en-US" dirty="0" err="1"/>
              <a:t>rightPtr</a:t>
            </a:r>
            <a:r>
              <a:rPr lang="en-US" dirty="0"/>
              <a:t>(0)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T </a:t>
            </a:r>
            <a:r>
              <a:rPr lang="en-US" dirty="0" err="1"/>
              <a:t>GetData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 return data;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TreeNode</a:t>
            </a:r>
            <a:r>
              <a:rPr lang="en-US" dirty="0"/>
              <a:t>&lt;T&gt; *</a:t>
            </a:r>
            <a:r>
              <a:rPr lang="en-US" dirty="0" err="1"/>
              <a:t>leftPtr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T data;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TreeNode</a:t>
            </a:r>
            <a:r>
              <a:rPr lang="en-US" dirty="0"/>
              <a:t>&lt;T&gt; *</a:t>
            </a:r>
            <a:r>
              <a:rPr lang="en-US" dirty="0" err="1"/>
              <a:t>rightPtr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0672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</a:t>
            </a:r>
            <a:r>
              <a:rPr lang="en-US" dirty="0" err="1"/>
              <a:t>ifndef</a:t>
            </a:r>
            <a:r>
              <a:rPr lang="en-US" dirty="0"/>
              <a:t> _TREE_H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#define _</a:t>
            </a:r>
            <a:r>
              <a:rPr lang="en-US" dirty="0" smtClean="0"/>
              <a:t>TREE_H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</a:t>
            </a:r>
            <a:r>
              <a:rPr lang="en-US" dirty="0"/>
              <a:t>include &lt;new&gt;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</a:t>
            </a:r>
            <a:r>
              <a:rPr lang="en-US" dirty="0" err="1"/>
              <a:t>TreeNode.h</a:t>
            </a:r>
            <a:r>
              <a:rPr lang="en-US" dirty="0"/>
              <a:t>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 class Tree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Tree() { </a:t>
            </a:r>
            <a:r>
              <a:rPr lang="en-US" dirty="0" err="1"/>
              <a:t>rootPtr</a:t>
            </a:r>
            <a:r>
              <a:rPr lang="en-US" dirty="0"/>
              <a:t> = 0;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/>
              <a:t>InsertNode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/>
              <a:t>PreOrderTraversal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/>
              <a:t>InOrderTraversal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/>
              <a:t>PostOrderTraversal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560780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private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TreeNode</a:t>
            </a:r>
            <a:r>
              <a:rPr lang="en-US" dirty="0"/>
              <a:t>&lt;T&gt; *</a:t>
            </a:r>
            <a:r>
              <a:rPr lang="en-US" dirty="0" err="1"/>
              <a:t>rootPtr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/>
              <a:t>PreOrderHelper</a:t>
            </a:r>
            <a:r>
              <a:rPr lang="en-US" dirty="0"/>
              <a:t>(</a:t>
            </a:r>
            <a:r>
              <a:rPr lang="en-US" dirty="0" err="1"/>
              <a:t>TreeNode</a:t>
            </a:r>
            <a:r>
              <a:rPr lang="en-US" dirty="0"/>
              <a:t>&lt;T&gt; *)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/>
              <a:t>InOrderHelper</a:t>
            </a:r>
            <a:r>
              <a:rPr lang="en-US" dirty="0"/>
              <a:t>(</a:t>
            </a:r>
            <a:r>
              <a:rPr lang="en-US" dirty="0" err="1"/>
              <a:t>TreeNode</a:t>
            </a:r>
            <a:r>
              <a:rPr lang="en-US" dirty="0"/>
              <a:t>&lt;T&gt; *)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void </a:t>
            </a:r>
            <a:r>
              <a:rPr lang="en-US" dirty="0" err="1"/>
              <a:t>PostOrderHelper</a:t>
            </a:r>
            <a:r>
              <a:rPr lang="en-US" dirty="0"/>
              <a:t>(</a:t>
            </a:r>
            <a:r>
              <a:rPr lang="en-US" dirty="0" err="1"/>
              <a:t>TreeNode</a:t>
            </a:r>
            <a:r>
              <a:rPr lang="en-US" dirty="0"/>
              <a:t>&lt;T&gt; *) </a:t>
            </a:r>
            <a:r>
              <a:rPr lang="en-US" dirty="0" err="1"/>
              <a:t>const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2355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Tree&lt;T&gt;::</a:t>
            </a:r>
            <a:r>
              <a:rPr lang="en-US" dirty="0" err="1"/>
              <a:t>InsertNode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/>
              <a:t>data)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(!</a:t>
            </a:r>
            <a:r>
              <a:rPr lang="en-US" dirty="0" err="1"/>
              <a:t>rootPtr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rootPtr</a:t>
            </a:r>
            <a:r>
              <a:rPr lang="en-US" dirty="0"/>
              <a:t> = new </a:t>
            </a:r>
            <a:r>
              <a:rPr lang="en-US" dirty="0" err="1"/>
              <a:t>TreeNode</a:t>
            </a:r>
            <a:r>
              <a:rPr lang="en-US" dirty="0"/>
              <a:t>&lt;T&gt;(data);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return;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293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err="1"/>
              <a:t>TreeNode</a:t>
            </a:r>
            <a:r>
              <a:rPr lang="en-US" dirty="0"/>
              <a:t>&lt;T&gt; *</a:t>
            </a:r>
            <a:r>
              <a:rPr lang="en-US" dirty="0" err="1"/>
              <a:t>tempPtr</a:t>
            </a:r>
            <a:r>
              <a:rPr lang="en-US" dirty="0"/>
              <a:t> = </a:t>
            </a:r>
            <a:r>
              <a:rPr lang="en-US" dirty="0" err="1"/>
              <a:t>rootPtr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while (</a:t>
            </a:r>
            <a:r>
              <a:rPr lang="en-US" dirty="0" err="1"/>
              <a:t>tempPtr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if (data &lt; </a:t>
            </a:r>
            <a:r>
              <a:rPr lang="en-US" dirty="0" err="1"/>
              <a:t>tempPtr</a:t>
            </a:r>
            <a:r>
              <a:rPr lang="en-US" dirty="0"/>
              <a:t>-&gt;data)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if (!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err="1"/>
              <a:t>leftPtr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err="1"/>
              <a:t>leftPtr</a:t>
            </a:r>
            <a:r>
              <a:rPr lang="en-US" dirty="0"/>
              <a:t> = new </a:t>
            </a:r>
            <a:r>
              <a:rPr lang="en-US" dirty="0" err="1"/>
              <a:t>TreeNode</a:t>
            </a:r>
            <a:r>
              <a:rPr lang="en-US" dirty="0"/>
              <a:t>&lt;T&gt;(data);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} else </a:t>
            </a:r>
            <a:r>
              <a:rPr lang="en-US" dirty="0" err="1" smtClean="0"/>
              <a:t>tempPtr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err="1"/>
              <a:t>leftPtr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 else if (data &gt; </a:t>
            </a:r>
            <a:r>
              <a:rPr lang="en-US" dirty="0" err="1"/>
              <a:t>tempPtr</a:t>
            </a:r>
            <a:r>
              <a:rPr lang="en-US" dirty="0"/>
              <a:t>-&gt;data)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if (!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err="1"/>
              <a:t>rightPtr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err="1"/>
              <a:t>rightPtr</a:t>
            </a:r>
            <a:r>
              <a:rPr lang="en-US" dirty="0"/>
              <a:t> = new </a:t>
            </a:r>
            <a:r>
              <a:rPr lang="en-US" dirty="0" err="1"/>
              <a:t>TreeNode</a:t>
            </a:r>
            <a:r>
              <a:rPr lang="en-US" dirty="0"/>
              <a:t>&lt;T&gt;(data);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  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  } else </a:t>
            </a:r>
            <a:r>
              <a:rPr lang="en-US" dirty="0" err="1" smtClean="0"/>
              <a:t>tempPtr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tempPtr</a:t>
            </a:r>
            <a:r>
              <a:rPr lang="en-US" dirty="0"/>
              <a:t>-&gt;</a:t>
            </a:r>
            <a:r>
              <a:rPr lang="en-US" dirty="0" err="1"/>
              <a:t>rightPtr</a:t>
            </a:r>
            <a:r>
              <a:rPr lang="en-US" dirty="0" smtClean="0"/>
              <a:t>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} else </a:t>
            </a:r>
            <a:r>
              <a:rPr lang="en-US" dirty="0" smtClean="0"/>
              <a:t>break;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3578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InsertNode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154497" y="1791370"/>
            <a:ext cx="411730" cy="459636"/>
            <a:chOff x="4154497" y="1791370"/>
            <a:chExt cx="411730" cy="459636"/>
          </a:xfrm>
        </p:grpSpPr>
        <p:grpSp>
          <p:nvGrpSpPr>
            <p:cNvPr id="29" name="Group 28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>
              <a:stCxn id="4" idx="2"/>
            </p:cNvCxnSpPr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13419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rootPtr</a:t>
            </a:r>
            <a:r>
              <a:rPr lang="en-US" dirty="0" smtClean="0"/>
              <a:t> == NULL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154497" y="1791370"/>
            <a:ext cx="411730" cy="459636"/>
            <a:chOff x="4154497" y="1791370"/>
            <a:chExt cx="411730" cy="459636"/>
          </a:xfrm>
        </p:grpSpPr>
        <p:grpSp>
          <p:nvGrpSpPr>
            <p:cNvPr id="29" name="Group 28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>
              <a:stCxn id="4" idx="2"/>
            </p:cNvCxnSpPr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84367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609600"/>
            <a:ext cx="6526925" cy="1320800"/>
          </a:xfrm>
        </p:spPr>
        <p:txBody>
          <a:bodyPr/>
          <a:lstStyle/>
          <a:p>
            <a:r>
              <a:rPr lang="en-US" dirty="0" err="1" smtClean="0"/>
              <a:t>rootPtr</a:t>
            </a:r>
            <a:r>
              <a:rPr lang="en-US" dirty="0" smtClean="0"/>
              <a:t> = new </a:t>
            </a:r>
            <a:r>
              <a:rPr lang="en-US" dirty="0" err="1" smtClean="0"/>
              <a:t>TreeNode</a:t>
            </a:r>
            <a:r>
              <a:rPr lang="en-US" dirty="0" smtClean="0"/>
              <a:t>&lt;T&gt;(4)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643193" y="3094363"/>
            <a:ext cx="411730" cy="459636"/>
            <a:chOff x="4154497" y="1791370"/>
            <a:chExt cx="411730" cy="459636"/>
          </a:xfrm>
        </p:grpSpPr>
        <p:grpSp>
          <p:nvGrpSpPr>
            <p:cNvPr id="18" name="Group 1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859899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InsertNode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643193" y="3094363"/>
            <a:ext cx="411730" cy="459636"/>
            <a:chOff x="4154497" y="1791370"/>
            <a:chExt cx="411730" cy="459636"/>
          </a:xfrm>
        </p:grpSpPr>
        <p:grpSp>
          <p:nvGrpSpPr>
            <p:cNvPr id="18" name="Group 1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>
            <a:off x="2483797" y="2829706"/>
            <a:ext cx="880250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72686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&lt; 4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&amp;&amp;</a:t>
            </a:r>
            <a:r>
              <a:rPr lang="en-US" dirty="0" smtClean="0"/>
              <a:t> </a:t>
            </a:r>
            <a:r>
              <a:rPr lang="en-US" dirty="0" err="1" smtClean="0"/>
              <a:t>leftPtr</a:t>
            </a:r>
            <a:r>
              <a:rPr lang="en-US" dirty="0" smtClean="0"/>
              <a:t> == NULL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643193" y="3094363"/>
            <a:ext cx="411730" cy="459636"/>
            <a:chOff x="4154497" y="1791370"/>
            <a:chExt cx="411730" cy="459636"/>
          </a:xfrm>
        </p:grpSpPr>
        <p:grpSp>
          <p:nvGrpSpPr>
            <p:cNvPr id="18" name="Group 1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>
            <a:off x="2483797" y="2829706"/>
            <a:ext cx="880250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348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99FF"/>
                </a:solidFill>
              </a:rPr>
              <a:t>Linked List</a:t>
            </a:r>
            <a:endParaRPr lang="en-US" b="1" i="1" dirty="0">
              <a:solidFill>
                <a:srgbClr val="CC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+ Inserts and deletes are fast</a:t>
            </a:r>
          </a:p>
          <a:p>
            <a:pPr lvl="1"/>
            <a:r>
              <a:rPr lang="en-US" dirty="0" smtClean="0"/>
              <a:t>Only create a new node and change a few pointers</a:t>
            </a:r>
          </a:p>
          <a:p>
            <a:pPr>
              <a:buFontTx/>
              <a:buChar char="-"/>
            </a:pPr>
            <a:r>
              <a:rPr lang="en-US" dirty="0" smtClean="0"/>
              <a:t>No random access</a:t>
            </a:r>
          </a:p>
          <a:p>
            <a:pPr lvl="1"/>
            <a:r>
              <a:rPr lang="en-US" dirty="0" smtClean="0"/>
              <a:t>Possible to build indexing into a linked list</a:t>
            </a:r>
          </a:p>
          <a:p>
            <a:pPr lvl="1"/>
            <a:r>
              <a:rPr lang="en-US" dirty="0" smtClean="0"/>
              <a:t>Locating an element requires walking through the list</a:t>
            </a:r>
          </a:p>
          <a:p>
            <a:r>
              <a:rPr lang="en-US" dirty="0" smtClean="0"/>
              <a:t>Advantages of a linked list are generally disadvantages of an array (vector), and vice versa</a:t>
            </a:r>
          </a:p>
        </p:txBody>
      </p:sp>
    </p:spTree>
    <p:extLst>
      <p:ext uri="{BB962C8B-B14F-4D97-AF65-F5344CB8AC3E}">
        <p14:creationId xmlns:p14="http://schemas.microsoft.com/office/powerpoint/2010/main" val="414226801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leftPtr</a:t>
            </a:r>
            <a:r>
              <a:rPr lang="en-US" dirty="0" smtClean="0"/>
              <a:t> = new…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>
            <a:off x="2483797" y="2829706"/>
            <a:ext cx="880250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483701" y="4321699"/>
            <a:ext cx="411730" cy="459636"/>
            <a:chOff x="4154497" y="1791370"/>
            <a:chExt cx="411730" cy="459636"/>
          </a:xfrm>
        </p:grpSpPr>
        <p:grpSp>
          <p:nvGrpSpPr>
            <p:cNvPr id="30" name="Group 29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2" name="Group 4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984147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InsertNode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>
            <a:off x="2483797" y="2829706"/>
            <a:ext cx="880250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2483701" y="4321699"/>
            <a:ext cx="411730" cy="459636"/>
            <a:chOff x="4154497" y="1791370"/>
            <a:chExt cx="411730" cy="459636"/>
          </a:xfrm>
        </p:grpSpPr>
        <p:grpSp>
          <p:nvGrpSpPr>
            <p:cNvPr id="29" name="Group 28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1" name="Group 40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115518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&lt; 4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&amp;&amp;</a:t>
            </a:r>
            <a:r>
              <a:rPr lang="en-US" dirty="0" smtClean="0"/>
              <a:t> </a:t>
            </a:r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leftPtr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>
            <a:off x="2483797" y="2829706"/>
            <a:ext cx="880250" cy="0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2483701" y="4321699"/>
            <a:ext cx="411730" cy="459636"/>
            <a:chOff x="4154497" y="1791370"/>
            <a:chExt cx="411730" cy="459636"/>
          </a:xfrm>
        </p:grpSpPr>
        <p:grpSp>
          <p:nvGrpSpPr>
            <p:cNvPr id="29" name="Group 28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Straight Connector 29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1" name="Group 40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99695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tempPtr</a:t>
            </a:r>
            <a:r>
              <a:rPr lang="en-US" dirty="0" smtClean="0"/>
              <a:t> = </a:t>
            </a:r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leftPtr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  <a:endCxn id="27" idx="0"/>
          </p:cNvCxnSpPr>
          <p:nvPr/>
        </p:nvCxnSpPr>
        <p:spPr>
          <a:xfrm>
            <a:off x="2483797" y="2829706"/>
            <a:ext cx="719692" cy="87298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483701" y="4321699"/>
            <a:ext cx="411730" cy="459636"/>
            <a:chOff x="4154497" y="1791370"/>
            <a:chExt cx="411730" cy="459636"/>
          </a:xfrm>
        </p:grpSpPr>
        <p:grpSp>
          <p:nvGrpSpPr>
            <p:cNvPr id="30" name="Group 29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2" name="Group 4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3782637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&lt; 2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&amp;&amp;</a:t>
            </a:r>
            <a:r>
              <a:rPr lang="en-US" dirty="0" smtClean="0"/>
              <a:t> </a:t>
            </a:r>
            <a:r>
              <a:rPr lang="en-US" dirty="0" err="1" smtClean="0"/>
              <a:t>leftPtr</a:t>
            </a:r>
            <a:r>
              <a:rPr lang="en-US" dirty="0" smtClean="0"/>
              <a:t> == NULL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  <a:endCxn id="27" idx="0"/>
          </p:cNvCxnSpPr>
          <p:nvPr/>
        </p:nvCxnSpPr>
        <p:spPr>
          <a:xfrm>
            <a:off x="2483797" y="2829706"/>
            <a:ext cx="719692" cy="87298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2483701" y="4321699"/>
            <a:ext cx="411730" cy="459636"/>
            <a:chOff x="4154497" y="1791370"/>
            <a:chExt cx="411730" cy="459636"/>
          </a:xfrm>
        </p:grpSpPr>
        <p:grpSp>
          <p:nvGrpSpPr>
            <p:cNvPr id="30" name="Group 29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Straight Connector 30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2" name="Group 4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4" name="Straight Connector 4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469582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leftPtr</a:t>
            </a:r>
            <a:r>
              <a:rPr lang="en-US" dirty="0" smtClean="0"/>
              <a:t> = new…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  <a:endCxn id="27" idx="0"/>
          </p:cNvCxnSpPr>
          <p:nvPr/>
        </p:nvCxnSpPr>
        <p:spPr>
          <a:xfrm>
            <a:off x="2483797" y="2829706"/>
            <a:ext cx="719692" cy="87298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1" name="Group 40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956441" y="4980256"/>
            <a:ext cx="2055690" cy="738664"/>
            <a:chOff x="1135116" y="4635062"/>
            <a:chExt cx="2055690" cy="738664"/>
          </a:xfrm>
        </p:grpSpPr>
        <p:sp>
          <p:nvSpPr>
            <p:cNvPr id="47" name="TextBox 46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endCxn id="49" idx="0"/>
          </p:cNvCxnSpPr>
          <p:nvPr/>
        </p:nvCxnSpPr>
        <p:spPr>
          <a:xfrm flipH="1">
            <a:off x="1984286" y="4460729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1245277" y="5604592"/>
            <a:ext cx="411730" cy="459636"/>
            <a:chOff x="4154497" y="1791370"/>
            <a:chExt cx="411730" cy="459636"/>
          </a:xfrm>
        </p:grpSpPr>
        <p:grpSp>
          <p:nvGrpSpPr>
            <p:cNvPr id="52" name="Group 5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260251" y="5599847"/>
            <a:ext cx="411730" cy="459636"/>
            <a:chOff x="4154497" y="1791370"/>
            <a:chExt cx="411730" cy="459636"/>
          </a:xfrm>
        </p:grpSpPr>
        <p:grpSp>
          <p:nvGrpSpPr>
            <p:cNvPr id="58" name="Group 5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83640043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InsertNode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 flipV="1">
            <a:off x="2483797" y="2822699"/>
            <a:ext cx="880250" cy="7007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1" name="Group 40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956441" y="4980256"/>
            <a:ext cx="2055690" cy="738664"/>
            <a:chOff x="1135116" y="4635062"/>
            <a:chExt cx="2055690" cy="738664"/>
          </a:xfrm>
        </p:grpSpPr>
        <p:sp>
          <p:nvSpPr>
            <p:cNvPr id="47" name="TextBox 46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endCxn id="49" idx="0"/>
          </p:cNvCxnSpPr>
          <p:nvPr/>
        </p:nvCxnSpPr>
        <p:spPr>
          <a:xfrm flipH="1">
            <a:off x="1984286" y="4460729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1245277" y="5604592"/>
            <a:ext cx="411730" cy="459636"/>
            <a:chOff x="4154497" y="1791370"/>
            <a:chExt cx="411730" cy="459636"/>
          </a:xfrm>
        </p:grpSpPr>
        <p:grpSp>
          <p:nvGrpSpPr>
            <p:cNvPr id="52" name="Group 5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260251" y="5599847"/>
            <a:ext cx="411730" cy="459636"/>
            <a:chOff x="4154497" y="1791370"/>
            <a:chExt cx="411730" cy="459636"/>
          </a:xfrm>
        </p:grpSpPr>
        <p:grpSp>
          <p:nvGrpSpPr>
            <p:cNvPr id="58" name="Group 5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671797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&lt; 4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&amp;&amp;</a:t>
            </a:r>
            <a:r>
              <a:rPr lang="en-US" dirty="0" smtClean="0"/>
              <a:t> </a:t>
            </a:r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leftPtr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 flipV="1">
            <a:off x="2483797" y="2822699"/>
            <a:ext cx="880250" cy="7007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1" name="Group 40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956441" y="4980256"/>
            <a:ext cx="2055690" cy="738664"/>
            <a:chOff x="1135116" y="4635062"/>
            <a:chExt cx="2055690" cy="738664"/>
          </a:xfrm>
        </p:grpSpPr>
        <p:sp>
          <p:nvSpPr>
            <p:cNvPr id="47" name="TextBox 46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endCxn id="49" idx="0"/>
          </p:cNvCxnSpPr>
          <p:nvPr/>
        </p:nvCxnSpPr>
        <p:spPr>
          <a:xfrm flipH="1">
            <a:off x="1984286" y="4460729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1245277" y="5604592"/>
            <a:ext cx="411730" cy="459636"/>
            <a:chOff x="4154497" y="1791370"/>
            <a:chExt cx="411730" cy="459636"/>
          </a:xfrm>
        </p:grpSpPr>
        <p:grpSp>
          <p:nvGrpSpPr>
            <p:cNvPr id="52" name="Group 5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260251" y="5599847"/>
            <a:ext cx="411730" cy="459636"/>
            <a:chOff x="4154497" y="1791370"/>
            <a:chExt cx="411730" cy="459636"/>
          </a:xfrm>
        </p:grpSpPr>
        <p:grpSp>
          <p:nvGrpSpPr>
            <p:cNvPr id="58" name="Group 5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19607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tempPtr</a:t>
            </a:r>
            <a:r>
              <a:rPr lang="en-US" dirty="0" smtClean="0"/>
              <a:t> = </a:t>
            </a:r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leftPtr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  <a:endCxn id="27" idx="0"/>
          </p:cNvCxnSpPr>
          <p:nvPr/>
        </p:nvCxnSpPr>
        <p:spPr>
          <a:xfrm>
            <a:off x="2483797" y="2829706"/>
            <a:ext cx="719692" cy="87298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1" name="Group 40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956441" y="4980256"/>
            <a:ext cx="2055690" cy="738664"/>
            <a:chOff x="1135116" y="4635062"/>
            <a:chExt cx="2055690" cy="738664"/>
          </a:xfrm>
        </p:grpSpPr>
        <p:sp>
          <p:nvSpPr>
            <p:cNvPr id="47" name="TextBox 46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endCxn id="49" idx="0"/>
          </p:cNvCxnSpPr>
          <p:nvPr/>
        </p:nvCxnSpPr>
        <p:spPr>
          <a:xfrm flipH="1">
            <a:off x="1984286" y="4460729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1245277" y="5604592"/>
            <a:ext cx="411730" cy="459636"/>
            <a:chOff x="4154497" y="1791370"/>
            <a:chExt cx="411730" cy="459636"/>
          </a:xfrm>
        </p:grpSpPr>
        <p:grpSp>
          <p:nvGrpSpPr>
            <p:cNvPr id="52" name="Group 5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260251" y="5599847"/>
            <a:ext cx="411730" cy="459636"/>
            <a:chOff x="4154497" y="1791370"/>
            <a:chExt cx="411730" cy="459636"/>
          </a:xfrm>
        </p:grpSpPr>
        <p:grpSp>
          <p:nvGrpSpPr>
            <p:cNvPr id="58" name="Group 5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6223037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&gt; 2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&amp;&amp;</a:t>
            </a:r>
            <a:r>
              <a:rPr lang="en-US" dirty="0" smtClean="0"/>
              <a:t> !</a:t>
            </a:r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rightPtr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  <a:endCxn id="27" idx="0"/>
          </p:cNvCxnSpPr>
          <p:nvPr/>
        </p:nvCxnSpPr>
        <p:spPr>
          <a:xfrm>
            <a:off x="2483797" y="2829706"/>
            <a:ext cx="719692" cy="87298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465698" y="4321699"/>
            <a:ext cx="411730" cy="459636"/>
            <a:chOff x="4154497" y="1791370"/>
            <a:chExt cx="411730" cy="459636"/>
          </a:xfrm>
        </p:grpSpPr>
        <p:grpSp>
          <p:nvGrpSpPr>
            <p:cNvPr id="41" name="Group 40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43" name="Straight Connector 42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Connector 41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956441" y="4980256"/>
            <a:ext cx="2055690" cy="738664"/>
            <a:chOff x="1135116" y="4635062"/>
            <a:chExt cx="2055690" cy="738664"/>
          </a:xfrm>
        </p:grpSpPr>
        <p:sp>
          <p:nvSpPr>
            <p:cNvPr id="47" name="TextBox 46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endCxn id="49" idx="0"/>
          </p:cNvCxnSpPr>
          <p:nvPr/>
        </p:nvCxnSpPr>
        <p:spPr>
          <a:xfrm flipH="1">
            <a:off x="1984286" y="4460729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1245277" y="5604592"/>
            <a:ext cx="411730" cy="459636"/>
            <a:chOff x="4154497" y="1791370"/>
            <a:chExt cx="411730" cy="459636"/>
          </a:xfrm>
        </p:grpSpPr>
        <p:grpSp>
          <p:nvGrpSpPr>
            <p:cNvPr id="52" name="Group 5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260251" y="5599847"/>
            <a:ext cx="411730" cy="459636"/>
            <a:chOff x="4154497" y="1791370"/>
            <a:chExt cx="411730" cy="459636"/>
          </a:xfrm>
        </p:grpSpPr>
        <p:grpSp>
          <p:nvGrpSpPr>
            <p:cNvPr id="58" name="Group 5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965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Stacks and queues can be </a:t>
            </a:r>
            <a:r>
              <a:rPr lang="en-US" b="1" i="1" dirty="0" smtClean="0">
                <a:solidFill>
                  <a:srgbClr val="CC99FF"/>
                </a:solidFill>
              </a:rPr>
              <a:t>implemented</a:t>
            </a:r>
            <a:r>
              <a:rPr lang="en-US" dirty="0" smtClean="0"/>
              <a:t> with a vector or with a linked list</a:t>
            </a:r>
          </a:p>
          <a:p>
            <a:pPr lvl="1"/>
            <a:r>
              <a:rPr lang="en-US" dirty="0" smtClean="0"/>
              <a:t>Just restrict which end to insert and remove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24162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rightPtr</a:t>
            </a:r>
            <a:r>
              <a:rPr lang="en-US" dirty="0" smtClean="0"/>
              <a:t> = new…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  <a:endCxn id="27" idx="0"/>
          </p:cNvCxnSpPr>
          <p:nvPr/>
        </p:nvCxnSpPr>
        <p:spPr>
          <a:xfrm>
            <a:off x="2483797" y="2829706"/>
            <a:ext cx="719692" cy="872984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956441" y="4980256"/>
            <a:ext cx="2055690" cy="738664"/>
            <a:chOff x="1135116" y="4635062"/>
            <a:chExt cx="2055690" cy="738664"/>
          </a:xfrm>
        </p:grpSpPr>
        <p:sp>
          <p:nvSpPr>
            <p:cNvPr id="47" name="TextBox 46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endCxn id="49" idx="0"/>
          </p:cNvCxnSpPr>
          <p:nvPr/>
        </p:nvCxnSpPr>
        <p:spPr>
          <a:xfrm flipH="1">
            <a:off x="1984286" y="4460729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1245277" y="5604592"/>
            <a:ext cx="411730" cy="459636"/>
            <a:chOff x="4154497" y="1791370"/>
            <a:chExt cx="411730" cy="459636"/>
          </a:xfrm>
        </p:grpSpPr>
        <p:grpSp>
          <p:nvGrpSpPr>
            <p:cNvPr id="52" name="Group 5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260251" y="5599847"/>
            <a:ext cx="411730" cy="459636"/>
            <a:chOff x="4154497" y="1791370"/>
            <a:chExt cx="411730" cy="459636"/>
          </a:xfrm>
        </p:grpSpPr>
        <p:grpSp>
          <p:nvGrpSpPr>
            <p:cNvPr id="58" name="Group 5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3364047" y="4980256"/>
            <a:ext cx="2055690" cy="738664"/>
            <a:chOff x="1135116" y="4635062"/>
            <a:chExt cx="2055690" cy="738664"/>
          </a:xfrm>
        </p:grpSpPr>
        <p:sp>
          <p:nvSpPr>
            <p:cNvPr id="64" name="TextBox 6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3</a:t>
              </a:r>
              <a:endParaRPr lang="en-US" dirty="0"/>
            </a:p>
          </p:txBody>
        </p:sp>
      </p:grpSp>
      <p:cxnSp>
        <p:nvCxnSpPr>
          <p:cNvPr id="67" name="Straight Connector 66"/>
          <p:cNvCxnSpPr>
            <a:endCxn id="66" idx="0"/>
          </p:cNvCxnSpPr>
          <p:nvPr/>
        </p:nvCxnSpPr>
        <p:spPr>
          <a:xfrm>
            <a:off x="3660339" y="4460729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93408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InsertNode</a:t>
            </a:r>
            <a:r>
              <a:rPr lang="en-US" dirty="0" smtClean="0"/>
              <a:t>(5)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 flipV="1">
            <a:off x="2483797" y="2822699"/>
            <a:ext cx="880250" cy="7007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956441" y="4980256"/>
            <a:ext cx="2055690" cy="738664"/>
            <a:chOff x="1135116" y="4635062"/>
            <a:chExt cx="2055690" cy="738664"/>
          </a:xfrm>
        </p:grpSpPr>
        <p:sp>
          <p:nvSpPr>
            <p:cNvPr id="47" name="TextBox 46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endCxn id="49" idx="0"/>
          </p:cNvCxnSpPr>
          <p:nvPr/>
        </p:nvCxnSpPr>
        <p:spPr>
          <a:xfrm flipH="1">
            <a:off x="1984286" y="4460729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1245277" y="5604592"/>
            <a:ext cx="411730" cy="459636"/>
            <a:chOff x="4154497" y="1791370"/>
            <a:chExt cx="411730" cy="459636"/>
          </a:xfrm>
        </p:grpSpPr>
        <p:grpSp>
          <p:nvGrpSpPr>
            <p:cNvPr id="52" name="Group 5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260251" y="5599847"/>
            <a:ext cx="411730" cy="459636"/>
            <a:chOff x="4154497" y="1791370"/>
            <a:chExt cx="411730" cy="459636"/>
          </a:xfrm>
        </p:grpSpPr>
        <p:grpSp>
          <p:nvGrpSpPr>
            <p:cNvPr id="58" name="Group 5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3364047" y="4980256"/>
            <a:ext cx="2055690" cy="738664"/>
            <a:chOff x="1135116" y="4635062"/>
            <a:chExt cx="2055690" cy="738664"/>
          </a:xfrm>
        </p:grpSpPr>
        <p:sp>
          <p:nvSpPr>
            <p:cNvPr id="64" name="TextBox 6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3</a:t>
              </a:r>
              <a:endParaRPr lang="en-US" dirty="0"/>
            </a:p>
          </p:txBody>
        </p:sp>
      </p:grpSp>
      <p:cxnSp>
        <p:nvCxnSpPr>
          <p:cNvPr id="67" name="Straight Connector 66"/>
          <p:cNvCxnSpPr>
            <a:endCxn id="66" idx="0"/>
          </p:cNvCxnSpPr>
          <p:nvPr/>
        </p:nvCxnSpPr>
        <p:spPr>
          <a:xfrm>
            <a:off x="3660339" y="4460729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49578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&gt; 4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&amp;&amp;</a:t>
            </a:r>
            <a:r>
              <a:rPr lang="en-US" dirty="0" smtClean="0"/>
              <a:t> !</a:t>
            </a:r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rightPtr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54101" y="3095041"/>
            <a:ext cx="411730" cy="459636"/>
            <a:chOff x="4154497" y="1791370"/>
            <a:chExt cx="411730" cy="459636"/>
          </a:xfrm>
        </p:grpSpPr>
        <p:grpSp>
          <p:nvGrpSpPr>
            <p:cNvPr id="35" name="Group 34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 flipV="1">
            <a:off x="2483797" y="2822699"/>
            <a:ext cx="880250" cy="7007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956441" y="4980256"/>
            <a:ext cx="2055690" cy="738664"/>
            <a:chOff x="1135116" y="4635062"/>
            <a:chExt cx="2055690" cy="738664"/>
          </a:xfrm>
        </p:grpSpPr>
        <p:sp>
          <p:nvSpPr>
            <p:cNvPr id="47" name="TextBox 46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endCxn id="49" idx="0"/>
          </p:cNvCxnSpPr>
          <p:nvPr/>
        </p:nvCxnSpPr>
        <p:spPr>
          <a:xfrm flipH="1">
            <a:off x="1984286" y="4460729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1245277" y="5604592"/>
            <a:ext cx="411730" cy="459636"/>
            <a:chOff x="4154497" y="1791370"/>
            <a:chExt cx="411730" cy="459636"/>
          </a:xfrm>
        </p:grpSpPr>
        <p:grpSp>
          <p:nvGrpSpPr>
            <p:cNvPr id="52" name="Group 5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260251" y="5599847"/>
            <a:ext cx="411730" cy="459636"/>
            <a:chOff x="4154497" y="1791370"/>
            <a:chExt cx="411730" cy="459636"/>
          </a:xfrm>
        </p:grpSpPr>
        <p:grpSp>
          <p:nvGrpSpPr>
            <p:cNvPr id="58" name="Group 5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3364047" y="4980256"/>
            <a:ext cx="2055690" cy="738664"/>
            <a:chOff x="1135116" y="4635062"/>
            <a:chExt cx="2055690" cy="738664"/>
          </a:xfrm>
        </p:grpSpPr>
        <p:sp>
          <p:nvSpPr>
            <p:cNvPr id="64" name="TextBox 6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3</a:t>
              </a:r>
              <a:endParaRPr lang="en-US" dirty="0"/>
            </a:p>
          </p:txBody>
        </p:sp>
      </p:grpSp>
      <p:cxnSp>
        <p:nvCxnSpPr>
          <p:cNvPr id="67" name="Straight Connector 66"/>
          <p:cNvCxnSpPr>
            <a:endCxn id="66" idx="0"/>
          </p:cNvCxnSpPr>
          <p:nvPr/>
        </p:nvCxnSpPr>
        <p:spPr>
          <a:xfrm>
            <a:off x="3660339" y="4460729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71128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tempPtr</a:t>
            </a:r>
            <a:r>
              <a:rPr lang="en-US" dirty="0" smtClean="0"/>
              <a:t>-&gt;</a:t>
            </a:r>
            <a:r>
              <a:rPr lang="en-US" dirty="0" err="1" smtClean="0"/>
              <a:t>rightPtr</a:t>
            </a:r>
            <a:r>
              <a:rPr lang="en-US" dirty="0" smtClean="0"/>
              <a:t> = new…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30869" y="1561068"/>
            <a:ext cx="92204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rootPtr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3364047" y="2453367"/>
            <a:ext cx="2055690" cy="738664"/>
            <a:chOff x="1135116" y="4635062"/>
            <a:chExt cx="2055690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4</a:t>
              </a:r>
              <a:endParaRPr lang="en-US" dirty="0"/>
            </a:p>
          </p:txBody>
        </p:sp>
      </p:grpSp>
      <p:cxnSp>
        <p:nvCxnSpPr>
          <p:cNvPr id="5" name="Straight Connector 4"/>
          <p:cNvCxnSpPr>
            <a:endCxn id="14" idx="0"/>
          </p:cNvCxnSpPr>
          <p:nvPr/>
        </p:nvCxnSpPr>
        <p:spPr>
          <a:xfrm>
            <a:off x="4391892" y="1930400"/>
            <a:ext cx="0" cy="522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451142" y="2645040"/>
            <a:ext cx="103265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tempPtr</a:t>
            </a:r>
            <a:endParaRPr lang="en-US" dirty="0"/>
          </a:p>
        </p:txBody>
      </p:sp>
      <p:cxnSp>
        <p:nvCxnSpPr>
          <p:cNvPr id="7" name="Straight Arrow Connector 6"/>
          <p:cNvCxnSpPr>
            <a:stCxn id="26" idx="3"/>
          </p:cNvCxnSpPr>
          <p:nvPr/>
        </p:nvCxnSpPr>
        <p:spPr>
          <a:xfrm flipV="1">
            <a:off x="2483797" y="2822699"/>
            <a:ext cx="880250" cy="7007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175644" y="3702690"/>
            <a:ext cx="2055690" cy="738664"/>
            <a:chOff x="1135116" y="4635062"/>
            <a:chExt cx="2055690" cy="738664"/>
          </a:xfrm>
        </p:grpSpPr>
        <p:sp>
          <p:nvSpPr>
            <p:cNvPr id="24" name="TextBox 2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2</a:t>
              </a:r>
              <a:endParaRPr lang="en-US" dirty="0"/>
            </a:p>
          </p:txBody>
        </p:sp>
      </p:grpSp>
      <p:cxnSp>
        <p:nvCxnSpPr>
          <p:cNvPr id="28" name="Straight Connector 27"/>
          <p:cNvCxnSpPr/>
          <p:nvPr/>
        </p:nvCxnSpPr>
        <p:spPr>
          <a:xfrm flipH="1">
            <a:off x="3203489" y="3183163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956441" y="4980256"/>
            <a:ext cx="2055690" cy="738664"/>
            <a:chOff x="1135116" y="4635062"/>
            <a:chExt cx="2055690" cy="738664"/>
          </a:xfrm>
        </p:grpSpPr>
        <p:sp>
          <p:nvSpPr>
            <p:cNvPr id="47" name="TextBox 46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1</a:t>
              </a:r>
              <a:endParaRPr lang="en-US" dirty="0"/>
            </a:p>
          </p:txBody>
        </p:sp>
      </p:grpSp>
      <p:cxnSp>
        <p:nvCxnSpPr>
          <p:cNvPr id="50" name="Straight Connector 49"/>
          <p:cNvCxnSpPr>
            <a:endCxn id="49" idx="0"/>
          </p:cNvCxnSpPr>
          <p:nvPr/>
        </p:nvCxnSpPr>
        <p:spPr>
          <a:xfrm flipH="1">
            <a:off x="1984286" y="4460729"/>
            <a:ext cx="694768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>
            <a:off x="1245277" y="5604592"/>
            <a:ext cx="411730" cy="459636"/>
            <a:chOff x="4154497" y="1791370"/>
            <a:chExt cx="411730" cy="459636"/>
          </a:xfrm>
        </p:grpSpPr>
        <p:grpSp>
          <p:nvGrpSpPr>
            <p:cNvPr id="52" name="Group 51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54" name="Straight Connector 53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3" name="Straight Connector 52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260251" y="5599847"/>
            <a:ext cx="411730" cy="459636"/>
            <a:chOff x="4154497" y="1791370"/>
            <a:chExt cx="411730" cy="459636"/>
          </a:xfrm>
        </p:grpSpPr>
        <p:grpSp>
          <p:nvGrpSpPr>
            <p:cNvPr id="58" name="Group 57"/>
            <p:cNvGrpSpPr/>
            <p:nvPr/>
          </p:nvGrpSpPr>
          <p:grpSpPr>
            <a:xfrm>
              <a:off x="4154497" y="1791370"/>
              <a:ext cx="411730" cy="459636"/>
              <a:chOff x="5350300" y="4104520"/>
              <a:chExt cx="411730" cy="459636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>
                <a:off x="5350300" y="4104520"/>
                <a:ext cx="2517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>
                <a:off x="5429127" y="4485328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flipH="1">
                <a:off x="5441998" y="4564156"/>
                <a:ext cx="320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/>
            <p:cNvCxnSpPr/>
            <p:nvPr/>
          </p:nvCxnSpPr>
          <p:spPr>
            <a:xfrm flipH="1">
              <a:off x="4391892" y="1930400"/>
              <a:ext cx="1" cy="2236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3364047" y="4980256"/>
            <a:ext cx="2055690" cy="738664"/>
            <a:chOff x="1135116" y="4635062"/>
            <a:chExt cx="2055690" cy="738664"/>
          </a:xfrm>
        </p:grpSpPr>
        <p:sp>
          <p:nvSpPr>
            <p:cNvPr id="64" name="TextBox 63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3</a:t>
              </a:r>
              <a:endParaRPr lang="en-US" dirty="0"/>
            </a:p>
          </p:txBody>
        </p:sp>
      </p:grpSp>
      <p:cxnSp>
        <p:nvCxnSpPr>
          <p:cNvPr id="67" name="Straight Connector 66"/>
          <p:cNvCxnSpPr>
            <a:endCxn id="66" idx="0"/>
          </p:cNvCxnSpPr>
          <p:nvPr/>
        </p:nvCxnSpPr>
        <p:spPr>
          <a:xfrm>
            <a:off x="3660339" y="4460729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4546465" y="3722065"/>
            <a:ext cx="2055690" cy="738664"/>
            <a:chOff x="1135116" y="4635062"/>
            <a:chExt cx="2055690" cy="738664"/>
          </a:xfrm>
        </p:grpSpPr>
        <p:sp>
          <p:nvSpPr>
            <p:cNvPr id="45" name="TextBox 44"/>
            <p:cNvSpPr txBox="1"/>
            <p:nvPr/>
          </p:nvSpPr>
          <p:spPr>
            <a:xfrm>
              <a:off x="1135116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l</a:t>
              </a:r>
              <a:r>
                <a:rPr lang="en-US" dirty="0" err="1" smtClean="0"/>
                <a:t>eftPtr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162961" y="5004394"/>
              <a:ext cx="1027845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ightPtr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135116" y="4635062"/>
              <a:ext cx="2055690" cy="369332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ata = 5</a:t>
              </a:r>
              <a:endParaRPr lang="en-US" dirty="0"/>
            </a:p>
          </p:txBody>
        </p:sp>
      </p:grpSp>
      <p:cxnSp>
        <p:nvCxnSpPr>
          <p:cNvPr id="70" name="Straight Connector 69"/>
          <p:cNvCxnSpPr>
            <a:endCxn id="69" idx="0"/>
          </p:cNvCxnSpPr>
          <p:nvPr/>
        </p:nvCxnSpPr>
        <p:spPr>
          <a:xfrm>
            <a:off x="4842757" y="3202538"/>
            <a:ext cx="731553" cy="5195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346456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Tree&lt;T&gt;::</a:t>
            </a:r>
            <a:r>
              <a:rPr lang="en-US" dirty="0" err="1"/>
              <a:t>PreOrderTraversal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PreOrderHelper</a:t>
            </a:r>
            <a:r>
              <a:rPr lang="en-US" dirty="0"/>
              <a:t>(</a:t>
            </a:r>
            <a:r>
              <a:rPr lang="en-US" dirty="0" err="1"/>
              <a:t>rootPtr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Tree&lt;T&gt;::</a:t>
            </a:r>
            <a:r>
              <a:rPr lang="en-US" dirty="0" err="1"/>
              <a:t>PreOrderHelper</a:t>
            </a:r>
            <a:r>
              <a:rPr lang="en-US" dirty="0"/>
              <a:t>(</a:t>
            </a:r>
            <a:r>
              <a:rPr lang="en-US" dirty="0" err="1"/>
              <a:t>TreeNode</a:t>
            </a:r>
            <a:r>
              <a:rPr lang="en-US" dirty="0"/>
              <a:t>&lt;T&gt; *</a:t>
            </a:r>
            <a:r>
              <a:rPr lang="en-US" dirty="0" err="1"/>
              <a:t>ptr</a:t>
            </a:r>
            <a:r>
              <a:rPr lang="en-US" dirty="0"/>
              <a:t>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ptr</a:t>
            </a:r>
            <a:r>
              <a:rPr lang="en-US" dirty="0"/>
              <a:t>-&gt;data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PreOrderHelper</a:t>
            </a:r>
            <a:r>
              <a:rPr lang="en-US" dirty="0"/>
              <a:t>(</a:t>
            </a:r>
            <a:r>
              <a:rPr lang="en-US" dirty="0" err="1"/>
              <a:t>ptr</a:t>
            </a:r>
            <a:r>
              <a:rPr lang="en-US" dirty="0"/>
              <a:t>-&gt;</a:t>
            </a:r>
            <a:r>
              <a:rPr lang="en-US" dirty="0" err="1"/>
              <a:t>leftPtr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PreOrderHelper</a:t>
            </a:r>
            <a:r>
              <a:rPr lang="en-US" dirty="0"/>
              <a:t>(</a:t>
            </a:r>
            <a:r>
              <a:rPr lang="en-US" dirty="0" err="1"/>
              <a:t>ptr</a:t>
            </a:r>
            <a:r>
              <a:rPr lang="en-US" dirty="0"/>
              <a:t>-&gt;</a:t>
            </a:r>
            <a:r>
              <a:rPr lang="en-US" dirty="0" err="1"/>
              <a:t>rightPtr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65651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Tree&lt;T&gt;::</a:t>
            </a:r>
            <a:r>
              <a:rPr lang="en-US" dirty="0" err="1"/>
              <a:t>InOrderTraversal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InOrderHelper</a:t>
            </a:r>
            <a:r>
              <a:rPr lang="en-US" dirty="0"/>
              <a:t>(</a:t>
            </a:r>
            <a:r>
              <a:rPr lang="en-US" dirty="0" err="1"/>
              <a:t>rootPtr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Tree&lt;T&gt;::</a:t>
            </a:r>
            <a:r>
              <a:rPr lang="en-US" dirty="0" err="1"/>
              <a:t>InOrderHelper</a:t>
            </a:r>
            <a:r>
              <a:rPr lang="en-US" dirty="0"/>
              <a:t>(</a:t>
            </a:r>
            <a:r>
              <a:rPr lang="en-US" dirty="0" err="1"/>
              <a:t>TreeNode</a:t>
            </a:r>
            <a:r>
              <a:rPr lang="en-US" dirty="0"/>
              <a:t>&lt;T&gt; *</a:t>
            </a:r>
            <a:r>
              <a:rPr lang="en-US" dirty="0" err="1"/>
              <a:t>ptr</a:t>
            </a:r>
            <a:r>
              <a:rPr lang="en-US" dirty="0"/>
              <a:t>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InOrderHelper</a:t>
            </a:r>
            <a:r>
              <a:rPr lang="en-US" dirty="0"/>
              <a:t>(</a:t>
            </a:r>
            <a:r>
              <a:rPr lang="en-US" dirty="0" err="1"/>
              <a:t>ptr</a:t>
            </a:r>
            <a:r>
              <a:rPr lang="en-US" dirty="0"/>
              <a:t>-&gt;</a:t>
            </a:r>
            <a:r>
              <a:rPr lang="en-US" dirty="0" err="1"/>
              <a:t>leftPtr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ptr</a:t>
            </a:r>
            <a:r>
              <a:rPr lang="en-US" dirty="0"/>
              <a:t>-&gt;data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InOrderHelper</a:t>
            </a:r>
            <a:r>
              <a:rPr lang="en-US" dirty="0"/>
              <a:t>(</a:t>
            </a:r>
            <a:r>
              <a:rPr lang="en-US" dirty="0" err="1"/>
              <a:t>ptr</a:t>
            </a:r>
            <a:r>
              <a:rPr lang="en-US" dirty="0"/>
              <a:t>-&gt;</a:t>
            </a:r>
            <a:r>
              <a:rPr lang="en-US" dirty="0" err="1"/>
              <a:t>rightPtr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1191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Tree.h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Tree&lt;T&gt;::</a:t>
            </a:r>
            <a:r>
              <a:rPr lang="en-US" dirty="0" err="1"/>
              <a:t>PostOrderTraversal</a:t>
            </a:r>
            <a:r>
              <a:rPr lang="en-US" dirty="0"/>
              <a:t>()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PostOrderHelper</a:t>
            </a:r>
            <a:r>
              <a:rPr lang="en-US" dirty="0"/>
              <a:t>(</a:t>
            </a:r>
            <a:r>
              <a:rPr lang="en-US" dirty="0" err="1"/>
              <a:t>rootPtr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template&lt;class 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void Tree&lt;T&gt;::</a:t>
            </a:r>
            <a:r>
              <a:rPr lang="en-US" dirty="0" err="1"/>
              <a:t>PostOrderHelper</a:t>
            </a:r>
            <a:r>
              <a:rPr lang="en-US" dirty="0"/>
              <a:t>(</a:t>
            </a:r>
            <a:r>
              <a:rPr lang="en-US" dirty="0" err="1"/>
              <a:t>TreeNode</a:t>
            </a:r>
            <a:r>
              <a:rPr lang="en-US" dirty="0"/>
              <a:t>&lt;T&gt; *</a:t>
            </a:r>
            <a:r>
              <a:rPr lang="en-US" dirty="0" err="1"/>
              <a:t>ptr</a:t>
            </a:r>
            <a:r>
              <a:rPr lang="en-US" dirty="0"/>
              <a:t>) </a:t>
            </a:r>
            <a:r>
              <a:rPr lang="en-US" dirty="0" err="1"/>
              <a:t>const</a:t>
            </a:r>
            <a:r>
              <a:rPr lang="en-US" dirty="0"/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if (</a:t>
            </a:r>
            <a:r>
              <a:rPr lang="en-US" dirty="0" err="1"/>
              <a:t>ptr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PostOrderHelper</a:t>
            </a:r>
            <a:r>
              <a:rPr lang="en-US" dirty="0"/>
              <a:t>(</a:t>
            </a:r>
            <a:r>
              <a:rPr lang="en-US" dirty="0" err="1"/>
              <a:t>ptr</a:t>
            </a:r>
            <a:r>
              <a:rPr lang="en-US" dirty="0"/>
              <a:t>-&gt;</a:t>
            </a:r>
            <a:r>
              <a:rPr lang="en-US" dirty="0" err="1"/>
              <a:t>leftPtr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PostOrderHelper</a:t>
            </a:r>
            <a:r>
              <a:rPr lang="en-US" dirty="0"/>
              <a:t>(</a:t>
            </a:r>
            <a:r>
              <a:rPr lang="en-US" dirty="0" err="1"/>
              <a:t>ptr</a:t>
            </a:r>
            <a:r>
              <a:rPr lang="en-US" dirty="0"/>
              <a:t>-&gt;</a:t>
            </a:r>
            <a:r>
              <a:rPr lang="en-US" dirty="0" err="1"/>
              <a:t>rightPtr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</a:t>
            </a:r>
            <a:r>
              <a:rPr lang="en-US" dirty="0" err="1"/>
              <a:t>ptr</a:t>
            </a:r>
            <a:r>
              <a:rPr lang="en-US" dirty="0"/>
              <a:t>-&gt;data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3971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Fig21_22.cpp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&lt;</a:t>
            </a:r>
            <a:r>
              <a:rPr lang="en-US" dirty="0" err="1"/>
              <a:t>iomanip</a:t>
            </a:r>
            <a:r>
              <a:rPr lang="en-US" dirty="0" smtClean="0"/>
              <a:t>&gt;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#include "</a:t>
            </a:r>
            <a:r>
              <a:rPr lang="en-US" dirty="0" err="1"/>
              <a:t>Tree.h</a:t>
            </a:r>
            <a:r>
              <a:rPr lang="en-US" dirty="0"/>
              <a:t>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int</a:t>
            </a:r>
            <a:r>
              <a:rPr lang="en-US" dirty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Tree&lt;</a:t>
            </a:r>
            <a:r>
              <a:rPr lang="en-US" dirty="0" err="1"/>
              <a:t>int</a:t>
            </a:r>
            <a:r>
              <a:rPr lang="en-US" dirty="0"/>
              <a:t>&gt; </a:t>
            </a:r>
            <a:r>
              <a:rPr lang="en-US" dirty="0" err="1"/>
              <a:t>intTree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intValue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"Enter 10 integer values:  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10;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intValue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intTree.InsertNode</a:t>
            </a:r>
            <a:r>
              <a:rPr lang="en-US" dirty="0"/>
              <a:t>(</a:t>
            </a:r>
            <a:r>
              <a:rPr lang="en-US" dirty="0" err="1"/>
              <a:t>intValue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7490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Fig21_22.cpp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"\</a:t>
            </a:r>
            <a:r>
              <a:rPr lang="en-US" dirty="0" err="1"/>
              <a:t>nPreorder</a:t>
            </a:r>
            <a:r>
              <a:rPr lang="en-US" dirty="0"/>
              <a:t> traversal\n";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intTree.PreOrderTraversal</a:t>
            </a:r>
            <a:r>
              <a:rPr lang="en-US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nInorder</a:t>
            </a:r>
            <a:r>
              <a:rPr lang="en-US" dirty="0"/>
              <a:t> traversal\n";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intTree.InOrderTraversal</a:t>
            </a:r>
            <a:r>
              <a:rPr lang="en-US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nPostorder</a:t>
            </a:r>
            <a:r>
              <a:rPr lang="en-US" dirty="0"/>
              <a:t> traversal\n";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intTree.PostOrderTraversal</a:t>
            </a:r>
            <a:r>
              <a:rPr lang="en-US" dirty="0"/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226400177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Fig21_22.cpp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Tree&lt;double</a:t>
            </a:r>
            <a:r>
              <a:rPr lang="en-US" dirty="0"/>
              <a:t>&gt; </a:t>
            </a:r>
            <a:r>
              <a:rPr lang="en-US" dirty="0" err="1"/>
              <a:t>doubleTree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double </a:t>
            </a:r>
            <a:r>
              <a:rPr lang="en-US" dirty="0" err="1"/>
              <a:t>doubleValue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fixed &lt;&lt; </a:t>
            </a:r>
            <a:r>
              <a:rPr lang="en-US" dirty="0" err="1"/>
              <a:t>setprecision</a:t>
            </a:r>
            <a:r>
              <a:rPr lang="en-US" dirty="0"/>
              <a:t>(1)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&lt;&lt; “\n\n\</a:t>
            </a:r>
            <a:r>
              <a:rPr lang="en-US" dirty="0" err="1" smtClean="0"/>
              <a:t>nEnter</a:t>
            </a:r>
            <a:r>
              <a:rPr lang="en-US" dirty="0" smtClean="0"/>
              <a:t> </a:t>
            </a:r>
            <a:r>
              <a:rPr lang="en-US" dirty="0"/>
              <a:t>10 double values:\n";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for (</a:t>
            </a:r>
            <a:r>
              <a:rPr lang="en-US" dirty="0" err="1"/>
              <a:t>int</a:t>
            </a:r>
            <a:r>
              <a:rPr lang="en-US" dirty="0"/>
              <a:t> j = 0; j &lt; 10; </a:t>
            </a:r>
            <a:r>
              <a:rPr lang="en-US" dirty="0" err="1"/>
              <a:t>j++</a:t>
            </a:r>
            <a:r>
              <a:rPr lang="en-US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doubleValue</a:t>
            </a:r>
            <a:r>
              <a:rPr lang="en-US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  </a:t>
            </a:r>
            <a:r>
              <a:rPr lang="en-US" dirty="0" err="1"/>
              <a:t>doubleTree.InsertNode</a:t>
            </a:r>
            <a:r>
              <a:rPr lang="en-US" dirty="0"/>
              <a:t>(</a:t>
            </a:r>
            <a:r>
              <a:rPr lang="en-US" dirty="0" err="1"/>
              <a:t>doubleValue</a:t>
            </a:r>
            <a:r>
              <a:rPr lang="en-US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nPreorder</a:t>
            </a:r>
            <a:r>
              <a:rPr lang="en-US" dirty="0"/>
              <a:t> traversal\n";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doubleTree.PreOrderTraversal</a:t>
            </a:r>
            <a:r>
              <a:rPr lang="en-US" dirty="0" smtClean="0"/>
              <a:t>();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nInorder</a:t>
            </a:r>
            <a:r>
              <a:rPr lang="en-US" dirty="0"/>
              <a:t> traversal\n";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doubleTree.InOrderTraversal</a:t>
            </a:r>
            <a:r>
              <a:rPr lang="en-US" dirty="0" smtClean="0"/>
              <a:t>();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"\</a:t>
            </a:r>
            <a:r>
              <a:rPr lang="en-US" dirty="0" err="1"/>
              <a:t>nPostorder</a:t>
            </a:r>
            <a:r>
              <a:rPr lang="en-US" dirty="0"/>
              <a:t> traversal\n";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</a:t>
            </a:r>
            <a:r>
              <a:rPr lang="en-US" dirty="0" err="1"/>
              <a:t>doubleTree.PostOrderTraversal</a:t>
            </a:r>
            <a:r>
              <a:rPr lang="en-US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 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0113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CC99FF"/>
                </a:solidFill>
              </a:rPr>
              <a:t>Tree</a:t>
            </a:r>
            <a:endParaRPr lang="en-US" b="1" i="1" dirty="0">
              <a:solidFill>
                <a:srgbClr val="CC99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hierarchical collection of items, linked together with pointers</a:t>
            </a:r>
          </a:p>
          <a:p>
            <a:r>
              <a:rPr lang="en-US" dirty="0" smtClean="0"/>
              <a:t>Made up of self-referential class</a:t>
            </a:r>
          </a:p>
          <a:p>
            <a:pPr lvl="1"/>
            <a:r>
              <a:rPr lang="en-US" dirty="0" smtClean="0"/>
              <a:t>Embedded with two or more pointers to objects of the same class</a:t>
            </a:r>
          </a:p>
          <a:p>
            <a:r>
              <a:rPr lang="en-US" dirty="0" smtClean="0"/>
              <a:t>Typical example:  a </a:t>
            </a:r>
            <a:r>
              <a:rPr lang="en-US" b="1" i="1" dirty="0" smtClean="0">
                <a:solidFill>
                  <a:srgbClr val="CC99FF"/>
                </a:solidFill>
              </a:rPr>
              <a:t>binary tree</a:t>
            </a:r>
          </a:p>
          <a:p>
            <a:pPr lvl="1"/>
            <a:r>
              <a:rPr lang="en-US" dirty="0" smtClean="0"/>
              <a:t>Each binary tree node object contains a data element, and two pointers, each points to another node</a:t>
            </a:r>
          </a:p>
          <a:p>
            <a:pPr lvl="1"/>
            <a:r>
              <a:rPr lang="en-US" dirty="0" smtClean="0"/>
              <a:t>Useful for fast searching and sorting of data, assuming data items can be ordered</a:t>
            </a:r>
          </a:p>
          <a:p>
            <a:pPr lvl="1"/>
            <a:r>
              <a:rPr lang="en-US" b="1" i="1" dirty="0" smtClean="0">
                <a:solidFill>
                  <a:srgbClr val="CC99FF"/>
                </a:solidFill>
              </a:rPr>
              <a:t>Binary search</a:t>
            </a:r>
            <a:r>
              <a:rPr lang="en-US" dirty="0" smtClean="0"/>
              <a:t>:  finds a path through the tree, starting at the “root”, and each chosen path (left or right) eliminates half of he stored values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6410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745</TotalTime>
  <Words>4565</Words>
  <Application>Microsoft Office PowerPoint</Application>
  <PresentationFormat>On-screen Show (4:3)</PresentationFormat>
  <Paragraphs>1386</Paragraphs>
  <Slides>89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3" baseType="lpstr">
      <vt:lpstr>Arial</vt:lpstr>
      <vt:lpstr>Trebuchet MS</vt:lpstr>
      <vt:lpstr>Wingdings 3</vt:lpstr>
      <vt:lpstr>Facet</vt:lpstr>
      <vt:lpstr>Intro to Data Structures</vt:lpstr>
      <vt:lpstr>Abstract Data Types</vt:lpstr>
      <vt:lpstr>Stacks</vt:lpstr>
      <vt:lpstr>Queues</vt:lpstr>
      <vt:lpstr>Vector</vt:lpstr>
      <vt:lpstr>Linked List</vt:lpstr>
      <vt:lpstr>Linked List</vt:lpstr>
      <vt:lpstr>Note</vt:lpstr>
      <vt:lpstr>Tree</vt:lpstr>
      <vt:lpstr>Examples (Implemented as Class Templates)</vt:lpstr>
      <vt:lpstr>ListNode.h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List.h</vt:lpstr>
      <vt:lpstr>Fig21_05.cpp</vt:lpstr>
      <vt:lpstr>Fig21_05.cpp</vt:lpstr>
      <vt:lpstr>Fig21_05.cpp</vt:lpstr>
      <vt:lpstr>Fig21_05.cpp</vt:lpstr>
      <vt:lpstr>Stack.h (Private Inheritance)</vt:lpstr>
      <vt:lpstr>Stack.h (Composition)</vt:lpstr>
      <vt:lpstr>Fig21_14.cpp</vt:lpstr>
      <vt:lpstr>Fig21_14.cpp</vt:lpstr>
      <vt:lpstr>Queue.h</vt:lpstr>
      <vt:lpstr>Fig21_17.cpp</vt:lpstr>
      <vt:lpstr>Fig21_14.cpp</vt:lpstr>
      <vt:lpstr>Binary Tree</vt:lpstr>
      <vt:lpstr>In Order Traversal</vt:lpstr>
      <vt:lpstr>Pre Order Traversal</vt:lpstr>
      <vt:lpstr>Post Order Traversal</vt:lpstr>
      <vt:lpstr>TreeNode.h</vt:lpstr>
      <vt:lpstr>Tree.h</vt:lpstr>
      <vt:lpstr>Tree.h</vt:lpstr>
      <vt:lpstr>Tree.h</vt:lpstr>
      <vt:lpstr>Tree.h</vt:lpstr>
      <vt:lpstr>InsertNode(4)</vt:lpstr>
      <vt:lpstr>rootPtr == NULL</vt:lpstr>
      <vt:lpstr>rootPtr = new TreeNode&lt;T&gt;(4)</vt:lpstr>
      <vt:lpstr>InsertNode(2)</vt:lpstr>
      <vt:lpstr>2 &lt; 4 &amp;&amp; leftPtr == NULL</vt:lpstr>
      <vt:lpstr>tempPtr-&gt;leftPtr = new…</vt:lpstr>
      <vt:lpstr>InsertNode(1)</vt:lpstr>
      <vt:lpstr>1 &lt; 4 &amp;&amp; tempPtr-&gt;leftPtr</vt:lpstr>
      <vt:lpstr>tempPtr = tempPtr-&gt;leftPtr</vt:lpstr>
      <vt:lpstr>1 &lt; 2 &amp;&amp; leftPtr == NULL</vt:lpstr>
      <vt:lpstr>tempPtr-&gt;leftPtr = new…</vt:lpstr>
      <vt:lpstr>InsertNode(3)</vt:lpstr>
      <vt:lpstr>3 &lt; 4 &amp;&amp; tempPtr-&gt;leftPtr</vt:lpstr>
      <vt:lpstr>tempPtr = tempPtr-&gt;leftPtr</vt:lpstr>
      <vt:lpstr>3 &gt; 2 &amp;&amp; !tempPtr-&gt;rightPtr</vt:lpstr>
      <vt:lpstr>tempPtr-&gt;rightPtr = new…</vt:lpstr>
      <vt:lpstr>InsertNode(5)</vt:lpstr>
      <vt:lpstr>5 &gt; 4 &amp;&amp; !tempPtr-&gt;rightPtr</vt:lpstr>
      <vt:lpstr>tempPtr-&gt;rightPtr = new…</vt:lpstr>
      <vt:lpstr>Tree.h</vt:lpstr>
      <vt:lpstr>Tree.h</vt:lpstr>
      <vt:lpstr>Tree.h</vt:lpstr>
      <vt:lpstr>Fig21_22.cpp</vt:lpstr>
      <vt:lpstr>Fig21_22.cpp</vt:lpstr>
      <vt:lpstr>Fig21_22.cpp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Data Structures</dc:title>
  <dc:creator>Windows User</dc:creator>
  <cp:lastModifiedBy>Windows User</cp:lastModifiedBy>
  <cp:revision>184</cp:revision>
  <dcterms:created xsi:type="dcterms:W3CDTF">2016-11-17T17:25:21Z</dcterms:created>
  <dcterms:modified xsi:type="dcterms:W3CDTF">2016-12-01T17:45:17Z</dcterms:modified>
</cp:coreProperties>
</file>