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64" y="40"/>
      </p:cViewPr>
      <p:guideLst>
        <p:guide orient="horz" pos="213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C02D19CE-E799-421B-BD9C-5C2D5C77E64B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6D94D896-4065-45FE-995F-9949A2413FE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917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19CE-E799-421B-BD9C-5C2D5C77E64B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896-4065-45FE-995F-9949A2413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69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19CE-E799-421B-BD9C-5C2D5C77E64B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896-4065-45FE-995F-9949A2413FE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5007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19CE-E799-421B-BD9C-5C2D5C77E64B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896-4065-45FE-995F-9949A2413FE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2799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19CE-E799-421B-BD9C-5C2D5C77E64B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896-4065-45FE-995F-9949A2413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86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19CE-E799-421B-BD9C-5C2D5C77E64B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896-4065-45FE-995F-9949A2413FE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973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19CE-E799-421B-BD9C-5C2D5C77E64B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896-4065-45FE-995F-9949A2413FE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092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19CE-E799-421B-BD9C-5C2D5C77E64B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896-4065-45FE-995F-9949A2413FE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47367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19CE-E799-421B-BD9C-5C2D5C77E64B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896-4065-45FE-995F-9949A2413FE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865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19CE-E799-421B-BD9C-5C2D5C77E64B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896-4065-45FE-995F-9949A2413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65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19CE-E799-421B-BD9C-5C2D5C77E64B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896-4065-45FE-995F-9949A2413FE3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52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19CE-E799-421B-BD9C-5C2D5C77E64B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896-4065-45FE-995F-9949A2413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323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19CE-E799-421B-BD9C-5C2D5C77E64B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896-4065-45FE-995F-9949A2413FE3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413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19CE-E799-421B-BD9C-5C2D5C77E64B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896-4065-45FE-995F-9949A2413FE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148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19CE-E799-421B-BD9C-5C2D5C77E64B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896-4065-45FE-995F-9949A2413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33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19CE-E799-421B-BD9C-5C2D5C77E64B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896-4065-45FE-995F-9949A2413FE3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051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19CE-E799-421B-BD9C-5C2D5C77E64B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896-4065-45FE-995F-9949A2413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2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02D19CE-E799-421B-BD9C-5C2D5C77E64B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94D896-4065-45FE-995F-9949A2413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967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OO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</a:t>
            </a:r>
            <a:r>
              <a:rPr lang="en-US"/>
              <a:t>Programming </a:t>
            </a:r>
            <a:r>
              <a:rPr lang="en-US" smtClean="0"/>
              <a:t>in C</a:t>
            </a:r>
            <a:r>
              <a:rPr lang="en-US" dirty="0"/>
              <a:t>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166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9966FF"/>
                </a:solidFill>
              </a:rPr>
              <a:t>Class</a:t>
            </a:r>
            <a:endParaRPr lang="en-US" b="1" i="1" dirty="0">
              <a:solidFill>
                <a:srgbClr val="99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blueprint for objects</a:t>
            </a:r>
          </a:p>
          <a:p>
            <a:r>
              <a:rPr lang="en-US" dirty="0" smtClean="0"/>
              <a:t>A user-defined type, consists of</a:t>
            </a:r>
          </a:p>
          <a:p>
            <a:pPr lvl="1"/>
            <a:r>
              <a:rPr lang="en-US" dirty="0" smtClean="0"/>
              <a:t>Declaration (typically in .h files)</a:t>
            </a:r>
          </a:p>
          <a:p>
            <a:pPr lvl="1"/>
            <a:r>
              <a:rPr lang="en-US" dirty="0" smtClean="0"/>
              <a:t>Definition (typically in .cc files)</a:t>
            </a:r>
          </a:p>
          <a:p>
            <a:r>
              <a:rPr lang="en-US" dirty="0" smtClean="0"/>
              <a:t>An object is an instance of a class</a:t>
            </a:r>
          </a:p>
          <a:p>
            <a:pPr lvl="1"/>
            <a:r>
              <a:rPr lang="en-US" dirty="0" smtClean="0"/>
              <a:t>Can create many objects from the same class</a:t>
            </a:r>
          </a:p>
          <a:p>
            <a:pPr lvl="1"/>
            <a:r>
              <a:rPr lang="en-US" dirty="0" smtClean="0"/>
              <a:t>Can build many houses from the same blueprint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53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special about objects?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C, a </a:t>
            </a:r>
            <a:r>
              <a:rPr lang="en-US" b="1" i="1" dirty="0" err="1" smtClean="0">
                <a:solidFill>
                  <a:srgbClr val="9966FF"/>
                </a:solidFill>
              </a:rPr>
              <a:t>struct</a:t>
            </a:r>
            <a:r>
              <a:rPr lang="en-US" dirty="0" smtClean="0">
                <a:solidFill>
                  <a:srgbClr val="9966FF"/>
                </a:solidFill>
              </a:rPr>
              <a:t> </a:t>
            </a:r>
            <a:r>
              <a:rPr lang="en-US" dirty="0" smtClean="0"/>
              <a:t>consists of a name (variable) and attributes (data inside the </a:t>
            </a:r>
            <a:r>
              <a:rPr lang="en-US" dirty="0" err="1" smtClean="0"/>
              <a:t>struct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Data and functions are separate</a:t>
            </a:r>
          </a:p>
          <a:p>
            <a:r>
              <a:rPr lang="en-US" dirty="0" smtClean="0"/>
              <a:t>In C++</a:t>
            </a:r>
          </a:p>
          <a:p>
            <a:pPr lvl="1"/>
            <a:r>
              <a:rPr lang="en-US" dirty="0" smtClean="0"/>
              <a:t>Can build objects that encapsulate data and functions</a:t>
            </a:r>
          </a:p>
          <a:p>
            <a:pPr lvl="1"/>
            <a:r>
              <a:rPr lang="en-US" dirty="0" smtClean="0"/>
              <a:t>Can use classes as reusable program building blocks</a:t>
            </a:r>
          </a:p>
        </p:txBody>
      </p:sp>
    </p:spTree>
    <p:extLst>
      <p:ext uri="{BB962C8B-B14F-4D97-AF65-F5344CB8AC3E}">
        <p14:creationId xmlns:p14="http://schemas.microsoft.com/office/powerpoint/2010/main" val="288044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9966FF"/>
                </a:solidFill>
              </a:rPr>
              <a:t>Program</a:t>
            </a:r>
          </a:p>
          <a:p>
            <a:pPr lvl="1"/>
            <a:r>
              <a:rPr lang="en-US" dirty="0" smtClean="0"/>
              <a:t>A list of instructions for a computer to execute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81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Evolution of Programming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9966FF"/>
                </a:solidFill>
              </a:rPr>
              <a:t>Machine languages</a:t>
            </a:r>
          </a:p>
          <a:p>
            <a:pPr lvl="1"/>
            <a:r>
              <a:rPr lang="en-US" dirty="0" smtClean="0"/>
              <a:t>Numeric operations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0100 0101 0111 1111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0100 0110 0100 1100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0000 0001 0000 0001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0000 0000 0000 0000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0000 0000 0000 0000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0000 0000 0000 0000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0000 0000 0000 0000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0000 0000 0000 0010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0000 0000 0000 0011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42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Evolution of Programming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9966FF"/>
                </a:solidFill>
              </a:rPr>
              <a:t>Assembly languages</a:t>
            </a:r>
          </a:p>
          <a:p>
            <a:pPr lvl="1"/>
            <a:r>
              <a:rPr lang="en-US" dirty="0" smtClean="0"/>
              <a:t>Human readable shorthand for operations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.file			“</a:t>
            </a:r>
            <a:r>
              <a:rPr lang="en-US" sz="2000" dirty="0" err="1" smtClean="0"/>
              <a:t>test.c</a:t>
            </a:r>
            <a:r>
              <a:rPr lang="en-US" sz="2000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.section		.</a:t>
            </a:r>
            <a:r>
              <a:rPr lang="en-US" sz="2000" dirty="0" err="1" smtClean="0"/>
              <a:t>rodata</a:t>
            </a:r>
            <a:endParaRPr lang="en-US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.LC0: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.string 		“hello\n”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.text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.</a:t>
            </a:r>
            <a:r>
              <a:rPr lang="en-US" sz="2000" dirty="0" err="1" smtClean="0"/>
              <a:t>globl</a:t>
            </a:r>
            <a:r>
              <a:rPr lang="en-US" sz="2000" dirty="0" smtClean="0"/>
              <a:t>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.type	main, @function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m</a:t>
            </a:r>
            <a:r>
              <a:rPr lang="en-US" sz="2000" dirty="0" smtClean="0"/>
              <a:t>ain: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push1	%</a:t>
            </a:r>
            <a:r>
              <a:rPr lang="en-US" sz="2000" dirty="0" err="1" smtClean="0"/>
              <a:t>ebp</a:t>
            </a:r>
            <a:endParaRPr lang="en-US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movl</a:t>
            </a:r>
            <a:r>
              <a:rPr lang="en-US" sz="2000" dirty="0" smtClean="0"/>
              <a:t>	%</a:t>
            </a:r>
            <a:r>
              <a:rPr lang="en-US" sz="2000" dirty="0" err="1" smtClean="0"/>
              <a:t>esp</a:t>
            </a:r>
            <a:r>
              <a:rPr lang="en-US" sz="2000" dirty="0" smtClean="0"/>
              <a:t>, %</a:t>
            </a:r>
            <a:r>
              <a:rPr lang="en-US" sz="2000" dirty="0" err="1" smtClean="0"/>
              <a:t>ebp</a:t>
            </a:r>
            <a:endParaRPr lang="en-US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sub1	%8, %</a:t>
            </a:r>
            <a:r>
              <a:rPr lang="en-US" sz="2000" dirty="0" err="1" smtClean="0"/>
              <a:t>esp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13140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Evolution of Programming Languages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9966FF"/>
                </a:solidFill>
              </a:rPr>
              <a:t>High-level procedural languages </a:t>
            </a:r>
          </a:p>
          <a:p>
            <a:pPr lvl="1"/>
            <a:r>
              <a:rPr lang="en-US" dirty="0" smtClean="0"/>
              <a:t>More readable</a:t>
            </a:r>
          </a:p>
          <a:p>
            <a:pPr lvl="1"/>
            <a:r>
              <a:rPr lang="en-US" dirty="0" smtClean="0"/>
              <a:t>Can divide the work into </a:t>
            </a:r>
            <a:r>
              <a:rPr lang="en-US" b="1" i="1" dirty="0" smtClean="0"/>
              <a:t>actions</a:t>
            </a:r>
            <a:r>
              <a:rPr lang="en-US" dirty="0" smtClean="0"/>
              <a:t>, represented by procedures and functions</a:t>
            </a:r>
          </a:p>
          <a:p>
            <a:pPr lvl="1"/>
            <a:r>
              <a:rPr lang="en-US" dirty="0" smtClean="0"/>
              <a:t>E.g., C, Pascal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</a:t>
            </a:r>
            <a:r>
              <a:rPr lang="en-US" dirty="0" smtClean="0"/>
              <a:t>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x = 1;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</a:t>
            </a:r>
            <a:r>
              <a:rPr lang="en-US" dirty="0" smtClean="0"/>
              <a:t>  	</a:t>
            </a:r>
            <a:r>
              <a:rPr lang="en-US" dirty="0" err="1" smtClean="0"/>
              <a:t>int</a:t>
            </a:r>
            <a:r>
              <a:rPr lang="en-US" dirty="0" smtClean="0"/>
              <a:t> y = 1;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r = 1;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/>
              <a:t>	</a:t>
            </a:r>
            <a:r>
              <a:rPr lang="en-US" dirty="0" err="1" smtClean="0"/>
              <a:t>DrawCircle</a:t>
            </a:r>
            <a:r>
              <a:rPr lang="en-US" dirty="0" smtClean="0"/>
              <a:t>(x, y, r);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261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but…computers only understand machine languages…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b="1" i="1" dirty="0" smtClean="0">
                <a:solidFill>
                  <a:srgbClr val="9966FF"/>
                </a:solidFill>
              </a:rPr>
              <a:t>compiler</a:t>
            </a:r>
            <a:r>
              <a:rPr lang="en-US" dirty="0" smtClean="0"/>
              <a:t>  (e.g., g++) translates programs written in high-level languages to machine code instructions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An </a:t>
            </a:r>
            <a:r>
              <a:rPr lang="en-US" b="1" i="1" dirty="0" smtClean="0">
                <a:solidFill>
                  <a:srgbClr val="9966FF"/>
                </a:solidFill>
              </a:rPr>
              <a:t>interpreter</a:t>
            </a:r>
            <a:r>
              <a:rPr lang="en-US" dirty="0"/>
              <a:t> </a:t>
            </a:r>
            <a:r>
              <a:rPr lang="en-US" dirty="0" smtClean="0"/>
              <a:t>translates and executes programs on the fly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60275" y="3244334"/>
            <a:ext cx="224921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High level languages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60275" y="4016059"/>
            <a:ext cx="224921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Compiler / interpreter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60275" y="4787784"/>
            <a:ext cx="224921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Machine languages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>
            <a:off x="6366638" y="3692937"/>
            <a:ext cx="285531" cy="246208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6366638" y="4480035"/>
            <a:ext cx="285531" cy="246208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5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Evolution of Programming Languages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9966FF"/>
                </a:solidFill>
              </a:rPr>
              <a:t>Object-oriented languages</a:t>
            </a:r>
          </a:p>
          <a:p>
            <a:pPr lvl="1"/>
            <a:r>
              <a:rPr lang="en-US" dirty="0" smtClean="0"/>
              <a:t>Also high-level</a:t>
            </a:r>
          </a:p>
          <a:p>
            <a:pPr lvl="1"/>
            <a:r>
              <a:rPr lang="en-US" dirty="0" smtClean="0"/>
              <a:t>Encapsulate or group data and procedures into objects</a:t>
            </a:r>
          </a:p>
          <a:p>
            <a:pPr lvl="1"/>
            <a:r>
              <a:rPr lang="en-US" dirty="0" smtClean="0"/>
              <a:t>E.g., C++, Java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c</a:t>
            </a:r>
            <a:r>
              <a:rPr lang="en-US" sz="2000" dirty="0" smtClean="0"/>
              <a:t>lass Circle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public: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	</a:t>
            </a:r>
            <a:r>
              <a:rPr lang="en-US" sz="2000" dirty="0" err="1" smtClean="0"/>
              <a:t>SetCenter</a:t>
            </a:r>
            <a:r>
              <a:rPr lang="en-US" sz="2000" dirty="0" smtClean="0"/>
              <a:t>(</a:t>
            </a:r>
            <a:r>
              <a:rPr lang="en-US" sz="2000" dirty="0" err="1" smtClean="0"/>
              <a:t>int</a:t>
            </a:r>
            <a:r>
              <a:rPr lang="en-US" sz="2000" dirty="0" smtClean="0"/>
              <a:t> x, </a:t>
            </a:r>
            <a:r>
              <a:rPr lang="en-US" sz="2000" dirty="0" err="1" smtClean="0"/>
              <a:t>int</a:t>
            </a:r>
            <a:r>
              <a:rPr lang="en-US" sz="2000" dirty="0" smtClean="0"/>
              <a:t> y);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	</a:t>
            </a:r>
            <a:r>
              <a:rPr lang="en-US" sz="2000" dirty="0" err="1" smtClean="0"/>
              <a:t>SetRadius</a:t>
            </a:r>
            <a:r>
              <a:rPr lang="en-US" sz="2000" dirty="0" smtClean="0"/>
              <a:t>(</a:t>
            </a:r>
            <a:r>
              <a:rPr lang="en-US" sz="2000" dirty="0" err="1" smtClean="0"/>
              <a:t>int</a:t>
            </a:r>
            <a:r>
              <a:rPr lang="en-US" sz="2000" dirty="0" smtClean="0"/>
              <a:t> r);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	Draw();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private: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dirty="0" err="1" smtClean="0"/>
              <a:t>int</a:t>
            </a:r>
            <a:r>
              <a:rPr lang="en-US" sz="2000" dirty="0" smtClean="0"/>
              <a:t> x, y, radius;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};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4759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Thus, …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 is a high-level procedural programming language</a:t>
            </a:r>
          </a:p>
          <a:p>
            <a:r>
              <a:rPr lang="en-US" dirty="0" smtClean="0"/>
              <a:t>C++ is an object-oriented language based on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76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9966FF"/>
                </a:solidFill>
              </a:rPr>
              <a:t>Object</a:t>
            </a:r>
            <a:endParaRPr lang="en-US" b="1" i="1" dirty="0">
              <a:solidFill>
                <a:srgbClr val="99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Encapsulation of data and functions that act upon that data</a:t>
            </a:r>
          </a:p>
          <a:p>
            <a:r>
              <a:rPr lang="en-US" dirty="0" smtClean="0"/>
              <a:t>An object consists of</a:t>
            </a:r>
          </a:p>
          <a:p>
            <a:pPr lvl="1"/>
            <a:r>
              <a:rPr lang="en-US" dirty="0" smtClean="0"/>
              <a:t>Name (variable name)</a:t>
            </a:r>
          </a:p>
          <a:p>
            <a:pPr lvl="1"/>
            <a:r>
              <a:rPr lang="en-US" dirty="0" smtClean="0"/>
              <a:t>Attributes (member data) that describe what the object </a:t>
            </a:r>
            <a:r>
              <a:rPr lang="en-US" b="1" i="1" dirty="0" smtClean="0"/>
              <a:t>is</a:t>
            </a:r>
          </a:p>
          <a:p>
            <a:pPr lvl="1"/>
            <a:r>
              <a:rPr lang="en-US" dirty="0" smtClean="0"/>
              <a:t>Behavior (member functions) that describes what the object </a:t>
            </a:r>
            <a:r>
              <a:rPr lang="en-US" b="1" i="1" dirty="0" smtClean="0"/>
              <a:t>does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52220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90</TotalTime>
  <Words>334</Words>
  <Application>Microsoft Office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Garamond</vt:lpstr>
      <vt:lpstr>Organic</vt:lpstr>
      <vt:lpstr>Introduction to OO Programming</vt:lpstr>
      <vt:lpstr>Programming</vt:lpstr>
      <vt:lpstr>Evolution of Programming Languages</vt:lpstr>
      <vt:lpstr>Evolution of Programming Languages</vt:lpstr>
      <vt:lpstr>Evolution of Programming Languages</vt:lpstr>
      <vt:lpstr>but…computers only understand machine languages…</vt:lpstr>
      <vt:lpstr>Evolution of Programming Languages</vt:lpstr>
      <vt:lpstr>Thus, …</vt:lpstr>
      <vt:lpstr>Object</vt:lpstr>
      <vt:lpstr>Class</vt:lpstr>
      <vt:lpstr>What’s special about objects?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OO Programming</dc:title>
  <dc:creator>Windows User</dc:creator>
  <cp:lastModifiedBy>Windows User</cp:lastModifiedBy>
  <cp:revision>61</cp:revision>
  <dcterms:created xsi:type="dcterms:W3CDTF">2016-08-23T16:23:12Z</dcterms:created>
  <dcterms:modified xsi:type="dcterms:W3CDTF">2016-09-09T01:32:04Z</dcterms:modified>
</cp:coreProperties>
</file>