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77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6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562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662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47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36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41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89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4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59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9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6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74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98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18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5AF42-FAF1-4ED7-8DE7-84AA2E92D6DD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15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Pointer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912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Null Pointer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*</a:t>
            </a:r>
            <a:r>
              <a:rPr lang="en-US" dirty="0" err="1" smtClean="0"/>
              <a:t>ptr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“The value of </a:t>
            </a:r>
            <a:r>
              <a:rPr lang="en-US" dirty="0" err="1" smtClean="0"/>
              <a:t>ptr</a:t>
            </a:r>
            <a:r>
              <a:rPr lang="en-US" dirty="0" smtClean="0"/>
              <a:t> = “ &lt;&lt; </a:t>
            </a:r>
            <a:r>
              <a:rPr lang="en-US" dirty="0" err="1" smtClean="0"/>
              <a:t>ptr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smtClean="0"/>
              <a:t>“</a:t>
            </a:r>
            <a:r>
              <a:rPr lang="en-US" smtClean="0"/>
              <a:t>Now </a:t>
            </a:r>
            <a:r>
              <a:rPr lang="en-US" dirty="0" smtClean="0"/>
              <a:t>initializing </a:t>
            </a:r>
            <a:r>
              <a:rPr lang="en-US" dirty="0" err="1" smtClean="0"/>
              <a:t>ptr</a:t>
            </a:r>
            <a:r>
              <a:rPr lang="en-US" dirty="0" smtClean="0"/>
              <a:t> to null pointer”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ptr</a:t>
            </a:r>
            <a:r>
              <a:rPr lang="en-US" dirty="0" smtClean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“The value of </a:t>
            </a:r>
            <a:r>
              <a:rPr lang="en-US" dirty="0" err="1" smtClean="0"/>
              <a:t>ptr</a:t>
            </a:r>
            <a:r>
              <a:rPr lang="en-US" dirty="0" smtClean="0"/>
              <a:t> = “ &lt;&lt; </a:t>
            </a:r>
            <a:r>
              <a:rPr lang="en-US" dirty="0" err="1" smtClean="0"/>
              <a:t>ptr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ptr</a:t>
            </a:r>
            <a:r>
              <a:rPr lang="en-US" dirty="0" smtClean="0"/>
              <a:t> == 0)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“Pointer unsafe to dereference”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else </a:t>
            </a:r>
            <a:r>
              <a:rPr lang="en-US" dirty="0" err="1" smtClean="0"/>
              <a:t>cout</a:t>
            </a:r>
            <a:r>
              <a:rPr lang="en-US" dirty="0" smtClean="0"/>
              <a:t> &lt;&lt; “Pointer is safe to dereference”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“Attempting to dereference </a:t>
            </a:r>
            <a:r>
              <a:rPr lang="en-US" dirty="0" err="1" smtClean="0"/>
              <a:t>ptr</a:t>
            </a:r>
            <a:r>
              <a:rPr lang="en-US" dirty="0" smtClean="0"/>
              <a:t>”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</a:t>
            </a:r>
            <a:r>
              <a:rPr lang="en-US" dirty="0" err="1" smtClean="0"/>
              <a:t>ptr</a:t>
            </a:r>
            <a:r>
              <a:rPr lang="en-US" dirty="0" smtClean="0"/>
              <a:t> = “ &lt;&lt; *</a:t>
            </a:r>
            <a:r>
              <a:rPr lang="en-US" dirty="0" err="1" smtClean="0"/>
              <a:t>ptr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547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of the Same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Legal to assign pointers of the same type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*ptr1, *ptr2;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p</a:t>
            </a:r>
            <a:r>
              <a:rPr lang="en-US" dirty="0" smtClean="0"/>
              <a:t>tr1 = ptr2	// okay</a:t>
            </a:r>
          </a:p>
          <a:p>
            <a:r>
              <a:rPr lang="en-US" dirty="0" smtClean="0"/>
              <a:t>Although all pointers are addresses, different types of pointers are treated differently</a:t>
            </a:r>
          </a:p>
          <a:p>
            <a:pPr lvl="1"/>
            <a:r>
              <a:rPr lang="en-US" dirty="0" smtClean="0"/>
              <a:t>Automatic type </a:t>
            </a:r>
            <a:r>
              <a:rPr lang="en-US" dirty="0" err="1" smtClean="0"/>
              <a:t>coercisons</a:t>
            </a:r>
            <a:r>
              <a:rPr lang="en-US" dirty="0" smtClean="0"/>
              <a:t> do not apply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</a:t>
            </a:r>
            <a:r>
              <a:rPr lang="en-US" dirty="0" err="1" smtClean="0"/>
              <a:t>ip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char *</a:t>
            </a:r>
            <a:r>
              <a:rPr lang="en-US" dirty="0" err="1" smtClean="0"/>
              <a:t>cp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ip</a:t>
            </a:r>
            <a:r>
              <a:rPr lang="en-US" dirty="0" smtClean="0"/>
              <a:t> = </a:t>
            </a:r>
            <a:r>
              <a:rPr lang="en-US" dirty="0" err="1" smtClean="0"/>
              <a:t>cp</a:t>
            </a:r>
            <a:r>
              <a:rPr lang="en-US" dirty="0" smtClean="0"/>
              <a:t>;		// ILLEGAL</a:t>
            </a:r>
          </a:p>
          <a:p>
            <a:r>
              <a:rPr lang="en-US" dirty="0"/>
              <a:t>To force a </a:t>
            </a:r>
            <a:r>
              <a:rPr lang="en-US" dirty="0" smtClean="0"/>
              <a:t>coercion, perform an explicit cast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ip</a:t>
            </a:r>
            <a:r>
              <a:rPr lang="en-US" dirty="0" smtClean="0"/>
              <a:t> = </a:t>
            </a:r>
            <a:r>
              <a:rPr lang="en-US" dirty="0" err="1" smtClean="0"/>
              <a:t>reinterpret_castint</a:t>
            </a:r>
            <a:r>
              <a:rPr lang="en-US" altLang="zh-TW" dirty="0" smtClean="0"/>
              <a:t>&lt;</a:t>
            </a:r>
            <a:r>
              <a:rPr lang="en-US" altLang="zh-TW" dirty="0" err="1" smtClean="0"/>
              <a:t>int</a:t>
            </a:r>
            <a:r>
              <a:rPr lang="en-US" dirty="0" smtClean="0"/>
              <a:t> *&gt;(</a:t>
            </a:r>
            <a:r>
              <a:rPr lang="en-US" dirty="0" err="1" smtClean="0"/>
              <a:t>cp</a:t>
            </a:r>
            <a:r>
              <a:rPr lang="en-US" altLang="zh-TW" dirty="0" smtClean="0"/>
              <a:t>) // better know what you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				// are doing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153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“Address of”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the unary operator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, applied to a variable, gives its address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</a:t>
            </a:r>
            <a:r>
              <a:rPr lang="en-US" dirty="0" err="1" smtClean="0"/>
              <a:t>ptr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num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p</a:t>
            </a:r>
            <a:r>
              <a:rPr lang="en-US" dirty="0" err="1" smtClean="0"/>
              <a:t>tr</a:t>
            </a:r>
            <a:r>
              <a:rPr lang="en-US" dirty="0" smtClean="0"/>
              <a:t> =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err="1" smtClean="0"/>
              <a:t>num</a:t>
            </a:r>
            <a:r>
              <a:rPr lang="en-US" dirty="0" smtClean="0"/>
              <a:t>; // assign the address of </a:t>
            </a:r>
            <a:r>
              <a:rPr lang="en-US" dirty="0" err="1" smtClean="0"/>
              <a:t>num</a:t>
            </a:r>
            <a:r>
              <a:rPr lang="en-US" dirty="0" smtClean="0"/>
              <a:t> to </a:t>
            </a:r>
            <a:r>
              <a:rPr lang="en-US" dirty="0" err="1" smtClean="0"/>
              <a:t>ptr</a:t>
            </a:r>
            <a:endParaRPr lang="en-US" dirty="0" smtClean="0"/>
          </a:p>
          <a:p>
            <a:pPr indent="-28575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5213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of Operator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http://www.cs.fsu.edu/~myers/c++/examples/pointers/pinit.cpp</a:t>
            </a:r>
          </a:p>
        </p:txBody>
      </p:sp>
    </p:spTree>
    <p:extLst>
      <p:ext uri="{BB962C8B-B14F-4D97-AF65-F5344CB8AC3E}">
        <p14:creationId xmlns:p14="http://schemas.microsoft.com/office/powerpoint/2010/main" val="3534553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of Operator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*ip1, *ip2;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double *dp1, *dp2;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char *cp1, cp2;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x =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double a = 1.1;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char </a:t>
            </a:r>
            <a:r>
              <a:rPr lang="en-US" dirty="0" err="1" smtClean="0"/>
              <a:t>ch</a:t>
            </a:r>
            <a:r>
              <a:rPr lang="en-US" dirty="0" smtClean="0"/>
              <a:t> = ‘$’;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ip2 =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dp2 =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cp2 =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err="1" smtClean="0"/>
              <a:t>ch</a:t>
            </a:r>
            <a:r>
              <a:rPr lang="en-US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262057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of Operator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“ip2 = “ &lt;&lt; ip2 &lt;&lt; “\t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x = “ &lt;&lt;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x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“dp2 = “ &lt;&lt; dp2 &lt;&lt; “\t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a = “ &lt;&lt;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a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“cp2 = “ &lt;&lt; cp2 &lt;&lt; “\t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err="1" smtClean="0"/>
              <a:t>ch</a:t>
            </a:r>
            <a:r>
              <a:rPr lang="en-US" dirty="0" smtClean="0"/>
              <a:t> = “ &lt;&lt;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err="1" smtClean="0"/>
              <a:t>ch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“cp2 = “ &lt;&lt; </a:t>
            </a:r>
            <a:r>
              <a:rPr lang="en-US" dirty="0" err="1" smtClean="0"/>
              <a:t>reinterpret_cast</a:t>
            </a:r>
            <a:r>
              <a:rPr lang="en-US" dirty="0" smtClean="0"/>
              <a:t>&lt;void *&gt;(cp2) &lt;&lt;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“\t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err="1" smtClean="0"/>
              <a:t>ch</a:t>
            </a:r>
            <a:r>
              <a:rPr lang="en-US" dirty="0" smtClean="0"/>
              <a:t> = “ &lt;&lt; </a:t>
            </a:r>
            <a:r>
              <a:rPr lang="en-US" dirty="0" err="1" smtClean="0"/>
              <a:t>reinterpret_cast</a:t>
            </a:r>
            <a:r>
              <a:rPr lang="en-US" dirty="0" smtClean="0"/>
              <a:t>&lt;void *&gt;(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err="1" smtClean="0"/>
              <a:t>ch</a:t>
            </a:r>
            <a:r>
              <a:rPr lang="en-US" dirty="0" smtClean="0"/>
              <a:t>) &lt;&lt;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endl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“*ip2 = “ &lt;&lt; *ip2 &lt;&lt; “\t x = “ &lt;&lt; x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“*dp2 = “ &lt;&lt; *dp2 &lt;&lt; “\t a = “ &lt;&lt; a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“*cp2 = “ &lt;&lt; *cp2 &lt;&lt; “\t </a:t>
            </a:r>
            <a:r>
              <a:rPr lang="en-US" dirty="0" err="1" smtClean="0"/>
              <a:t>ch</a:t>
            </a:r>
            <a:r>
              <a:rPr lang="en-US" dirty="0" smtClean="0"/>
              <a:t> = “ &lt;&lt; </a:t>
            </a:r>
            <a:r>
              <a:rPr lang="en-US" dirty="0" err="1" smtClean="0"/>
              <a:t>ch</a:t>
            </a:r>
            <a:r>
              <a:rPr lang="en-US" dirty="0" smtClean="0"/>
              <a:t> &lt;&lt; “\n\n”;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ip1 = ip2;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dp1 = dp2;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cp1 = cp2;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810703" y="3268717"/>
            <a:ext cx="2144111" cy="1366345"/>
          </a:xfrm>
          <a:prstGeom prst="wedgeRectCallout">
            <a:avLst>
              <a:gd name="adj1" fmla="val -49414"/>
              <a:gd name="adj2" fmla="val -7519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Would try to print a null </a:t>
            </a:r>
            <a:r>
              <a:rPr lang="en-US" smtClean="0">
                <a:solidFill>
                  <a:schemeClr val="tx1"/>
                </a:solidFill>
              </a:rPr>
              <a:t>terminated char 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033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of Operator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“ip1 points to “ &lt;&lt; *ip1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“dp1 points to “ &lt;&lt; *dp1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“cp1 points to “ &lt;&lt; *cp1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// ATTEMPTING ILLEGAL OPERATIONS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/*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ip1 = cp1;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dp1 = ip1;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cp1 = &amp;a;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*/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214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of Operator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dp1 = </a:t>
            </a:r>
            <a:r>
              <a:rPr lang="en-US" dirty="0" err="1" smtClean="0"/>
              <a:t>reinterpret_cast</a:t>
            </a:r>
            <a:r>
              <a:rPr lang="en-US" dirty="0" smtClean="0"/>
              <a:t>&lt;double *&gt;(ip2);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ip1 = </a:t>
            </a:r>
            <a:r>
              <a:rPr lang="en-US" dirty="0" err="1" smtClean="0"/>
              <a:t>reinterpret_cast</a:t>
            </a:r>
            <a:r>
              <a:rPr lang="en-US" dirty="0" smtClean="0"/>
              <a:t>&lt;</a:t>
            </a:r>
            <a:r>
              <a:rPr lang="en-US" dirty="0" err="1" smtClean="0"/>
              <a:t>int</a:t>
            </a:r>
            <a:r>
              <a:rPr lang="en-US" dirty="0" smtClean="0"/>
              <a:t> *&gt;(dp2);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“ip1 points to “ &lt;&lt; *ip1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“dp1 points to “ &lt;&lt; *dp1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“\nip2 = “ &lt;&lt; ip2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*ip2 = “ &lt;&lt;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*ip2 &lt;&lt; </a:t>
            </a:r>
            <a:r>
              <a:rPr lang="en-US" dirty="0" err="1" smtClean="0"/>
              <a:t>endl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“x = “ &lt;&lt; x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x = “ &lt;&lt; *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x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023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Variables and Pointer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Array variable is just a kind of a pointer variable, pointing to the first indexed variable of the array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a[10];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*p, *p2 = 0;</a:t>
            </a:r>
          </a:p>
          <a:p>
            <a:r>
              <a:rPr lang="en-US" dirty="0" smtClean="0"/>
              <a:t>Since both are pointers, it is okay to do the following</a:t>
            </a:r>
          </a:p>
          <a:p>
            <a:pPr marL="457200" lvl="1" indent="0">
              <a:buNone/>
            </a:pPr>
            <a:r>
              <a:rPr lang="en-US" dirty="0"/>
              <a:t>p</a:t>
            </a:r>
            <a:r>
              <a:rPr lang="en-US" dirty="0" smtClean="0"/>
              <a:t> = a;  // p points to the starting location of a[10]</a:t>
            </a:r>
          </a:p>
          <a:p>
            <a:pPr lvl="1"/>
            <a:r>
              <a:rPr lang="en-US" dirty="0" smtClean="0"/>
              <a:t>Thus p[0] is the same as a[0]</a:t>
            </a:r>
          </a:p>
          <a:p>
            <a:r>
              <a:rPr lang="en-US" dirty="0" smtClean="0"/>
              <a:t>However, the following is illegal</a:t>
            </a:r>
          </a:p>
          <a:p>
            <a:pPr marL="457200" lvl="1" indent="0">
              <a:buNone/>
            </a:pPr>
            <a:r>
              <a:rPr lang="en-US" dirty="0"/>
              <a:t>a</a:t>
            </a:r>
            <a:r>
              <a:rPr lang="en-US" dirty="0" smtClean="0"/>
              <a:t> = p2; // ILLEGAL</a:t>
            </a:r>
          </a:p>
          <a:p>
            <a:pPr lvl="1"/>
            <a:r>
              <a:rPr lang="en-US" dirty="0" smtClean="0"/>
              <a:t>The type of a is </a:t>
            </a:r>
            <a:r>
              <a:rPr lang="en-US" dirty="0" err="1" smtClean="0"/>
              <a:t>const</a:t>
            </a:r>
            <a:r>
              <a:rPr lang="en-US" dirty="0" smtClean="0"/>
              <a:t> version of </a:t>
            </a:r>
            <a:r>
              <a:rPr lang="en-US" dirty="0" err="1" smtClean="0"/>
              <a:t>int</a:t>
            </a:r>
            <a:r>
              <a:rPr lang="en-US" dirty="0" smtClean="0"/>
              <a:t> *, which cannot be changed</a:t>
            </a:r>
          </a:p>
        </p:txBody>
      </p:sp>
    </p:spTree>
    <p:extLst>
      <p:ext uri="{BB962C8B-B14F-4D97-AF65-F5344CB8AC3E}">
        <p14:creationId xmlns:p14="http://schemas.microsoft.com/office/powerpoint/2010/main" val="289188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</a:t>
            </a:r>
            <a:r>
              <a:rPr lang="en-US" b="1" i="1" dirty="0" smtClean="0">
                <a:solidFill>
                  <a:srgbClr val="7030A0"/>
                </a:solidFill>
              </a:rPr>
              <a:t>Pointer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 variable that stores a memory address</a:t>
            </a:r>
          </a:p>
          <a:p>
            <a:r>
              <a:rPr lang="en-US" dirty="0" smtClean="0"/>
              <a:t>To declare a pointer use the * operator with the following format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typeName</a:t>
            </a:r>
            <a:r>
              <a:rPr lang="en-US" dirty="0" smtClean="0"/>
              <a:t> *</a:t>
            </a:r>
            <a:r>
              <a:rPr lang="en-US" dirty="0" err="1" smtClean="0"/>
              <a:t>variableName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n;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*p;  // pointer to an </a:t>
            </a:r>
            <a:r>
              <a:rPr lang="en-US" dirty="0" err="1" smtClean="0"/>
              <a:t>int</a:t>
            </a:r>
            <a:endParaRPr lang="en-US" dirty="0" smtClean="0"/>
          </a:p>
          <a:p>
            <a:r>
              <a:rPr lang="en-US" dirty="0" smtClean="0"/>
              <a:t>All pointers (memory addresses) have the same size.  Thus, the type information is important to distinguish them from one another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double *</a:t>
            </a:r>
            <a:r>
              <a:rPr lang="en-US" dirty="0" err="1" smtClean="0"/>
              <a:t>dptr</a:t>
            </a:r>
            <a:r>
              <a:rPr lang="en-US" dirty="0" smtClean="0"/>
              <a:t>;  // pointer to a double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har *cpt1;	// pointer to a char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f</a:t>
            </a:r>
            <a:r>
              <a:rPr lang="en-US" dirty="0" smtClean="0"/>
              <a:t>loat *</a:t>
            </a:r>
            <a:r>
              <a:rPr lang="en-US" dirty="0" err="1" smtClean="0"/>
              <a:t>fptr</a:t>
            </a:r>
            <a:r>
              <a:rPr lang="en-US" dirty="0" smtClean="0"/>
              <a:t>;	// pointer to a </a:t>
            </a:r>
            <a:r>
              <a:rPr lang="en-US" dirty="0" err="1" smtClean="0"/>
              <a:t>flot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045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three declarations are equivalent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*p;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* p;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* p;</a:t>
            </a:r>
          </a:p>
          <a:p>
            <a:r>
              <a:rPr lang="en-US" dirty="0" smtClean="0"/>
              <a:t>Tricky when declaring multiple variables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x, y, z;  	// three variables of type </a:t>
            </a:r>
            <a:r>
              <a:rPr lang="en-US" dirty="0" err="1" smtClean="0"/>
              <a:t>int</a:t>
            </a: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* p, q, r;	// one pointer to </a:t>
            </a:r>
            <a:r>
              <a:rPr lang="en-US" dirty="0" err="1" smtClean="0"/>
              <a:t>int</a:t>
            </a:r>
            <a:r>
              <a:rPr lang="en-US" dirty="0"/>
              <a:t> </a:t>
            </a:r>
            <a:r>
              <a:rPr lang="en-US" dirty="0" smtClean="0"/>
              <a:t>and two integers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*p, *q, *r; 	// three pointers to </a:t>
            </a:r>
            <a:r>
              <a:rPr lang="en-US" dirty="0" err="1" smtClean="0"/>
              <a:t>int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401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Dereferencing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To access the </a:t>
            </a:r>
            <a:r>
              <a:rPr lang="en-US" b="1" dirty="0" smtClean="0"/>
              <a:t>target</a:t>
            </a:r>
            <a:r>
              <a:rPr lang="en-US" dirty="0" smtClean="0"/>
              <a:t> pointed by the pointer, we need to dereference the pointer with the unary * operator</a:t>
            </a:r>
          </a:p>
          <a:p>
            <a:pPr marL="457200" lvl="1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*</a:t>
            </a:r>
            <a:r>
              <a:rPr lang="en-US" dirty="0" err="1" smtClean="0"/>
              <a:t>ptr</a:t>
            </a:r>
            <a:r>
              <a:rPr lang="en-US" dirty="0" smtClean="0"/>
              <a:t>;	// a pointer to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tr</a:t>
            </a:r>
            <a:r>
              <a:rPr lang="en-US" dirty="0" smtClean="0"/>
              <a:t> is a variable holding a memory address of an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1"/>
            <a:r>
              <a:rPr lang="en-US" dirty="0" smtClean="0"/>
              <a:t>*</a:t>
            </a:r>
            <a:r>
              <a:rPr lang="en-US" dirty="0" err="1" smtClean="0"/>
              <a:t>ptr</a:t>
            </a:r>
            <a:r>
              <a:rPr lang="en-US" dirty="0" smtClean="0"/>
              <a:t> dereferences the pointer, which points to the </a:t>
            </a:r>
            <a:r>
              <a:rPr lang="en-US" dirty="0" err="1" smtClean="0"/>
              <a:t>int</a:t>
            </a:r>
            <a:endParaRPr lang="en-US" dirty="0" smtClean="0"/>
          </a:p>
          <a:p>
            <a:r>
              <a:rPr lang="en-US" dirty="0" smtClean="0"/>
              <a:t>Note</a:t>
            </a:r>
          </a:p>
          <a:p>
            <a:pPr lvl="1"/>
            <a:r>
              <a:rPr lang="en-US" dirty="0" smtClean="0"/>
              <a:t>When declaring a pointer, you need to use the * operator</a:t>
            </a:r>
          </a:p>
          <a:p>
            <a:pPr lvl="1"/>
            <a:r>
              <a:rPr lang="en-US" dirty="0" smtClean="0"/>
              <a:t>AFTER that, you use * only to dereferencing the pointer</a:t>
            </a:r>
          </a:p>
          <a:p>
            <a:pPr lvl="1"/>
            <a:r>
              <a:rPr lang="en-US" dirty="0" smtClean="0"/>
              <a:t>A pointer may not point to a valid target</a:t>
            </a:r>
          </a:p>
          <a:p>
            <a:pPr lvl="2"/>
            <a:r>
              <a:rPr lang="en-US" dirty="0" smtClean="0"/>
              <a:t>A pointer may not be initialized</a:t>
            </a:r>
          </a:p>
          <a:p>
            <a:pPr lvl="2"/>
            <a:r>
              <a:rPr lang="en-US" dirty="0" smtClean="0"/>
              <a:t>Can get runtime error message “segmentation fault”</a:t>
            </a:r>
          </a:p>
        </p:txBody>
      </p:sp>
    </p:spTree>
    <p:extLst>
      <p:ext uri="{BB962C8B-B14F-4D97-AF65-F5344CB8AC3E}">
        <p14:creationId xmlns:p14="http://schemas.microsoft.com/office/powerpoint/2010/main" val="2052182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http://www.cs.fsu.edu/~myers/c++/examples/pointers/pdeclare.cpp</a:t>
            </a:r>
          </a:p>
        </p:txBody>
      </p:sp>
    </p:spTree>
    <p:extLst>
      <p:ext uri="{BB962C8B-B14F-4D97-AF65-F5344CB8AC3E}">
        <p14:creationId xmlns:p14="http://schemas.microsoft.com/office/powerpoint/2010/main" val="2633502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*ptr1, *ptr2;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double *</a:t>
            </a:r>
            <a:r>
              <a:rPr lang="en-US" dirty="0" err="1" smtClean="0"/>
              <a:t>dptr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“The value of ptr1 = “ &lt;&lt; ptr1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“The value of ptr2 = “ &lt;&lt; ptr2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“The value of </a:t>
            </a:r>
            <a:r>
              <a:rPr lang="en-US" dirty="0" err="1" smtClean="0"/>
              <a:t>dptr</a:t>
            </a:r>
            <a:r>
              <a:rPr lang="en-US" dirty="0" smtClean="0"/>
              <a:t> = “ &lt;&lt; </a:t>
            </a:r>
            <a:r>
              <a:rPr lang="en-US" dirty="0" err="1" smtClean="0"/>
              <a:t>dptr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// DANGEROUS!  </a:t>
            </a:r>
            <a:r>
              <a:rPr lang="en-US" dirty="0" err="1" smtClean="0"/>
              <a:t>Deferecing</a:t>
            </a:r>
            <a:r>
              <a:rPr lang="en-US" dirty="0" smtClean="0"/>
              <a:t> uninitialized pointers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“*ptr1 = “ &lt;&lt; *ptr1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“*ptr2 = “ &lt;&lt; *ptr2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</a:t>
            </a:r>
            <a:r>
              <a:rPr lang="en-US" dirty="0" err="1" smtClean="0"/>
              <a:t>dptr</a:t>
            </a:r>
            <a:r>
              <a:rPr lang="en-US" dirty="0" smtClean="0"/>
              <a:t> = “ &lt;&lt; *</a:t>
            </a:r>
            <a:r>
              <a:rPr lang="en-US" dirty="0" err="1" smtClean="0"/>
              <a:t>dptr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85805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Initializing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we assign to pointers at initialization time?</a:t>
            </a:r>
          </a:p>
          <a:p>
            <a:pPr lvl="1"/>
            <a:r>
              <a:rPr lang="en-US" dirty="0" smtClean="0"/>
              <a:t>Null</a:t>
            </a:r>
          </a:p>
          <a:p>
            <a:pPr lvl="1"/>
            <a:r>
              <a:rPr lang="en-US" dirty="0" smtClean="0"/>
              <a:t>Pointers of the same type</a:t>
            </a:r>
          </a:p>
          <a:p>
            <a:pPr lvl="1"/>
            <a:r>
              <a:rPr lang="en-US" dirty="0" smtClean="0"/>
              <a:t>Address of an variable of the same type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988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Null 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0 is also known as the null pointer</a:t>
            </a:r>
          </a:p>
          <a:p>
            <a:pPr lvl="1"/>
            <a:r>
              <a:rPr lang="en-US" dirty="0" smtClean="0"/>
              <a:t>The only integer literal that may be assigned to a pointer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*p = 0; 	// okay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*q; q = 0; 	// okay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*z; z = 900; // BAD!</a:t>
            </a:r>
          </a:p>
          <a:p>
            <a:pPr indent="-285750"/>
            <a:r>
              <a:rPr lang="en-US" dirty="0" smtClean="0"/>
              <a:t>A null pointer is never a valid target</a:t>
            </a:r>
          </a:p>
          <a:p>
            <a:pPr lvl="1"/>
            <a:r>
              <a:rPr lang="en-US" dirty="0" smtClean="0"/>
              <a:t>If you deference a null pointer, you will get a segmentation fault</a:t>
            </a:r>
          </a:p>
          <a:p>
            <a:pPr lvl="1"/>
            <a:r>
              <a:rPr lang="en-US" dirty="0" smtClean="0"/>
              <a:t>We use null instead of random memory addresses, so we know currently the pointer is not pointing to a valid target</a:t>
            </a:r>
          </a:p>
          <a:p>
            <a:pPr lvl="1"/>
            <a:r>
              <a:rPr lang="en-US" dirty="0" smtClean="0"/>
              <a:t>To check, do the following</a:t>
            </a:r>
          </a:p>
          <a:p>
            <a:pPr marL="457200" lvl="1" indent="0">
              <a:buNone/>
            </a:pPr>
            <a:r>
              <a:rPr lang="en-US" dirty="0"/>
              <a:t>i</a:t>
            </a:r>
            <a:r>
              <a:rPr lang="en-US" dirty="0" smtClean="0"/>
              <a:t>f (</a:t>
            </a:r>
            <a:r>
              <a:rPr lang="en-US" dirty="0" err="1" smtClean="0"/>
              <a:t>ptr</a:t>
            </a:r>
            <a:r>
              <a:rPr lang="en-US" dirty="0" smtClean="0"/>
              <a:t> != 0) </a:t>
            </a:r>
            <a:r>
              <a:rPr lang="en-US" dirty="0" err="1" smtClean="0"/>
              <a:t>cout</a:t>
            </a:r>
            <a:r>
              <a:rPr lang="en-US" dirty="0" smtClean="0"/>
              <a:t> &lt;&lt; *</a:t>
            </a:r>
            <a:r>
              <a:rPr lang="en-US" dirty="0" err="1" smtClean="0"/>
              <a:t>ptr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2564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Null Pointer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http://www.cs.fsu.edu/~myers/c++/examples/pointers/pnull.cpp</a:t>
            </a:r>
          </a:p>
        </p:txBody>
      </p:sp>
    </p:spTree>
    <p:extLst>
      <p:ext uri="{BB962C8B-B14F-4D97-AF65-F5344CB8AC3E}">
        <p14:creationId xmlns:p14="http://schemas.microsoft.com/office/powerpoint/2010/main" val="25311047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274</TotalTime>
  <Words>457</Words>
  <Application>Microsoft Office PowerPoint</Application>
  <PresentationFormat>On-screen Show (4:3)</PresentationFormat>
  <Paragraphs>180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微軟正黑體</vt:lpstr>
      <vt:lpstr>Arial</vt:lpstr>
      <vt:lpstr>Trebuchet MS</vt:lpstr>
      <vt:lpstr>Wingdings 3</vt:lpstr>
      <vt:lpstr>Facet</vt:lpstr>
      <vt:lpstr>Pointer Basics</vt:lpstr>
      <vt:lpstr>What is a Pointer?</vt:lpstr>
      <vt:lpstr>Note</vt:lpstr>
      <vt:lpstr>Pointer Dereferencing</vt:lpstr>
      <vt:lpstr>Pointer Example</vt:lpstr>
      <vt:lpstr>Pointer Example</vt:lpstr>
      <vt:lpstr>Initializing Pointers</vt:lpstr>
      <vt:lpstr>Null Pointer</vt:lpstr>
      <vt:lpstr>Null Pointer Example</vt:lpstr>
      <vt:lpstr>Null Pointer Example</vt:lpstr>
      <vt:lpstr>Pointers of the Same Type</vt:lpstr>
      <vt:lpstr>The “Address of” Operator</vt:lpstr>
      <vt:lpstr>Address of Operator Example</vt:lpstr>
      <vt:lpstr>Address of Operator Example</vt:lpstr>
      <vt:lpstr>Address of Operator Example</vt:lpstr>
      <vt:lpstr>Address of Operator Example</vt:lpstr>
      <vt:lpstr>Address of Operator Example</vt:lpstr>
      <vt:lpstr>Array Variables and Pointer Variables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Memory Allocatino</dc:title>
  <dc:creator>Windows User</dc:creator>
  <cp:lastModifiedBy>Windows User</cp:lastModifiedBy>
  <cp:revision>264</cp:revision>
  <dcterms:created xsi:type="dcterms:W3CDTF">2016-09-15T16:43:22Z</dcterms:created>
  <dcterms:modified xsi:type="dcterms:W3CDTF">2016-10-13T15:55:02Z</dcterms:modified>
</cp:coreProperties>
</file>