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60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300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6" r:id="rId20"/>
    <p:sldId id="290" r:id="rId21"/>
    <p:sldId id="279" r:id="rId22"/>
    <p:sldId id="280" r:id="rId23"/>
    <p:sldId id="281" r:id="rId24"/>
    <p:sldId id="282" r:id="rId25"/>
    <p:sldId id="284" r:id="rId26"/>
    <p:sldId id="286" r:id="rId27"/>
    <p:sldId id="287" r:id="rId28"/>
    <p:sldId id="288" r:id="rId29"/>
    <p:sldId id="289" r:id="rId30"/>
    <p:sldId id="291" r:id="rId31"/>
    <p:sldId id="292" r:id="rId32"/>
    <p:sldId id="293" r:id="rId33"/>
    <p:sldId id="294" r:id="rId34"/>
    <p:sldId id="295" r:id="rId35"/>
    <p:sldId id="296" r:id="rId36"/>
    <p:sldId id="297" r:id="rId37"/>
    <p:sldId id="301" r:id="rId38"/>
    <p:sldId id="302" r:id="rId39"/>
    <p:sldId id="305" r:id="rId40"/>
    <p:sldId id="303" r:id="rId41"/>
    <p:sldId id="304" r:id="rId42"/>
    <p:sldId id="306" r:id="rId43"/>
    <p:sldId id="309" r:id="rId44"/>
    <p:sldId id="323" r:id="rId45"/>
    <p:sldId id="324" r:id="rId46"/>
    <p:sldId id="326" r:id="rId47"/>
    <p:sldId id="313" r:id="rId48"/>
    <p:sldId id="314" r:id="rId49"/>
    <p:sldId id="315" r:id="rId50"/>
    <p:sldId id="316" r:id="rId51"/>
    <p:sldId id="317" r:id="rId52"/>
    <p:sldId id="318" r:id="rId53"/>
    <p:sldId id="319" r:id="rId54"/>
    <p:sldId id="320" r:id="rId55"/>
    <p:sldId id="321" r:id="rId56"/>
    <p:sldId id="322" r:id="rId57"/>
    <p:sldId id="298" r:id="rId58"/>
    <p:sldId id="299" r:id="rId5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136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presProps" Target="pres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67F685-9B7C-43E1-8471-12D8F1BFAB36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B9C340-0A99-460A-B0E3-37382E0CC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897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B9C340-0A99-460A-B0E3-37382E0CCEF7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84351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B9C340-0A99-460A-B0E3-37382E0CCEF7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24232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B9C340-0A99-460A-B0E3-37382E0CCEF7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72228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B9C340-0A99-460A-B0E3-37382E0CCEF7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14639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B9C340-0A99-460A-B0E3-37382E0CCEF7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6043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B9C340-0A99-460A-B0E3-37382E0CCEF7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42653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B9C340-0A99-460A-B0E3-37382E0CCEF7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12845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B9C340-0A99-460A-B0E3-37382E0CCEF7}" type="slidenum">
              <a:rPr lang="en-US" smtClean="0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68721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B9C340-0A99-460A-B0E3-37382E0CCEF7}" type="slidenum">
              <a:rPr lang="en-US" smtClean="0"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62855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B9C340-0A99-460A-B0E3-37382E0CCEF7}" type="slidenum">
              <a:rPr lang="en-US" smtClean="0"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10845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B9C340-0A99-460A-B0E3-37382E0CCEF7}" type="slidenum">
              <a:rPr lang="en-US" smtClean="0"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3557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B9C340-0A99-460A-B0E3-37382E0CCEF7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64790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B9C340-0A99-460A-B0E3-37382E0CCEF7}" type="slidenum">
              <a:rPr lang="en-US" smtClean="0"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0117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B9C340-0A99-460A-B0E3-37382E0CCEF7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5851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B9C340-0A99-460A-B0E3-37382E0CCEF7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392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B9C340-0A99-460A-B0E3-37382E0CCEF7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3201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B9C340-0A99-460A-B0E3-37382E0CCEF7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9892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B9C340-0A99-460A-B0E3-37382E0CCEF7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9535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B9C340-0A99-460A-B0E3-37382E0CCEF7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9545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B9C340-0A99-460A-B0E3-37382E0CCEF7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8551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5AF42-FAF1-4ED7-8DE7-84AA2E92D6DD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6B858-59E6-49E2-9302-CF366AA57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5777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5AF42-FAF1-4ED7-8DE7-84AA2E92D6DD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6B858-59E6-49E2-9302-CF366AA57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267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5AF42-FAF1-4ED7-8DE7-84AA2E92D6DD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6B858-59E6-49E2-9302-CF366AA57810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656236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5AF42-FAF1-4ED7-8DE7-84AA2E92D6DD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6B858-59E6-49E2-9302-CF366AA57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324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5AF42-FAF1-4ED7-8DE7-84AA2E92D6DD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6B858-59E6-49E2-9302-CF366AA57810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546621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5AF42-FAF1-4ED7-8DE7-84AA2E92D6DD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6B858-59E6-49E2-9302-CF366AA57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9472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5AF42-FAF1-4ED7-8DE7-84AA2E92D6DD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6B858-59E6-49E2-9302-CF366AA57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5367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5AF42-FAF1-4ED7-8DE7-84AA2E92D6DD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6B858-59E6-49E2-9302-CF366AA57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641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5AF42-FAF1-4ED7-8DE7-84AA2E92D6DD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6B858-59E6-49E2-9302-CF366AA57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889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5AF42-FAF1-4ED7-8DE7-84AA2E92D6DD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6B858-59E6-49E2-9302-CF366AA57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646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5AF42-FAF1-4ED7-8DE7-84AA2E92D6DD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6B858-59E6-49E2-9302-CF366AA57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459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5AF42-FAF1-4ED7-8DE7-84AA2E92D6DD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6B858-59E6-49E2-9302-CF366AA57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796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5AF42-FAF1-4ED7-8DE7-84AA2E92D6DD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6B858-59E6-49E2-9302-CF366AA57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267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5AF42-FAF1-4ED7-8DE7-84AA2E92D6DD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6B858-59E6-49E2-9302-CF366AA57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874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5AF42-FAF1-4ED7-8DE7-84AA2E92D6DD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6B858-59E6-49E2-9302-CF366AA57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798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5AF42-FAF1-4ED7-8DE7-84AA2E92D6DD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6B858-59E6-49E2-9302-CF366AA57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718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E5AF42-FAF1-4ED7-8DE7-84AA2E92D6DD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C66B858-59E6-49E2-9302-CF366AA57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715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Dynamic Memory Allocation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Andy Wang</a:t>
            </a:r>
          </a:p>
          <a:p>
            <a:r>
              <a:rPr lang="en-US" dirty="0"/>
              <a:t>Object Oriented Programming in C++</a:t>
            </a:r>
          </a:p>
          <a:p>
            <a:r>
              <a:rPr lang="en-US" dirty="0"/>
              <a:t>COP 3330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19124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Deallocation of Dynamic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To deallocate a dynamic array, use this form</a:t>
            </a:r>
          </a:p>
          <a:p>
            <a:pPr marL="457200" lvl="1" indent="0">
              <a:buNone/>
            </a:pPr>
            <a:r>
              <a:rPr lang="en-US" dirty="0" smtClean="0"/>
              <a:t>delete [] </a:t>
            </a:r>
            <a:r>
              <a:rPr lang="en-US" dirty="0" err="1" smtClean="0"/>
              <a:t>name_of_pointer</a:t>
            </a:r>
            <a:endParaRPr lang="en-US" dirty="0" smtClean="0"/>
          </a:p>
          <a:p>
            <a:r>
              <a:rPr lang="en-US" dirty="0" smtClean="0"/>
              <a:t>Example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/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 smtClean="0"/>
              <a:t>int</a:t>
            </a:r>
            <a:r>
              <a:rPr lang="en-US" dirty="0" smtClean="0"/>
              <a:t> *list = new </a:t>
            </a:r>
            <a:r>
              <a:rPr lang="en-US" dirty="0" err="1" smtClean="0"/>
              <a:t>int</a:t>
            </a:r>
            <a:r>
              <a:rPr lang="en-US" dirty="0" smtClean="0"/>
              <a:t>[40];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d</a:t>
            </a:r>
            <a:r>
              <a:rPr lang="en-US" dirty="0" smtClean="0"/>
              <a:t>elete [] list;	// deallocates the array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l</a:t>
            </a:r>
            <a:r>
              <a:rPr lang="en-US" dirty="0" smtClean="0"/>
              <a:t>ist = 0; 		// reset the pointer to null</a:t>
            </a:r>
          </a:p>
          <a:p>
            <a:r>
              <a:rPr lang="en-US" dirty="0" smtClean="0"/>
              <a:t>We don’t want list to point to deallocated space</a:t>
            </a:r>
          </a:p>
        </p:txBody>
      </p:sp>
    </p:spTree>
    <p:extLst>
      <p:ext uri="{BB962C8B-B14F-4D97-AF65-F5344CB8AC3E}">
        <p14:creationId xmlns:p14="http://schemas.microsoft.com/office/powerpoint/2010/main" val="17862735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Suppose…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fail to deallocate dynamically allocated memory…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list = new </a:t>
            </a:r>
            <a:r>
              <a:rPr lang="en-US" dirty="0" err="1" smtClean="0"/>
              <a:t>int</a:t>
            </a:r>
            <a:r>
              <a:rPr lang="en-US" dirty="0" smtClean="0"/>
              <a:t>[40];  // first allocation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…// no deallocation…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list = new </a:t>
            </a:r>
            <a:r>
              <a:rPr lang="en-US" dirty="0" err="1" smtClean="0"/>
              <a:t>int</a:t>
            </a:r>
            <a:r>
              <a:rPr lang="en-US" dirty="0" smtClean="0"/>
              <a:t>[10]; 	// second allocation</a:t>
            </a:r>
          </a:p>
          <a:p>
            <a:r>
              <a:rPr lang="en-US" dirty="0" smtClean="0"/>
              <a:t>Result…</a:t>
            </a:r>
          </a:p>
          <a:p>
            <a:pPr lvl="1"/>
            <a:r>
              <a:rPr lang="en-US" dirty="0" smtClean="0"/>
              <a:t>Memory leak…</a:t>
            </a:r>
          </a:p>
        </p:txBody>
      </p:sp>
    </p:spTree>
    <p:extLst>
      <p:ext uri="{BB962C8B-B14F-4D97-AF65-F5344CB8AC3E}">
        <p14:creationId xmlns:p14="http://schemas.microsoft.com/office/powerpoint/2010/main" val="42155796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Dynamically Resizing an Array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Suppose you want to grow an array</a:t>
            </a:r>
          </a:p>
          <a:p>
            <a:pPr marL="457200" lvl="1" indent="0">
              <a:spcBef>
                <a:spcPts val="0"/>
              </a:spcBef>
              <a:buNone/>
            </a:pPr>
            <a:endParaRPr lang="en-US" dirty="0" smtClean="0"/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 err="1" smtClean="0"/>
              <a:t>int</a:t>
            </a:r>
            <a:r>
              <a:rPr lang="en-US" dirty="0" smtClean="0"/>
              <a:t> *list = new </a:t>
            </a:r>
            <a:r>
              <a:rPr lang="en-US" dirty="0" err="1" smtClean="0"/>
              <a:t>int</a:t>
            </a:r>
            <a:r>
              <a:rPr lang="en-US" dirty="0" smtClean="0"/>
              <a:t>[size];</a:t>
            </a:r>
          </a:p>
          <a:p>
            <a:pPr marL="457200" lvl="1" indent="0">
              <a:spcBef>
                <a:spcPts val="0"/>
              </a:spcBef>
              <a:buNone/>
            </a:pPr>
            <a:endParaRPr lang="en-US" dirty="0" smtClean="0"/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*temp = new </a:t>
            </a:r>
            <a:r>
              <a:rPr lang="en-US" dirty="0" err="1" smtClean="0"/>
              <a:t>int</a:t>
            </a:r>
            <a:r>
              <a:rPr lang="en-US" dirty="0" smtClean="0"/>
              <a:t>[size + 5]; // create a bigger temp array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/>
              <a:t>f</a:t>
            </a:r>
            <a:r>
              <a:rPr lang="en-US" dirty="0" smtClean="0"/>
              <a:t>or 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= 0; </a:t>
            </a:r>
            <a:r>
              <a:rPr lang="en-US" dirty="0" err="1" smtClean="0"/>
              <a:t>i</a:t>
            </a:r>
            <a:r>
              <a:rPr lang="en-US" dirty="0" smtClean="0"/>
              <a:t> &lt; size; </a:t>
            </a:r>
            <a:r>
              <a:rPr lang="en-US" dirty="0" err="1" smtClean="0"/>
              <a:t>i</a:t>
            </a:r>
            <a:r>
              <a:rPr lang="en-US" dirty="0" smtClean="0"/>
              <a:t>++) 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temp[</a:t>
            </a:r>
            <a:r>
              <a:rPr lang="en-US" dirty="0" err="1" smtClean="0"/>
              <a:t>i</a:t>
            </a:r>
            <a:r>
              <a:rPr lang="en-US" dirty="0" smtClean="0"/>
              <a:t>] = list[</a:t>
            </a:r>
            <a:r>
              <a:rPr lang="en-US" dirty="0" err="1" smtClean="0"/>
              <a:t>i</a:t>
            </a:r>
            <a:r>
              <a:rPr lang="en-US" dirty="0" smtClean="0"/>
              <a:t>];  // copy the data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/>
              <a:t>d</a:t>
            </a:r>
            <a:r>
              <a:rPr lang="en-US" dirty="0" smtClean="0"/>
              <a:t>elete [] list;  // free up the old memory location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/>
              <a:t>l</a:t>
            </a:r>
            <a:r>
              <a:rPr lang="en-US" dirty="0" smtClean="0"/>
              <a:t>ist = temp;   // make list point to the new memory location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24796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Allocation of Objects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Objects can be dynamically allocated as well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/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Fraction *fp1, *fp2, *</a:t>
            </a:r>
            <a:r>
              <a:rPr lang="en-US" dirty="0" err="1" smtClean="0"/>
              <a:t>flist</a:t>
            </a:r>
            <a:r>
              <a:rPr lang="en-US" dirty="0" smtClean="0"/>
              <a:t>;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f</a:t>
            </a:r>
            <a:r>
              <a:rPr lang="en-US" dirty="0" smtClean="0"/>
              <a:t>p1 = new Fraction;  // uses default </a:t>
            </a:r>
            <a:r>
              <a:rPr lang="en-US" dirty="0" err="1" smtClean="0"/>
              <a:t>contructor</a:t>
            </a:r>
            <a:endParaRPr lang="en-US" dirty="0" smtClean="0"/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f</a:t>
            </a:r>
            <a:r>
              <a:rPr lang="en-US" dirty="0" smtClean="0"/>
              <a:t>p2 = new Fraction(3,4);  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f</a:t>
            </a:r>
            <a:r>
              <a:rPr lang="en-US" dirty="0" err="1" smtClean="0"/>
              <a:t>list</a:t>
            </a:r>
            <a:r>
              <a:rPr lang="en-US" dirty="0" smtClean="0"/>
              <a:t> = new Fraction[20];  // dynamic array of 20 Fraction 		// objects with default constructor used for each</a:t>
            </a:r>
          </a:p>
          <a:p>
            <a:r>
              <a:rPr lang="en-US" dirty="0" smtClean="0"/>
              <a:t>To deallocate</a:t>
            </a:r>
          </a:p>
          <a:p>
            <a:pPr marL="457200" lvl="1" indent="0">
              <a:buNone/>
            </a:pPr>
            <a:r>
              <a:rPr lang="en-US" dirty="0"/>
              <a:t>d</a:t>
            </a:r>
            <a:r>
              <a:rPr lang="en-US" dirty="0" smtClean="0"/>
              <a:t>elete fp1; delete fp2; delete [] </a:t>
            </a:r>
            <a:r>
              <a:rPr lang="en-US" dirty="0" err="1" smtClean="0"/>
              <a:t>flist</a:t>
            </a:r>
            <a:r>
              <a:rPr lang="en-US" dirty="0" smtClean="0"/>
              <a:t>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95477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Dot Operator vs. Arrow Operator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dot operator requires an object name</a:t>
            </a:r>
          </a:p>
          <a:p>
            <a:pPr marL="457200" lvl="1" indent="0">
              <a:buNone/>
            </a:pPr>
            <a:r>
              <a:rPr lang="en-US" dirty="0" err="1" smtClean="0"/>
              <a:t>objectName.memberName</a:t>
            </a:r>
            <a:r>
              <a:rPr lang="en-US" dirty="0" smtClean="0"/>
              <a:t>	// member can be data or </a:t>
            </a:r>
            <a:r>
              <a:rPr lang="en-US" dirty="0" err="1" smtClean="0"/>
              <a:t>func</a:t>
            </a:r>
            <a:endParaRPr lang="en-US" dirty="0" smtClean="0"/>
          </a:p>
          <a:p>
            <a:r>
              <a:rPr lang="en-US" dirty="0" smtClean="0"/>
              <a:t>An arrow operator works with object pointers</a:t>
            </a:r>
          </a:p>
          <a:p>
            <a:pPr marL="457200" lvl="1" indent="0">
              <a:buNone/>
            </a:pPr>
            <a:r>
              <a:rPr lang="en-US" dirty="0" err="1" smtClean="0"/>
              <a:t>objectPointer</a:t>
            </a:r>
            <a:r>
              <a:rPr lang="en-US" dirty="0" smtClean="0"/>
              <a:t>-&gt;</a:t>
            </a:r>
            <a:r>
              <a:rPr lang="en-US" dirty="0" err="1" smtClean="0"/>
              <a:t>memberName</a:t>
            </a: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120993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Dot Operator vs. Arrow Operator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need to dereference an object pointer before using the dot operator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(*fp1).Show();</a:t>
            </a:r>
          </a:p>
          <a:p>
            <a:r>
              <a:rPr lang="en-US" dirty="0" smtClean="0"/>
              <a:t>An arrow operator is a nice shortcut</a:t>
            </a:r>
          </a:p>
          <a:p>
            <a:pPr marL="457200" lvl="1" indent="0">
              <a:buNone/>
            </a:pPr>
            <a:r>
              <a:rPr lang="en-US" dirty="0" smtClean="0"/>
              <a:t>fp1-&gt;Show();</a:t>
            </a:r>
          </a:p>
        </p:txBody>
      </p:sp>
    </p:spTree>
    <p:extLst>
      <p:ext uri="{BB962C8B-B14F-4D97-AF65-F5344CB8AC3E}">
        <p14:creationId xmlns:p14="http://schemas.microsoft.com/office/powerpoint/2010/main" val="8785266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Dot Operator vs. Arrow Operator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pointers to dynamically allocated objects, the arrow operator is easiest</a:t>
            </a:r>
          </a:p>
          <a:p>
            <a:pPr marL="457200" lvl="1" indent="0">
              <a:buNone/>
            </a:pPr>
            <a:r>
              <a:rPr lang="en-US" dirty="0" smtClean="0"/>
              <a:t>ftp-&gt;Show();</a:t>
            </a:r>
          </a:p>
          <a:p>
            <a:r>
              <a:rPr lang="en-US" dirty="0" smtClean="0"/>
              <a:t>For pointers to dynamically allocated arrays of objects, arrow operator usually is not needed</a:t>
            </a:r>
          </a:p>
          <a:p>
            <a:pPr marL="457200" lvl="1" indent="0">
              <a:spcBef>
                <a:spcPts val="0"/>
              </a:spcBef>
              <a:buNone/>
            </a:pPr>
            <a:endParaRPr lang="en-US" dirty="0" smtClean="0"/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 err="1" smtClean="0"/>
              <a:t>flist</a:t>
            </a:r>
            <a:r>
              <a:rPr lang="en-US" dirty="0" smtClean="0"/>
              <a:t>[3].Show();  // </a:t>
            </a:r>
            <a:r>
              <a:rPr lang="en-US" dirty="0" err="1" smtClean="0"/>
              <a:t>flist</a:t>
            </a:r>
            <a:r>
              <a:rPr lang="en-US" dirty="0" smtClean="0"/>
              <a:t> is a pointer; </a:t>
            </a:r>
            <a:r>
              <a:rPr lang="en-US" dirty="0" err="1" smtClean="0"/>
              <a:t>flist</a:t>
            </a:r>
            <a:r>
              <a:rPr lang="en-US" dirty="0" smtClean="0"/>
              <a:t>[3] is an object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 err="1"/>
              <a:t>f</a:t>
            </a:r>
            <a:r>
              <a:rPr lang="en-US" dirty="0" err="1" smtClean="0"/>
              <a:t>list</a:t>
            </a:r>
            <a:r>
              <a:rPr lang="en-US" dirty="0" smtClean="0"/>
              <a:t>[3]-&gt;Show(); // INCORRECT</a:t>
            </a:r>
          </a:p>
        </p:txBody>
      </p:sp>
    </p:spTree>
    <p:extLst>
      <p:ext uri="{BB962C8B-B14F-4D97-AF65-F5344CB8AC3E}">
        <p14:creationId xmlns:p14="http://schemas.microsoft.com/office/powerpoint/2010/main" val="39944690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Using Dynamic Allocation inside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motivation example</a:t>
            </a:r>
          </a:p>
          <a:p>
            <a:pPr lvl="1"/>
            <a:r>
              <a:rPr lang="en-US" dirty="0" smtClean="0"/>
              <a:t>Suppose we want an array as a member data</a:t>
            </a:r>
          </a:p>
          <a:p>
            <a:pPr lvl="2"/>
            <a:r>
              <a:rPr lang="en-US" dirty="0" smtClean="0"/>
              <a:t>Don’t want a fixed upper bound on the size</a:t>
            </a:r>
          </a:p>
          <a:p>
            <a:pPr lvl="1"/>
            <a:r>
              <a:rPr lang="en-US" dirty="0" smtClean="0"/>
              <a:t>How to embed a dynamic array inside a class</a:t>
            </a:r>
          </a:p>
          <a:p>
            <a:pPr lvl="2"/>
            <a:r>
              <a:rPr lang="en-US" dirty="0" smtClean="0"/>
              <a:t>Which can be created statically…</a:t>
            </a:r>
          </a:p>
          <a:p>
            <a:pPr lvl="3"/>
            <a:r>
              <a:rPr lang="en-US" dirty="0" smtClean="0"/>
              <a:t>Which means compiler needs to know the size in advance…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8070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Only embed the array pointer</a:t>
            </a:r>
          </a:p>
          <a:p>
            <a:pPr lvl="1"/>
            <a:r>
              <a:rPr lang="en-US" dirty="0" smtClean="0"/>
              <a:t>Declare array pointers as member data</a:t>
            </a:r>
          </a:p>
          <a:p>
            <a:r>
              <a:rPr lang="en-US" dirty="0" smtClean="0"/>
              <a:t>Always initialize pointers in the constructor</a:t>
            </a:r>
          </a:p>
          <a:p>
            <a:pPr lvl="1"/>
            <a:r>
              <a:rPr lang="en-US" dirty="0" smtClean="0"/>
              <a:t>The constructor might dynamically allocate spaces (via new) and assign them to points</a:t>
            </a:r>
          </a:p>
          <a:p>
            <a:pPr lvl="2"/>
            <a:r>
              <a:rPr lang="en-US" dirty="0" smtClean="0"/>
              <a:t>Or, initialize pointers to null </a:t>
            </a:r>
          </a:p>
          <a:p>
            <a:r>
              <a:rPr lang="en-US" dirty="0"/>
              <a:t>Cleanup (via delete) dynamically allocated space when done using it</a:t>
            </a:r>
          </a:p>
          <a:p>
            <a:pPr lvl="1"/>
            <a:r>
              <a:rPr lang="en-US" dirty="0"/>
              <a:t>Can happen in </a:t>
            </a:r>
            <a:r>
              <a:rPr lang="en-US" dirty="0" smtClean="0"/>
              <a:t>a regular </a:t>
            </a:r>
            <a:r>
              <a:rPr lang="en-US" dirty="0"/>
              <a:t>member function</a:t>
            </a:r>
          </a:p>
          <a:p>
            <a:pPr lvl="1"/>
            <a:r>
              <a:rPr lang="en-US" dirty="0"/>
              <a:t>Should happen in the destructor, the last function being run before an object is deallocated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803405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Separate memory management tasks from the functionality/algorithmic tasks wherever possible</a:t>
            </a:r>
          </a:p>
          <a:p>
            <a:pPr lvl="1"/>
            <a:r>
              <a:rPr lang="en-US" dirty="0" smtClean="0"/>
              <a:t>Write member functions just for dealing with memory (allocation, deallocation, resize)</a:t>
            </a:r>
          </a:p>
          <a:p>
            <a:pPr lvl="1"/>
            <a:r>
              <a:rPr lang="en-US" dirty="0" smtClean="0"/>
              <a:t>Algorithmic functions call the memory handling functions</a:t>
            </a:r>
          </a:p>
          <a:p>
            <a:pPr lvl="1"/>
            <a:r>
              <a:rPr lang="en-US" dirty="0" smtClean="0"/>
              <a:t>More uses of new and delete, more likely to have a memory leak</a:t>
            </a:r>
          </a:p>
        </p:txBody>
      </p:sp>
    </p:spTree>
    <p:extLst>
      <p:ext uri="{BB962C8B-B14F-4D97-AF65-F5344CB8AC3E}">
        <p14:creationId xmlns:p14="http://schemas.microsoft.com/office/powerpoint/2010/main" val="11077217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Allocation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Compile time (or static) allocation</a:t>
            </a:r>
          </a:p>
          <a:p>
            <a:pPr lvl="1"/>
            <a:r>
              <a:rPr lang="en-US" dirty="0" smtClean="0"/>
              <a:t>Memory for the named variables is allocated by the compiler</a:t>
            </a:r>
          </a:p>
          <a:p>
            <a:pPr lvl="1"/>
            <a:r>
              <a:rPr lang="en-US" dirty="0" smtClean="0"/>
              <a:t>The exact size and type of storage must be known</a:t>
            </a:r>
          </a:p>
          <a:p>
            <a:pPr lvl="1"/>
            <a:r>
              <a:rPr lang="en-US" dirty="0" smtClean="0"/>
              <a:t>The array size has to be constant</a:t>
            </a:r>
          </a:p>
          <a:p>
            <a:r>
              <a:rPr lang="en-US" dirty="0"/>
              <a:t>Dynamic memory allocation</a:t>
            </a:r>
          </a:p>
          <a:p>
            <a:pPr lvl="1"/>
            <a:r>
              <a:rPr lang="en-US" dirty="0"/>
              <a:t>Memory allocated during run time, placed in a program segment known as the </a:t>
            </a:r>
            <a:r>
              <a:rPr lang="en-US" b="1" i="1" dirty="0">
                <a:solidFill>
                  <a:srgbClr val="7030A0"/>
                </a:solidFill>
              </a:rPr>
              <a:t>heap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/>
              <a:t>or the </a:t>
            </a:r>
            <a:r>
              <a:rPr lang="en-US" dirty="0" err="1" smtClean="0"/>
              <a:t>freestore</a:t>
            </a:r>
            <a:endParaRPr lang="en-US" dirty="0"/>
          </a:p>
          <a:p>
            <a:pPr lvl="1"/>
            <a:r>
              <a:rPr lang="en-US" dirty="0" smtClean="0"/>
              <a:t>The compiler does not need </a:t>
            </a:r>
            <a:r>
              <a:rPr lang="en-US" dirty="0"/>
              <a:t>to know the exact size and </a:t>
            </a:r>
            <a:r>
              <a:rPr lang="en-US" dirty="0" smtClean="0"/>
              <a:t>number </a:t>
            </a:r>
            <a:r>
              <a:rPr lang="en-US" dirty="0"/>
              <a:t>of items </a:t>
            </a:r>
            <a:r>
              <a:rPr lang="en-US" dirty="0" smtClean="0"/>
              <a:t>to be allocated</a:t>
            </a:r>
          </a:p>
          <a:p>
            <a:pPr lvl="1"/>
            <a:r>
              <a:rPr lang="en-US" dirty="0" smtClean="0"/>
              <a:t>Pointers </a:t>
            </a:r>
            <a:r>
              <a:rPr lang="en-US" dirty="0"/>
              <a:t>are crucial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593167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Exampe</a:t>
            </a:r>
            <a:r>
              <a:rPr lang="en-US" dirty="0" smtClean="0"/>
              <a:t>:  </a:t>
            </a:r>
            <a:r>
              <a:rPr lang="en-US" dirty="0" err="1" smtClean="0"/>
              <a:t>PhoneBook</a:t>
            </a:r>
            <a:r>
              <a:rPr lang="en-US" dirty="0" smtClean="0"/>
              <a:t> Database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/>
              <a:t>http://www.cs.fsu.edu/~myers/cop3330/examples/phonebook</a:t>
            </a:r>
            <a:r>
              <a:rPr lang="en-US" dirty="0" smtClean="0"/>
              <a:t>/</a:t>
            </a:r>
          </a:p>
          <a:p>
            <a:pPr lvl="1"/>
            <a:r>
              <a:rPr lang="en-US" dirty="0" smtClean="0"/>
              <a:t>Two classes that use dynamic memory allocation</a:t>
            </a:r>
          </a:p>
          <a:p>
            <a:r>
              <a:rPr lang="en-US" dirty="0" smtClean="0"/>
              <a:t>Entry class</a:t>
            </a:r>
          </a:p>
          <a:p>
            <a:pPr lvl="1"/>
            <a:r>
              <a:rPr lang="en-US" dirty="0"/>
              <a:t>Represents a single entry in a phone book</a:t>
            </a:r>
          </a:p>
          <a:p>
            <a:pPr lvl="1"/>
            <a:r>
              <a:rPr lang="en-US" dirty="0"/>
              <a:t>Uses strings (null-terminated character arrays) to store </a:t>
            </a:r>
            <a:r>
              <a:rPr lang="en-US" dirty="0" smtClean="0"/>
              <a:t>names, addresses, </a:t>
            </a:r>
            <a:r>
              <a:rPr lang="en-US" dirty="0"/>
              <a:t>and phone </a:t>
            </a:r>
            <a:r>
              <a:rPr lang="en-US" dirty="0" smtClean="0"/>
              <a:t>numbers</a:t>
            </a:r>
          </a:p>
          <a:p>
            <a:r>
              <a:rPr lang="en-US" dirty="0" smtClean="0"/>
              <a:t>Directory class</a:t>
            </a:r>
            <a:endParaRPr lang="en-US" dirty="0"/>
          </a:p>
          <a:p>
            <a:pPr lvl="1"/>
            <a:r>
              <a:rPr lang="en-US" dirty="0"/>
              <a:t>Stores a list of Entry objects in a dynamic array</a:t>
            </a:r>
          </a:p>
          <a:p>
            <a:pPr lvl="1"/>
            <a:r>
              <a:rPr lang="en-US" dirty="0"/>
              <a:t>Provides services</a:t>
            </a:r>
          </a:p>
          <a:p>
            <a:pPr lvl="2"/>
            <a:r>
              <a:rPr lang="en-US" dirty="0"/>
              <a:t>Add, delete, modify, search, and display entries</a:t>
            </a:r>
          </a:p>
          <a:p>
            <a:pPr lvl="2"/>
            <a:r>
              <a:rPr lang="en-US" dirty="0"/>
              <a:t>Dynamically resize the array of Entries if needed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41163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</a:t>
            </a:r>
            <a:r>
              <a:rPr lang="en-US" dirty="0" err="1" smtClean="0"/>
              <a:t>ntry.h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c</a:t>
            </a:r>
            <a:r>
              <a:rPr lang="en-US" dirty="0" smtClean="0"/>
              <a:t>lass Entry {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public: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	</a:t>
            </a:r>
            <a:r>
              <a:rPr lang="en-US" dirty="0" smtClean="0"/>
              <a:t>Entry();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	</a:t>
            </a:r>
            <a:r>
              <a:rPr lang="en-US" dirty="0" smtClean="0"/>
              <a:t>void Load();  // load data into an entry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	</a:t>
            </a:r>
            <a:r>
              <a:rPr lang="en-US" dirty="0" smtClean="0"/>
              <a:t>void Show() </a:t>
            </a:r>
            <a:r>
              <a:rPr lang="en-US" dirty="0" err="1" smtClean="0"/>
              <a:t>const</a:t>
            </a:r>
            <a:r>
              <a:rPr lang="en-US" dirty="0" smtClean="0"/>
              <a:t>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const</a:t>
            </a:r>
            <a:r>
              <a:rPr lang="en-US" dirty="0"/>
              <a:t> </a:t>
            </a:r>
            <a:r>
              <a:rPr lang="en-US" dirty="0" smtClean="0"/>
              <a:t>char*</a:t>
            </a:r>
            <a:r>
              <a:rPr lang="en-US" dirty="0" err="1" smtClean="0"/>
              <a:t>GetName</a:t>
            </a:r>
            <a:r>
              <a:rPr lang="en-US" dirty="0" smtClean="0"/>
              <a:t>() </a:t>
            </a:r>
            <a:r>
              <a:rPr lang="en-US" dirty="0" err="1" smtClean="0"/>
              <a:t>const</a:t>
            </a:r>
            <a:r>
              <a:rPr lang="en-US" dirty="0" smtClean="0"/>
              <a:t>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private: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		char name[20];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phoneNumber</a:t>
            </a:r>
            <a:r>
              <a:rPr lang="en-US" dirty="0" smtClean="0"/>
              <a:t>[20];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address[20];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};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96259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</a:t>
            </a:r>
            <a:r>
              <a:rPr lang="en-US" dirty="0" smtClean="0"/>
              <a:t>ntry.cpp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#include &lt;</a:t>
            </a:r>
            <a:r>
              <a:rPr lang="en-US" dirty="0" err="1" smtClean="0"/>
              <a:t>iostream</a:t>
            </a:r>
            <a:r>
              <a:rPr lang="en-US" dirty="0" smtClean="0"/>
              <a:t>&gt;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#include &lt;</a:t>
            </a:r>
            <a:r>
              <a:rPr lang="en-US" dirty="0" err="1" smtClean="0"/>
              <a:t>cstring</a:t>
            </a:r>
            <a:r>
              <a:rPr lang="en-US" dirty="0" smtClean="0"/>
              <a:t>&gt;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#include “</a:t>
            </a:r>
            <a:r>
              <a:rPr lang="en-US" dirty="0" err="1" smtClean="0"/>
              <a:t>entry.h</a:t>
            </a:r>
            <a:r>
              <a:rPr lang="en-US" dirty="0" smtClean="0"/>
              <a:t>”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using namespace </a:t>
            </a:r>
            <a:r>
              <a:rPr lang="en-US" dirty="0" err="1" smtClean="0"/>
              <a:t>std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Entry::Entry()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 smtClean="0"/>
              <a:t>strcpy</a:t>
            </a:r>
            <a:r>
              <a:rPr lang="en-US" dirty="0" smtClean="0"/>
              <a:t>(name, “ “);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 smtClean="0"/>
              <a:t>strcpy</a:t>
            </a:r>
            <a:r>
              <a:rPr lang="en-US" dirty="0" smtClean="0"/>
              <a:t>(</a:t>
            </a:r>
            <a:r>
              <a:rPr lang="en-US" dirty="0" err="1" smtClean="0"/>
              <a:t>phoneNumber</a:t>
            </a:r>
            <a:r>
              <a:rPr lang="en-US" dirty="0" smtClean="0"/>
              <a:t>, “ “);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 smtClean="0"/>
              <a:t>strcpy</a:t>
            </a:r>
            <a:r>
              <a:rPr lang="en-US" dirty="0" smtClean="0"/>
              <a:t>(address, “ “);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164116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</a:t>
            </a:r>
            <a:r>
              <a:rPr lang="en-US" dirty="0" smtClean="0"/>
              <a:t>ntry.cpp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v</a:t>
            </a:r>
            <a:r>
              <a:rPr lang="en-US" dirty="0" smtClean="0"/>
              <a:t>oid Entry::Load()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“\</a:t>
            </a:r>
            <a:r>
              <a:rPr lang="en-US" dirty="0" err="1" smtClean="0"/>
              <a:t>nType</a:t>
            </a:r>
            <a:r>
              <a:rPr lang="en-US" dirty="0" smtClean="0"/>
              <a:t> name, followed by ENTER: “;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 smtClean="0"/>
              <a:t>cin.getline</a:t>
            </a:r>
            <a:r>
              <a:rPr lang="en-US" dirty="0" smtClean="0"/>
              <a:t>(name, 20);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“\</a:t>
            </a:r>
            <a:r>
              <a:rPr lang="en-US" dirty="0" err="1" smtClean="0"/>
              <a:t>nType</a:t>
            </a:r>
            <a:r>
              <a:rPr lang="en-US" dirty="0" smtClean="0"/>
              <a:t> phone number, followed by ENTER: “;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 smtClean="0"/>
              <a:t>cin.getline</a:t>
            </a:r>
            <a:r>
              <a:rPr lang="en-US" dirty="0" smtClean="0"/>
              <a:t>(</a:t>
            </a:r>
            <a:r>
              <a:rPr lang="en-US" dirty="0" err="1" smtClean="0"/>
              <a:t>phoneNumber</a:t>
            </a:r>
            <a:r>
              <a:rPr lang="en-US" dirty="0" smtClean="0"/>
              <a:t>, 20);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“\</a:t>
            </a:r>
            <a:r>
              <a:rPr lang="en-US" dirty="0" err="1" smtClean="0"/>
              <a:t>nType</a:t>
            </a:r>
            <a:r>
              <a:rPr lang="en-US" dirty="0" smtClean="0"/>
              <a:t> address, followed by ENTER: “;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 smtClean="0"/>
              <a:t>cin.getline</a:t>
            </a:r>
            <a:r>
              <a:rPr lang="en-US" dirty="0" smtClean="0"/>
              <a:t>(address, 20);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09023760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</a:t>
            </a:r>
            <a:r>
              <a:rPr lang="en-US" dirty="0" smtClean="0"/>
              <a:t>ntry.cpp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v</a:t>
            </a:r>
            <a:r>
              <a:rPr lang="en-US" dirty="0" smtClean="0"/>
              <a:t>oid Entry::Show()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‘\t’ &lt;&lt; name;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for (</a:t>
            </a:r>
            <a:r>
              <a:rPr lang="en-US" dirty="0" err="1" smtClean="0"/>
              <a:t>i</a:t>
            </a:r>
            <a:r>
              <a:rPr lang="en-US" dirty="0" smtClean="0"/>
              <a:t> = </a:t>
            </a:r>
            <a:r>
              <a:rPr lang="en-US" dirty="0" err="1" smtClean="0"/>
              <a:t>strlen</a:t>
            </a:r>
            <a:r>
              <a:rPr lang="en-US" dirty="0" smtClean="0"/>
              <a:t>(name) + 1; </a:t>
            </a:r>
            <a:r>
              <a:rPr lang="en-US" dirty="0" err="1" smtClean="0"/>
              <a:t>i</a:t>
            </a:r>
            <a:r>
              <a:rPr lang="en-US" dirty="0" smtClean="0"/>
              <a:t> &lt; 20; </a:t>
            </a:r>
            <a:r>
              <a:rPr lang="en-US" dirty="0" err="1" smtClean="0"/>
              <a:t>i</a:t>
            </a:r>
            <a:r>
              <a:rPr lang="en-US" dirty="0" smtClean="0"/>
              <a:t>++) </a:t>
            </a:r>
            <a:r>
              <a:rPr lang="en-US" dirty="0" err="1" smtClean="0"/>
              <a:t>cout.put</a:t>
            </a:r>
            <a:r>
              <a:rPr lang="en-US" dirty="0" smtClean="0"/>
              <a:t>(‘ ‘);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‘\t’ &lt;&lt; </a:t>
            </a:r>
            <a:r>
              <a:rPr lang="en-US" dirty="0" err="1" smtClean="0"/>
              <a:t>phoneNumber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for (</a:t>
            </a:r>
            <a:r>
              <a:rPr lang="en-US" dirty="0" err="1"/>
              <a:t>i</a:t>
            </a:r>
            <a:r>
              <a:rPr lang="en-US" dirty="0"/>
              <a:t> = </a:t>
            </a:r>
            <a:r>
              <a:rPr lang="en-US" dirty="0" err="1" smtClean="0"/>
              <a:t>strlen</a:t>
            </a:r>
            <a:r>
              <a:rPr lang="en-US" dirty="0" smtClean="0"/>
              <a:t>(</a:t>
            </a:r>
            <a:r>
              <a:rPr lang="en-US" dirty="0" err="1" smtClean="0"/>
              <a:t>phoneNumber</a:t>
            </a:r>
            <a:r>
              <a:rPr lang="en-US" dirty="0" smtClean="0"/>
              <a:t>) </a:t>
            </a:r>
            <a:r>
              <a:rPr lang="en-US" dirty="0"/>
              <a:t>+ 1; </a:t>
            </a:r>
            <a:r>
              <a:rPr lang="en-US" dirty="0" err="1"/>
              <a:t>i</a:t>
            </a:r>
            <a:r>
              <a:rPr lang="en-US" dirty="0"/>
              <a:t> &lt; 20; </a:t>
            </a:r>
            <a:r>
              <a:rPr lang="en-US" dirty="0" err="1"/>
              <a:t>i</a:t>
            </a:r>
            <a:r>
              <a:rPr lang="en-US" dirty="0"/>
              <a:t>++) </a:t>
            </a:r>
            <a:endParaRPr lang="en-US" dirty="0" smtClean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cout.put</a:t>
            </a:r>
            <a:r>
              <a:rPr lang="en-US" dirty="0"/>
              <a:t>(‘ </a:t>
            </a:r>
            <a:r>
              <a:rPr lang="en-US" dirty="0" smtClean="0"/>
              <a:t>‘);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‘t’ &lt;&lt; address;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 err="1"/>
              <a:t>const</a:t>
            </a:r>
            <a:r>
              <a:rPr lang="en-US" dirty="0"/>
              <a:t> char* Entry::</a:t>
            </a:r>
            <a:r>
              <a:rPr lang="en-US" dirty="0" err="1"/>
              <a:t>GetName</a:t>
            </a:r>
            <a:r>
              <a:rPr lang="en-US" dirty="0"/>
              <a:t>() </a:t>
            </a:r>
            <a:r>
              <a:rPr lang="en-US" dirty="0" err="1"/>
              <a:t>const</a:t>
            </a:r>
            <a:r>
              <a:rPr lang="en-US" dirty="0"/>
              <a:t>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return name;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</p:txBody>
      </p:sp>
      <p:sp>
        <p:nvSpPr>
          <p:cNvPr id="4" name="Rounded Rectangular Callout 3"/>
          <p:cNvSpPr/>
          <p:nvPr/>
        </p:nvSpPr>
        <p:spPr>
          <a:xfrm>
            <a:off x="3783455" y="1702981"/>
            <a:ext cx="1555531" cy="915217"/>
          </a:xfrm>
          <a:prstGeom prst="wedgeRoundRectCallout">
            <a:avLst>
              <a:gd name="adj1" fmla="val -62049"/>
              <a:gd name="adj2" fmla="val 78578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Null-terminated string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ular Callout 4"/>
          <p:cNvSpPr/>
          <p:nvPr/>
        </p:nvSpPr>
        <p:spPr>
          <a:xfrm>
            <a:off x="5177712" y="4774288"/>
            <a:ext cx="2133600" cy="785063"/>
          </a:xfrm>
          <a:prstGeom prst="wedgeRectCallout">
            <a:avLst>
              <a:gd name="adj1" fmla="val 3305"/>
              <a:gd name="adj2" fmla="val -86124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Print blanks to format the output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719947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</a:t>
            </a:r>
            <a:r>
              <a:rPr lang="en-US" dirty="0" err="1" smtClean="0"/>
              <a:t>irectory.h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#include “</a:t>
            </a:r>
            <a:r>
              <a:rPr lang="en-US" dirty="0" err="1" smtClean="0"/>
              <a:t>entry.h</a:t>
            </a:r>
            <a:r>
              <a:rPr lang="en-US" dirty="0" smtClean="0"/>
              <a:t>”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c</a:t>
            </a:r>
            <a:r>
              <a:rPr lang="en-US" dirty="0" smtClean="0"/>
              <a:t>lass Directory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public: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Directory(); // setup empty directory of entries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~Directory();  // deallocate the entry list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void Insert();  // insert a new entry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void Lookup() </a:t>
            </a:r>
            <a:r>
              <a:rPr lang="en-US" dirty="0" err="1" smtClean="0"/>
              <a:t>const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void Remove();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void Update();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void </a:t>
            </a:r>
            <a:r>
              <a:rPr lang="en-US" dirty="0" err="1"/>
              <a:t>DisplayDirectory</a:t>
            </a:r>
            <a:r>
              <a:rPr lang="en-US" dirty="0"/>
              <a:t>() </a:t>
            </a:r>
            <a:r>
              <a:rPr lang="en-US" dirty="0" err="1"/>
              <a:t>const</a:t>
            </a:r>
            <a:r>
              <a:rPr lang="en-US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private:		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	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maxSize</a:t>
            </a:r>
            <a:r>
              <a:rPr lang="en-US" dirty="0"/>
              <a:t>, </a:t>
            </a:r>
            <a:r>
              <a:rPr lang="en-US" dirty="0" err="1"/>
              <a:t>currentSize</a:t>
            </a:r>
            <a:r>
              <a:rPr lang="en-US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	Entry *</a:t>
            </a:r>
            <a:r>
              <a:rPr lang="en-US" dirty="0" err="1"/>
              <a:t>entryList</a:t>
            </a:r>
            <a:r>
              <a:rPr lang="en-US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	void Grow();  // increase maximum size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	// return an index, given name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	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FindName</a:t>
            </a:r>
            <a:r>
              <a:rPr lang="en-US" dirty="0"/>
              <a:t>(char *</a:t>
            </a:r>
            <a:r>
              <a:rPr lang="en-US" dirty="0" err="1"/>
              <a:t>aName</a:t>
            </a:r>
            <a:r>
              <a:rPr lang="en-US" dirty="0"/>
              <a:t>) </a:t>
            </a:r>
            <a:r>
              <a:rPr lang="en-US" dirty="0" err="1"/>
              <a:t>const</a:t>
            </a:r>
            <a:r>
              <a:rPr lang="en-US" dirty="0"/>
              <a:t>;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};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405517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</a:t>
            </a:r>
            <a:r>
              <a:rPr lang="en-US" dirty="0" smtClean="0"/>
              <a:t>irectory.cpp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#include &lt;</a:t>
            </a:r>
            <a:r>
              <a:rPr lang="en-US" dirty="0" err="1" smtClean="0"/>
              <a:t>iostream</a:t>
            </a:r>
            <a:r>
              <a:rPr lang="en-US" dirty="0" smtClean="0"/>
              <a:t>&gt;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#include &lt;</a:t>
            </a:r>
            <a:r>
              <a:rPr lang="en-US" dirty="0" err="1" smtClean="0"/>
              <a:t>cstring</a:t>
            </a:r>
            <a:r>
              <a:rPr lang="en-US" dirty="0" smtClean="0"/>
              <a:t>&gt;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#include “</a:t>
            </a:r>
            <a:r>
              <a:rPr lang="en-US" dirty="0" err="1" smtClean="0"/>
              <a:t>directory.h</a:t>
            </a:r>
            <a:r>
              <a:rPr lang="en-US" dirty="0" smtClean="0"/>
              <a:t>”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using namespace </a:t>
            </a:r>
            <a:r>
              <a:rPr lang="en-US" dirty="0" err="1" smtClean="0"/>
              <a:t>std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Directory::Directory()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 smtClean="0"/>
              <a:t>maxSize</a:t>
            </a:r>
            <a:r>
              <a:rPr lang="en-US" dirty="0" smtClean="0"/>
              <a:t> = 5;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 smtClean="0"/>
              <a:t>currentSize</a:t>
            </a:r>
            <a:r>
              <a:rPr lang="en-US" dirty="0" smtClean="0"/>
              <a:t> = 0;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 smtClean="0"/>
              <a:t>entryList</a:t>
            </a:r>
            <a:r>
              <a:rPr lang="en-US" dirty="0" smtClean="0"/>
              <a:t> = new Entry[</a:t>
            </a:r>
            <a:r>
              <a:rPr lang="en-US" dirty="0" err="1" smtClean="0"/>
              <a:t>maxSize</a:t>
            </a:r>
            <a:r>
              <a:rPr lang="en-US" dirty="0" smtClean="0"/>
              <a:t>];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Directory::~Directory() { delete [] </a:t>
            </a:r>
            <a:r>
              <a:rPr lang="en-US" dirty="0" err="1" smtClean="0"/>
              <a:t>entryList</a:t>
            </a:r>
            <a:r>
              <a:rPr lang="en-US" dirty="0" smtClean="0"/>
              <a:t>; 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56886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</a:t>
            </a:r>
            <a:r>
              <a:rPr lang="en-US" dirty="0" smtClean="0"/>
              <a:t>irectory.cpp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v</a:t>
            </a:r>
            <a:r>
              <a:rPr lang="en-US" dirty="0" smtClean="0"/>
              <a:t>oid Directory::Insert()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if (</a:t>
            </a:r>
            <a:r>
              <a:rPr lang="en-US" dirty="0" err="1" smtClean="0"/>
              <a:t>currentSize</a:t>
            </a:r>
            <a:r>
              <a:rPr lang="en-US" dirty="0" smtClean="0"/>
              <a:t> == </a:t>
            </a:r>
            <a:r>
              <a:rPr lang="en-US" dirty="0" err="1" smtClean="0"/>
              <a:t>maxSize</a:t>
            </a:r>
            <a:r>
              <a:rPr lang="en-US" dirty="0" smtClean="0"/>
              <a:t>) Grow();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 smtClean="0"/>
              <a:t>entryList</a:t>
            </a:r>
            <a:r>
              <a:rPr lang="en-US" dirty="0" smtClean="0"/>
              <a:t>[</a:t>
            </a:r>
            <a:r>
              <a:rPr lang="en-US" dirty="0" err="1" smtClean="0"/>
              <a:t>currentSize</a:t>
            </a:r>
            <a:r>
              <a:rPr lang="en-US" dirty="0" smtClean="0"/>
              <a:t>++].Load();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44424236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</a:t>
            </a:r>
            <a:r>
              <a:rPr lang="en-US" dirty="0" smtClean="0"/>
              <a:t>irectory.cpp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v</a:t>
            </a:r>
            <a:r>
              <a:rPr lang="en-US" dirty="0" smtClean="0"/>
              <a:t>oid Directory::Lookup() </a:t>
            </a:r>
            <a:r>
              <a:rPr lang="en-US" dirty="0" err="1" smtClean="0"/>
              <a:t>const</a:t>
            </a:r>
            <a:r>
              <a:rPr lang="en-US" dirty="0" smtClean="0"/>
              <a:t>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char </a:t>
            </a:r>
            <a:r>
              <a:rPr lang="en-US" dirty="0" err="1" smtClean="0"/>
              <a:t>aName</a:t>
            </a:r>
            <a:r>
              <a:rPr lang="en-US" dirty="0" smtClean="0"/>
              <a:t>[20];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“\</a:t>
            </a:r>
            <a:r>
              <a:rPr lang="en-US" dirty="0" err="1" smtClean="0"/>
              <a:t>tType</a:t>
            </a:r>
            <a:r>
              <a:rPr lang="en-US" dirty="0" smtClean="0"/>
              <a:t> the name to be looked up, followed by ENTER:  “;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 smtClean="0"/>
              <a:t>cin.getline</a:t>
            </a:r>
            <a:r>
              <a:rPr lang="en-US" dirty="0" smtClean="0"/>
              <a:t>(</a:t>
            </a:r>
            <a:r>
              <a:rPr lang="en-US" dirty="0" err="1" smtClean="0"/>
              <a:t>aName</a:t>
            </a:r>
            <a:r>
              <a:rPr lang="en-US" dirty="0" smtClean="0"/>
              <a:t>, 20);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thisEntry</a:t>
            </a:r>
            <a:r>
              <a:rPr lang="en-US" dirty="0" smtClean="0"/>
              <a:t> = </a:t>
            </a:r>
            <a:r>
              <a:rPr lang="en-US" dirty="0" err="1" smtClean="0"/>
              <a:t>FindName</a:t>
            </a:r>
            <a:r>
              <a:rPr lang="en-US" dirty="0" smtClean="0"/>
              <a:t>(</a:t>
            </a:r>
            <a:r>
              <a:rPr lang="en-US" dirty="0" err="1" smtClean="0"/>
              <a:t>aName</a:t>
            </a:r>
            <a:r>
              <a:rPr lang="en-US" dirty="0" smtClean="0"/>
              <a:t>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if (</a:t>
            </a:r>
            <a:r>
              <a:rPr lang="en-US" dirty="0" err="1" smtClean="0"/>
              <a:t>thisEntry</a:t>
            </a:r>
            <a:r>
              <a:rPr lang="en-US" dirty="0" smtClean="0"/>
              <a:t> == -1)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</a:t>
            </a:r>
            <a:r>
              <a:rPr lang="en-US" dirty="0" err="1" smtClean="0"/>
              <a:t>aName</a:t>
            </a:r>
            <a:r>
              <a:rPr lang="en-US" dirty="0" smtClean="0"/>
              <a:t> &lt;&lt; “ not found\n”;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} else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		</a:t>
            </a:r>
            <a:r>
              <a:rPr lang="en-US" dirty="0" err="1" smtClean="0"/>
              <a:t>cout</a:t>
            </a:r>
            <a:r>
              <a:rPr lang="en-US" dirty="0" smtClean="0"/>
              <a:t> &lt;&lt; “\</a:t>
            </a:r>
            <a:r>
              <a:rPr lang="en-US" dirty="0" err="1" smtClean="0"/>
              <a:t>nEntry</a:t>
            </a:r>
            <a:r>
              <a:rPr lang="en-US" dirty="0" smtClean="0"/>
              <a:t> found: “;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		</a:t>
            </a:r>
            <a:r>
              <a:rPr lang="en-US" dirty="0" err="1" smtClean="0"/>
              <a:t>entryList</a:t>
            </a:r>
            <a:r>
              <a:rPr lang="en-US" dirty="0" smtClean="0"/>
              <a:t>[</a:t>
            </a:r>
            <a:r>
              <a:rPr lang="en-US" dirty="0" err="1" smtClean="0"/>
              <a:t>thisEntry</a:t>
            </a:r>
            <a:r>
              <a:rPr lang="en-US" dirty="0" smtClean="0"/>
              <a:t>].Show();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}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3461409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</a:t>
            </a:r>
            <a:r>
              <a:rPr lang="en-US" dirty="0" smtClean="0"/>
              <a:t>irectory.cpp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v</a:t>
            </a:r>
            <a:r>
              <a:rPr lang="en-US" dirty="0" smtClean="0"/>
              <a:t>oid Directory::Remove()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char </a:t>
            </a:r>
            <a:r>
              <a:rPr lang="en-US" dirty="0" err="1" smtClean="0"/>
              <a:t>aName</a:t>
            </a:r>
            <a:r>
              <a:rPr lang="en-US" dirty="0" smtClean="0"/>
              <a:t>[20];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“\</a:t>
            </a:r>
            <a:r>
              <a:rPr lang="en-US" dirty="0" err="1" smtClean="0"/>
              <a:t>nType</a:t>
            </a:r>
            <a:r>
              <a:rPr lang="en-US" dirty="0" smtClean="0"/>
              <a:t> name to be removed, followed by ENTER: “;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 smtClean="0"/>
              <a:t>cin.getline</a:t>
            </a:r>
            <a:r>
              <a:rPr lang="en-US" dirty="0" smtClean="0"/>
              <a:t>(</a:t>
            </a:r>
            <a:r>
              <a:rPr lang="en-US" dirty="0" err="1" smtClean="0"/>
              <a:t>aName</a:t>
            </a:r>
            <a:r>
              <a:rPr lang="en-US" dirty="0" smtClean="0"/>
              <a:t>, 20);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thisEntry</a:t>
            </a:r>
            <a:r>
              <a:rPr lang="en-US" dirty="0"/>
              <a:t> </a:t>
            </a:r>
            <a:r>
              <a:rPr lang="en-US" dirty="0" smtClean="0"/>
              <a:t>= </a:t>
            </a:r>
            <a:r>
              <a:rPr lang="en-US" dirty="0" err="1" smtClean="0"/>
              <a:t>FindName</a:t>
            </a:r>
            <a:r>
              <a:rPr lang="en-US" dirty="0" smtClean="0"/>
              <a:t>(</a:t>
            </a:r>
            <a:r>
              <a:rPr lang="en-US" dirty="0" err="1" smtClean="0"/>
              <a:t>aName</a:t>
            </a:r>
            <a:r>
              <a:rPr lang="en-US" dirty="0" smtClean="0"/>
              <a:t>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if (</a:t>
            </a:r>
            <a:r>
              <a:rPr lang="en-US" dirty="0" err="1" smtClean="0"/>
              <a:t>thisEntry</a:t>
            </a:r>
            <a:r>
              <a:rPr lang="en-US" dirty="0" smtClean="0"/>
              <a:t> == -1)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</a:t>
            </a:r>
            <a:r>
              <a:rPr lang="en-US" dirty="0" err="1" smtClean="0"/>
              <a:t>aName</a:t>
            </a:r>
            <a:r>
              <a:rPr lang="en-US" dirty="0" smtClean="0"/>
              <a:t> &lt;&lt; “ not found”;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	} else {  // shift entries down by one position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for (</a:t>
            </a:r>
            <a:r>
              <a:rPr lang="en-US" dirty="0" err="1" smtClean="0"/>
              <a:t>int</a:t>
            </a:r>
            <a:r>
              <a:rPr lang="en-US" dirty="0" smtClean="0"/>
              <a:t> j = </a:t>
            </a:r>
            <a:r>
              <a:rPr lang="en-US" dirty="0" err="1" smtClean="0"/>
              <a:t>thisEntry</a:t>
            </a:r>
            <a:r>
              <a:rPr lang="en-US" dirty="0" smtClean="0"/>
              <a:t> +1; j &lt; </a:t>
            </a:r>
            <a:r>
              <a:rPr lang="en-US" dirty="0" err="1" smtClean="0"/>
              <a:t>currentSize</a:t>
            </a:r>
            <a:r>
              <a:rPr lang="en-US" dirty="0" smtClean="0"/>
              <a:t>; </a:t>
            </a:r>
            <a:r>
              <a:rPr lang="en-US" dirty="0" err="1" smtClean="0"/>
              <a:t>j++</a:t>
            </a:r>
            <a:r>
              <a:rPr lang="en-US" dirty="0" smtClean="0"/>
              <a:t>)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	</a:t>
            </a:r>
            <a:r>
              <a:rPr lang="en-US" dirty="0" err="1" smtClean="0"/>
              <a:t>entryList</a:t>
            </a:r>
            <a:r>
              <a:rPr lang="en-US" dirty="0" smtClean="0"/>
              <a:t>[j – 1] = </a:t>
            </a:r>
            <a:r>
              <a:rPr lang="en-US" dirty="0" err="1" smtClean="0"/>
              <a:t>entryList</a:t>
            </a:r>
            <a:r>
              <a:rPr lang="en-US" dirty="0" smtClean="0"/>
              <a:t>[j];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currentSize</a:t>
            </a:r>
            <a:r>
              <a:rPr lang="en-US" dirty="0" smtClean="0"/>
              <a:t>--;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“Entry removed.\n”;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}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525045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Memory Allocation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allocate memory at run time</a:t>
            </a:r>
          </a:p>
          <a:p>
            <a:pPr lvl="1"/>
            <a:r>
              <a:rPr lang="en-US" dirty="0" smtClean="0"/>
              <a:t>But, cannot create new variables names at run time</a:t>
            </a:r>
          </a:p>
          <a:p>
            <a:r>
              <a:rPr lang="en-US" dirty="0" smtClean="0"/>
              <a:t>Thus, there are two steps in dynamic allocation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Allocate the space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Store its address in a pointer (so that the space can be accessed)</a:t>
            </a:r>
          </a:p>
          <a:p>
            <a:r>
              <a:rPr lang="en-US" dirty="0" smtClean="0"/>
              <a:t>Use the </a:t>
            </a:r>
            <a:r>
              <a:rPr lang="en-US" b="1" dirty="0" smtClean="0">
                <a:solidFill>
                  <a:srgbClr val="7030A0"/>
                </a:solidFill>
              </a:rPr>
              <a:t>new</a:t>
            </a:r>
            <a:r>
              <a:rPr lang="en-US" dirty="0" smtClean="0"/>
              <a:t> operator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604588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</a:t>
            </a:r>
            <a:r>
              <a:rPr lang="en-US" dirty="0" smtClean="0"/>
              <a:t>irectory.cpp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v</a:t>
            </a:r>
            <a:r>
              <a:rPr lang="en-US" dirty="0" smtClean="0"/>
              <a:t>oid Directory::Update()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char </a:t>
            </a:r>
            <a:r>
              <a:rPr lang="en-US" dirty="0" err="1" smtClean="0"/>
              <a:t>aName</a:t>
            </a:r>
            <a:r>
              <a:rPr lang="en-US" dirty="0" smtClean="0"/>
              <a:t>[20];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“\</a:t>
            </a:r>
            <a:r>
              <a:rPr lang="en-US" dirty="0" err="1" smtClean="0"/>
              <a:t>nPlease</a:t>
            </a:r>
            <a:r>
              <a:rPr lang="en-US" dirty="0" smtClean="0"/>
              <a:t> enter the name of the entry to be modified:  “;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 smtClean="0"/>
              <a:t>cin.getline</a:t>
            </a:r>
            <a:r>
              <a:rPr lang="en-US" dirty="0" smtClean="0"/>
              <a:t>(</a:t>
            </a:r>
            <a:r>
              <a:rPr lang="en-US" dirty="0" err="1" smtClean="0"/>
              <a:t>aName</a:t>
            </a:r>
            <a:r>
              <a:rPr lang="en-US" dirty="0" smtClean="0"/>
              <a:t>, 20);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thisEntry</a:t>
            </a:r>
            <a:r>
              <a:rPr lang="en-US" dirty="0"/>
              <a:t> </a:t>
            </a:r>
            <a:r>
              <a:rPr lang="en-US" dirty="0" smtClean="0"/>
              <a:t>= </a:t>
            </a:r>
            <a:r>
              <a:rPr lang="en-US" dirty="0" err="1" smtClean="0"/>
              <a:t>FindName</a:t>
            </a:r>
            <a:r>
              <a:rPr lang="en-US" dirty="0" smtClean="0"/>
              <a:t>(</a:t>
            </a:r>
            <a:r>
              <a:rPr lang="en-US" dirty="0" err="1" smtClean="0"/>
              <a:t>aName</a:t>
            </a:r>
            <a:r>
              <a:rPr lang="en-US" dirty="0" smtClean="0"/>
              <a:t>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if (</a:t>
            </a:r>
            <a:r>
              <a:rPr lang="en-US" dirty="0" err="1" smtClean="0"/>
              <a:t>thisEntry</a:t>
            </a:r>
            <a:r>
              <a:rPr lang="en-US" dirty="0" smtClean="0"/>
              <a:t> == -1)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</a:t>
            </a:r>
            <a:r>
              <a:rPr lang="en-US" dirty="0" err="1" smtClean="0"/>
              <a:t>aName</a:t>
            </a:r>
            <a:r>
              <a:rPr lang="en-US" dirty="0" smtClean="0"/>
              <a:t> &lt;&lt; “ not found”;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	} else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		</a:t>
            </a:r>
            <a:r>
              <a:rPr lang="en-US" dirty="0" err="1" smtClean="0"/>
              <a:t>cout</a:t>
            </a:r>
            <a:r>
              <a:rPr lang="en-US" dirty="0" smtClean="0"/>
              <a:t> &lt;&lt; “\</a:t>
            </a:r>
            <a:r>
              <a:rPr lang="en-US" dirty="0" err="1" smtClean="0"/>
              <a:t>nCurrent</a:t>
            </a:r>
            <a:r>
              <a:rPr lang="en-US" dirty="0" smtClean="0"/>
              <a:t> entry is:  \n”;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	</a:t>
            </a:r>
            <a:r>
              <a:rPr lang="en-US" dirty="0" err="1" smtClean="0"/>
              <a:t>entryList</a:t>
            </a:r>
            <a:r>
              <a:rPr lang="en-US" dirty="0" smtClean="0"/>
              <a:t>[</a:t>
            </a:r>
            <a:r>
              <a:rPr lang="en-US" dirty="0" err="1" smtClean="0"/>
              <a:t>thisEntry</a:t>
            </a:r>
            <a:r>
              <a:rPr lang="en-US" dirty="0" smtClean="0"/>
              <a:t>].Show();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		</a:t>
            </a:r>
            <a:r>
              <a:rPr lang="en-US" dirty="0" err="1" smtClean="0"/>
              <a:t>cout</a:t>
            </a:r>
            <a:r>
              <a:rPr lang="en-US" dirty="0" smtClean="0"/>
              <a:t> &lt;&lt; “\</a:t>
            </a:r>
            <a:r>
              <a:rPr lang="en-US" dirty="0" err="1" smtClean="0"/>
              <a:t>n”Replace</a:t>
            </a:r>
            <a:r>
              <a:rPr lang="en-US" dirty="0" smtClean="0"/>
              <a:t> with new entries as follows: \n”;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entryList</a:t>
            </a:r>
            <a:r>
              <a:rPr lang="en-US" dirty="0" smtClean="0"/>
              <a:t>[</a:t>
            </a:r>
            <a:r>
              <a:rPr lang="en-US" dirty="0" err="1" smtClean="0"/>
              <a:t>thisEntry</a:t>
            </a:r>
            <a:r>
              <a:rPr lang="en-US" dirty="0" smtClean="0"/>
              <a:t>].Load();</a:t>
            </a:r>
            <a:endParaRPr lang="en-US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}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361278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</a:t>
            </a:r>
            <a:r>
              <a:rPr lang="en-US" dirty="0" smtClean="0"/>
              <a:t>irectory.cpp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v</a:t>
            </a:r>
            <a:r>
              <a:rPr lang="en-US" dirty="0" smtClean="0"/>
              <a:t>oid Directory::</a:t>
            </a:r>
            <a:r>
              <a:rPr lang="en-US" dirty="0" err="1" smtClean="0"/>
              <a:t>DisplayDirectory</a:t>
            </a:r>
            <a:r>
              <a:rPr lang="en-US" dirty="0" smtClean="0"/>
              <a:t>() </a:t>
            </a:r>
            <a:r>
              <a:rPr lang="en-US" dirty="0" err="1" smtClean="0"/>
              <a:t>const</a:t>
            </a:r>
            <a:r>
              <a:rPr lang="en-US" dirty="0" smtClean="0"/>
              <a:t>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if (</a:t>
            </a:r>
            <a:r>
              <a:rPr lang="en-US" dirty="0" err="1" smtClean="0"/>
              <a:t>currentSize</a:t>
            </a:r>
            <a:r>
              <a:rPr lang="en-US" dirty="0" smtClean="0"/>
              <a:t> == 0)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		</a:t>
            </a:r>
            <a:r>
              <a:rPr lang="en-US" dirty="0" err="1" smtClean="0"/>
              <a:t>cout</a:t>
            </a:r>
            <a:r>
              <a:rPr lang="en-US" dirty="0" smtClean="0"/>
              <a:t> &lt;&lt; “\</a:t>
            </a:r>
            <a:r>
              <a:rPr lang="en-US" dirty="0" err="1" smtClean="0"/>
              <a:t>nCurrent</a:t>
            </a:r>
            <a:r>
              <a:rPr lang="en-US" dirty="0" smtClean="0"/>
              <a:t> directory is empty.\n”;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return;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“\n\t***NAME***\t\t***PHONE***\t\t***ADDRESS***\n\n”;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for (</a:t>
            </a:r>
            <a:r>
              <a:rPr lang="en-US" dirty="0" err="1" smtClean="0"/>
              <a:t>int</a:t>
            </a:r>
            <a:r>
              <a:rPr lang="en-US" dirty="0" smtClean="0"/>
              <a:t> j = 0; j &lt; </a:t>
            </a:r>
            <a:r>
              <a:rPr lang="en-US" dirty="0" err="1" smtClean="0"/>
              <a:t>currentSize</a:t>
            </a:r>
            <a:r>
              <a:rPr lang="en-US" dirty="0" smtClean="0"/>
              <a:t>; </a:t>
            </a:r>
            <a:r>
              <a:rPr lang="en-US" dirty="0" err="1" smtClean="0"/>
              <a:t>j++</a:t>
            </a:r>
            <a:r>
              <a:rPr lang="en-US" dirty="0" smtClean="0"/>
              <a:t>)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entryList</a:t>
            </a:r>
            <a:r>
              <a:rPr lang="en-US" dirty="0" smtClean="0"/>
              <a:t>[j].Show();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	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62198639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</a:t>
            </a:r>
            <a:r>
              <a:rPr lang="en-US" dirty="0" smtClean="0"/>
              <a:t>irectory.cpp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v</a:t>
            </a:r>
            <a:r>
              <a:rPr lang="en-US" dirty="0" smtClean="0"/>
              <a:t>oid Directory::Grow()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 smtClean="0"/>
              <a:t>maxSize</a:t>
            </a:r>
            <a:r>
              <a:rPr lang="en-US" dirty="0" smtClean="0"/>
              <a:t> = </a:t>
            </a:r>
            <a:r>
              <a:rPr lang="en-US" dirty="0" err="1" smtClean="0"/>
              <a:t>currentSize</a:t>
            </a:r>
            <a:r>
              <a:rPr lang="en-US" dirty="0" smtClean="0"/>
              <a:t> + 5;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Entry *</a:t>
            </a:r>
            <a:r>
              <a:rPr lang="en-US" dirty="0" err="1" smtClean="0"/>
              <a:t>newList</a:t>
            </a:r>
            <a:r>
              <a:rPr lang="en-US" dirty="0" smtClean="0"/>
              <a:t> = </a:t>
            </a:r>
            <a:r>
              <a:rPr lang="en-US" dirty="0" err="1" smtClean="0"/>
              <a:t>newEntry</a:t>
            </a:r>
            <a:r>
              <a:rPr lang="en-US" dirty="0" smtClean="0"/>
              <a:t>[</a:t>
            </a:r>
            <a:r>
              <a:rPr lang="en-US" dirty="0" err="1" smtClean="0"/>
              <a:t>maxSize</a:t>
            </a:r>
            <a:r>
              <a:rPr lang="en-US" dirty="0" smtClean="0"/>
              <a:t>];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endParaRPr lang="en-US" dirty="0" smtClean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for (</a:t>
            </a:r>
            <a:r>
              <a:rPr lang="en-US" dirty="0" err="1" smtClean="0"/>
              <a:t>int</a:t>
            </a:r>
            <a:r>
              <a:rPr lang="en-US" dirty="0" smtClean="0"/>
              <a:t> j = 0; j &lt; </a:t>
            </a:r>
            <a:r>
              <a:rPr lang="en-US" dirty="0" err="1" smtClean="0"/>
              <a:t>currentSize</a:t>
            </a:r>
            <a:r>
              <a:rPr lang="en-US" dirty="0" smtClean="0"/>
              <a:t>; </a:t>
            </a:r>
            <a:r>
              <a:rPr lang="en-US" dirty="0" err="1" smtClean="0"/>
              <a:t>j++</a:t>
            </a:r>
            <a:r>
              <a:rPr lang="en-US" dirty="0" smtClean="0"/>
              <a:t>)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newList</a:t>
            </a:r>
            <a:r>
              <a:rPr lang="en-US" dirty="0" smtClean="0"/>
              <a:t>[j] = </a:t>
            </a:r>
            <a:r>
              <a:rPr lang="en-US" dirty="0" err="1" smtClean="0"/>
              <a:t>entryList</a:t>
            </a:r>
            <a:r>
              <a:rPr lang="en-US" dirty="0" smtClean="0"/>
              <a:t>[j];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delete [] </a:t>
            </a:r>
            <a:r>
              <a:rPr lang="en-US" dirty="0" err="1" smtClean="0"/>
              <a:t>entryList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 smtClean="0"/>
              <a:t>entryList</a:t>
            </a:r>
            <a:r>
              <a:rPr lang="en-US" dirty="0" smtClean="0"/>
              <a:t> = </a:t>
            </a:r>
            <a:r>
              <a:rPr lang="en-US" dirty="0" err="1" smtClean="0"/>
              <a:t>newList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 smtClean="0"/>
              <a:t>Int</a:t>
            </a:r>
            <a:r>
              <a:rPr lang="en-US" dirty="0" smtClean="0"/>
              <a:t> Directory::</a:t>
            </a:r>
            <a:r>
              <a:rPr lang="en-US" dirty="0" err="1" smtClean="0"/>
              <a:t>FindName</a:t>
            </a:r>
            <a:r>
              <a:rPr lang="en-US" dirty="0" smtClean="0"/>
              <a:t>(char *</a:t>
            </a:r>
            <a:r>
              <a:rPr lang="en-US" dirty="0" err="1" smtClean="0"/>
              <a:t>aName</a:t>
            </a:r>
            <a:r>
              <a:rPr lang="en-US" dirty="0" smtClean="0"/>
              <a:t>) </a:t>
            </a:r>
            <a:r>
              <a:rPr lang="en-US" dirty="0" err="1" smtClean="0"/>
              <a:t>const</a:t>
            </a:r>
            <a:r>
              <a:rPr lang="en-US" dirty="0" smtClean="0"/>
              <a:t>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for (</a:t>
            </a:r>
            <a:r>
              <a:rPr lang="en-US" dirty="0" err="1" smtClean="0"/>
              <a:t>int</a:t>
            </a:r>
            <a:r>
              <a:rPr lang="en-US" dirty="0" smtClean="0"/>
              <a:t> j = 0; j &lt; </a:t>
            </a:r>
            <a:r>
              <a:rPr lang="en-US" dirty="0" err="1" smtClean="0"/>
              <a:t>currentSize</a:t>
            </a:r>
            <a:r>
              <a:rPr lang="en-US" dirty="0" smtClean="0"/>
              <a:t>; </a:t>
            </a:r>
            <a:r>
              <a:rPr lang="en-US" dirty="0" err="1" smtClean="0"/>
              <a:t>j++</a:t>
            </a:r>
            <a:r>
              <a:rPr lang="en-US" dirty="0" smtClean="0"/>
              <a:t>)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if (</a:t>
            </a:r>
            <a:r>
              <a:rPr lang="en-US" dirty="0" err="1" smtClean="0"/>
              <a:t>strcmp</a:t>
            </a:r>
            <a:r>
              <a:rPr lang="en-US" dirty="0" smtClean="0"/>
              <a:t>(</a:t>
            </a:r>
            <a:r>
              <a:rPr lang="en-US" dirty="0" err="1" smtClean="0"/>
              <a:t>entryList</a:t>
            </a:r>
            <a:r>
              <a:rPr lang="en-US" dirty="0" smtClean="0"/>
              <a:t>[</a:t>
            </a:r>
            <a:r>
              <a:rPr lang="en-US" dirty="0"/>
              <a:t>j</a:t>
            </a:r>
            <a:r>
              <a:rPr lang="en-US" dirty="0" smtClean="0"/>
              <a:t>].</a:t>
            </a:r>
            <a:r>
              <a:rPr lang="en-US" dirty="0" err="1" smtClean="0"/>
              <a:t>GetName</a:t>
            </a:r>
            <a:r>
              <a:rPr lang="en-US" dirty="0" smtClean="0"/>
              <a:t>(), </a:t>
            </a:r>
            <a:r>
              <a:rPr lang="en-US" dirty="0" err="1" smtClean="0"/>
              <a:t>aName</a:t>
            </a:r>
            <a:r>
              <a:rPr lang="en-US" dirty="0" smtClean="0"/>
              <a:t>) == 0)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	return </a:t>
            </a:r>
            <a:r>
              <a:rPr lang="en-US" dirty="0"/>
              <a:t>j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return -1;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}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6405260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</a:t>
            </a:r>
            <a:r>
              <a:rPr lang="en-US" dirty="0" smtClean="0"/>
              <a:t>enu.cpp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#include &lt;</a:t>
            </a:r>
            <a:r>
              <a:rPr lang="en-US" dirty="0" err="1" smtClean="0"/>
              <a:t>cctype</a:t>
            </a:r>
            <a:r>
              <a:rPr lang="en-US" dirty="0" smtClean="0"/>
              <a:t>&gt; // for </a:t>
            </a:r>
            <a:r>
              <a:rPr lang="en-US" dirty="0" err="1" smtClean="0"/>
              <a:t>toupper</a:t>
            </a: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#include &lt;</a:t>
            </a:r>
            <a:r>
              <a:rPr lang="en-US" dirty="0" err="1" smtClean="0"/>
              <a:t>iostream</a:t>
            </a:r>
            <a:r>
              <a:rPr lang="en-US" dirty="0" smtClean="0"/>
              <a:t>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#include “</a:t>
            </a:r>
            <a:r>
              <a:rPr lang="en-US" dirty="0" err="1" smtClean="0"/>
              <a:t>directory.h</a:t>
            </a:r>
            <a:r>
              <a:rPr lang="en-US" dirty="0" smtClean="0"/>
              <a:t>”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u</a:t>
            </a:r>
            <a:r>
              <a:rPr lang="en-US" dirty="0" smtClean="0"/>
              <a:t>sing namespace </a:t>
            </a:r>
            <a:r>
              <a:rPr lang="en-US" dirty="0" err="1" smtClean="0"/>
              <a:t>std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v</a:t>
            </a:r>
            <a:r>
              <a:rPr lang="en-US" dirty="0" smtClean="0"/>
              <a:t>oid </a:t>
            </a:r>
            <a:r>
              <a:rPr lang="en-US" dirty="0" err="1" smtClean="0"/>
              <a:t>ShowMenu</a:t>
            </a:r>
            <a:r>
              <a:rPr lang="en-US" dirty="0" smtClean="0"/>
              <a:t>()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</a:t>
            </a:r>
            <a:r>
              <a:rPr lang="en-US" dirty="0"/>
              <a:t>&lt;&lt; "\n\t\t*** PIP 6 PHONE DIRECTORY ***";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</a:t>
            </a: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</a:t>
            </a:r>
            <a:r>
              <a:rPr lang="en-US" dirty="0"/>
              <a:t>&lt;&lt; "\n\</a:t>
            </a:r>
            <a:r>
              <a:rPr lang="en-US" dirty="0" err="1"/>
              <a:t>tI</a:t>
            </a:r>
            <a:r>
              <a:rPr lang="en-US" dirty="0"/>
              <a:t> \</a:t>
            </a:r>
            <a:r>
              <a:rPr lang="en-US" dirty="0" err="1"/>
              <a:t>tInsert</a:t>
            </a:r>
            <a:r>
              <a:rPr lang="en-US" dirty="0"/>
              <a:t> a new entry into the directory";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</a:t>
            </a: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</a:t>
            </a:r>
            <a:r>
              <a:rPr lang="en-US" dirty="0"/>
              <a:t>"\n\</a:t>
            </a:r>
            <a:r>
              <a:rPr lang="en-US" dirty="0" err="1"/>
              <a:t>tL</a:t>
            </a:r>
            <a:r>
              <a:rPr lang="en-US" dirty="0"/>
              <a:t> \</a:t>
            </a:r>
            <a:r>
              <a:rPr lang="en-US" dirty="0" err="1"/>
              <a:t>tLook</a:t>
            </a:r>
            <a:r>
              <a:rPr lang="en-US" dirty="0"/>
              <a:t> up an entry";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</a:t>
            </a: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</a:t>
            </a:r>
            <a:r>
              <a:rPr lang="en-US" dirty="0"/>
              <a:t>&lt;&lt; "\n\</a:t>
            </a:r>
            <a:r>
              <a:rPr lang="en-US" dirty="0" err="1"/>
              <a:t>tR</a:t>
            </a:r>
            <a:r>
              <a:rPr lang="en-US" dirty="0"/>
              <a:t> \</a:t>
            </a:r>
            <a:r>
              <a:rPr lang="en-US" dirty="0" err="1"/>
              <a:t>tRemove</a:t>
            </a:r>
            <a:r>
              <a:rPr lang="en-US" dirty="0"/>
              <a:t> an entry";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</a:t>
            </a: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</a:t>
            </a:r>
            <a:r>
              <a:rPr lang="en-US" dirty="0"/>
              <a:t>&lt;&lt; "\n\</a:t>
            </a:r>
            <a:r>
              <a:rPr lang="en-US" dirty="0" err="1"/>
              <a:t>tU</a:t>
            </a:r>
            <a:r>
              <a:rPr lang="en-US" dirty="0"/>
              <a:t> \</a:t>
            </a:r>
            <a:r>
              <a:rPr lang="en-US" dirty="0" err="1"/>
              <a:t>tUpdate</a:t>
            </a:r>
            <a:r>
              <a:rPr lang="en-US" dirty="0"/>
              <a:t> an entry";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</a:t>
            </a: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</a:t>
            </a:r>
            <a:r>
              <a:rPr lang="en-US" dirty="0"/>
              <a:t>&lt;&lt; "\n\</a:t>
            </a:r>
            <a:r>
              <a:rPr lang="en-US" dirty="0" err="1"/>
              <a:t>tD</a:t>
            </a:r>
            <a:r>
              <a:rPr lang="en-US" dirty="0"/>
              <a:t> \</a:t>
            </a:r>
            <a:r>
              <a:rPr lang="en-US" dirty="0" err="1"/>
              <a:t>tDisplay</a:t>
            </a:r>
            <a:r>
              <a:rPr lang="en-US" dirty="0"/>
              <a:t> the entire directory";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</a:t>
            </a: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</a:t>
            </a:r>
            <a:r>
              <a:rPr lang="en-US" dirty="0"/>
              <a:t>&lt;&lt; "\n\t? \</a:t>
            </a:r>
            <a:r>
              <a:rPr lang="en-US" dirty="0" err="1"/>
              <a:t>tDisplay</a:t>
            </a:r>
            <a:r>
              <a:rPr lang="en-US" dirty="0"/>
              <a:t> this menu";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</a:t>
            </a: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</a:t>
            </a:r>
            <a:r>
              <a:rPr lang="en-US" dirty="0"/>
              <a:t>&lt;&lt; "\n\</a:t>
            </a:r>
            <a:r>
              <a:rPr lang="en-US" dirty="0" err="1"/>
              <a:t>tQ</a:t>
            </a:r>
            <a:r>
              <a:rPr lang="en-US" dirty="0"/>
              <a:t> \</a:t>
            </a:r>
            <a:r>
              <a:rPr lang="en-US" dirty="0" err="1"/>
              <a:t>tQuit</a:t>
            </a:r>
            <a:r>
              <a:rPr lang="en-US" dirty="0"/>
              <a:t>";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}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155279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</a:t>
            </a:r>
            <a:r>
              <a:rPr lang="en-US" dirty="0" smtClean="0"/>
              <a:t>enu.cpp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/>
              <a:t>c</a:t>
            </a:r>
            <a:r>
              <a:rPr lang="en-US" dirty="0" smtClean="0"/>
              <a:t>har </a:t>
            </a:r>
            <a:r>
              <a:rPr lang="en-US" dirty="0" err="1" smtClean="0"/>
              <a:t>GetAChar</a:t>
            </a:r>
            <a:r>
              <a:rPr lang="en-US" dirty="0" smtClean="0"/>
              <a:t>(</a:t>
            </a:r>
            <a:r>
              <a:rPr lang="en-US" dirty="0" err="1" smtClean="0"/>
              <a:t>const</a:t>
            </a:r>
            <a:r>
              <a:rPr lang="en-US" dirty="0" smtClean="0"/>
              <a:t> char *</a:t>
            </a:r>
            <a:r>
              <a:rPr lang="en-US" dirty="0" err="1" smtClean="0"/>
              <a:t>promptString</a:t>
            </a:r>
            <a:r>
              <a:rPr lang="en-US" dirty="0" smtClean="0"/>
              <a:t>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char response;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</a:t>
            </a:r>
            <a:r>
              <a:rPr lang="en-US" dirty="0" err="1" smtClean="0"/>
              <a:t>promptString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cin</a:t>
            </a:r>
            <a:r>
              <a:rPr lang="en-US" dirty="0" smtClean="0"/>
              <a:t> &gt;&gt; response;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response = topper(response);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cin.get</a:t>
            </a:r>
            <a:r>
              <a:rPr lang="en-US" dirty="0" smtClean="0"/>
              <a:t>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return response;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}</a:t>
            </a:r>
            <a:endParaRPr lang="en-US" dirty="0"/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char Legal(char c)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return</a:t>
            </a:r>
            <a:r>
              <a:rPr lang="en-US" dirty="0"/>
              <a:t>	((c == 'I') || (c == 'L') || (c == 'R') || (c == 'U') </a:t>
            </a: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|| (</a:t>
            </a:r>
            <a:r>
              <a:rPr lang="en-US" dirty="0"/>
              <a:t>c == 'D') || (c == '?') || (c == 'Q'));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}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9191629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</a:t>
            </a:r>
            <a:r>
              <a:rPr lang="en-US" dirty="0" smtClean="0"/>
              <a:t>enu.cpp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/>
              <a:t>c</a:t>
            </a:r>
            <a:r>
              <a:rPr lang="en-US" dirty="0" smtClean="0"/>
              <a:t>har </a:t>
            </a:r>
            <a:r>
              <a:rPr lang="en-US" dirty="0" err="1" smtClean="0"/>
              <a:t>GetCommand</a:t>
            </a:r>
            <a:r>
              <a:rPr lang="en-US" dirty="0" smtClean="0"/>
              <a:t>()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char </a:t>
            </a:r>
            <a:r>
              <a:rPr lang="en-US" dirty="0" err="1" smtClean="0"/>
              <a:t>cmd</a:t>
            </a:r>
            <a:r>
              <a:rPr lang="en-US" dirty="0" smtClean="0"/>
              <a:t> = </a:t>
            </a:r>
            <a:r>
              <a:rPr lang="en-US" dirty="0" err="1" smtClean="0"/>
              <a:t>GetChar</a:t>
            </a:r>
            <a:r>
              <a:rPr lang="en-US" dirty="0" smtClean="0"/>
              <a:t>(“\n\n&gt;”);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while (!Legal(</a:t>
            </a:r>
            <a:r>
              <a:rPr lang="en-US" dirty="0" err="1" smtClean="0"/>
              <a:t>cmd</a:t>
            </a:r>
            <a:r>
              <a:rPr lang="en-US" dirty="0" smtClean="0"/>
              <a:t>))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“\</a:t>
            </a:r>
            <a:r>
              <a:rPr lang="en-US" dirty="0" err="1" smtClean="0"/>
              <a:t>nIllegal</a:t>
            </a:r>
            <a:r>
              <a:rPr lang="en-US" dirty="0" smtClean="0"/>
              <a:t> command, please try again…”;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ShowMenu</a:t>
            </a:r>
            <a:r>
              <a:rPr lang="en-US" dirty="0" smtClean="0"/>
              <a:t>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cmd</a:t>
            </a:r>
            <a:r>
              <a:rPr lang="en-US" dirty="0" smtClean="0"/>
              <a:t> = </a:t>
            </a:r>
            <a:r>
              <a:rPr lang="en-US" dirty="0" err="1" smtClean="0"/>
              <a:t>GetAChar</a:t>
            </a:r>
            <a:r>
              <a:rPr lang="en-US" dirty="0" smtClean="0"/>
              <a:t>(“\n\n&gt;”);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}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return </a:t>
            </a:r>
            <a:r>
              <a:rPr lang="en-US" dirty="0" err="1" smtClean="0"/>
              <a:t>cmd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}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3432694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</a:t>
            </a:r>
            <a:r>
              <a:rPr lang="en-US" dirty="0" smtClean="0"/>
              <a:t>enu.cpp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main()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Directory d;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ShowMenu</a:t>
            </a:r>
            <a:r>
              <a:rPr lang="en-US" dirty="0" smtClean="0"/>
              <a:t>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char command;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do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command = </a:t>
            </a:r>
            <a:r>
              <a:rPr lang="en-US" dirty="0" err="1" smtClean="0"/>
              <a:t>GetCommand</a:t>
            </a:r>
            <a:r>
              <a:rPr lang="en-US" dirty="0" smtClean="0"/>
              <a:t>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switch(command)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	case ‘I’: </a:t>
            </a:r>
            <a:r>
              <a:rPr lang="en-US" dirty="0" err="1" smtClean="0"/>
              <a:t>d.Insert</a:t>
            </a:r>
            <a:r>
              <a:rPr lang="en-US" dirty="0" smtClean="0"/>
              <a:t>(); break;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	case ‘L’: </a:t>
            </a:r>
            <a:r>
              <a:rPr lang="en-US" dirty="0" err="1" smtClean="0"/>
              <a:t>d.Lookup</a:t>
            </a:r>
            <a:r>
              <a:rPr lang="en-US" dirty="0" smtClean="0"/>
              <a:t>(); break;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	case ‘R’: </a:t>
            </a:r>
            <a:r>
              <a:rPr lang="en-US" dirty="0" err="1" smtClean="0"/>
              <a:t>d.Remove</a:t>
            </a:r>
            <a:r>
              <a:rPr lang="en-US" dirty="0" smtClean="0"/>
              <a:t>(); break;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	case ‘D’:</a:t>
            </a:r>
            <a:r>
              <a:rPr lang="en-US" dirty="0"/>
              <a:t> </a:t>
            </a:r>
            <a:r>
              <a:rPr lang="en-US" dirty="0" err="1" smtClean="0"/>
              <a:t>d.DisplayDirectory</a:t>
            </a:r>
            <a:r>
              <a:rPr lang="en-US" dirty="0" smtClean="0"/>
              <a:t>(); break;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	case ‘?’: </a:t>
            </a:r>
            <a:r>
              <a:rPr lang="en-US" dirty="0" err="1" smtClean="0"/>
              <a:t>ShowMenu</a:t>
            </a:r>
            <a:r>
              <a:rPr lang="en-US" dirty="0" smtClean="0"/>
              <a:t>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} while (command != ‘Q’);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return 0;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02234804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Bad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main()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…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034455" y="2160589"/>
            <a:ext cx="2058577" cy="38291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5034455" y="1930400"/>
            <a:ext cx="0" cy="41109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7093032" y="1927086"/>
            <a:ext cx="0" cy="41109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377217" y="1717897"/>
            <a:ext cx="22445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stack (high address)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207521" y="2160589"/>
            <a:ext cx="691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main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377217" y="5745392"/>
            <a:ext cx="2138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</a:t>
            </a:r>
            <a:r>
              <a:rPr lang="en-US" dirty="0" smtClean="0"/>
              <a:t>eap (low address)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304382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Bad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main()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Directory d;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…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034455" y="2160589"/>
            <a:ext cx="2058577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</a:t>
            </a:r>
            <a:r>
              <a:rPr lang="en-US" dirty="0" err="1" smtClean="0"/>
              <a:t>maxSize</a:t>
            </a:r>
            <a:r>
              <a:rPr lang="en-US" dirty="0" smtClean="0"/>
              <a:t> = 5</a:t>
            </a:r>
          </a:p>
          <a:p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</a:t>
            </a:r>
            <a:r>
              <a:rPr lang="en-US" dirty="0" err="1" smtClean="0"/>
              <a:t>curentSize</a:t>
            </a:r>
            <a:r>
              <a:rPr lang="en-US" dirty="0" smtClean="0"/>
              <a:t> = 0</a:t>
            </a:r>
          </a:p>
          <a:p>
            <a:r>
              <a:rPr lang="en-US" dirty="0" smtClean="0"/>
              <a:t>Entry *</a:t>
            </a:r>
            <a:r>
              <a:rPr lang="en-US" dirty="0" err="1" smtClean="0"/>
              <a:t>entryList</a:t>
            </a:r>
            <a:r>
              <a:rPr lang="en-US" dirty="0" smtClean="0"/>
              <a:t> =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042310" y="5339380"/>
            <a:ext cx="2050722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Entry[5]</a:t>
            </a:r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5034455" y="1930400"/>
            <a:ext cx="0" cy="41109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7093032" y="1927086"/>
            <a:ext cx="0" cy="41109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377217" y="1717897"/>
            <a:ext cx="22445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stack (high address)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207521" y="2160589"/>
            <a:ext cx="691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main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377217" y="5745392"/>
            <a:ext cx="2138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</a:t>
            </a:r>
            <a:r>
              <a:rPr lang="en-US" dirty="0" smtClean="0"/>
              <a:t>eap (low address)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7228751" y="216058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23" name="Freeform 22"/>
          <p:cNvSpPr/>
          <p:nvPr/>
        </p:nvSpPr>
        <p:spPr>
          <a:xfrm>
            <a:off x="7103853" y="2911366"/>
            <a:ext cx="317117" cy="2428013"/>
          </a:xfrm>
          <a:custGeom>
            <a:avLst/>
            <a:gdLst>
              <a:gd name="connsiteX0" fmla="*/ 0 w 379040"/>
              <a:gd name="connsiteY0" fmla="*/ 0 h 2585545"/>
              <a:gd name="connsiteX1" fmla="*/ 378372 w 379040"/>
              <a:gd name="connsiteY1" fmla="*/ 1082566 h 2585545"/>
              <a:gd name="connsiteX2" fmla="*/ 73572 w 379040"/>
              <a:gd name="connsiteY2" fmla="*/ 2585545 h 2585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9040" h="2585545">
                <a:moveTo>
                  <a:pt x="0" y="0"/>
                </a:moveTo>
                <a:cubicBezTo>
                  <a:pt x="183055" y="325821"/>
                  <a:pt x="366110" y="651642"/>
                  <a:pt x="378372" y="1082566"/>
                </a:cubicBezTo>
                <a:cubicBezTo>
                  <a:pt x="390634" y="1513490"/>
                  <a:pt x="232103" y="2049517"/>
                  <a:pt x="73572" y="2585545"/>
                </a:cubicBezTo>
              </a:path>
            </a:pathLst>
          </a:custGeom>
          <a:noFill/>
          <a:ln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72534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Bad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main()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Directory d;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d.Insert</a:t>
            </a:r>
            <a:r>
              <a:rPr lang="en-US" dirty="0" smtClean="0"/>
              <a:t>();  // 5 times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…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034455" y="2160589"/>
            <a:ext cx="2058577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</a:t>
            </a:r>
            <a:r>
              <a:rPr lang="en-US" dirty="0" err="1" smtClean="0"/>
              <a:t>maxSize</a:t>
            </a:r>
            <a:r>
              <a:rPr lang="en-US" dirty="0" smtClean="0"/>
              <a:t> = 5</a:t>
            </a:r>
          </a:p>
          <a:p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</a:t>
            </a:r>
            <a:r>
              <a:rPr lang="en-US" dirty="0" err="1" smtClean="0"/>
              <a:t>curentSize</a:t>
            </a:r>
            <a:r>
              <a:rPr lang="en-US" dirty="0" smtClean="0"/>
              <a:t> = 5</a:t>
            </a:r>
          </a:p>
          <a:p>
            <a:r>
              <a:rPr lang="en-US" dirty="0" smtClean="0"/>
              <a:t>Entry *</a:t>
            </a:r>
            <a:r>
              <a:rPr lang="en-US" dirty="0" err="1" smtClean="0"/>
              <a:t>entryList</a:t>
            </a:r>
            <a:r>
              <a:rPr lang="en-US" dirty="0" smtClean="0"/>
              <a:t> =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042310" y="5339380"/>
            <a:ext cx="2050722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Entry[5]</a:t>
            </a:r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5034455" y="1930400"/>
            <a:ext cx="0" cy="41109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7093032" y="1927086"/>
            <a:ext cx="0" cy="41109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377217" y="1717897"/>
            <a:ext cx="22445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stack (high address)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207521" y="2160589"/>
            <a:ext cx="691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main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377217" y="5745392"/>
            <a:ext cx="2138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</a:t>
            </a:r>
            <a:r>
              <a:rPr lang="en-US" dirty="0" smtClean="0"/>
              <a:t>eap (low address)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7228751" y="216058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15" name="Freeform 14"/>
          <p:cNvSpPr/>
          <p:nvPr/>
        </p:nvSpPr>
        <p:spPr>
          <a:xfrm>
            <a:off x="7103853" y="2911366"/>
            <a:ext cx="317117" cy="2428013"/>
          </a:xfrm>
          <a:custGeom>
            <a:avLst/>
            <a:gdLst>
              <a:gd name="connsiteX0" fmla="*/ 0 w 379040"/>
              <a:gd name="connsiteY0" fmla="*/ 0 h 2585545"/>
              <a:gd name="connsiteX1" fmla="*/ 378372 w 379040"/>
              <a:gd name="connsiteY1" fmla="*/ 1082566 h 2585545"/>
              <a:gd name="connsiteX2" fmla="*/ 73572 w 379040"/>
              <a:gd name="connsiteY2" fmla="*/ 2585545 h 2585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9040" h="2585545">
                <a:moveTo>
                  <a:pt x="0" y="0"/>
                </a:moveTo>
                <a:cubicBezTo>
                  <a:pt x="183055" y="325821"/>
                  <a:pt x="366110" y="651642"/>
                  <a:pt x="378372" y="1082566"/>
                </a:cubicBezTo>
                <a:cubicBezTo>
                  <a:pt x="390634" y="1513490"/>
                  <a:pt x="232103" y="2049517"/>
                  <a:pt x="73572" y="2585545"/>
                </a:cubicBezTo>
              </a:path>
            </a:pathLst>
          </a:custGeom>
          <a:noFill/>
          <a:ln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0537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Deallocation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Free up the allocated space</a:t>
            </a:r>
          </a:p>
          <a:p>
            <a:r>
              <a:rPr lang="en-US" dirty="0" smtClean="0"/>
              <a:t>Compile time (automatic) variables are automatically deallocated</a:t>
            </a:r>
          </a:p>
          <a:p>
            <a:r>
              <a:rPr lang="en-US" dirty="0" smtClean="0"/>
              <a:t>A programmer needs to free up dynamically allocated memory</a:t>
            </a:r>
          </a:p>
          <a:p>
            <a:r>
              <a:rPr lang="en-US" dirty="0" smtClean="0"/>
              <a:t>Use the </a:t>
            </a:r>
            <a:r>
              <a:rPr lang="en-US" b="1" dirty="0" smtClean="0">
                <a:solidFill>
                  <a:srgbClr val="7030A0"/>
                </a:solidFill>
              </a:rPr>
              <a:t>delete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smtClean="0"/>
              <a:t>operator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649680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Bad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main()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Directory d;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d.Insert</a:t>
            </a:r>
            <a:r>
              <a:rPr lang="en-US" dirty="0"/>
              <a:t>();  // 5 times</a:t>
            </a: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…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</a:t>
            </a:r>
            <a:r>
              <a:rPr lang="en-US" dirty="0" err="1" smtClean="0"/>
              <a:t>d.GrowBad</a:t>
            </a:r>
            <a:r>
              <a:rPr lang="en-US" dirty="0" smtClean="0"/>
              <a:t>();</a:t>
            </a: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…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void Directory::</a:t>
            </a:r>
            <a:r>
              <a:rPr lang="en-US" dirty="0" err="1" smtClean="0"/>
              <a:t>GrowBad</a:t>
            </a:r>
            <a:r>
              <a:rPr lang="en-US" dirty="0" smtClean="0"/>
              <a:t>() </a:t>
            </a:r>
            <a:r>
              <a:rPr lang="en-US" dirty="0"/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…</a:t>
            </a:r>
            <a:endParaRPr lang="en-US" dirty="0"/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034455" y="2160589"/>
            <a:ext cx="2058577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</a:t>
            </a:r>
            <a:r>
              <a:rPr lang="en-US" dirty="0" err="1" smtClean="0"/>
              <a:t>maxSize</a:t>
            </a:r>
            <a:r>
              <a:rPr lang="en-US" dirty="0" smtClean="0"/>
              <a:t> = 5</a:t>
            </a:r>
          </a:p>
          <a:p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</a:t>
            </a:r>
            <a:r>
              <a:rPr lang="en-US" dirty="0" err="1" smtClean="0"/>
              <a:t>curentSize</a:t>
            </a:r>
            <a:r>
              <a:rPr lang="en-US" dirty="0" smtClean="0"/>
              <a:t> = 5</a:t>
            </a:r>
          </a:p>
          <a:p>
            <a:r>
              <a:rPr lang="en-US" dirty="0" smtClean="0"/>
              <a:t>Entry *</a:t>
            </a:r>
            <a:r>
              <a:rPr lang="en-US" dirty="0" err="1" smtClean="0"/>
              <a:t>entryList</a:t>
            </a:r>
            <a:r>
              <a:rPr lang="en-US" dirty="0" smtClean="0"/>
              <a:t> =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042310" y="5339380"/>
            <a:ext cx="2050722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</a:lstStyle>
          <a:p>
            <a:r>
              <a:rPr lang="en-US" dirty="0"/>
              <a:t>Entry[5]</a:t>
            </a:r>
          </a:p>
        </p:txBody>
      </p:sp>
      <p:cxnSp>
        <p:nvCxnSpPr>
          <p:cNvPr id="16" name="Straight Connector 15"/>
          <p:cNvCxnSpPr/>
          <p:nvPr/>
        </p:nvCxnSpPr>
        <p:spPr>
          <a:xfrm>
            <a:off x="5034455" y="1930400"/>
            <a:ext cx="0" cy="41109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7093032" y="1927086"/>
            <a:ext cx="0" cy="41109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377217" y="1717897"/>
            <a:ext cx="22445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stack (high address)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207521" y="2160589"/>
            <a:ext cx="691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main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377217" y="5745392"/>
            <a:ext cx="2138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</a:t>
            </a:r>
            <a:r>
              <a:rPr lang="en-US" dirty="0" smtClean="0"/>
              <a:t>eap (low address)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783455" y="3076470"/>
            <a:ext cx="1274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GrowBad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049205" y="3083919"/>
            <a:ext cx="2043825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t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his = 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228751" y="216058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6" name="Freeform 5"/>
          <p:cNvSpPr/>
          <p:nvPr/>
        </p:nvSpPr>
        <p:spPr>
          <a:xfrm>
            <a:off x="7104993" y="2175641"/>
            <a:ext cx="199746" cy="1124607"/>
          </a:xfrm>
          <a:custGeom>
            <a:avLst/>
            <a:gdLst>
              <a:gd name="connsiteX0" fmla="*/ 0 w 199746"/>
              <a:gd name="connsiteY0" fmla="*/ 1124607 h 1124607"/>
              <a:gd name="connsiteX1" fmla="*/ 199697 w 199746"/>
              <a:gd name="connsiteY1" fmla="*/ 557049 h 1124607"/>
              <a:gd name="connsiteX2" fmla="*/ 21021 w 199746"/>
              <a:gd name="connsiteY2" fmla="*/ 0 h 1124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9746" h="1124607">
                <a:moveTo>
                  <a:pt x="0" y="1124607"/>
                </a:moveTo>
                <a:cubicBezTo>
                  <a:pt x="98097" y="934545"/>
                  <a:pt x="196194" y="744483"/>
                  <a:pt x="199697" y="557049"/>
                </a:cubicBezTo>
                <a:cubicBezTo>
                  <a:pt x="203200" y="369615"/>
                  <a:pt x="21021" y="0"/>
                  <a:pt x="21021" y="0"/>
                </a:cubicBezTo>
              </a:path>
            </a:pathLst>
          </a:custGeom>
          <a:noFill/>
          <a:ln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7103853" y="2911366"/>
            <a:ext cx="317117" cy="2428013"/>
          </a:xfrm>
          <a:custGeom>
            <a:avLst/>
            <a:gdLst>
              <a:gd name="connsiteX0" fmla="*/ 0 w 379040"/>
              <a:gd name="connsiteY0" fmla="*/ 0 h 2585545"/>
              <a:gd name="connsiteX1" fmla="*/ 378372 w 379040"/>
              <a:gd name="connsiteY1" fmla="*/ 1082566 h 2585545"/>
              <a:gd name="connsiteX2" fmla="*/ 73572 w 379040"/>
              <a:gd name="connsiteY2" fmla="*/ 2585545 h 2585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9040" h="2585545">
                <a:moveTo>
                  <a:pt x="0" y="0"/>
                </a:moveTo>
                <a:cubicBezTo>
                  <a:pt x="183055" y="325821"/>
                  <a:pt x="366110" y="651642"/>
                  <a:pt x="378372" y="1082566"/>
                </a:cubicBezTo>
                <a:cubicBezTo>
                  <a:pt x="390634" y="1513490"/>
                  <a:pt x="232103" y="2049517"/>
                  <a:pt x="73572" y="2585545"/>
                </a:cubicBezTo>
              </a:path>
            </a:pathLst>
          </a:custGeom>
          <a:noFill/>
          <a:ln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93695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Bad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main()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Directory d;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/>
              <a:t>d.Insert</a:t>
            </a:r>
            <a:r>
              <a:rPr lang="en-US" dirty="0"/>
              <a:t>();  // 5 times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…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</a:t>
            </a:r>
            <a:r>
              <a:rPr lang="en-US" dirty="0" err="1" smtClean="0"/>
              <a:t>d.GrowBad</a:t>
            </a:r>
            <a:r>
              <a:rPr lang="en-US" dirty="0" smtClean="0"/>
              <a:t>();</a:t>
            </a: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…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void Directory::</a:t>
            </a:r>
            <a:r>
              <a:rPr lang="en-US" dirty="0" err="1" smtClean="0"/>
              <a:t>GrowBad</a:t>
            </a:r>
            <a:r>
              <a:rPr lang="en-US" dirty="0" smtClean="0"/>
              <a:t>() </a:t>
            </a:r>
            <a:r>
              <a:rPr lang="en-US" dirty="0"/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/>
              <a:t>maxSize</a:t>
            </a:r>
            <a:r>
              <a:rPr lang="en-US" dirty="0"/>
              <a:t> = </a:t>
            </a:r>
            <a:r>
              <a:rPr lang="en-US" dirty="0" err="1"/>
              <a:t>currentSize</a:t>
            </a:r>
            <a:r>
              <a:rPr lang="en-US" dirty="0"/>
              <a:t> + 5;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…</a:t>
            </a:r>
            <a:endParaRPr lang="en-US" dirty="0"/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034455" y="2160589"/>
            <a:ext cx="2058577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</a:t>
            </a:r>
            <a:r>
              <a:rPr lang="en-US" dirty="0" err="1" smtClean="0"/>
              <a:t>maxSize</a:t>
            </a:r>
            <a:r>
              <a:rPr lang="en-US" dirty="0" smtClean="0"/>
              <a:t> = 10</a:t>
            </a:r>
          </a:p>
          <a:p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</a:t>
            </a:r>
            <a:r>
              <a:rPr lang="en-US" dirty="0" err="1" smtClean="0"/>
              <a:t>curentSize</a:t>
            </a:r>
            <a:r>
              <a:rPr lang="en-US" dirty="0" smtClean="0"/>
              <a:t> = 5</a:t>
            </a:r>
          </a:p>
          <a:p>
            <a:r>
              <a:rPr lang="en-US" dirty="0" smtClean="0"/>
              <a:t>Entry *</a:t>
            </a:r>
            <a:r>
              <a:rPr lang="en-US" dirty="0" err="1" smtClean="0"/>
              <a:t>entryList</a:t>
            </a:r>
            <a:r>
              <a:rPr lang="en-US" dirty="0" smtClean="0"/>
              <a:t> =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042310" y="5339380"/>
            <a:ext cx="2050722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</a:lstStyle>
          <a:p>
            <a:r>
              <a:rPr lang="en-US" dirty="0"/>
              <a:t>Entry[5]</a:t>
            </a:r>
          </a:p>
        </p:txBody>
      </p:sp>
      <p:cxnSp>
        <p:nvCxnSpPr>
          <p:cNvPr id="16" name="Straight Connector 15"/>
          <p:cNvCxnSpPr/>
          <p:nvPr/>
        </p:nvCxnSpPr>
        <p:spPr>
          <a:xfrm>
            <a:off x="5034455" y="1930400"/>
            <a:ext cx="0" cy="41109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7093032" y="1927086"/>
            <a:ext cx="0" cy="41109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377217" y="1717897"/>
            <a:ext cx="22445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stack (high address)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207521" y="2160589"/>
            <a:ext cx="691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main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377217" y="5745392"/>
            <a:ext cx="2138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</a:t>
            </a:r>
            <a:r>
              <a:rPr lang="en-US" dirty="0" smtClean="0"/>
              <a:t>eap (low address)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049205" y="3083919"/>
            <a:ext cx="2043825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t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his = 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228751" y="216058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6" name="Freeform 5"/>
          <p:cNvSpPr/>
          <p:nvPr/>
        </p:nvSpPr>
        <p:spPr>
          <a:xfrm>
            <a:off x="7104993" y="2175641"/>
            <a:ext cx="199746" cy="1124607"/>
          </a:xfrm>
          <a:custGeom>
            <a:avLst/>
            <a:gdLst>
              <a:gd name="connsiteX0" fmla="*/ 0 w 199746"/>
              <a:gd name="connsiteY0" fmla="*/ 1124607 h 1124607"/>
              <a:gd name="connsiteX1" fmla="*/ 199697 w 199746"/>
              <a:gd name="connsiteY1" fmla="*/ 557049 h 1124607"/>
              <a:gd name="connsiteX2" fmla="*/ 21021 w 199746"/>
              <a:gd name="connsiteY2" fmla="*/ 0 h 1124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9746" h="1124607">
                <a:moveTo>
                  <a:pt x="0" y="1124607"/>
                </a:moveTo>
                <a:cubicBezTo>
                  <a:pt x="98097" y="934545"/>
                  <a:pt x="196194" y="744483"/>
                  <a:pt x="199697" y="557049"/>
                </a:cubicBezTo>
                <a:cubicBezTo>
                  <a:pt x="203200" y="369615"/>
                  <a:pt x="21021" y="0"/>
                  <a:pt x="21021" y="0"/>
                </a:cubicBezTo>
              </a:path>
            </a:pathLst>
          </a:custGeom>
          <a:noFill/>
          <a:ln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7103853" y="2911366"/>
            <a:ext cx="317117" cy="2428013"/>
          </a:xfrm>
          <a:custGeom>
            <a:avLst/>
            <a:gdLst>
              <a:gd name="connsiteX0" fmla="*/ 0 w 379040"/>
              <a:gd name="connsiteY0" fmla="*/ 0 h 2585545"/>
              <a:gd name="connsiteX1" fmla="*/ 378372 w 379040"/>
              <a:gd name="connsiteY1" fmla="*/ 1082566 h 2585545"/>
              <a:gd name="connsiteX2" fmla="*/ 73572 w 379040"/>
              <a:gd name="connsiteY2" fmla="*/ 2585545 h 2585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9040" h="2585545">
                <a:moveTo>
                  <a:pt x="0" y="0"/>
                </a:moveTo>
                <a:cubicBezTo>
                  <a:pt x="183055" y="325821"/>
                  <a:pt x="366110" y="651642"/>
                  <a:pt x="378372" y="1082566"/>
                </a:cubicBezTo>
                <a:cubicBezTo>
                  <a:pt x="390634" y="1513490"/>
                  <a:pt x="232103" y="2049517"/>
                  <a:pt x="73572" y="2585545"/>
                </a:cubicBezTo>
              </a:path>
            </a:pathLst>
          </a:custGeom>
          <a:noFill/>
          <a:ln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3783455" y="3076470"/>
            <a:ext cx="1274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GrowBad</a:t>
            </a:r>
            <a:r>
              <a:rPr lang="en-US" dirty="0" smtClean="0"/>
              <a:t>()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409221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Bad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main()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Directory d;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/>
              <a:t>d.Insert</a:t>
            </a:r>
            <a:r>
              <a:rPr lang="en-US" dirty="0"/>
              <a:t>();  // 5 times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…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</a:t>
            </a:r>
            <a:r>
              <a:rPr lang="en-US" dirty="0" err="1" smtClean="0"/>
              <a:t>d.GrowBad</a:t>
            </a:r>
            <a:r>
              <a:rPr lang="en-US" dirty="0" smtClean="0"/>
              <a:t>();</a:t>
            </a: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…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void Directory::</a:t>
            </a:r>
            <a:r>
              <a:rPr lang="en-US" dirty="0" err="1" smtClean="0"/>
              <a:t>GrowBad</a:t>
            </a:r>
            <a:r>
              <a:rPr lang="en-US" dirty="0" smtClean="0"/>
              <a:t>() </a:t>
            </a:r>
            <a:r>
              <a:rPr lang="en-US" dirty="0"/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/>
              <a:t>maxSize</a:t>
            </a:r>
            <a:r>
              <a:rPr lang="en-US" dirty="0"/>
              <a:t> = </a:t>
            </a:r>
            <a:r>
              <a:rPr lang="en-US" dirty="0" err="1"/>
              <a:t>currentSize</a:t>
            </a:r>
            <a:r>
              <a:rPr lang="en-US" dirty="0"/>
              <a:t> + 5;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Entry </a:t>
            </a:r>
            <a:r>
              <a:rPr lang="en-US" dirty="0" err="1" smtClean="0"/>
              <a:t>newList</a:t>
            </a:r>
            <a:r>
              <a:rPr lang="en-US" dirty="0" smtClean="0"/>
              <a:t>[</a:t>
            </a:r>
            <a:r>
              <a:rPr lang="en-US" dirty="0" err="1" smtClean="0"/>
              <a:t>maxSize</a:t>
            </a:r>
            <a:r>
              <a:rPr lang="en-US" dirty="0"/>
              <a:t>];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034455" y="2160589"/>
            <a:ext cx="2058577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</a:t>
            </a:r>
            <a:r>
              <a:rPr lang="en-US" dirty="0" err="1" smtClean="0"/>
              <a:t>maxSize</a:t>
            </a:r>
            <a:r>
              <a:rPr lang="en-US" dirty="0" smtClean="0"/>
              <a:t> = 10</a:t>
            </a:r>
          </a:p>
          <a:p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</a:t>
            </a:r>
            <a:r>
              <a:rPr lang="en-US" dirty="0" err="1" smtClean="0"/>
              <a:t>curentSize</a:t>
            </a:r>
            <a:r>
              <a:rPr lang="en-US" dirty="0" smtClean="0"/>
              <a:t> = 5</a:t>
            </a:r>
          </a:p>
          <a:p>
            <a:r>
              <a:rPr lang="en-US" dirty="0" smtClean="0"/>
              <a:t>Entry *</a:t>
            </a:r>
            <a:r>
              <a:rPr lang="en-US" dirty="0" err="1" smtClean="0"/>
              <a:t>entryList</a:t>
            </a:r>
            <a:r>
              <a:rPr lang="en-US" dirty="0" smtClean="0"/>
              <a:t> =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042310" y="5339380"/>
            <a:ext cx="2050722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</a:lstStyle>
          <a:p>
            <a:r>
              <a:rPr lang="en-US" dirty="0"/>
              <a:t>Entry[5]</a:t>
            </a:r>
          </a:p>
        </p:txBody>
      </p:sp>
      <p:cxnSp>
        <p:nvCxnSpPr>
          <p:cNvPr id="16" name="Straight Connector 15"/>
          <p:cNvCxnSpPr/>
          <p:nvPr/>
        </p:nvCxnSpPr>
        <p:spPr>
          <a:xfrm>
            <a:off x="5034455" y="1930400"/>
            <a:ext cx="0" cy="41109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7093032" y="1927086"/>
            <a:ext cx="0" cy="41109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377217" y="1717897"/>
            <a:ext cx="22445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stack (high address)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207521" y="2160589"/>
            <a:ext cx="691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main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377217" y="5745392"/>
            <a:ext cx="2138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</a:t>
            </a:r>
            <a:r>
              <a:rPr lang="en-US" dirty="0" smtClean="0"/>
              <a:t>eap (low address)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7228751" y="216058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6" name="Freeform 5"/>
          <p:cNvSpPr/>
          <p:nvPr/>
        </p:nvSpPr>
        <p:spPr>
          <a:xfrm>
            <a:off x="7104993" y="2175641"/>
            <a:ext cx="199746" cy="1124607"/>
          </a:xfrm>
          <a:custGeom>
            <a:avLst/>
            <a:gdLst>
              <a:gd name="connsiteX0" fmla="*/ 0 w 199746"/>
              <a:gd name="connsiteY0" fmla="*/ 1124607 h 1124607"/>
              <a:gd name="connsiteX1" fmla="*/ 199697 w 199746"/>
              <a:gd name="connsiteY1" fmla="*/ 557049 h 1124607"/>
              <a:gd name="connsiteX2" fmla="*/ 21021 w 199746"/>
              <a:gd name="connsiteY2" fmla="*/ 0 h 1124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9746" h="1124607">
                <a:moveTo>
                  <a:pt x="0" y="1124607"/>
                </a:moveTo>
                <a:cubicBezTo>
                  <a:pt x="98097" y="934545"/>
                  <a:pt x="196194" y="744483"/>
                  <a:pt x="199697" y="557049"/>
                </a:cubicBezTo>
                <a:cubicBezTo>
                  <a:pt x="203200" y="369615"/>
                  <a:pt x="21021" y="0"/>
                  <a:pt x="21021" y="0"/>
                </a:cubicBezTo>
              </a:path>
            </a:pathLst>
          </a:custGeom>
          <a:noFill/>
          <a:ln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7103853" y="2911366"/>
            <a:ext cx="317117" cy="2428013"/>
          </a:xfrm>
          <a:custGeom>
            <a:avLst/>
            <a:gdLst>
              <a:gd name="connsiteX0" fmla="*/ 0 w 379040"/>
              <a:gd name="connsiteY0" fmla="*/ 0 h 2585545"/>
              <a:gd name="connsiteX1" fmla="*/ 378372 w 379040"/>
              <a:gd name="connsiteY1" fmla="*/ 1082566 h 2585545"/>
              <a:gd name="connsiteX2" fmla="*/ 73572 w 379040"/>
              <a:gd name="connsiteY2" fmla="*/ 2585545 h 2585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9040" h="2585545">
                <a:moveTo>
                  <a:pt x="0" y="0"/>
                </a:moveTo>
                <a:cubicBezTo>
                  <a:pt x="183055" y="325821"/>
                  <a:pt x="366110" y="651642"/>
                  <a:pt x="378372" y="1082566"/>
                </a:cubicBezTo>
                <a:cubicBezTo>
                  <a:pt x="390634" y="1513490"/>
                  <a:pt x="232103" y="2049517"/>
                  <a:pt x="73572" y="2585545"/>
                </a:cubicBezTo>
              </a:path>
            </a:pathLst>
          </a:custGeom>
          <a:noFill/>
          <a:ln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3783455" y="3076470"/>
            <a:ext cx="1274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GrowBad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5032024" y="3453251"/>
            <a:ext cx="2058575" cy="74782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Entry </a:t>
            </a:r>
            <a:r>
              <a:rPr lang="en-US" dirty="0" err="1" smtClean="0">
                <a:solidFill>
                  <a:schemeClr val="tx1"/>
                </a:solidFill>
              </a:rPr>
              <a:t>newList</a:t>
            </a:r>
            <a:r>
              <a:rPr lang="en-US" dirty="0" smtClean="0">
                <a:solidFill>
                  <a:schemeClr val="tx1"/>
                </a:solidFill>
              </a:rPr>
              <a:t>[10</a:t>
            </a:r>
            <a:r>
              <a:rPr lang="en-US" dirty="0" smtClean="0">
                <a:solidFill>
                  <a:schemeClr val="tx1"/>
                </a:solidFill>
              </a:rPr>
              <a:t>]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049205" y="3083919"/>
            <a:ext cx="2043825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t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his =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5032024" y="4222100"/>
            <a:ext cx="204679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1404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5038918" y="3452485"/>
            <a:ext cx="2039899" cy="40543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Bad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main()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Directory d;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/>
              <a:t>d.Insert</a:t>
            </a:r>
            <a:r>
              <a:rPr lang="en-US" dirty="0"/>
              <a:t>();  // 5 times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…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</a:t>
            </a:r>
            <a:r>
              <a:rPr lang="en-US" dirty="0" err="1" smtClean="0"/>
              <a:t>d.Grow</a:t>
            </a:r>
            <a:r>
              <a:rPr lang="en-US" dirty="0" err="1" smtClean="0"/>
              <a:t>Bad</a:t>
            </a:r>
            <a:r>
              <a:rPr lang="en-US" dirty="0" smtClean="0"/>
              <a:t>()</a:t>
            </a:r>
            <a:r>
              <a:rPr lang="en-US" dirty="0" smtClean="0"/>
              <a:t>;</a:t>
            </a: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…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void Directory::</a:t>
            </a:r>
            <a:r>
              <a:rPr lang="en-US" dirty="0" err="1" smtClean="0"/>
              <a:t>GrowBad</a:t>
            </a:r>
            <a:r>
              <a:rPr lang="en-US" dirty="0" smtClean="0"/>
              <a:t>() </a:t>
            </a:r>
            <a:r>
              <a:rPr lang="en-US" dirty="0"/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/>
              <a:t>maxSize</a:t>
            </a:r>
            <a:r>
              <a:rPr lang="en-US" dirty="0"/>
              <a:t> = </a:t>
            </a:r>
            <a:r>
              <a:rPr lang="en-US" dirty="0" err="1"/>
              <a:t>currentSize</a:t>
            </a:r>
            <a:r>
              <a:rPr lang="en-US" dirty="0"/>
              <a:t> + 5;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Entry </a:t>
            </a:r>
            <a:r>
              <a:rPr lang="en-US" dirty="0" err="1" smtClean="0"/>
              <a:t>newList</a:t>
            </a:r>
            <a:r>
              <a:rPr lang="en-US" dirty="0" smtClean="0"/>
              <a:t>[</a:t>
            </a:r>
            <a:r>
              <a:rPr lang="en-US" dirty="0" err="1" smtClean="0"/>
              <a:t>maxSize</a:t>
            </a:r>
            <a:r>
              <a:rPr lang="en-US" dirty="0"/>
              <a:t>];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for (</a:t>
            </a:r>
            <a:r>
              <a:rPr lang="en-US" dirty="0" err="1"/>
              <a:t>int</a:t>
            </a:r>
            <a:r>
              <a:rPr lang="en-US" dirty="0"/>
              <a:t> j = 0; j &lt; </a:t>
            </a:r>
            <a:r>
              <a:rPr lang="en-US" dirty="0" err="1"/>
              <a:t>currentSize</a:t>
            </a:r>
            <a:r>
              <a:rPr lang="en-US" dirty="0"/>
              <a:t>; </a:t>
            </a:r>
            <a:r>
              <a:rPr lang="en-US" dirty="0" err="1"/>
              <a:t>j++</a:t>
            </a:r>
            <a:r>
              <a:rPr lang="en-US" dirty="0"/>
              <a:t>)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	</a:t>
            </a:r>
            <a:r>
              <a:rPr lang="en-US" dirty="0" err="1"/>
              <a:t>newList</a:t>
            </a:r>
            <a:r>
              <a:rPr lang="en-US" dirty="0"/>
              <a:t>[j] = </a:t>
            </a:r>
            <a:r>
              <a:rPr lang="en-US" dirty="0" err="1"/>
              <a:t>entryList</a:t>
            </a:r>
            <a:r>
              <a:rPr lang="en-US" dirty="0"/>
              <a:t>[j];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034455" y="2160589"/>
            <a:ext cx="2058577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</a:t>
            </a:r>
            <a:r>
              <a:rPr lang="en-US" dirty="0" err="1" smtClean="0"/>
              <a:t>maxSize</a:t>
            </a:r>
            <a:r>
              <a:rPr lang="en-US" dirty="0" smtClean="0"/>
              <a:t> = 10</a:t>
            </a:r>
          </a:p>
          <a:p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</a:t>
            </a:r>
            <a:r>
              <a:rPr lang="en-US" dirty="0" err="1" smtClean="0"/>
              <a:t>curentSize</a:t>
            </a:r>
            <a:r>
              <a:rPr lang="en-US" dirty="0" smtClean="0"/>
              <a:t> = 5</a:t>
            </a:r>
          </a:p>
          <a:p>
            <a:r>
              <a:rPr lang="en-US" dirty="0" smtClean="0"/>
              <a:t>Entry *</a:t>
            </a:r>
            <a:r>
              <a:rPr lang="en-US" dirty="0" err="1" smtClean="0"/>
              <a:t>entryList</a:t>
            </a:r>
            <a:r>
              <a:rPr lang="en-US" dirty="0" smtClean="0"/>
              <a:t> =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042310" y="5339380"/>
            <a:ext cx="2050722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</a:lstStyle>
          <a:p>
            <a:r>
              <a:rPr lang="en-US" dirty="0"/>
              <a:t>Entry[5]</a:t>
            </a:r>
          </a:p>
        </p:txBody>
      </p:sp>
      <p:cxnSp>
        <p:nvCxnSpPr>
          <p:cNvPr id="16" name="Straight Connector 15"/>
          <p:cNvCxnSpPr/>
          <p:nvPr/>
        </p:nvCxnSpPr>
        <p:spPr>
          <a:xfrm>
            <a:off x="5034455" y="1930400"/>
            <a:ext cx="0" cy="41109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7093032" y="1927086"/>
            <a:ext cx="0" cy="41109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377217" y="1717897"/>
            <a:ext cx="22445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stack (high address)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207521" y="2160589"/>
            <a:ext cx="691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main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377217" y="5745392"/>
            <a:ext cx="2138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</a:t>
            </a:r>
            <a:r>
              <a:rPr lang="en-US" dirty="0" smtClean="0"/>
              <a:t>eap (low address)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7228751" y="216058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6" name="Freeform 5"/>
          <p:cNvSpPr/>
          <p:nvPr/>
        </p:nvSpPr>
        <p:spPr>
          <a:xfrm>
            <a:off x="7104993" y="2175641"/>
            <a:ext cx="199746" cy="1124607"/>
          </a:xfrm>
          <a:custGeom>
            <a:avLst/>
            <a:gdLst>
              <a:gd name="connsiteX0" fmla="*/ 0 w 199746"/>
              <a:gd name="connsiteY0" fmla="*/ 1124607 h 1124607"/>
              <a:gd name="connsiteX1" fmla="*/ 199697 w 199746"/>
              <a:gd name="connsiteY1" fmla="*/ 557049 h 1124607"/>
              <a:gd name="connsiteX2" fmla="*/ 21021 w 199746"/>
              <a:gd name="connsiteY2" fmla="*/ 0 h 1124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9746" h="1124607">
                <a:moveTo>
                  <a:pt x="0" y="1124607"/>
                </a:moveTo>
                <a:cubicBezTo>
                  <a:pt x="98097" y="934545"/>
                  <a:pt x="196194" y="744483"/>
                  <a:pt x="199697" y="557049"/>
                </a:cubicBezTo>
                <a:cubicBezTo>
                  <a:pt x="203200" y="369615"/>
                  <a:pt x="21021" y="0"/>
                  <a:pt x="21021" y="0"/>
                </a:cubicBezTo>
              </a:path>
            </a:pathLst>
          </a:custGeom>
          <a:noFill/>
          <a:ln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5032024" y="3453251"/>
            <a:ext cx="2058575" cy="74782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Entry </a:t>
            </a:r>
            <a:r>
              <a:rPr lang="en-US" dirty="0" err="1" smtClean="0">
                <a:solidFill>
                  <a:schemeClr val="tx1"/>
                </a:solidFill>
              </a:rPr>
              <a:t>newList</a:t>
            </a:r>
            <a:r>
              <a:rPr lang="en-US" dirty="0" smtClean="0">
                <a:solidFill>
                  <a:schemeClr val="tx1"/>
                </a:solidFill>
              </a:rPr>
              <a:t>[10</a:t>
            </a:r>
            <a:r>
              <a:rPr lang="en-US" dirty="0" smtClean="0">
                <a:solidFill>
                  <a:schemeClr val="tx1"/>
                </a:solidFill>
              </a:rPr>
              <a:t>]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8" name="Freeform 27"/>
          <p:cNvSpPr/>
          <p:nvPr/>
        </p:nvSpPr>
        <p:spPr>
          <a:xfrm>
            <a:off x="7103853" y="2911366"/>
            <a:ext cx="317117" cy="2428013"/>
          </a:xfrm>
          <a:custGeom>
            <a:avLst/>
            <a:gdLst>
              <a:gd name="connsiteX0" fmla="*/ 0 w 379040"/>
              <a:gd name="connsiteY0" fmla="*/ 0 h 2585545"/>
              <a:gd name="connsiteX1" fmla="*/ 378372 w 379040"/>
              <a:gd name="connsiteY1" fmla="*/ 1082566 h 2585545"/>
              <a:gd name="connsiteX2" fmla="*/ 73572 w 379040"/>
              <a:gd name="connsiteY2" fmla="*/ 2585545 h 2585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9040" h="2585545">
                <a:moveTo>
                  <a:pt x="0" y="0"/>
                </a:moveTo>
                <a:cubicBezTo>
                  <a:pt x="183055" y="325821"/>
                  <a:pt x="366110" y="651642"/>
                  <a:pt x="378372" y="1082566"/>
                </a:cubicBezTo>
                <a:cubicBezTo>
                  <a:pt x="390634" y="1513490"/>
                  <a:pt x="232103" y="2049517"/>
                  <a:pt x="73572" y="2585545"/>
                </a:cubicBezTo>
              </a:path>
            </a:pathLst>
          </a:custGeom>
          <a:noFill/>
          <a:ln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5049205" y="3083919"/>
            <a:ext cx="2043825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t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his =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783455" y="3076470"/>
            <a:ext cx="1274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GrowBad</a:t>
            </a:r>
            <a:r>
              <a:rPr lang="en-US" dirty="0" smtClean="0"/>
              <a:t>()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5032024" y="4222100"/>
            <a:ext cx="204679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571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5038918" y="3452485"/>
            <a:ext cx="2039899" cy="40543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Bad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main()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Directory d;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/>
              <a:t>d.Insert</a:t>
            </a:r>
            <a:r>
              <a:rPr lang="en-US" dirty="0"/>
              <a:t>();  // 5 times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…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</a:t>
            </a:r>
            <a:r>
              <a:rPr lang="en-US" dirty="0" err="1" smtClean="0"/>
              <a:t>d.Grow</a:t>
            </a:r>
            <a:r>
              <a:rPr lang="en-US" dirty="0" err="1" smtClean="0"/>
              <a:t>Bad</a:t>
            </a:r>
            <a:r>
              <a:rPr lang="en-US" dirty="0" smtClean="0"/>
              <a:t>()</a:t>
            </a:r>
            <a:r>
              <a:rPr lang="en-US" dirty="0" smtClean="0"/>
              <a:t>;</a:t>
            </a: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…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void Directory::</a:t>
            </a:r>
            <a:r>
              <a:rPr lang="en-US" dirty="0" err="1" smtClean="0"/>
              <a:t>GrowBad</a:t>
            </a:r>
            <a:r>
              <a:rPr lang="en-US" dirty="0" smtClean="0"/>
              <a:t>() </a:t>
            </a:r>
            <a:r>
              <a:rPr lang="en-US" dirty="0"/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/>
              <a:t>maxSize</a:t>
            </a:r>
            <a:r>
              <a:rPr lang="en-US" dirty="0"/>
              <a:t> = </a:t>
            </a:r>
            <a:r>
              <a:rPr lang="en-US" dirty="0" err="1"/>
              <a:t>currentSize</a:t>
            </a:r>
            <a:r>
              <a:rPr lang="en-US" dirty="0"/>
              <a:t> + 5;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Entry </a:t>
            </a:r>
            <a:r>
              <a:rPr lang="en-US" dirty="0" err="1" smtClean="0"/>
              <a:t>newList</a:t>
            </a:r>
            <a:r>
              <a:rPr lang="en-US" dirty="0" smtClean="0"/>
              <a:t>[</a:t>
            </a:r>
            <a:r>
              <a:rPr lang="en-US" dirty="0" err="1" smtClean="0"/>
              <a:t>maxSize</a:t>
            </a:r>
            <a:r>
              <a:rPr lang="en-US" dirty="0"/>
              <a:t>];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for (</a:t>
            </a:r>
            <a:r>
              <a:rPr lang="en-US" dirty="0" err="1"/>
              <a:t>int</a:t>
            </a:r>
            <a:r>
              <a:rPr lang="en-US" dirty="0"/>
              <a:t> j = 0; j &lt; </a:t>
            </a:r>
            <a:r>
              <a:rPr lang="en-US" dirty="0" err="1"/>
              <a:t>currentSize</a:t>
            </a:r>
            <a:r>
              <a:rPr lang="en-US" dirty="0"/>
              <a:t>; </a:t>
            </a:r>
            <a:r>
              <a:rPr lang="en-US" dirty="0" err="1"/>
              <a:t>j++</a:t>
            </a:r>
            <a:r>
              <a:rPr lang="en-US" dirty="0"/>
              <a:t>)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	</a:t>
            </a:r>
            <a:r>
              <a:rPr lang="en-US" dirty="0" err="1"/>
              <a:t>newList</a:t>
            </a:r>
            <a:r>
              <a:rPr lang="en-US" dirty="0"/>
              <a:t>[j] = </a:t>
            </a:r>
            <a:r>
              <a:rPr lang="en-US" dirty="0" err="1"/>
              <a:t>entryList</a:t>
            </a:r>
            <a:r>
              <a:rPr lang="en-US" dirty="0"/>
              <a:t>[j];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/>
              <a:t>delete [] </a:t>
            </a:r>
            <a:r>
              <a:rPr lang="en-US" dirty="0" err="1"/>
              <a:t>entryList</a:t>
            </a:r>
            <a:r>
              <a:rPr lang="en-US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034455" y="2160589"/>
            <a:ext cx="2058577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</a:t>
            </a:r>
            <a:r>
              <a:rPr lang="en-US" dirty="0" err="1" smtClean="0"/>
              <a:t>maxSize</a:t>
            </a:r>
            <a:r>
              <a:rPr lang="en-US" dirty="0" smtClean="0"/>
              <a:t> = 10</a:t>
            </a:r>
          </a:p>
          <a:p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</a:t>
            </a:r>
            <a:r>
              <a:rPr lang="en-US" dirty="0" err="1" smtClean="0"/>
              <a:t>curentSize</a:t>
            </a:r>
            <a:r>
              <a:rPr lang="en-US" dirty="0" smtClean="0"/>
              <a:t> = 5</a:t>
            </a:r>
          </a:p>
          <a:p>
            <a:r>
              <a:rPr lang="en-US" dirty="0" smtClean="0"/>
              <a:t>Entry *</a:t>
            </a:r>
            <a:r>
              <a:rPr lang="en-US" dirty="0" err="1" smtClean="0"/>
              <a:t>entryList</a:t>
            </a:r>
            <a:r>
              <a:rPr lang="en-US" dirty="0" smtClean="0"/>
              <a:t> =</a:t>
            </a:r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5034455" y="1930400"/>
            <a:ext cx="0" cy="41109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7093032" y="1927086"/>
            <a:ext cx="0" cy="41109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377217" y="1717897"/>
            <a:ext cx="22445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stack (high address)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207521" y="2160589"/>
            <a:ext cx="691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main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377217" y="5745392"/>
            <a:ext cx="2138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</a:t>
            </a:r>
            <a:r>
              <a:rPr lang="en-US" dirty="0" smtClean="0"/>
              <a:t>eap (low address)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7228751" y="216058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6" name="Freeform 5"/>
          <p:cNvSpPr/>
          <p:nvPr/>
        </p:nvSpPr>
        <p:spPr>
          <a:xfrm>
            <a:off x="7104993" y="2175641"/>
            <a:ext cx="199746" cy="1124607"/>
          </a:xfrm>
          <a:custGeom>
            <a:avLst/>
            <a:gdLst>
              <a:gd name="connsiteX0" fmla="*/ 0 w 199746"/>
              <a:gd name="connsiteY0" fmla="*/ 1124607 h 1124607"/>
              <a:gd name="connsiteX1" fmla="*/ 199697 w 199746"/>
              <a:gd name="connsiteY1" fmla="*/ 557049 h 1124607"/>
              <a:gd name="connsiteX2" fmla="*/ 21021 w 199746"/>
              <a:gd name="connsiteY2" fmla="*/ 0 h 1124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9746" h="1124607">
                <a:moveTo>
                  <a:pt x="0" y="1124607"/>
                </a:moveTo>
                <a:cubicBezTo>
                  <a:pt x="98097" y="934545"/>
                  <a:pt x="196194" y="744483"/>
                  <a:pt x="199697" y="557049"/>
                </a:cubicBezTo>
                <a:cubicBezTo>
                  <a:pt x="203200" y="369615"/>
                  <a:pt x="21021" y="0"/>
                  <a:pt x="21021" y="0"/>
                </a:cubicBezTo>
              </a:path>
            </a:pathLst>
          </a:custGeom>
          <a:noFill/>
          <a:ln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5032024" y="3453251"/>
            <a:ext cx="2058575" cy="74782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Entry </a:t>
            </a:r>
            <a:r>
              <a:rPr lang="en-US" dirty="0" err="1" smtClean="0">
                <a:solidFill>
                  <a:schemeClr val="tx1"/>
                </a:solidFill>
              </a:rPr>
              <a:t>newList</a:t>
            </a:r>
            <a:r>
              <a:rPr lang="en-US" dirty="0" smtClean="0">
                <a:solidFill>
                  <a:schemeClr val="tx1"/>
                </a:solidFill>
              </a:rPr>
              <a:t>[10</a:t>
            </a:r>
            <a:r>
              <a:rPr lang="en-US" dirty="0" smtClean="0">
                <a:solidFill>
                  <a:schemeClr val="tx1"/>
                </a:solidFill>
              </a:rPr>
              <a:t>]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8" name="Freeform 27"/>
          <p:cNvSpPr/>
          <p:nvPr/>
        </p:nvSpPr>
        <p:spPr>
          <a:xfrm>
            <a:off x="7103853" y="2911366"/>
            <a:ext cx="317117" cy="2428013"/>
          </a:xfrm>
          <a:custGeom>
            <a:avLst/>
            <a:gdLst>
              <a:gd name="connsiteX0" fmla="*/ 0 w 379040"/>
              <a:gd name="connsiteY0" fmla="*/ 0 h 2585545"/>
              <a:gd name="connsiteX1" fmla="*/ 378372 w 379040"/>
              <a:gd name="connsiteY1" fmla="*/ 1082566 h 2585545"/>
              <a:gd name="connsiteX2" fmla="*/ 73572 w 379040"/>
              <a:gd name="connsiteY2" fmla="*/ 2585545 h 2585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9040" h="2585545">
                <a:moveTo>
                  <a:pt x="0" y="0"/>
                </a:moveTo>
                <a:cubicBezTo>
                  <a:pt x="183055" y="325821"/>
                  <a:pt x="366110" y="651642"/>
                  <a:pt x="378372" y="1082566"/>
                </a:cubicBezTo>
                <a:cubicBezTo>
                  <a:pt x="390634" y="1513490"/>
                  <a:pt x="232103" y="2049517"/>
                  <a:pt x="73572" y="2585545"/>
                </a:cubicBezTo>
              </a:path>
            </a:pathLst>
          </a:custGeom>
          <a:noFill/>
          <a:ln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5049205" y="3083919"/>
            <a:ext cx="2043825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t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his =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783455" y="3076470"/>
            <a:ext cx="1274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GrowBad</a:t>
            </a:r>
            <a:r>
              <a:rPr lang="en-US" dirty="0" smtClean="0"/>
              <a:t>()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5032024" y="4222100"/>
            <a:ext cx="204679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3282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5038918" y="3452485"/>
            <a:ext cx="2039899" cy="40543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Bad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main()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Directory d;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/>
              <a:t>d.Insert</a:t>
            </a:r>
            <a:r>
              <a:rPr lang="en-US" dirty="0"/>
              <a:t>();  // 5 times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…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</a:t>
            </a:r>
            <a:r>
              <a:rPr lang="en-US" dirty="0" err="1" smtClean="0"/>
              <a:t>d.Grow</a:t>
            </a:r>
            <a:r>
              <a:rPr lang="en-US" dirty="0" err="1" smtClean="0"/>
              <a:t>Bad</a:t>
            </a:r>
            <a:r>
              <a:rPr lang="en-US" dirty="0" smtClean="0"/>
              <a:t>()</a:t>
            </a:r>
            <a:r>
              <a:rPr lang="en-US" dirty="0" smtClean="0"/>
              <a:t>;</a:t>
            </a: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…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void Directory::</a:t>
            </a:r>
            <a:r>
              <a:rPr lang="en-US" dirty="0" err="1" smtClean="0"/>
              <a:t>GrowBad</a:t>
            </a:r>
            <a:r>
              <a:rPr lang="en-US" dirty="0" smtClean="0"/>
              <a:t>() </a:t>
            </a:r>
            <a:r>
              <a:rPr lang="en-US" dirty="0"/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/>
              <a:t>maxSize</a:t>
            </a:r>
            <a:r>
              <a:rPr lang="en-US" dirty="0"/>
              <a:t> = </a:t>
            </a:r>
            <a:r>
              <a:rPr lang="en-US" dirty="0" err="1"/>
              <a:t>currentSize</a:t>
            </a:r>
            <a:r>
              <a:rPr lang="en-US" dirty="0"/>
              <a:t> + 5;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Entry </a:t>
            </a:r>
            <a:r>
              <a:rPr lang="en-US" dirty="0" err="1" smtClean="0"/>
              <a:t>newList</a:t>
            </a:r>
            <a:r>
              <a:rPr lang="en-US" dirty="0" smtClean="0"/>
              <a:t>[</a:t>
            </a:r>
            <a:r>
              <a:rPr lang="en-US" dirty="0" err="1" smtClean="0"/>
              <a:t>maxSize</a:t>
            </a:r>
            <a:r>
              <a:rPr lang="en-US" dirty="0"/>
              <a:t>];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for (</a:t>
            </a:r>
            <a:r>
              <a:rPr lang="en-US" dirty="0" err="1"/>
              <a:t>int</a:t>
            </a:r>
            <a:r>
              <a:rPr lang="en-US" dirty="0"/>
              <a:t> j = 0; j &lt; </a:t>
            </a:r>
            <a:r>
              <a:rPr lang="en-US" dirty="0" err="1"/>
              <a:t>currentSize</a:t>
            </a:r>
            <a:r>
              <a:rPr lang="en-US" dirty="0"/>
              <a:t>; </a:t>
            </a:r>
            <a:r>
              <a:rPr lang="en-US" dirty="0" err="1"/>
              <a:t>j++</a:t>
            </a:r>
            <a:r>
              <a:rPr lang="en-US" dirty="0"/>
              <a:t>)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	</a:t>
            </a:r>
            <a:r>
              <a:rPr lang="en-US" dirty="0" err="1"/>
              <a:t>newList</a:t>
            </a:r>
            <a:r>
              <a:rPr lang="en-US" dirty="0"/>
              <a:t>[j] = </a:t>
            </a:r>
            <a:r>
              <a:rPr lang="en-US" dirty="0" err="1"/>
              <a:t>entryList</a:t>
            </a:r>
            <a:r>
              <a:rPr lang="en-US" dirty="0"/>
              <a:t>[j];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/>
              <a:t>delete [] </a:t>
            </a:r>
            <a:r>
              <a:rPr lang="en-US" dirty="0" err="1"/>
              <a:t>entryList</a:t>
            </a:r>
            <a:r>
              <a:rPr lang="en-US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</a:t>
            </a:r>
            <a:r>
              <a:rPr lang="en-US" dirty="0" err="1" smtClean="0"/>
              <a:t>entryList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err="1"/>
              <a:t>newList</a:t>
            </a:r>
            <a:r>
              <a:rPr lang="en-US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034455" y="2160589"/>
            <a:ext cx="2058577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</a:t>
            </a:r>
            <a:r>
              <a:rPr lang="en-US" dirty="0" err="1" smtClean="0"/>
              <a:t>maxSize</a:t>
            </a:r>
            <a:r>
              <a:rPr lang="en-US" dirty="0" smtClean="0"/>
              <a:t> = 10</a:t>
            </a:r>
          </a:p>
          <a:p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</a:t>
            </a:r>
            <a:r>
              <a:rPr lang="en-US" dirty="0" err="1" smtClean="0"/>
              <a:t>curentSize</a:t>
            </a:r>
            <a:r>
              <a:rPr lang="en-US" dirty="0" smtClean="0"/>
              <a:t> = 5</a:t>
            </a:r>
          </a:p>
          <a:p>
            <a:r>
              <a:rPr lang="en-US" dirty="0" smtClean="0"/>
              <a:t>Entry *</a:t>
            </a:r>
            <a:r>
              <a:rPr lang="en-US" dirty="0" err="1" smtClean="0"/>
              <a:t>entryList</a:t>
            </a:r>
            <a:r>
              <a:rPr lang="en-US" dirty="0" smtClean="0"/>
              <a:t> =</a:t>
            </a:r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5034455" y="1930400"/>
            <a:ext cx="0" cy="41109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7093032" y="1927086"/>
            <a:ext cx="0" cy="41109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377217" y="1717897"/>
            <a:ext cx="22445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stack (high address)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207521" y="2160589"/>
            <a:ext cx="691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main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377217" y="5745392"/>
            <a:ext cx="2138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</a:t>
            </a:r>
            <a:r>
              <a:rPr lang="en-US" dirty="0" smtClean="0"/>
              <a:t>eap (low address)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7228751" y="216058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6" name="Freeform 5"/>
          <p:cNvSpPr/>
          <p:nvPr/>
        </p:nvSpPr>
        <p:spPr>
          <a:xfrm>
            <a:off x="7104993" y="2175641"/>
            <a:ext cx="199746" cy="1124607"/>
          </a:xfrm>
          <a:custGeom>
            <a:avLst/>
            <a:gdLst>
              <a:gd name="connsiteX0" fmla="*/ 0 w 199746"/>
              <a:gd name="connsiteY0" fmla="*/ 1124607 h 1124607"/>
              <a:gd name="connsiteX1" fmla="*/ 199697 w 199746"/>
              <a:gd name="connsiteY1" fmla="*/ 557049 h 1124607"/>
              <a:gd name="connsiteX2" fmla="*/ 21021 w 199746"/>
              <a:gd name="connsiteY2" fmla="*/ 0 h 1124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9746" h="1124607">
                <a:moveTo>
                  <a:pt x="0" y="1124607"/>
                </a:moveTo>
                <a:cubicBezTo>
                  <a:pt x="98097" y="934545"/>
                  <a:pt x="196194" y="744483"/>
                  <a:pt x="199697" y="557049"/>
                </a:cubicBezTo>
                <a:cubicBezTo>
                  <a:pt x="203200" y="369615"/>
                  <a:pt x="21021" y="0"/>
                  <a:pt x="21021" y="0"/>
                </a:cubicBezTo>
              </a:path>
            </a:pathLst>
          </a:custGeom>
          <a:noFill/>
          <a:ln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5032024" y="3453251"/>
            <a:ext cx="2058575" cy="74782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Entry </a:t>
            </a:r>
            <a:r>
              <a:rPr lang="en-US" dirty="0" err="1" smtClean="0">
                <a:solidFill>
                  <a:schemeClr val="tx1"/>
                </a:solidFill>
              </a:rPr>
              <a:t>newList</a:t>
            </a:r>
            <a:r>
              <a:rPr lang="en-US" dirty="0" smtClean="0">
                <a:solidFill>
                  <a:schemeClr val="tx1"/>
                </a:solidFill>
              </a:rPr>
              <a:t>[10</a:t>
            </a:r>
            <a:r>
              <a:rPr lang="en-US" dirty="0" smtClean="0">
                <a:solidFill>
                  <a:schemeClr val="tx1"/>
                </a:solidFill>
              </a:rPr>
              <a:t>]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8" name="Freeform 27"/>
          <p:cNvSpPr/>
          <p:nvPr/>
        </p:nvSpPr>
        <p:spPr>
          <a:xfrm>
            <a:off x="7078817" y="2911367"/>
            <a:ext cx="342153" cy="534436"/>
          </a:xfrm>
          <a:custGeom>
            <a:avLst/>
            <a:gdLst>
              <a:gd name="connsiteX0" fmla="*/ 0 w 379040"/>
              <a:gd name="connsiteY0" fmla="*/ 0 h 2585545"/>
              <a:gd name="connsiteX1" fmla="*/ 378372 w 379040"/>
              <a:gd name="connsiteY1" fmla="*/ 1082566 h 2585545"/>
              <a:gd name="connsiteX2" fmla="*/ 73572 w 379040"/>
              <a:gd name="connsiteY2" fmla="*/ 2585545 h 2585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9040" h="2585545">
                <a:moveTo>
                  <a:pt x="0" y="0"/>
                </a:moveTo>
                <a:cubicBezTo>
                  <a:pt x="183055" y="325821"/>
                  <a:pt x="366110" y="651642"/>
                  <a:pt x="378372" y="1082566"/>
                </a:cubicBezTo>
                <a:cubicBezTo>
                  <a:pt x="390634" y="1513490"/>
                  <a:pt x="232103" y="2049517"/>
                  <a:pt x="73572" y="2585545"/>
                </a:cubicBezTo>
              </a:path>
            </a:pathLst>
          </a:custGeom>
          <a:noFill/>
          <a:ln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5049205" y="3083919"/>
            <a:ext cx="2043825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t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his =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783455" y="3076470"/>
            <a:ext cx="1274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GrowBad</a:t>
            </a:r>
            <a:r>
              <a:rPr lang="en-US" dirty="0" smtClean="0"/>
              <a:t>()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5032024" y="4222100"/>
            <a:ext cx="204679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8860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Bad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main()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Directory d;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/>
              <a:t>d.Insert</a:t>
            </a:r>
            <a:r>
              <a:rPr lang="en-US" dirty="0"/>
              <a:t>();  // 5 times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…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</a:t>
            </a:r>
            <a:r>
              <a:rPr lang="en-US" dirty="0" err="1" smtClean="0"/>
              <a:t>d.Grow</a:t>
            </a:r>
            <a:r>
              <a:rPr lang="en-US" dirty="0" err="1" smtClean="0"/>
              <a:t>Bad</a:t>
            </a:r>
            <a:r>
              <a:rPr lang="en-US" dirty="0" smtClean="0"/>
              <a:t>()</a:t>
            </a:r>
            <a:r>
              <a:rPr lang="en-US" dirty="0" smtClean="0"/>
              <a:t>;</a:t>
            </a: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…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034455" y="2160589"/>
            <a:ext cx="2058577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</a:t>
            </a:r>
            <a:r>
              <a:rPr lang="en-US" dirty="0" err="1" smtClean="0"/>
              <a:t>maxSize</a:t>
            </a:r>
            <a:r>
              <a:rPr lang="en-US" dirty="0" smtClean="0"/>
              <a:t> = 10</a:t>
            </a:r>
          </a:p>
          <a:p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</a:t>
            </a:r>
            <a:r>
              <a:rPr lang="en-US" dirty="0" err="1" smtClean="0"/>
              <a:t>curentSize</a:t>
            </a:r>
            <a:r>
              <a:rPr lang="en-US" dirty="0" smtClean="0"/>
              <a:t> = 5</a:t>
            </a:r>
          </a:p>
          <a:p>
            <a:r>
              <a:rPr lang="en-US" dirty="0" smtClean="0"/>
              <a:t>Entry *</a:t>
            </a:r>
            <a:r>
              <a:rPr lang="en-US" dirty="0" err="1" smtClean="0"/>
              <a:t>entryList</a:t>
            </a:r>
            <a:r>
              <a:rPr lang="en-US" dirty="0" smtClean="0"/>
              <a:t> =</a:t>
            </a:r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5034455" y="1930400"/>
            <a:ext cx="0" cy="41109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7093032" y="1927086"/>
            <a:ext cx="0" cy="41109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377217" y="1717897"/>
            <a:ext cx="22445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stack (high address)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207521" y="2160589"/>
            <a:ext cx="691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main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377217" y="5745392"/>
            <a:ext cx="2138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</a:t>
            </a:r>
            <a:r>
              <a:rPr lang="en-US" dirty="0" smtClean="0"/>
              <a:t>eap (low address)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7228751" y="216058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6" name="Freeform 5"/>
          <p:cNvSpPr/>
          <p:nvPr/>
        </p:nvSpPr>
        <p:spPr>
          <a:xfrm>
            <a:off x="7104993" y="2175641"/>
            <a:ext cx="199746" cy="1124607"/>
          </a:xfrm>
          <a:custGeom>
            <a:avLst/>
            <a:gdLst>
              <a:gd name="connsiteX0" fmla="*/ 0 w 199746"/>
              <a:gd name="connsiteY0" fmla="*/ 1124607 h 1124607"/>
              <a:gd name="connsiteX1" fmla="*/ 199697 w 199746"/>
              <a:gd name="connsiteY1" fmla="*/ 557049 h 1124607"/>
              <a:gd name="connsiteX2" fmla="*/ 21021 w 199746"/>
              <a:gd name="connsiteY2" fmla="*/ 0 h 1124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9746" h="1124607">
                <a:moveTo>
                  <a:pt x="0" y="1124607"/>
                </a:moveTo>
                <a:cubicBezTo>
                  <a:pt x="98097" y="934545"/>
                  <a:pt x="196194" y="744483"/>
                  <a:pt x="199697" y="557049"/>
                </a:cubicBezTo>
                <a:cubicBezTo>
                  <a:pt x="203200" y="369615"/>
                  <a:pt x="21021" y="0"/>
                  <a:pt x="21021" y="0"/>
                </a:cubicBezTo>
              </a:path>
            </a:pathLst>
          </a:custGeom>
          <a:noFill/>
          <a:ln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7078817" y="2911367"/>
            <a:ext cx="342153" cy="534436"/>
          </a:xfrm>
          <a:custGeom>
            <a:avLst/>
            <a:gdLst>
              <a:gd name="connsiteX0" fmla="*/ 0 w 379040"/>
              <a:gd name="connsiteY0" fmla="*/ 0 h 2585545"/>
              <a:gd name="connsiteX1" fmla="*/ 378372 w 379040"/>
              <a:gd name="connsiteY1" fmla="*/ 1082566 h 2585545"/>
              <a:gd name="connsiteX2" fmla="*/ 73572 w 379040"/>
              <a:gd name="connsiteY2" fmla="*/ 2585545 h 2585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9040" h="2585545">
                <a:moveTo>
                  <a:pt x="0" y="0"/>
                </a:moveTo>
                <a:cubicBezTo>
                  <a:pt x="183055" y="325821"/>
                  <a:pt x="366110" y="651642"/>
                  <a:pt x="378372" y="1082566"/>
                </a:cubicBezTo>
                <a:cubicBezTo>
                  <a:pt x="390634" y="1513490"/>
                  <a:pt x="232103" y="2049517"/>
                  <a:pt x="73572" y="2585545"/>
                </a:cubicBezTo>
              </a:path>
            </a:pathLst>
          </a:custGeom>
          <a:noFill/>
          <a:ln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002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Visualize the Execution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main()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…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034455" y="2160589"/>
            <a:ext cx="2058577" cy="38291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5034455" y="1930400"/>
            <a:ext cx="0" cy="41109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7093032" y="1927086"/>
            <a:ext cx="0" cy="41109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377217" y="1717897"/>
            <a:ext cx="22445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stack (high address)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207521" y="2160589"/>
            <a:ext cx="691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main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377217" y="5745392"/>
            <a:ext cx="2138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</a:t>
            </a:r>
            <a:r>
              <a:rPr lang="en-US" dirty="0" smtClean="0"/>
              <a:t>eap (low address)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695091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main()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Directory d;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…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034455" y="2160589"/>
            <a:ext cx="2058577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</a:t>
            </a:r>
            <a:r>
              <a:rPr lang="en-US" dirty="0" err="1" smtClean="0"/>
              <a:t>maxSize</a:t>
            </a:r>
            <a:r>
              <a:rPr lang="en-US" dirty="0" smtClean="0"/>
              <a:t> = 5</a:t>
            </a:r>
          </a:p>
          <a:p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</a:t>
            </a:r>
            <a:r>
              <a:rPr lang="en-US" dirty="0" err="1" smtClean="0"/>
              <a:t>curentSize</a:t>
            </a:r>
            <a:r>
              <a:rPr lang="en-US" dirty="0" smtClean="0"/>
              <a:t> = 0</a:t>
            </a:r>
          </a:p>
          <a:p>
            <a:r>
              <a:rPr lang="en-US" dirty="0" smtClean="0"/>
              <a:t>Entry *</a:t>
            </a:r>
            <a:r>
              <a:rPr lang="en-US" dirty="0" err="1" smtClean="0"/>
              <a:t>entryList</a:t>
            </a:r>
            <a:r>
              <a:rPr lang="en-US" dirty="0" smtClean="0"/>
              <a:t> =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042310" y="5339380"/>
            <a:ext cx="2050722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Entry[5]</a:t>
            </a:r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5034455" y="1930400"/>
            <a:ext cx="0" cy="41109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7093032" y="1927086"/>
            <a:ext cx="0" cy="41109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377217" y="1717897"/>
            <a:ext cx="22445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stack (high address)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207521" y="2160589"/>
            <a:ext cx="691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main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377217" y="5745392"/>
            <a:ext cx="2138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</a:t>
            </a:r>
            <a:r>
              <a:rPr lang="en-US" dirty="0" smtClean="0"/>
              <a:t>eap (low address)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7228751" y="216058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23" name="Freeform 22"/>
          <p:cNvSpPr/>
          <p:nvPr/>
        </p:nvSpPr>
        <p:spPr>
          <a:xfrm>
            <a:off x="7103853" y="2911366"/>
            <a:ext cx="317117" cy="2428013"/>
          </a:xfrm>
          <a:custGeom>
            <a:avLst/>
            <a:gdLst>
              <a:gd name="connsiteX0" fmla="*/ 0 w 379040"/>
              <a:gd name="connsiteY0" fmla="*/ 0 h 2585545"/>
              <a:gd name="connsiteX1" fmla="*/ 378372 w 379040"/>
              <a:gd name="connsiteY1" fmla="*/ 1082566 h 2585545"/>
              <a:gd name="connsiteX2" fmla="*/ 73572 w 379040"/>
              <a:gd name="connsiteY2" fmla="*/ 2585545 h 2585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9040" h="2585545">
                <a:moveTo>
                  <a:pt x="0" y="0"/>
                </a:moveTo>
                <a:cubicBezTo>
                  <a:pt x="183055" y="325821"/>
                  <a:pt x="366110" y="651642"/>
                  <a:pt x="378372" y="1082566"/>
                </a:cubicBezTo>
                <a:cubicBezTo>
                  <a:pt x="390634" y="1513490"/>
                  <a:pt x="232103" y="2049517"/>
                  <a:pt x="73572" y="2585545"/>
                </a:cubicBezTo>
              </a:path>
            </a:pathLst>
          </a:custGeom>
          <a:noFill/>
          <a:ln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0358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Visualize the Execution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main()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Directory d;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d.Insert</a:t>
            </a:r>
            <a:r>
              <a:rPr lang="en-US" dirty="0" smtClean="0"/>
              <a:t>();  // 5 times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…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034455" y="2160589"/>
            <a:ext cx="2058577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</a:t>
            </a:r>
            <a:r>
              <a:rPr lang="en-US" dirty="0" err="1" smtClean="0"/>
              <a:t>maxSize</a:t>
            </a:r>
            <a:r>
              <a:rPr lang="en-US" dirty="0" smtClean="0"/>
              <a:t> = 5</a:t>
            </a:r>
          </a:p>
          <a:p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</a:t>
            </a:r>
            <a:r>
              <a:rPr lang="en-US" dirty="0" err="1" smtClean="0"/>
              <a:t>curentSize</a:t>
            </a:r>
            <a:r>
              <a:rPr lang="en-US" dirty="0" smtClean="0"/>
              <a:t> = 5</a:t>
            </a:r>
          </a:p>
          <a:p>
            <a:r>
              <a:rPr lang="en-US" dirty="0" smtClean="0"/>
              <a:t>Entry *</a:t>
            </a:r>
            <a:r>
              <a:rPr lang="en-US" dirty="0" err="1" smtClean="0"/>
              <a:t>entryList</a:t>
            </a:r>
            <a:r>
              <a:rPr lang="en-US" dirty="0" smtClean="0"/>
              <a:t> =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042310" y="5339380"/>
            <a:ext cx="2050722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Entry[5]</a:t>
            </a:r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5034455" y="1930400"/>
            <a:ext cx="0" cy="41109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7093032" y="1927086"/>
            <a:ext cx="0" cy="41109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377217" y="1717897"/>
            <a:ext cx="22445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stack (high address)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207521" y="2160589"/>
            <a:ext cx="691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main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377217" y="5745392"/>
            <a:ext cx="2138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</a:t>
            </a:r>
            <a:r>
              <a:rPr lang="en-US" dirty="0" smtClean="0"/>
              <a:t>eap (low address)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7228751" y="216058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15" name="Freeform 14"/>
          <p:cNvSpPr/>
          <p:nvPr/>
        </p:nvSpPr>
        <p:spPr>
          <a:xfrm>
            <a:off x="7103853" y="2911366"/>
            <a:ext cx="317117" cy="2428013"/>
          </a:xfrm>
          <a:custGeom>
            <a:avLst/>
            <a:gdLst>
              <a:gd name="connsiteX0" fmla="*/ 0 w 379040"/>
              <a:gd name="connsiteY0" fmla="*/ 0 h 2585545"/>
              <a:gd name="connsiteX1" fmla="*/ 378372 w 379040"/>
              <a:gd name="connsiteY1" fmla="*/ 1082566 h 2585545"/>
              <a:gd name="connsiteX2" fmla="*/ 73572 w 379040"/>
              <a:gd name="connsiteY2" fmla="*/ 2585545 h 2585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9040" h="2585545">
                <a:moveTo>
                  <a:pt x="0" y="0"/>
                </a:moveTo>
                <a:cubicBezTo>
                  <a:pt x="183055" y="325821"/>
                  <a:pt x="366110" y="651642"/>
                  <a:pt x="378372" y="1082566"/>
                </a:cubicBezTo>
                <a:cubicBezTo>
                  <a:pt x="390634" y="1513490"/>
                  <a:pt x="232103" y="2049517"/>
                  <a:pt x="73572" y="2585545"/>
                </a:cubicBezTo>
              </a:path>
            </a:pathLst>
          </a:custGeom>
          <a:noFill/>
          <a:ln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053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Allocating Space with new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allocate space dynamically, use the unary operator new, followed by the type being allocated</a:t>
            </a:r>
          </a:p>
          <a:p>
            <a:pPr marL="457200" lvl="1" indent="0">
              <a:spcBef>
                <a:spcPts val="0"/>
              </a:spcBef>
              <a:buNone/>
            </a:pPr>
            <a:endParaRPr lang="en-US" dirty="0" smtClean="0"/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 smtClean="0"/>
              <a:t>new </a:t>
            </a:r>
            <a:r>
              <a:rPr lang="en-US" dirty="0" err="1" smtClean="0"/>
              <a:t>int</a:t>
            </a:r>
            <a:r>
              <a:rPr lang="en-US" dirty="0" smtClean="0"/>
              <a:t>;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/>
              <a:t>n</a:t>
            </a:r>
            <a:r>
              <a:rPr lang="en-US" dirty="0" smtClean="0"/>
              <a:t>ew double;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/>
              <a:t>n</a:t>
            </a:r>
            <a:r>
              <a:rPr lang="en-US" dirty="0" smtClean="0"/>
              <a:t>ew </a:t>
            </a:r>
            <a:r>
              <a:rPr lang="en-US" dirty="0" err="1" smtClean="0"/>
              <a:t>int</a:t>
            </a:r>
            <a:r>
              <a:rPr lang="en-US" dirty="0" smtClean="0"/>
              <a:t>[40];	// dynamically allocates an array of 40 </a:t>
            </a:r>
            <a:r>
              <a:rPr lang="en-US" dirty="0" err="1" smtClean="0"/>
              <a:t>ints</a:t>
            </a:r>
            <a:endParaRPr lang="en-US" dirty="0" smtClean="0"/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/>
              <a:t>n</a:t>
            </a:r>
            <a:r>
              <a:rPr lang="en-US" dirty="0" smtClean="0"/>
              <a:t>ew double[n];  // dynamically allocates an array of n </a:t>
            </a:r>
            <a:endParaRPr lang="en-US" dirty="0"/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 smtClean="0"/>
              <a:t>				// doubles, where n can be a variable</a:t>
            </a:r>
          </a:p>
        </p:txBody>
      </p:sp>
    </p:spTree>
    <p:extLst>
      <p:ext uri="{BB962C8B-B14F-4D97-AF65-F5344CB8AC3E}">
        <p14:creationId xmlns:p14="http://schemas.microsoft.com/office/powerpoint/2010/main" val="119859299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Visualize the Execution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main()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Directory d;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d.Insert</a:t>
            </a:r>
            <a:r>
              <a:rPr lang="en-US" dirty="0"/>
              <a:t>();  // 5 times</a:t>
            </a: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…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</a:t>
            </a:r>
            <a:r>
              <a:rPr lang="en-US" dirty="0" err="1" smtClean="0"/>
              <a:t>d.Grow</a:t>
            </a:r>
            <a:r>
              <a:rPr lang="en-US" dirty="0" smtClean="0"/>
              <a:t>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…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void Directory::Grow()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…</a:t>
            </a:r>
            <a:endParaRPr lang="en-US" dirty="0"/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034455" y="2160589"/>
            <a:ext cx="2058577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</a:t>
            </a:r>
            <a:r>
              <a:rPr lang="en-US" dirty="0" err="1" smtClean="0"/>
              <a:t>maxSize</a:t>
            </a:r>
            <a:r>
              <a:rPr lang="en-US" dirty="0" smtClean="0"/>
              <a:t> = 5</a:t>
            </a:r>
          </a:p>
          <a:p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</a:t>
            </a:r>
            <a:r>
              <a:rPr lang="en-US" dirty="0" err="1" smtClean="0"/>
              <a:t>curentSize</a:t>
            </a:r>
            <a:r>
              <a:rPr lang="en-US" dirty="0" smtClean="0"/>
              <a:t> = 5</a:t>
            </a:r>
          </a:p>
          <a:p>
            <a:r>
              <a:rPr lang="en-US" dirty="0" smtClean="0"/>
              <a:t>Entry *</a:t>
            </a:r>
            <a:r>
              <a:rPr lang="en-US" dirty="0" err="1" smtClean="0"/>
              <a:t>entryList</a:t>
            </a:r>
            <a:r>
              <a:rPr lang="en-US" dirty="0" smtClean="0"/>
              <a:t> =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042310" y="5339380"/>
            <a:ext cx="2050722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</a:lstStyle>
          <a:p>
            <a:r>
              <a:rPr lang="en-US" dirty="0"/>
              <a:t>Entry[5]</a:t>
            </a:r>
          </a:p>
        </p:txBody>
      </p:sp>
      <p:cxnSp>
        <p:nvCxnSpPr>
          <p:cNvPr id="16" name="Straight Connector 15"/>
          <p:cNvCxnSpPr/>
          <p:nvPr/>
        </p:nvCxnSpPr>
        <p:spPr>
          <a:xfrm>
            <a:off x="5034455" y="1930400"/>
            <a:ext cx="0" cy="41109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7093032" y="1927086"/>
            <a:ext cx="0" cy="41109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377217" y="1717897"/>
            <a:ext cx="22445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stack (high address)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207521" y="2160589"/>
            <a:ext cx="691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main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377217" y="5745392"/>
            <a:ext cx="2138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</a:t>
            </a:r>
            <a:r>
              <a:rPr lang="en-US" dirty="0" smtClean="0"/>
              <a:t>eap (low address)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147513" y="3075943"/>
            <a:ext cx="8947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Grow()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049205" y="3083919"/>
            <a:ext cx="2043825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t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his = 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228751" y="216058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6" name="Freeform 5"/>
          <p:cNvSpPr/>
          <p:nvPr/>
        </p:nvSpPr>
        <p:spPr>
          <a:xfrm>
            <a:off x="7104993" y="2175641"/>
            <a:ext cx="199746" cy="1124607"/>
          </a:xfrm>
          <a:custGeom>
            <a:avLst/>
            <a:gdLst>
              <a:gd name="connsiteX0" fmla="*/ 0 w 199746"/>
              <a:gd name="connsiteY0" fmla="*/ 1124607 h 1124607"/>
              <a:gd name="connsiteX1" fmla="*/ 199697 w 199746"/>
              <a:gd name="connsiteY1" fmla="*/ 557049 h 1124607"/>
              <a:gd name="connsiteX2" fmla="*/ 21021 w 199746"/>
              <a:gd name="connsiteY2" fmla="*/ 0 h 1124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9746" h="1124607">
                <a:moveTo>
                  <a:pt x="0" y="1124607"/>
                </a:moveTo>
                <a:cubicBezTo>
                  <a:pt x="98097" y="934545"/>
                  <a:pt x="196194" y="744483"/>
                  <a:pt x="199697" y="557049"/>
                </a:cubicBezTo>
                <a:cubicBezTo>
                  <a:pt x="203200" y="369615"/>
                  <a:pt x="21021" y="0"/>
                  <a:pt x="21021" y="0"/>
                </a:cubicBezTo>
              </a:path>
            </a:pathLst>
          </a:custGeom>
          <a:noFill/>
          <a:ln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7103853" y="2911366"/>
            <a:ext cx="317117" cy="2428013"/>
          </a:xfrm>
          <a:custGeom>
            <a:avLst/>
            <a:gdLst>
              <a:gd name="connsiteX0" fmla="*/ 0 w 379040"/>
              <a:gd name="connsiteY0" fmla="*/ 0 h 2585545"/>
              <a:gd name="connsiteX1" fmla="*/ 378372 w 379040"/>
              <a:gd name="connsiteY1" fmla="*/ 1082566 h 2585545"/>
              <a:gd name="connsiteX2" fmla="*/ 73572 w 379040"/>
              <a:gd name="connsiteY2" fmla="*/ 2585545 h 2585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9040" h="2585545">
                <a:moveTo>
                  <a:pt x="0" y="0"/>
                </a:moveTo>
                <a:cubicBezTo>
                  <a:pt x="183055" y="325821"/>
                  <a:pt x="366110" y="651642"/>
                  <a:pt x="378372" y="1082566"/>
                </a:cubicBezTo>
                <a:cubicBezTo>
                  <a:pt x="390634" y="1513490"/>
                  <a:pt x="232103" y="2049517"/>
                  <a:pt x="73572" y="2585545"/>
                </a:cubicBezTo>
              </a:path>
            </a:pathLst>
          </a:custGeom>
          <a:noFill/>
          <a:ln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60017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Visualize the Execution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main()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Directory d;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/>
              <a:t>d.Insert</a:t>
            </a:r>
            <a:r>
              <a:rPr lang="en-US" dirty="0"/>
              <a:t>();  // 5 times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…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</a:t>
            </a:r>
            <a:r>
              <a:rPr lang="en-US" dirty="0" err="1" smtClean="0"/>
              <a:t>d.Grow</a:t>
            </a:r>
            <a:r>
              <a:rPr lang="en-US" dirty="0" smtClean="0"/>
              <a:t>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…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void Directory::Grow()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/>
              <a:t>maxSize</a:t>
            </a:r>
            <a:r>
              <a:rPr lang="en-US" dirty="0"/>
              <a:t> = </a:t>
            </a:r>
            <a:r>
              <a:rPr lang="en-US" dirty="0" err="1"/>
              <a:t>currentSize</a:t>
            </a:r>
            <a:r>
              <a:rPr lang="en-US" dirty="0"/>
              <a:t> + 5;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…</a:t>
            </a:r>
            <a:endParaRPr lang="en-US" dirty="0"/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034455" y="2160589"/>
            <a:ext cx="2058577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</a:t>
            </a:r>
            <a:r>
              <a:rPr lang="en-US" dirty="0" err="1" smtClean="0"/>
              <a:t>maxSize</a:t>
            </a:r>
            <a:r>
              <a:rPr lang="en-US" dirty="0" smtClean="0"/>
              <a:t> = 10</a:t>
            </a:r>
          </a:p>
          <a:p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</a:t>
            </a:r>
            <a:r>
              <a:rPr lang="en-US" dirty="0" err="1" smtClean="0"/>
              <a:t>curentSize</a:t>
            </a:r>
            <a:r>
              <a:rPr lang="en-US" dirty="0" smtClean="0"/>
              <a:t> = 5</a:t>
            </a:r>
          </a:p>
          <a:p>
            <a:r>
              <a:rPr lang="en-US" dirty="0" smtClean="0"/>
              <a:t>Entry *</a:t>
            </a:r>
            <a:r>
              <a:rPr lang="en-US" dirty="0" err="1" smtClean="0"/>
              <a:t>entryList</a:t>
            </a:r>
            <a:r>
              <a:rPr lang="en-US" dirty="0" smtClean="0"/>
              <a:t> =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042310" y="5339380"/>
            <a:ext cx="2050722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</a:lstStyle>
          <a:p>
            <a:r>
              <a:rPr lang="en-US" dirty="0"/>
              <a:t>Entry[5]</a:t>
            </a:r>
          </a:p>
        </p:txBody>
      </p:sp>
      <p:cxnSp>
        <p:nvCxnSpPr>
          <p:cNvPr id="16" name="Straight Connector 15"/>
          <p:cNvCxnSpPr/>
          <p:nvPr/>
        </p:nvCxnSpPr>
        <p:spPr>
          <a:xfrm>
            <a:off x="5034455" y="1930400"/>
            <a:ext cx="0" cy="41109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7093032" y="1927086"/>
            <a:ext cx="0" cy="41109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377217" y="1717897"/>
            <a:ext cx="22445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stack (high address)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207521" y="2160589"/>
            <a:ext cx="691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main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377217" y="5745392"/>
            <a:ext cx="2138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</a:t>
            </a:r>
            <a:r>
              <a:rPr lang="en-US" dirty="0" smtClean="0"/>
              <a:t>eap (low address)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147513" y="3075943"/>
            <a:ext cx="8947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Grow()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049205" y="3083919"/>
            <a:ext cx="2043825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t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his = 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228751" y="216058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6" name="Freeform 5"/>
          <p:cNvSpPr/>
          <p:nvPr/>
        </p:nvSpPr>
        <p:spPr>
          <a:xfrm>
            <a:off x="7104993" y="2175641"/>
            <a:ext cx="199746" cy="1124607"/>
          </a:xfrm>
          <a:custGeom>
            <a:avLst/>
            <a:gdLst>
              <a:gd name="connsiteX0" fmla="*/ 0 w 199746"/>
              <a:gd name="connsiteY0" fmla="*/ 1124607 h 1124607"/>
              <a:gd name="connsiteX1" fmla="*/ 199697 w 199746"/>
              <a:gd name="connsiteY1" fmla="*/ 557049 h 1124607"/>
              <a:gd name="connsiteX2" fmla="*/ 21021 w 199746"/>
              <a:gd name="connsiteY2" fmla="*/ 0 h 1124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9746" h="1124607">
                <a:moveTo>
                  <a:pt x="0" y="1124607"/>
                </a:moveTo>
                <a:cubicBezTo>
                  <a:pt x="98097" y="934545"/>
                  <a:pt x="196194" y="744483"/>
                  <a:pt x="199697" y="557049"/>
                </a:cubicBezTo>
                <a:cubicBezTo>
                  <a:pt x="203200" y="369615"/>
                  <a:pt x="21021" y="0"/>
                  <a:pt x="21021" y="0"/>
                </a:cubicBezTo>
              </a:path>
            </a:pathLst>
          </a:custGeom>
          <a:noFill/>
          <a:ln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7103853" y="2911366"/>
            <a:ext cx="317117" cy="2428013"/>
          </a:xfrm>
          <a:custGeom>
            <a:avLst/>
            <a:gdLst>
              <a:gd name="connsiteX0" fmla="*/ 0 w 379040"/>
              <a:gd name="connsiteY0" fmla="*/ 0 h 2585545"/>
              <a:gd name="connsiteX1" fmla="*/ 378372 w 379040"/>
              <a:gd name="connsiteY1" fmla="*/ 1082566 h 2585545"/>
              <a:gd name="connsiteX2" fmla="*/ 73572 w 379040"/>
              <a:gd name="connsiteY2" fmla="*/ 2585545 h 2585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9040" h="2585545">
                <a:moveTo>
                  <a:pt x="0" y="0"/>
                </a:moveTo>
                <a:cubicBezTo>
                  <a:pt x="183055" y="325821"/>
                  <a:pt x="366110" y="651642"/>
                  <a:pt x="378372" y="1082566"/>
                </a:cubicBezTo>
                <a:cubicBezTo>
                  <a:pt x="390634" y="1513490"/>
                  <a:pt x="232103" y="2049517"/>
                  <a:pt x="73572" y="2585545"/>
                </a:cubicBezTo>
              </a:path>
            </a:pathLst>
          </a:custGeom>
          <a:noFill/>
          <a:ln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98972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Visualize the Execution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main()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Directory d;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/>
              <a:t>d.Insert</a:t>
            </a:r>
            <a:r>
              <a:rPr lang="en-US" dirty="0"/>
              <a:t>();  // 5 times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…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</a:t>
            </a:r>
            <a:r>
              <a:rPr lang="en-US" dirty="0" err="1" smtClean="0"/>
              <a:t>d.Grow</a:t>
            </a:r>
            <a:r>
              <a:rPr lang="en-US" dirty="0" smtClean="0"/>
              <a:t>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…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void Directory::Grow()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/>
              <a:t>maxSize</a:t>
            </a:r>
            <a:r>
              <a:rPr lang="en-US" dirty="0"/>
              <a:t> = </a:t>
            </a:r>
            <a:r>
              <a:rPr lang="en-US" dirty="0" err="1"/>
              <a:t>currentSize</a:t>
            </a:r>
            <a:r>
              <a:rPr lang="en-US" dirty="0"/>
              <a:t> + 5;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Entry *</a:t>
            </a:r>
            <a:r>
              <a:rPr lang="en-US" dirty="0" err="1"/>
              <a:t>newList</a:t>
            </a:r>
            <a:r>
              <a:rPr lang="en-US" dirty="0"/>
              <a:t> = </a:t>
            </a:r>
            <a:r>
              <a:rPr lang="en-US" dirty="0" err="1"/>
              <a:t>newEntry</a:t>
            </a:r>
            <a:r>
              <a:rPr lang="en-US" dirty="0"/>
              <a:t>[</a:t>
            </a:r>
            <a:r>
              <a:rPr lang="en-US" dirty="0" err="1"/>
              <a:t>maxSize</a:t>
            </a:r>
            <a:r>
              <a:rPr lang="en-US" dirty="0"/>
              <a:t>];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034455" y="2160589"/>
            <a:ext cx="2058577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</a:t>
            </a:r>
            <a:r>
              <a:rPr lang="en-US" dirty="0" err="1" smtClean="0"/>
              <a:t>maxSize</a:t>
            </a:r>
            <a:r>
              <a:rPr lang="en-US" dirty="0" smtClean="0"/>
              <a:t> = 10</a:t>
            </a:r>
          </a:p>
          <a:p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</a:t>
            </a:r>
            <a:r>
              <a:rPr lang="en-US" dirty="0" err="1" smtClean="0"/>
              <a:t>curentSize</a:t>
            </a:r>
            <a:r>
              <a:rPr lang="en-US" dirty="0" smtClean="0"/>
              <a:t> = 5</a:t>
            </a:r>
          </a:p>
          <a:p>
            <a:r>
              <a:rPr lang="en-US" dirty="0" smtClean="0"/>
              <a:t>Entry *</a:t>
            </a:r>
            <a:r>
              <a:rPr lang="en-US" dirty="0" err="1" smtClean="0"/>
              <a:t>entryList</a:t>
            </a:r>
            <a:r>
              <a:rPr lang="en-US" dirty="0" smtClean="0"/>
              <a:t> =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042310" y="5339380"/>
            <a:ext cx="2050722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</a:lstStyle>
          <a:p>
            <a:r>
              <a:rPr lang="en-US" dirty="0"/>
              <a:t>Entry[5]</a:t>
            </a:r>
          </a:p>
        </p:txBody>
      </p:sp>
      <p:cxnSp>
        <p:nvCxnSpPr>
          <p:cNvPr id="16" name="Straight Connector 15"/>
          <p:cNvCxnSpPr/>
          <p:nvPr/>
        </p:nvCxnSpPr>
        <p:spPr>
          <a:xfrm>
            <a:off x="5034455" y="1930400"/>
            <a:ext cx="0" cy="41109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7093032" y="1927086"/>
            <a:ext cx="0" cy="41109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377217" y="1717897"/>
            <a:ext cx="22445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stack (high address)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207521" y="2160589"/>
            <a:ext cx="691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main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377217" y="5745392"/>
            <a:ext cx="2138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</a:t>
            </a:r>
            <a:r>
              <a:rPr lang="en-US" dirty="0" smtClean="0"/>
              <a:t>eap (low address)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147513" y="3075943"/>
            <a:ext cx="8947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Grow()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049205" y="3083919"/>
            <a:ext cx="2043825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t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his =</a:t>
            </a:r>
          </a:p>
          <a:p>
            <a:r>
              <a:rPr lang="en-US" dirty="0" smtClean="0"/>
              <a:t>Entry *</a:t>
            </a:r>
            <a:r>
              <a:rPr lang="en-US" dirty="0" err="1" smtClean="0"/>
              <a:t>newList</a:t>
            </a:r>
            <a:r>
              <a:rPr lang="en-US" dirty="0" smtClean="0"/>
              <a:t> =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228751" y="216058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6" name="Freeform 5"/>
          <p:cNvSpPr/>
          <p:nvPr/>
        </p:nvSpPr>
        <p:spPr>
          <a:xfrm>
            <a:off x="7104993" y="2175641"/>
            <a:ext cx="199746" cy="1124607"/>
          </a:xfrm>
          <a:custGeom>
            <a:avLst/>
            <a:gdLst>
              <a:gd name="connsiteX0" fmla="*/ 0 w 199746"/>
              <a:gd name="connsiteY0" fmla="*/ 1124607 h 1124607"/>
              <a:gd name="connsiteX1" fmla="*/ 199697 w 199746"/>
              <a:gd name="connsiteY1" fmla="*/ 557049 h 1124607"/>
              <a:gd name="connsiteX2" fmla="*/ 21021 w 199746"/>
              <a:gd name="connsiteY2" fmla="*/ 0 h 1124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9746" h="1124607">
                <a:moveTo>
                  <a:pt x="0" y="1124607"/>
                </a:moveTo>
                <a:cubicBezTo>
                  <a:pt x="98097" y="934545"/>
                  <a:pt x="196194" y="744483"/>
                  <a:pt x="199697" y="557049"/>
                </a:cubicBezTo>
                <a:cubicBezTo>
                  <a:pt x="203200" y="369615"/>
                  <a:pt x="21021" y="0"/>
                  <a:pt x="21021" y="0"/>
                </a:cubicBezTo>
              </a:path>
            </a:pathLst>
          </a:custGeom>
          <a:noFill/>
          <a:ln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042311" y="4591550"/>
            <a:ext cx="2058575" cy="74782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Entry[10]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Freeform 22"/>
          <p:cNvSpPr/>
          <p:nvPr/>
        </p:nvSpPr>
        <p:spPr>
          <a:xfrm>
            <a:off x="7103853" y="2911366"/>
            <a:ext cx="317117" cy="2428013"/>
          </a:xfrm>
          <a:custGeom>
            <a:avLst/>
            <a:gdLst>
              <a:gd name="connsiteX0" fmla="*/ 0 w 379040"/>
              <a:gd name="connsiteY0" fmla="*/ 0 h 2585545"/>
              <a:gd name="connsiteX1" fmla="*/ 378372 w 379040"/>
              <a:gd name="connsiteY1" fmla="*/ 1082566 h 2585545"/>
              <a:gd name="connsiteX2" fmla="*/ 73572 w 379040"/>
              <a:gd name="connsiteY2" fmla="*/ 2585545 h 2585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9040" h="2585545">
                <a:moveTo>
                  <a:pt x="0" y="0"/>
                </a:moveTo>
                <a:cubicBezTo>
                  <a:pt x="183055" y="325821"/>
                  <a:pt x="366110" y="651642"/>
                  <a:pt x="378372" y="1082566"/>
                </a:cubicBezTo>
                <a:cubicBezTo>
                  <a:pt x="390634" y="1513490"/>
                  <a:pt x="232103" y="2049517"/>
                  <a:pt x="73572" y="2585545"/>
                </a:cubicBezTo>
              </a:path>
            </a:pathLst>
          </a:custGeom>
          <a:noFill/>
          <a:ln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7115635" y="3552497"/>
            <a:ext cx="178771" cy="1038287"/>
          </a:xfrm>
          <a:custGeom>
            <a:avLst/>
            <a:gdLst>
              <a:gd name="connsiteX0" fmla="*/ 0 w 199923"/>
              <a:gd name="connsiteY0" fmla="*/ 0 h 1534510"/>
              <a:gd name="connsiteX1" fmla="*/ 199696 w 199923"/>
              <a:gd name="connsiteY1" fmla="*/ 830317 h 1534510"/>
              <a:gd name="connsiteX2" fmla="*/ 31531 w 199923"/>
              <a:gd name="connsiteY2" fmla="*/ 1534510 h 1534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9923" h="1534510">
                <a:moveTo>
                  <a:pt x="0" y="0"/>
                </a:moveTo>
                <a:cubicBezTo>
                  <a:pt x="97220" y="287282"/>
                  <a:pt x="194441" y="574565"/>
                  <a:pt x="199696" y="830317"/>
                </a:cubicBezTo>
                <a:cubicBezTo>
                  <a:pt x="204951" y="1086069"/>
                  <a:pt x="118241" y="1310289"/>
                  <a:pt x="31531" y="1534510"/>
                </a:cubicBezTo>
              </a:path>
            </a:pathLst>
          </a:custGeom>
          <a:noFill/>
          <a:ln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962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5049205" y="4590784"/>
            <a:ext cx="2039899" cy="40543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Visualize the Execution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main()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Directory d;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/>
              <a:t>d.Insert</a:t>
            </a:r>
            <a:r>
              <a:rPr lang="en-US" dirty="0"/>
              <a:t>();  // 5 times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…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</a:t>
            </a:r>
            <a:r>
              <a:rPr lang="en-US" dirty="0" err="1" smtClean="0"/>
              <a:t>d.Grow</a:t>
            </a:r>
            <a:r>
              <a:rPr lang="en-US" dirty="0" smtClean="0"/>
              <a:t>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…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void Directory::Grow()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/>
              <a:t>maxSize</a:t>
            </a:r>
            <a:r>
              <a:rPr lang="en-US" dirty="0"/>
              <a:t> = </a:t>
            </a:r>
            <a:r>
              <a:rPr lang="en-US" dirty="0" err="1"/>
              <a:t>currentSize</a:t>
            </a:r>
            <a:r>
              <a:rPr lang="en-US" dirty="0"/>
              <a:t> + 5;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Entry *</a:t>
            </a:r>
            <a:r>
              <a:rPr lang="en-US" dirty="0" err="1"/>
              <a:t>newList</a:t>
            </a:r>
            <a:r>
              <a:rPr lang="en-US" dirty="0"/>
              <a:t> = </a:t>
            </a:r>
            <a:r>
              <a:rPr lang="en-US" dirty="0" err="1"/>
              <a:t>newEntry</a:t>
            </a:r>
            <a:r>
              <a:rPr lang="en-US" dirty="0"/>
              <a:t>[</a:t>
            </a:r>
            <a:r>
              <a:rPr lang="en-US" dirty="0" err="1"/>
              <a:t>maxSize</a:t>
            </a:r>
            <a:r>
              <a:rPr lang="en-US" dirty="0"/>
              <a:t>];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for (</a:t>
            </a:r>
            <a:r>
              <a:rPr lang="en-US" dirty="0" err="1"/>
              <a:t>int</a:t>
            </a:r>
            <a:r>
              <a:rPr lang="en-US" dirty="0"/>
              <a:t> j = 0; j &lt; </a:t>
            </a:r>
            <a:r>
              <a:rPr lang="en-US" dirty="0" err="1"/>
              <a:t>currentSize</a:t>
            </a:r>
            <a:r>
              <a:rPr lang="en-US" dirty="0"/>
              <a:t>; </a:t>
            </a:r>
            <a:r>
              <a:rPr lang="en-US" dirty="0" err="1"/>
              <a:t>j++</a:t>
            </a:r>
            <a:r>
              <a:rPr lang="en-US" dirty="0"/>
              <a:t>)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	</a:t>
            </a:r>
            <a:r>
              <a:rPr lang="en-US" dirty="0" err="1"/>
              <a:t>newList</a:t>
            </a:r>
            <a:r>
              <a:rPr lang="en-US" dirty="0"/>
              <a:t>[j] = </a:t>
            </a:r>
            <a:r>
              <a:rPr lang="en-US" dirty="0" err="1"/>
              <a:t>entryList</a:t>
            </a:r>
            <a:r>
              <a:rPr lang="en-US" dirty="0"/>
              <a:t>[j];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034455" y="2160589"/>
            <a:ext cx="2058577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</a:t>
            </a:r>
            <a:r>
              <a:rPr lang="en-US" dirty="0" err="1" smtClean="0"/>
              <a:t>maxSize</a:t>
            </a:r>
            <a:r>
              <a:rPr lang="en-US" dirty="0" smtClean="0"/>
              <a:t> = 10</a:t>
            </a:r>
          </a:p>
          <a:p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</a:t>
            </a:r>
            <a:r>
              <a:rPr lang="en-US" dirty="0" err="1" smtClean="0"/>
              <a:t>curentSize</a:t>
            </a:r>
            <a:r>
              <a:rPr lang="en-US" dirty="0" smtClean="0"/>
              <a:t> = 5</a:t>
            </a:r>
          </a:p>
          <a:p>
            <a:r>
              <a:rPr lang="en-US" dirty="0" smtClean="0"/>
              <a:t>Entry *</a:t>
            </a:r>
            <a:r>
              <a:rPr lang="en-US" dirty="0" err="1" smtClean="0"/>
              <a:t>entryList</a:t>
            </a:r>
            <a:r>
              <a:rPr lang="en-US" dirty="0" smtClean="0"/>
              <a:t> =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042310" y="5339380"/>
            <a:ext cx="2050722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</a:lstStyle>
          <a:p>
            <a:r>
              <a:rPr lang="en-US" dirty="0"/>
              <a:t>Entry[5]</a:t>
            </a:r>
          </a:p>
        </p:txBody>
      </p:sp>
      <p:cxnSp>
        <p:nvCxnSpPr>
          <p:cNvPr id="16" name="Straight Connector 15"/>
          <p:cNvCxnSpPr/>
          <p:nvPr/>
        </p:nvCxnSpPr>
        <p:spPr>
          <a:xfrm>
            <a:off x="5034455" y="1930400"/>
            <a:ext cx="0" cy="41109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7093032" y="1927086"/>
            <a:ext cx="0" cy="41109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377217" y="1717897"/>
            <a:ext cx="22445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stack (high address)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207521" y="2160589"/>
            <a:ext cx="691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main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377217" y="5745392"/>
            <a:ext cx="2138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</a:t>
            </a:r>
            <a:r>
              <a:rPr lang="en-US" dirty="0" smtClean="0"/>
              <a:t>eap (low address)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147513" y="3075943"/>
            <a:ext cx="8947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Grow()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049205" y="3083919"/>
            <a:ext cx="2043825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t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his =</a:t>
            </a:r>
          </a:p>
          <a:p>
            <a:r>
              <a:rPr lang="en-US" dirty="0" smtClean="0"/>
              <a:t>Entry *</a:t>
            </a:r>
            <a:r>
              <a:rPr lang="en-US" dirty="0" err="1" smtClean="0"/>
              <a:t>newList</a:t>
            </a:r>
            <a:r>
              <a:rPr lang="en-US" dirty="0" smtClean="0"/>
              <a:t> =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228751" y="216058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6" name="Freeform 5"/>
          <p:cNvSpPr/>
          <p:nvPr/>
        </p:nvSpPr>
        <p:spPr>
          <a:xfrm>
            <a:off x="7104993" y="2175641"/>
            <a:ext cx="199746" cy="1124607"/>
          </a:xfrm>
          <a:custGeom>
            <a:avLst/>
            <a:gdLst>
              <a:gd name="connsiteX0" fmla="*/ 0 w 199746"/>
              <a:gd name="connsiteY0" fmla="*/ 1124607 h 1124607"/>
              <a:gd name="connsiteX1" fmla="*/ 199697 w 199746"/>
              <a:gd name="connsiteY1" fmla="*/ 557049 h 1124607"/>
              <a:gd name="connsiteX2" fmla="*/ 21021 w 199746"/>
              <a:gd name="connsiteY2" fmla="*/ 0 h 1124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9746" h="1124607">
                <a:moveTo>
                  <a:pt x="0" y="1124607"/>
                </a:moveTo>
                <a:cubicBezTo>
                  <a:pt x="98097" y="934545"/>
                  <a:pt x="196194" y="744483"/>
                  <a:pt x="199697" y="557049"/>
                </a:cubicBezTo>
                <a:cubicBezTo>
                  <a:pt x="203200" y="369615"/>
                  <a:pt x="21021" y="0"/>
                  <a:pt x="21021" y="0"/>
                </a:cubicBezTo>
              </a:path>
            </a:pathLst>
          </a:custGeom>
          <a:noFill/>
          <a:ln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5042311" y="4591550"/>
            <a:ext cx="2058575" cy="74782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Entry[10]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8" name="Freeform 27"/>
          <p:cNvSpPr/>
          <p:nvPr/>
        </p:nvSpPr>
        <p:spPr>
          <a:xfrm>
            <a:off x="7103853" y="2911366"/>
            <a:ext cx="317117" cy="2428013"/>
          </a:xfrm>
          <a:custGeom>
            <a:avLst/>
            <a:gdLst>
              <a:gd name="connsiteX0" fmla="*/ 0 w 379040"/>
              <a:gd name="connsiteY0" fmla="*/ 0 h 2585545"/>
              <a:gd name="connsiteX1" fmla="*/ 378372 w 379040"/>
              <a:gd name="connsiteY1" fmla="*/ 1082566 h 2585545"/>
              <a:gd name="connsiteX2" fmla="*/ 73572 w 379040"/>
              <a:gd name="connsiteY2" fmla="*/ 2585545 h 2585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9040" h="2585545">
                <a:moveTo>
                  <a:pt x="0" y="0"/>
                </a:moveTo>
                <a:cubicBezTo>
                  <a:pt x="183055" y="325821"/>
                  <a:pt x="366110" y="651642"/>
                  <a:pt x="378372" y="1082566"/>
                </a:cubicBezTo>
                <a:cubicBezTo>
                  <a:pt x="390634" y="1513490"/>
                  <a:pt x="232103" y="2049517"/>
                  <a:pt x="73572" y="2585545"/>
                </a:cubicBezTo>
              </a:path>
            </a:pathLst>
          </a:custGeom>
          <a:noFill/>
          <a:ln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7115635" y="3552497"/>
            <a:ext cx="178771" cy="1038287"/>
          </a:xfrm>
          <a:custGeom>
            <a:avLst/>
            <a:gdLst>
              <a:gd name="connsiteX0" fmla="*/ 0 w 199923"/>
              <a:gd name="connsiteY0" fmla="*/ 0 h 1534510"/>
              <a:gd name="connsiteX1" fmla="*/ 199696 w 199923"/>
              <a:gd name="connsiteY1" fmla="*/ 830317 h 1534510"/>
              <a:gd name="connsiteX2" fmla="*/ 31531 w 199923"/>
              <a:gd name="connsiteY2" fmla="*/ 1534510 h 1534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9923" h="1534510">
                <a:moveTo>
                  <a:pt x="0" y="0"/>
                </a:moveTo>
                <a:cubicBezTo>
                  <a:pt x="97220" y="287282"/>
                  <a:pt x="194441" y="574565"/>
                  <a:pt x="199696" y="830317"/>
                </a:cubicBezTo>
                <a:cubicBezTo>
                  <a:pt x="204951" y="1086069"/>
                  <a:pt x="118241" y="1310289"/>
                  <a:pt x="31531" y="1534510"/>
                </a:cubicBezTo>
              </a:path>
            </a:pathLst>
          </a:custGeom>
          <a:noFill/>
          <a:ln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083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5049205" y="4590784"/>
            <a:ext cx="2039899" cy="40543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Visualize the Execution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main()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Directory d;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/>
              <a:t>d.Insert</a:t>
            </a:r>
            <a:r>
              <a:rPr lang="en-US" dirty="0"/>
              <a:t>();  // 5 times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…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</a:t>
            </a:r>
            <a:r>
              <a:rPr lang="en-US" dirty="0" err="1" smtClean="0"/>
              <a:t>d.Grow</a:t>
            </a:r>
            <a:r>
              <a:rPr lang="en-US" dirty="0" smtClean="0"/>
              <a:t>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…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void Directory::Grow()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/>
              <a:t>maxSize</a:t>
            </a:r>
            <a:r>
              <a:rPr lang="en-US" dirty="0"/>
              <a:t> = </a:t>
            </a:r>
            <a:r>
              <a:rPr lang="en-US" dirty="0" err="1"/>
              <a:t>currentSize</a:t>
            </a:r>
            <a:r>
              <a:rPr lang="en-US" dirty="0"/>
              <a:t> + 5;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Entry *</a:t>
            </a:r>
            <a:r>
              <a:rPr lang="en-US" dirty="0" err="1"/>
              <a:t>newList</a:t>
            </a:r>
            <a:r>
              <a:rPr lang="en-US" dirty="0"/>
              <a:t> = </a:t>
            </a:r>
            <a:r>
              <a:rPr lang="en-US" dirty="0" err="1"/>
              <a:t>newEntry</a:t>
            </a:r>
            <a:r>
              <a:rPr lang="en-US" dirty="0"/>
              <a:t>[</a:t>
            </a:r>
            <a:r>
              <a:rPr lang="en-US" dirty="0" err="1"/>
              <a:t>maxSize</a:t>
            </a:r>
            <a:r>
              <a:rPr lang="en-US" dirty="0"/>
              <a:t>];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for (</a:t>
            </a:r>
            <a:r>
              <a:rPr lang="en-US" dirty="0" err="1"/>
              <a:t>int</a:t>
            </a:r>
            <a:r>
              <a:rPr lang="en-US" dirty="0"/>
              <a:t> j = 0; j &lt; </a:t>
            </a:r>
            <a:r>
              <a:rPr lang="en-US" dirty="0" err="1"/>
              <a:t>currentSize</a:t>
            </a:r>
            <a:r>
              <a:rPr lang="en-US" dirty="0"/>
              <a:t>; </a:t>
            </a:r>
            <a:r>
              <a:rPr lang="en-US" dirty="0" err="1"/>
              <a:t>j++</a:t>
            </a:r>
            <a:r>
              <a:rPr lang="en-US" dirty="0"/>
              <a:t>)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	</a:t>
            </a:r>
            <a:r>
              <a:rPr lang="en-US" dirty="0" err="1"/>
              <a:t>newList</a:t>
            </a:r>
            <a:r>
              <a:rPr lang="en-US" dirty="0"/>
              <a:t>[j] = </a:t>
            </a:r>
            <a:r>
              <a:rPr lang="en-US" dirty="0" err="1"/>
              <a:t>entryList</a:t>
            </a:r>
            <a:r>
              <a:rPr lang="en-US" dirty="0"/>
              <a:t>[j];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delete [] </a:t>
            </a:r>
            <a:r>
              <a:rPr lang="en-US" dirty="0" err="1"/>
              <a:t>entryList</a:t>
            </a:r>
            <a:r>
              <a:rPr lang="en-US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034455" y="2160589"/>
            <a:ext cx="2058577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</a:t>
            </a:r>
            <a:r>
              <a:rPr lang="en-US" dirty="0" err="1" smtClean="0"/>
              <a:t>maxSize</a:t>
            </a:r>
            <a:r>
              <a:rPr lang="en-US" dirty="0" smtClean="0"/>
              <a:t> = 10</a:t>
            </a:r>
          </a:p>
          <a:p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</a:t>
            </a:r>
            <a:r>
              <a:rPr lang="en-US" dirty="0" err="1" smtClean="0"/>
              <a:t>curentSize</a:t>
            </a:r>
            <a:r>
              <a:rPr lang="en-US" dirty="0" smtClean="0"/>
              <a:t> = 5</a:t>
            </a:r>
          </a:p>
          <a:p>
            <a:r>
              <a:rPr lang="en-US" dirty="0" smtClean="0"/>
              <a:t>Entry *</a:t>
            </a:r>
            <a:r>
              <a:rPr lang="en-US" dirty="0" err="1" smtClean="0"/>
              <a:t>entryList</a:t>
            </a:r>
            <a:r>
              <a:rPr lang="en-US" dirty="0" smtClean="0"/>
              <a:t> =</a:t>
            </a:r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5034455" y="1930400"/>
            <a:ext cx="0" cy="41109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7093032" y="1927086"/>
            <a:ext cx="0" cy="41109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377217" y="1717897"/>
            <a:ext cx="22445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stack (high address)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207521" y="2160589"/>
            <a:ext cx="691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main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377217" y="5745392"/>
            <a:ext cx="2138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</a:t>
            </a:r>
            <a:r>
              <a:rPr lang="en-US" dirty="0" smtClean="0"/>
              <a:t>eap (low address)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147513" y="3075943"/>
            <a:ext cx="8947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Grow()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049205" y="3083919"/>
            <a:ext cx="2043825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t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his =</a:t>
            </a:r>
          </a:p>
          <a:p>
            <a:r>
              <a:rPr lang="en-US" dirty="0" smtClean="0"/>
              <a:t>Entry *</a:t>
            </a:r>
            <a:r>
              <a:rPr lang="en-US" dirty="0" err="1" smtClean="0"/>
              <a:t>newList</a:t>
            </a:r>
            <a:r>
              <a:rPr lang="en-US" dirty="0" smtClean="0"/>
              <a:t> =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228751" y="216058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6" name="Freeform 5"/>
          <p:cNvSpPr/>
          <p:nvPr/>
        </p:nvSpPr>
        <p:spPr>
          <a:xfrm>
            <a:off x="7104993" y="2175641"/>
            <a:ext cx="199746" cy="1124607"/>
          </a:xfrm>
          <a:custGeom>
            <a:avLst/>
            <a:gdLst>
              <a:gd name="connsiteX0" fmla="*/ 0 w 199746"/>
              <a:gd name="connsiteY0" fmla="*/ 1124607 h 1124607"/>
              <a:gd name="connsiteX1" fmla="*/ 199697 w 199746"/>
              <a:gd name="connsiteY1" fmla="*/ 557049 h 1124607"/>
              <a:gd name="connsiteX2" fmla="*/ 21021 w 199746"/>
              <a:gd name="connsiteY2" fmla="*/ 0 h 1124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9746" h="1124607">
                <a:moveTo>
                  <a:pt x="0" y="1124607"/>
                </a:moveTo>
                <a:cubicBezTo>
                  <a:pt x="98097" y="934545"/>
                  <a:pt x="196194" y="744483"/>
                  <a:pt x="199697" y="557049"/>
                </a:cubicBezTo>
                <a:cubicBezTo>
                  <a:pt x="203200" y="369615"/>
                  <a:pt x="21021" y="0"/>
                  <a:pt x="21021" y="0"/>
                </a:cubicBezTo>
              </a:path>
            </a:pathLst>
          </a:custGeom>
          <a:noFill/>
          <a:ln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5042311" y="4591550"/>
            <a:ext cx="2058575" cy="74782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Entry[10]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Freeform 21"/>
          <p:cNvSpPr/>
          <p:nvPr/>
        </p:nvSpPr>
        <p:spPr>
          <a:xfrm>
            <a:off x="7103853" y="2911366"/>
            <a:ext cx="317117" cy="2428013"/>
          </a:xfrm>
          <a:custGeom>
            <a:avLst/>
            <a:gdLst>
              <a:gd name="connsiteX0" fmla="*/ 0 w 379040"/>
              <a:gd name="connsiteY0" fmla="*/ 0 h 2585545"/>
              <a:gd name="connsiteX1" fmla="*/ 378372 w 379040"/>
              <a:gd name="connsiteY1" fmla="*/ 1082566 h 2585545"/>
              <a:gd name="connsiteX2" fmla="*/ 73572 w 379040"/>
              <a:gd name="connsiteY2" fmla="*/ 2585545 h 2585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9040" h="2585545">
                <a:moveTo>
                  <a:pt x="0" y="0"/>
                </a:moveTo>
                <a:cubicBezTo>
                  <a:pt x="183055" y="325821"/>
                  <a:pt x="366110" y="651642"/>
                  <a:pt x="378372" y="1082566"/>
                </a:cubicBezTo>
                <a:cubicBezTo>
                  <a:pt x="390634" y="1513490"/>
                  <a:pt x="232103" y="2049517"/>
                  <a:pt x="73572" y="2585545"/>
                </a:cubicBezTo>
              </a:path>
            </a:pathLst>
          </a:custGeom>
          <a:noFill/>
          <a:ln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7115635" y="3552497"/>
            <a:ext cx="178771" cy="1038287"/>
          </a:xfrm>
          <a:custGeom>
            <a:avLst/>
            <a:gdLst>
              <a:gd name="connsiteX0" fmla="*/ 0 w 199923"/>
              <a:gd name="connsiteY0" fmla="*/ 0 h 1534510"/>
              <a:gd name="connsiteX1" fmla="*/ 199696 w 199923"/>
              <a:gd name="connsiteY1" fmla="*/ 830317 h 1534510"/>
              <a:gd name="connsiteX2" fmla="*/ 31531 w 199923"/>
              <a:gd name="connsiteY2" fmla="*/ 1534510 h 1534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9923" h="1534510">
                <a:moveTo>
                  <a:pt x="0" y="0"/>
                </a:moveTo>
                <a:cubicBezTo>
                  <a:pt x="97220" y="287282"/>
                  <a:pt x="194441" y="574565"/>
                  <a:pt x="199696" y="830317"/>
                </a:cubicBezTo>
                <a:cubicBezTo>
                  <a:pt x="204951" y="1086069"/>
                  <a:pt x="118241" y="1310289"/>
                  <a:pt x="31531" y="1534510"/>
                </a:cubicBezTo>
              </a:path>
            </a:pathLst>
          </a:custGeom>
          <a:noFill/>
          <a:ln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858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5049205" y="4590784"/>
            <a:ext cx="2039899" cy="40543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Visualize the Execution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main()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Directory d;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/>
              <a:t>d.Insert</a:t>
            </a:r>
            <a:r>
              <a:rPr lang="en-US" dirty="0"/>
              <a:t>();  // 5 times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…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</a:t>
            </a:r>
            <a:r>
              <a:rPr lang="en-US" dirty="0" err="1" smtClean="0"/>
              <a:t>d.Grow</a:t>
            </a:r>
            <a:r>
              <a:rPr lang="en-US" dirty="0" smtClean="0"/>
              <a:t>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…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void Directory::Grow()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/>
              <a:t>maxSize</a:t>
            </a:r>
            <a:r>
              <a:rPr lang="en-US" dirty="0"/>
              <a:t> = </a:t>
            </a:r>
            <a:r>
              <a:rPr lang="en-US" dirty="0" err="1"/>
              <a:t>currentSize</a:t>
            </a:r>
            <a:r>
              <a:rPr lang="en-US" dirty="0"/>
              <a:t> + 5;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Entry *</a:t>
            </a:r>
            <a:r>
              <a:rPr lang="en-US" dirty="0" err="1"/>
              <a:t>newList</a:t>
            </a:r>
            <a:r>
              <a:rPr lang="en-US" dirty="0"/>
              <a:t> = </a:t>
            </a:r>
            <a:r>
              <a:rPr lang="en-US" dirty="0" err="1"/>
              <a:t>newEntry</a:t>
            </a:r>
            <a:r>
              <a:rPr lang="en-US" dirty="0"/>
              <a:t>[</a:t>
            </a:r>
            <a:r>
              <a:rPr lang="en-US" dirty="0" err="1"/>
              <a:t>maxSize</a:t>
            </a:r>
            <a:r>
              <a:rPr lang="en-US" dirty="0"/>
              <a:t>];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for (</a:t>
            </a:r>
            <a:r>
              <a:rPr lang="en-US" dirty="0" err="1"/>
              <a:t>int</a:t>
            </a:r>
            <a:r>
              <a:rPr lang="en-US" dirty="0"/>
              <a:t> j = 0; j &lt; </a:t>
            </a:r>
            <a:r>
              <a:rPr lang="en-US" dirty="0" err="1"/>
              <a:t>currentSize</a:t>
            </a:r>
            <a:r>
              <a:rPr lang="en-US" dirty="0"/>
              <a:t>; </a:t>
            </a:r>
            <a:r>
              <a:rPr lang="en-US" dirty="0" err="1"/>
              <a:t>j++</a:t>
            </a:r>
            <a:r>
              <a:rPr lang="en-US" dirty="0"/>
              <a:t>)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	</a:t>
            </a:r>
            <a:r>
              <a:rPr lang="en-US" dirty="0" err="1"/>
              <a:t>newList</a:t>
            </a:r>
            <a:r>
              <a:rPr lang="en-US" dirty="0"/>
              <a:t>[j] = </a:t>
            </a:r>
            <a:r>
              <a:rPr lang="en-US" dirty="0" err="1"/>
              <a:t>entryList</a:t>
            </a:r>
            <a:r>
              <a:rPr lang="en-US" dirty="0"/>
              <a:t>[j];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delete [] </a:t>
            </a:r>
            <a:r>
              <a:rPr lang="en-US" dirty="0" err="1"/>
              <a:t>entryList</a:t>
            </a:r>
            <a:r>
              <a:rPr lang="en-US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</a:t>
            </a:r>
            <a:r>
              <a:rPr lang="en-US" dirty="0" err="1" smtClean="0"/>
              <a:t>entryList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err="1"/>
              <a:t>newList</a:t>
            </a:r>
            <a:r>
              <a:rPr lang="en-US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}</a:t>
            </a:r>
            <a:endParaRPr lang="en-US" dirty="0"/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034455" y="2160589"/>
            <a:ext cx="2058577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</a:t>
            </a:r>
            <a:r>
              <a:rPr lang="en-US" dirty="0" err="1" smtClean="0"/>
              <a:t>maxSize</a:t>
            </a:r>
            <a:r>
              <a:rPr lang="en-US" dirty="0" smtClean="0"/>
              <a:t> = 10</a:t>
            </a:r>
          </a:p>
          <a:p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</a:t>
            </a:r>
            <a:r>
              <a:rPr lang="en-US" dirty="0" err="1" smtClean="0"/>
              <a:t>curentSize</a:t>
            </a:r>
            <a:r>
              <a:rPr lang="en-US" dirty="0" smtClean="0"/>
              <a:t> = 5</a:t>
            </a:r>
          </a:p>
          <a:p>
            <a:r>
              <a:rPr lang="en-US" dirty="0" smtClean="0"/>
              <a:t>Entry *</a:t>
            </a:r>
            <a:r>
              <a:rPr lang="en-US" dirty="0" err="1" smtClean="0"/>
              <a:t>entryList</a:t>
            </a:r>
            <a:r>
              <a:rPr lang="en-US" dirty="0" smtClean="0"/>
              <a:t> =</a:t>
            </a:r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5034455" y="1930400"/>
            <a:ext cx="0" cy="41109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7093032" y="1927086"/>
            <a:ext cx="0" cy="41109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377217" y="1717897"/>
            <a:ext cx="22445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stack (high address)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207521" y="2160589"/>
            <a:ext cx="691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main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377217" y="5745392"/>
            <a:ext cx="2138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</a:t>
            </a:r>
            <a:r>
              <a:rPr lang="en-US" dirty="0" smtClean="0"/>
              <a:t>eap (low address)</a:t>
            </a:r>
            <a:endParaRPr lang="en-US" dirty="0"/>
          </a:p>
        </p:txBody>
      </p:sp>
      <p:sp>
        <p:nvSpPr>
          <p:cNvPr id="21" name="Freeform 20"/>
          <p:cNvSpPr/>
          <p:nvPr/>
        </p:nvSpPr>
        <p:spPr>
          <a:xfrm>
            <a:off x="7112846" y="2911367"/>
            <a:ext cx="308124" cy="1679418"/>
          </a:xfrm>
          <a:custGeom>
            <a:avLst/>
            <a:gdLst>
              <a:gd name="connsiteX0" fmla="*/ 0 w 379040"/>
              <a:gd name="connsiteY0" fmla="*/ 0 h 2585545"/>
              <a:gd name="connsiteX1" fmla="*/ 378372 w 379040"/>
              <a:gd name="connsiteY1" fmla="*/ 1082566 h 2585545"/>
              <a:gd name="connsiteX2" fmla="*/ 73572 w 379040"/>
              <a:gd name="connsiteY2" fmla="*/ 2585545 h 2585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9040" h="2585545">
                <a:moveTo>
                  <a:pt x="0" y="0"/>
                </a:moveTo>
                <a:cubicBezTo>
                  <a:pt x="183055" y="325821"/>
                  <a:pt x="366110" y="651642"/>
                  <a:pt x="378372" y="1082566"/>
                </a:cubicBezTo>
                <a:cubicBezTo>
                  <a:pt x="390634" y="1513490"/>
                  <a:pt x="232103" y="2049517"/>
                  <a:pt x="73572" y="2585545"/>
                </a:cubicBezTo>
              </a:path>
            </a:pathLst>
          </a:custGeom>
          <a:noFill/>
          <a:ln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4147513" y="3075943"/>
            <a:ext cx="8947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Grow()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049205" y="3083919"/>
            <a:ext cx="2043825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t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his =</a:t>
            </a:r>
          </a:p>
          <a:p>
            <a:r>
              <a:rPr lang="en-US" dirty="0" smtClean="0"/>
              <a:t>Entry *</a:t>
            </a:r>
            <a:r>
              <a:rPr lang="en-US" dirty="0" err="1" smtClean="0"/>
              <a:t>newList</a:t>
            </a:r>
            <a:r>
              <a:rPr lang="en-US" dirty="0" smtClean="0"/>
              <a:t> =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228751" y="216058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6" name="Freeform 5"/>
          <p:cNvSpPr/>
          <p:nvPr/>
        </p:nvSpPr>
        <p:spPr>
          <a:xfrm>
            <a:off x="7104993" y="2175641"/>
            <a:ext cx="199746" cy="1124607"/>
          </a:xfrm>
          <a:custGeom>
            <a:avLst/>
            <a:gdLst>
              <a:gd name="connsiteX0" fmla="*/ 0 w 199746"/>
              <a:gd name="connsiteY0" fmla="*/ 1124607 h 1124607"/>
              <a:gd name="connsiteX1" fmla="*/ 199697 w 199746"/>
              <a:gd name="connsiteY1" fmla="*/ 557049 h 1124607"/>
              <a:gd name="connsiteX2" fmla="*/ 21021 w 199746"/>
              <a:gd name="connsiteY2" fmla="*/ 0 h 1124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9746" h="1124607">
                <a:moveTo>
                  <a:pt x="0" y="1124607"/>
                </a:moveTo>
                <a:cubicBezTo>
                  <a:pt x="98097" y="934545"/>
                  <a:pt x="196194" y="744483"/>
                  <a:pt x="199697" y="557049"/>
                </a:cubicBezTo>
                <a:cubicBezTo>
                  <a:pt x="203200" y="369615"/>
                  <a:pt x="21021" y="0"/>
                  <a:pt x="21021" y="0"/>
                </a:cubicBezTo>
              </a:path>
            </a:pathLst>
          </a:custGeom>
          <a:noFill/>
          <a:ln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7115635" y="3552497"/>
            <a:ext cx="178771" cy="1038287"/>
          </a:xfrm>
          <a:custGeom>
            <a:avLst/>
            <a:gdLst>
              <a:gd name="connsiteX0" fmla="*/ 0 w 199923"/>
              <a:gd name="connsiteY0" fmla="*/ 0 h 1534510"/>
              <a:gd name="connsiteX1" fmla="*/ 199696 w 199923"/>
              <a:gd name="connsiteY1" fmla="*/ 830317 h 1534510"/>
              <a:gd name="connsiteX2" fmla="*/ 31531 w 199923"/>
              <a:gd name="connsiteY2" fmla="*/ 1534510 h 1534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9923" h="1534510">
                <a:moveTo>
                  <a:pt x="0" y="0"/>
                </a:moveTo>
                <a:cubicBezTo>
                  <a:pt x="97220" y="287282"/>
                  <a:pt x="194441" y="574565"/>
                  <a:pt x="199696" y="830317"/>
                </a:cubicBezTo>
                <a:cubicBezTo>
                  <a:pt x="204951" y="1086069"/>
                  <a:pt x="118241" y="1310289"/>
                  <a:pt x="31531" y="1534510"/>
                </a:cubicBezTo>
              </a:path>
            </a:pathLst>
          </a:custGeom>
          <a:noFill/>
          <a:ln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5042311" y="4591550"/>
            <a:ext cx="2058575" cy="74782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Entry[10]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4368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5049205" y="4590784"/>
            <a:ext cx="2039899" cy="40543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Visualize the Execution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main()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Directory d;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/>
              <a:t>d.Insert</a:t>
            </a:r>
            <a:r>
              <a:rPr lang="en-US" dirty="0"/>
              <a:t>();  // 5 times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…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</a:t>
            </a:r>
            <a:r>
              <a:rPr lang="en-US" dirty="0" err="1" smtClean="0"/>
              <a:t>d.Grow</a:t>
            </a:r>
            <a:r>
              <a:rPr lang="en-US" dirty="0" smtClean="0"/>
              <a:t>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…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034455" y="2160589"/>
            <a:ext cx="2058577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</a:t>
            </a:r>
            <a:r>
              <a:rPr lang="en-US" dirty="0" err="1" smtClean="0"/>
              <a:t>maxSize</a:t>
            </a:r>
            <a:r>
              <a:rPr lang="en-US" dirty="0" smtClean="0"/>
              <a:t> = 10</a:t>
            </a:r>
          </a:p>
          <a:p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</a:t>
            </a:r>
            <a:r>
              <a:rPr lang="en-US" dirty="0" err="1" smtClean="0"/>
              <a:t>curentSize</a:t>
            </a:r>
            <a:r>
              <a:rPr lang="en-US" dirty="0" smtClean="0"/>
              <a:t> = 5</a:t>
            </a:r>
          </a:p>
          <a:p>
            <a:r>
              <a:rPr lang="en-US" dirty="0" smtClean="0"/>
              <a:t>Entry *</a:t>
            </a:r>
            <a:r>
              <a:rPr lang="en-US" dirty="0" err="1" smtClean="0"/>
              <a:t>entryList</a:t>
            </a:r>
            <a:r>
              <a:rPr lang="en-US" dirty="0" smtClean="0"/>
              <a:t> =</a:t>
            </a:r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5034455" y="1930400"/>
            <a:ext cx="0" cy="41109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7093032" y="1927086"/>
            <a:ext cx="0" cy="41109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377217" y="1717897"/>
            <a:ext cx="22445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stack (high address)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207521" y="2160589"/>
            <a:ext cx="691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main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377217" y="5745392"/>
            <a:ext cx="2138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</a:t>
            </a:r>
            <a:r>
              <a:rPr lang="en-US" dirty="0" smtClean="0"/>
              <a:t>eap (low address)</a:t>
            </a:r>
            <a:endParaRPr lang="en-US" dirty="0"/>
          </a:p>
        </p:txBody>
      </p:sp>
      <p:sp>
        <p:nvSpPr>
          <p:cNvPr id="21" name="Freeform 20"/>
          <p:cNvSpPr/>
          <p:nvPr/>
        </p:nvSpPr>
        <p:spPr>
          <a:xfrm>
            <a:off x="7112846" y="2911367"/>
            <a:ext cx="308124" cy="1679418"/>
          </a:xfrm>
          <a:custGeom>
            <a:avLst/>
            <a:gdLst>
              <a:gd name="connsiteX0" fmla="*/ 0 w 379040"/>
              <a:gd name="connsiteY0" fmla="*/ 0 h 2585545"/>
              <a:gd name="connsiteX1" fmla="*/ 378372 w 379040"/>
              <a:gd name="connsiteY1" fmla="*/ 1082566 h 2585545"/>
              <a:gd name="connsiteX2" fmla="*/ 73572 w 379040"/>
              <a:gd name="connsiteY2" fmla="*/ 2585545 h 2585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9040" h="2585545">
                <a:moveTo>
                  <a:pt x="0" y="0"/>
                </a:moveTo>
                <a:cubicBezTo>
                  <a:pt x="183055" y="325821"/>
                  <a:pt x="366110" y="651642"/>
                  <a:pt x="378372" y="1082566"/>
                </a:cubicBezTo>
                <a:cubicBezTo>
                  <a:pt x="390634" y="1513490"/>
                  <a:pt x="232103" y="2049517"/>
                  <a:pt x="73572" y="2585545"/>
                </a:cubicBezTo>
              </a:path>
            </a:pathLst>
          </a:custGeom>
          <a:noFill/>
          <a:ln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7228751" y="216058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6" name="Freeform 5"/>
          <p:cNvSpPr/>
          <p:nvPr/>
        </p:nvSpPr>
        <p:spPr>
          <a:xfrm>
            <a:off x="7104993" y="2175641"/>
            <a:ext cx="199746" cy="1124607"/>
          </a:xfrm>
          <a:custGeom>
            <a:avLst/>
            <a:gdLst>
              <a:gd name="connsiteX0" fmla="*/ 0 w 199746"/>
              <a:gd name="connsiteY0" fmla="*/ 1124607 h 1124607"/>
              <a:gd name="connsiteX1" fmla="*/ 199697 w 199746"/>
              <a:gd name="connsiteY1" fmla="*/ 557049 h 1124607"/>
              <a:gd name="connsiteX2" fmla="*/ 21021 w 199746"/>
              <a:gd name="connsiteY2" fmla="*/ 0 h 1124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9746" h="1124607">
                <a:moveTo>
                  <a:pt x="0" y="1124607"/>
                </a:moveTo>
                <a:cubicBezTo>
                  <a:pt x="98097" y="934545"/>
                  <a:pt x="196194" y="744483"/>
                  <a:pt x="199697" y="557049"/>
                </a:cubicBezTo>
                <a:cubicBezTo>
                  <a:pt x="203200" y="369615"/>
                  <a:pt x="21021" y="0"/>
                  <a:pt x="21021" y="0"/>
                </a:cubicBezTo>
              </a:path>
            </a:pathLst>
          </a:custGeom>
          <a:noFill/>
          <a:ln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5042311" y="4591550"/>
            <a:ext cx="2058575" cy="74782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Entry[10]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502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destructor in Directory is responsible to free up the dynamically allocated Entry array</a:t>
            </a:r>
          </a:p>
          <a:p>
            <a:r>
              <a:rPr lang="en-US" dirty="0" smtClean="0"/>
              <a:t>When an object is automatically deallocated, only the space occupied by the object is deallocated</a:t>
            </a:r>
          </a:p>
          <a:p>
            <a:pPr lvl="1"/>
            <a:r>
              <a:rPr lang="en-US" dirty="0" smtClean="0"/>
              <a:t>Dynamically allocated memory is outside of the object, pointed by the pointer</a:t>
            </a:r>
          </a:p>
          <a:p>
            <a:pPr lvl="1"/>
            <a:r>
              <a:rPr lang="en-US" dirty="0" smtClean="0"/>
              <a:t>Need to be explicitly deallocated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5643799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Phonebook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http://www.cs.fsu.edu/~myers/cop3330/examples/phonebook2</a:t>
            </a:r>
            <a:r>
              <a:rPr lang="en-US" dirty="0" smtClean="0"/>
              <a:t>/</a:t>
            </a:r>
          </a:p>
          <a:p>
            <a:pPr lvl="1"/>
            <a:r>
              <a:rPr lang="en-US" dirty="0" smtClean="0"/>
              <a:t>Uses operator&lt;&lt; and &gt;&gt; instead of Show() and Load()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48137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Allocating Space with new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by itself allocates spaces with no names</a:t>
            </a:r>
            <a:endParaRPr lang="en-US" dirty="0"/>
          </a:p>
          <a:p>
            <a:r>
              <a:rPr lang="en-US" dirty="0" smtClean="0"/>
              <a:t>new returns the starting address of the allocated space, which can be stored in a pointer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/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 smtClean="0"/>
              <a:t>int</a:t>
            </a:r>
            <a:r>
              <a:rPr lang="en-US" dirty="0" smtClean="0"/>
              <a:t> *p;		// declares a pointer p</a:t>
            </a:r>
            <a:endParaRPr lang="en-US" dirty="0"/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p</a:t>
            </a:r>
            <a:r>
              <a:rPr lang="en-US" dirty="0" smtClean="0"/>
              <a:t> = new </a:t>
            </a:r>
            <a:r>
              <a:rPr lang="en-US" dirty="0" err="1" smtClean="0"/>
              <a:t>int</a:t>
            </a:r>
            <a:r>
              <a:rPr lang="en-US" dirty="0" smtClean="0"/>
              <a:t>;	// dynamically allocate an </a:t>
            </a:r>
            <a:r>
              <a:rPr lang="en-US" dirty="0" err="1" smtClean="0"/>
              <a:t>int</a:t>
            </a:r>
            <a:r>
              <a:rPr lang="en-US" dirty="0" smtClean="0"/>
              <a:t> and store its 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	// address into p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x = 40;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*list = new </a:t>
            </a:r>
            <a:r>
              <a:rPr lang="en-US" dirty="0" err="1" smtClean="0"/>
              <a:t>int</a:t>
            </a:r>
            <a:r>
              <a:rPr lang="en-US" dirty="0" smtClean="0"/>
              <a:t>[x];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f</a:t>
            </a:r>
            <a:r>
              <a:rPr lang="en-US" dirty="0" smtClean="0"/>
              <a:t>loat *numbers = new float[x + 10];</a:t>
            </a:r>
          </a:p>
        </p:txBody>
      </p:sp>
    </p:spTree>
    <p:extLst>
      <p:ext uri="{BB962C8B-B14F-4D97-AF65-F5344CB8AC3E}">
        <p14:creationId xmlns:p14="http://schemas.microsoft.com/office/powerpoint/2010/main" val="41164753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Accessing Dynamically Allocated Space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For single items, dereference the pointer to reach dynamically created target</a:t>
            </a:r>
          </a:p>
          <a:p>
            <a:pPr marL="457200" lvl="1" indent="0">
              <a:spcBef>
                <a:spcPts val="0"/>
              </a:spcBef>
              <a:buNone/>
            </a:pPr>
            <a:endParaRPr lang="en-US" dirty="0" smtClean="0"/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 err="1" smtClean="0"/>
              <a:t>int</a:t>
            </a:r>
            <a:r>
              <a:rPr lang="en-US" dirty="0" smtClean="0"/>
              <a:t> *p = new </a:t>
            </a:r>
            <a:r>
              <a:rPr lang="en-US" dirty="0" err="1" smtClean="0"/>
              <a:t>int</a:t>
            </a:r>
            <a:r>
              <a:rPr lang="en-US" dirty="0" smtClean="0"/>
              <a:t>;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 smtClean="0"/>
              <a:t>*p = 10;		// assigns 10 to the dynamic integer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 err="1"/>
              <a:t>c</a:t>
            </a:r>
            <a:r>
              <a:rPr lang="en-US" dirty="0" err="1" smtClean="0"/>
              <a:t>out</a:t>
            </a:r>
            <a:r>
              <a:rPr lang="en-US" dirty="0" smtClean="0"/>
              <a:t> &lt;&lt; *p;	// prints 10</a:t>
            </a:r>
            <a:endParaRPr lang="en-US" dirty="0"/>
          </a:p>
          <a:p>
            <a:r>
              <a:rPr lang="en-US" dirty="0"/>
              <a:t>For dynamically created arrays, </a:t>
            </a:r>
            <a:r>
              <a:rPr lang="en-US" dirty="0" smtClean="0"/>
              <a:t>you can </a:t>
            </a:r>
            <a:r>
              <a:rPr lang="en-US" dirty="0"/>
              <a:t>use either pointer-offset notation, or </a:t>
            </a:r>
            <a:r>
              <a:rPr lang="en-US" dirty="0" smtClean="0"/>
              <a:t>standard </a:t>
            </a:r>
            <a:r>
              <a:rPr lang="en-US" dirty="0"/>
              <a:t>bracket </a:t>
            </a:r>
            <a:r>
              <a:rPr lang="en-US" dirty="0" smtClean="0"/>
              <a:t>notation</a:t>
            </a:r>
            <a:endParaRPr lang="en-US" dirty="0"/>
          </a:p>
          <a:p>
            <a:pPr marL="457200" lvl="1" indent="0">
              <a:spcBef>
                <a:spcPts val="0"/>
              </a:spcBef>
              <a:buNone/>
            </a:pPr>
            <a:endParaRPr lang="en-US" dirty="0" smtClean="0"/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 smtClean="0"/>
              <a:t>double </a:t>
            </a:r>
            <a:r>
              <a:rPr lang="en-US" dirty="0"/>
              <a:t>*</a:t>
            </a:r>
            <a:r>
              <a:rPr lang="en-US" dirty="0" err="1"/>
              <a:t>numList</a:t>
            </a:r>
            <a:r>
              <a:rPr lang="en-US" dirty="0"/>
              <a:t> = new double[size];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/>
              <a:t>for 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= 0; </a:t>
            </a:r>
            <a:r>
              <a:rPr lang="en-US" dirty="0" err="1"/>
              <a:t>i</a:t>
            </a:r>
            <a:r>
              <a:rPr lang="en-US" dirty="0"/>
              <a:t> &lt; size; </a:t>
            </a:r>
            <a:r>
              <a:rPr lang="en-US" dirty="0" err="1"/>
              <a:t>i</a:t>
            </a:r>
            <a:r>
              <a:rPr lang="en-US" dirty="0"/>
              <a:t>++) </a:t>
            </a:r>
            <a:r>
              <a:rPr lang="en-US" dirty="0" err="1"/>
              <a:t>numList</a:t>
            </a:r>
            <a:r>
              <a:rPr lang="en-US" dirty="0"/>
              <a:t>[</a:t>
            </a:r>
            <a:r>
              <a:rPr lang="en-US" dirty="0" err="1"/>
              <a:t>i</a:t>
            </a:r>
            <a:r>
              <a:rPr lang="en-US" dirty="0"/>
              <a:t>] = 0;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 err="1"/>
              <a:t>numList</a:t>
            </a:r>
            <a:r>
              <a:rPr lang="en-US" dirty="0"/>
              <a:t>[5] = 20;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/>
              <a:t>*(</a:t>
            </a:r>
            <a:r>
              <a:rPr lang="en-US" dirty="0" err="1"/>
              <a:t>numList</a:t>
            </a:r>
            <a:r>
              <a:rPr lang="en-US" dirty="0"/>
              <a:t> + 7) = 15;  // same as </a:t>
            </a:r>
            <a:r>
              <a:rPr lang="en-US" dirty="0" err="1"/>
              <a:t>numList</a:t>
            </a:r>
            <a:r>
              <a:rPr lang="en-US" dirty="0"/>
              <a:t>[7]</a:t>
            </a:r>
          </a:p>
          <a:p>
            <a:pPr marL="457200" lvl="1" indent="0">
              <a:spcBef>
                <a:spcPts val="0"/>
              </a:spcBef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00247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Stack vs. Heap vs. 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 err="1" smtClean="0"/>
              <a:t>int</a:t>
            </a:r>
            <a:r>
              <a:rPr lang="en-US" dirty="0" smtClean="0"/>
              <a:t> main() {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*a, *b, *c;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a = new </a:t>
            </a:r>
            <a:r>
              <a:rPr lang="en-US" dirty="0" err="1" smtClean="0"/>
              <a:t>int</a:t>
            </a:r>
            <a:r>
              <a:rPr lang="en-US" dirty="0" smtClean="0"/>
              <a:t>; b = new </a:t>
            </a:r>
            <a:r>
              <a:rPr lang="en-US" dirty="0" err="1" smtClean="0"/>
              <a:t>int</a:t>
            </a:r>
            <a:r>
              <a:rPr lang="en-US" dirty="0" smtClean="0"/>
              <a:t>; c = new </a:t>
            </a:r>
            <a:r>
              <a:rPr lang="en-US" dirty="0" err="1" smtClean="0"/>
              <a:t>int</a:t>
            </a:r>
            <a:r>
              <a:rPr lang="en-US" dirty="0" smtClean="0"/>
              <a:t>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*a = 1; *b = 2; *c = 3;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US" dirty="0" smtClean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/>
              <a:t> 	</a:t>
            </a:r>
            <a:r>
              <a:rPr lang="en-US" dirty="0" err="1" smtClean="0"/>
              <a:t>cout</a:t>
            </a:r>
            <a:r>
              <a:rPr lang="en-US" dirty="0" smtClean="0"/>
              <a:t> </a:t>
            </a:r>
            <a:r>
              <a:rPr lang="en-US" dirty="0"/>
              <a:t>&lt;&lt; "stack: 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&amp;</a:t>
            </a:r>
            <a:r>
              <a:rPr lang="en-US" dirty="0"/>
              <a:t>a:  " &lt;&lt;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&amp;</a:t>
            </a:r>
            <a:r>
              <a:rPr lang="en-US" dirty="0" smtClean="0"/>
              <a:t>a </a:t>
            </a:r>
            <a:r>
              <a:rPr lang="en-US" dirty="0"/>
              <a:t>&lt;&lt; "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&amp;</a:t>
            </a:r>
            <a:r>
              <a:rPr lang="en-US" dirty="0" smtClean="0"/>
              <a:t>b</a:t>
            </a:r>
            <a:r>
              <a:rPr lang="en-US" dirty="0"/>
              <a:t>:  " &lt;&lt;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&amp;</a:t>
            </a:r>
            <a:r>
              <a:rPr lang="en-US" dirty="0" smtClean="0"/>
              <a:t>b </a:t>
            </a:r>
            <a:r>
              <a:rPr lang="en-US" dirty="0"/>
              <a:t>&lt;&lt; "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&amp;</a:t>
            </a:r>
            <a:r>
              <a:rPr lang="en-US" dirty="0" smtClean="0"/>
              <a:t>c</a:t>
            </a:r>
            <a:r>
              <a:rPr lang="en-US" dirty="0"/>
              <a:t>:  " &lt;&lt;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&amp;</a:t>
            </a:r>
            <a:r>
              <a:rPr lang="en-US" dirty="0" smtClean="0"/>
              <a:t>c </a:t>
            </a:r>
            <a:r>
              <a:rPr lang="en-US" dirty="0"/>
              <a:t>&lt;&lt; </a:t>
            </a:r>
            <a:r>
              <a:rPr lang="en-US" dirty="0" err="1"/>
              <a:t>endl</a:t>
            </a:r>
            <a:r>
              <a:rPr lang="en-US" dirty="0"/>
              <a:t>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/>
              <a:t>  </a:t>
            </a: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</a:t>
            </a:r>
            <a:r>
              <a:rPr lang="en-US" dirty="0"/>
              <a:t>&lt;&lt; "heap:  a:  " &lt;&lt; a &lt;&lt; " b:  " &lt;&lt; b &lt;&lt; " c:  " &lt;&lt; c &lt;&lt; </a:t>
            </a:r>
            <a:r>
              <a:rPr lang="en-US" dirty="0" err="1"/>
              <a:t>endl</a:t>
            </a:r>
            <a:r>
              <a:rPr lang="en-US" dirty="0"/>
              <a:t>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/>
              <a:t>  </a:t>
            </a: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</a:t>
            </a:r>
            <a:r>
              <a:rPr lang="en-US" dirty="0"/>
              <a:t>&lt;&lt; "content: *a:  " &lt;&lt; *a &lt;&lt; " *b:  " &lt;&lt; *b &lt;&lt; " *c:  " &lt;&lt; *c &lt;&lt; </a:t>
            </a:r>
            <a:r>
              <a:rPr lang="en-US" dirty="0" err="1"/>
              <a:t>endl</a:t>
            </a:r>
            <a:r>
              <a:rPr lang="en-US" dirty="0"/>
              <a:t>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US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/>
              <a:t>  return 0;</a:t>
            </a:r>
            <a:endParaRPr lang="en-US" dirty="0" smtClean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/>
              <a:t>}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2080079" y="5497862"/>
            <a:ext cx="4528403" cy="1087002"/>
            <a:chOff x="987002" y="5128254"/>
            <a:chExt cx="4528403" cy="1087002"/>
          </a:xfrm>
        </p:grpSpPr>
        <p:sp>
          <p:nvSpPr>
            <p:cNvPr id="6" name="TextBox 5"/>
            <p:cNvSpPr txBox="1"/>
            <p:nvPr/>
          </p:nvSpPr>
          <p:spPr>
            <a:xfrm>
              <a:off x="3780764" y="5171088"/>
              <a:ext cx="12586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an integer</a:t>
              </a:r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3688746" y="5572531"/>
              <a:ext cx="1534358" cy="28974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*b = content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397518" y="5845924"/>
              <a:ext cx="21178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 = a heap address</a:t>
              </a:r>
              <a:endParaRPr lang="en-US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987276" y="5128254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</a:t>
              </a:r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987002" y="5834295"/>
              <a:ext cx="23134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Arial" panose="020B0604020202020204" pitchFamily="34" charset="0"/>
                  <a:cs typeface="Arial" panose="020B0604020202020204" pitchFamily="34" charset="0"/>
                </a:rPr>
                <a:t>&amp;</a:t>
              </a:r>
              <a:r>
                <a:rPr lang="en-US" dirty="0" smtClean="0"/>
                <a:t>b = a stack address</a:t>
              </a:r>
              <a:endParaRPr lang="en-US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618718" y="5549713"/>
              <a:ext cx="1050022" cy="313841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12" name="Straight Arrow Connector 11"/>
            <p:cNvCxnSpPr>
              <a:stCxn id="11" idx="3"/>
              <a:endCxn id="7" idx="1"/>
            </p:cNvCxnSpPr>
            <p:nvPr/>
          </p:nvCxnSpPr>
          <p:spPr>
            <a:xfrm>
              <a:off x="2668740" y="5706634"/>
              <a:ext cx="1020006" cy="10772"/>
            </a:xfrm>
            <a:prstGeom prst="straightConnector1">
              <a:avLst/>
            </a:prstGeom>
            <a:ln w="15875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2160269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Deallocation of Dynamic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unary operator delete</a:t>
            </a:r>
          </a:p>
          <a:p>
            <a:pPr marL="457200" lvl="1" indent="0">
              <a:spcBef>
                <a:spcPts val="0"/>
              </a:spcBef>
              <a:buNone/>
            </a:pPr>
            <a:endParaRPr lang="en-US" dirty="0" smtClean="0"/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 err="1" smtClean="0"/>
              <a:t>int</a:t>
            </a:r>
            <a:r>
              <a:rPr lang="en-US" dirty="0" smtClean="0"/>
              <a:t> *</a:t>
            </a:r>
            <a:r>
              <a:rPr lang="en-US" dirty="0" err="1" smtClean="0"/>
              <a:t>ptr</a:t>
            </a:r>
            <a:r>
              <a:rPr lang="en-US" dirty="0" smtClean="0"/>
              <a:t> = new </a:t>
            </a:r>
            <a:r>
              <a:rPr lang="en-US" dirty="0" err="1" smtClean="0"/>
              <a:t>int</a:t>
            </a:r>
            <a:r>
              <a:rPr lang="en-US" dirty="0" smtClean="0"/>
              <a:t>;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/>
              <a:t>d</a:t>
            </a:r>
            <a:r>
              <a:rPr lang="en-US" dirty="0" smtClean="0"/>
              <a:t>elete </a:t>
            </a:r>
            <a:r>
              <a:rPr lang="en-US" dirty="0" err="1" smtClean="0"/>
              <a:t>ptr</a:t>
            </a:r>
            <a:r>
              <a:rPr lang="en-US" dirty="0" smtClean="0"/>
              <a:t>; 	// free up the space pointed by </a:t>
            </a:r>
            <a:r>
              <a:rPr lang="en-US" dirty="0" err="1" smtClean="0"/>
              <a:t>ptr</a:t>
            </a:r>
            <a:endParaRPr lang="en-US" dirty="0" smtClean="0"/>
          </a:p>
          <a:p>
            <a:r>
              <a:rPr lang="en-US" dirty="0" smtClean="0"/>
              <a:t>Note that the name </a:t>
            </a:r>
            <a:r>
              <a:rPr lang="en-US" dirty="0" err="1" smtClean="0"/>
              <a:t>ptr</a:t>
            </a:r>
            <a:r>
              <a:rPr lang="en-US" dirty="0" smtClean="0"/>
              <a:t> can be reused</a:t>
            </a:r>
          </a:p>
          <a:p>
            <a:pPr marL="457200" lvl="1" indent="0">
              <a:buNone/>
            </a:pPr>
            <a:r>
              <a:rPr lang="en-US" dirty="0" err="1" smtClean="0"/>
              <a:t>ptr</a:t>
            </a:r>
            <a:r>
              <a:rPr lang="en-US" dirty="0" smtClean="0"/>
              <a:t> = new </a:t>
            </a:r>
            <a:r>
              <a:rPr lang="en-US" dirty="0" err="1" smtClean="0"/>
              <a:t>int</a:t>
            </a:r>
            <a:r>
              <a:rPr lang="en-US" dirty="0" smtClean="0"/>
              <a:t>[10];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806610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331</TotalTime>
  <Words>1736</Words>
  <Application>Microsoft Office PowerPoint</Application>
  <PresentationFormat>On-screen Show (4:3)</PresentationFormat>
  <Paragraphs>793</Paragraphs>
  <Slides>58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58</vt:i4>
      </vt:variant>
    </vt:vector>
  </HeadingPairs>
  <TitlesOfParts>
    <vt:vector size="63" baseType="lpstr">
      <vt:lpstr>Arial</vt:lpstr>
      <vt:lpstr>Calibri</vt:lpstr>
      <vt:lpstr>Trebuchet MS</vt:lpstr>
      <vt:lpstr>Wingdings 3</vt:lpstr>
      <vt:lpstr>Facet</vt:lpstr>
      <vt:lpstr>Dynamic Memory Allocation</vt:lpstr>
      <vt:lpstr>Allocation Memory</vt:lpstr>
      <vt:lpstr>Dynamic Memory Allocation</vt:lpstr>
      <vt:lpstr>Deallocation</vt:lpstr>
      <vt:lpstr>Allocating Space with new</vt:lpstr>
      <vt:lpstr>Allocating Space with new</vt:lpstr>
      <vt:lpstr>Accessing Dynamically Allocated Space</vt:lpstr>
      <vt:lpstr>Stack vs. Heap vs. Content</vt:lpstr>
      <vt:lpstr>Deallocation of Dynamic Memory</vt:lpstr>
      <vt:lpstr>Deallocation of Dynamic Memory</vt:lpstr>
      <vt:lpstr>Suppose…</vt:lpstr>
      <vt:lpstr>Dynamically Resizing an Array</vt:lpstr>
      <vt:lpstr>Dynamic Allocation of Objects</vt:lpstr>
      <vt:lpstr>Dot Operator vs. Arrow Operator</vt:lpstr>
      <vt:lpstr>Dot Operator vs. Arrow Operator</vt:lpstr>
      <vt:lpstr>Dot Operator vs. Arrow Operator</vt:lpstr>
      <vt:lpstr>Using Dynamic Allocation inside Classes</vt:lpstr>
      <vt:lpstr>Solution</vt:lpstr>
      <vt:lpstr>Tips</vt:lpstr>
      <vt:lpstr>Exampe:  PhoneBook Database</vt:lpstr>
      <vt:lpstr>entry.h</vt:lpstr>
      <vt:lpstr>entry.cpp</vt:lpstr>
      <vt:lpstr>entry.cpp</vt:lpstr>
      <vt:lpstr>entry.cpp</vt:lpstr>
      <vt:lpstr>directory.h</vt:lpstr>
      <vt:lpstr>directory.cpp</vt:lpstr>
      <vt:lpstr>directory.cpp</vt:lpstr>
      <vt:lpstr>directory.cpp</vt:lpstr>
      <vt:lpstr>directory.cpp</vt:lpstr>
      <vt:lpstr>directory.cpp</vt:lpstr>
      <vt:lpstr>directory.cpp</vt:lpstr>
      <vt:lpstr>directory.cpp</vt:lpstr>
      <vt:lpstr>menu.cpp</vt:lpstr>
      <vt:lpstr>menu.cpp</vt:lpstr>
      <vt:lpstr>menu.cpp</vt:lpstr>
      <vt:lpstr>menu.cpp</vt:lpstr>
      <vt:lpstr>Bad Example</vt:lpstr>
      <vt:lpstr>Bad Example</vt:lpstr>
      <vt:lpstr>Bad Example</vt:lpstr>
      <vt:lpstr>Bad Example</vt:lpstr>
      <vt:lpstr>Bad Example</vt:lpstr>
      <vt:lpstr>Bad Example</vt:lpstr>
      <vt:lpstr>Bad Example</vt:lpstr>
      <vt:lpstr>Bad Example</vt:lpstr>
      <vt:lpstr>Bad Example</vt:lpstr>
      <vt:lpstr>Bad Example</vt:lpstr>
      <vt:lpstr>Visualize the Execution</vt:lpstr>
      <vt:lpstr>Good Example</vt:lpstr>
      <vt:lpstr>Visualize the Execution</vt:lpstr>
      <vt:lpstr>Visualize the Execution</vt:lpstr>
      <vt:lpstr>Visualize the Execution</vt:lpstr>
      <vt:lpstr>Visualize the Execution</vt:lpstr>
      <vt:lpstr>Visualize the Execution</vt:lpstr>
      <vt:lpstr>Visualize the Execution</vt:lpstr>
      <vt:lpstr>Visualize the Execution</vt:lpstr>
      <vt:lpstr>Visualize the Execution</vt:lpstr>
      <vt:lpstr>Note</vt:lpstr>
      <vt:lpstr>Another Phonebook Example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Dynamic Memory Allocatino</dc:title>
  <dc:creator>Windows User</dc:creator>
  <cp:lastModifiedBy>Windows User</cp:lastModifiedBy>
  <cp:revision>206</cp:revision>
  <dcterms:created xsi:type="dcterms:W3CDTF">2016-09-15T16:43:22Z</dcterms:created>
  <dcterms:modified xsi:type="dcterms:W3CDTF">2016-10-19T15:44:24Z</dcterms:modified>
</cp:coreProperties>
</file>