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6"/>
  </p:notesMasterIdLst>
  <p:sldIdLst>
    <p:sldId id="256" r:id="rId2"/>
    <p:sldId id="257" r:id="rId3"/>
    <p:sldId id="258" r:id="rId4"/>
    <p:sldId id="263" r:id="rId5"/>
    <p:sldId id="265" r:id="rId6"/>
    <p:sldId id="262" r:id="rId7"/>
    <p:sldId id="264" r:id="rId8"/>
    <p:sldId id="285" r:id="rId9"/>
    <p:sldId id="266" r:id="rId10"/>
    <p:sldId id="267" r:id="rId11"/>
    <p:sldId id="352" r:id="rId12"/>
    <p:sldId id="268" r:id="rId13"/>
    <p:sldId id="269" r:id="rId14"/>
    <p:sldId id="281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4" r:id="rId27"/>
    <p:sldId id="306" r:id="rId28"/>
    <p:sldId id="305" r:id="rId29"/>
    <p:sldId id="290" r:id="rId30"/>
    <p:sldId id="296" r:id="rId31"/>
    <p:sldId id="291" r:id="rId32"/>
    <p:sldId id="297" r:id="rId33"/>
    <p:sldId id="292" r:id="rId34"/>
    <p:sldId id="298" r:id="rId35"/>
    <p:sldId id="293" r:id="rId36"/>
    <p:sldId id="294" r:id="rId37"/>
    <p:sldId id="295" r:id="rId38"/>
    <p:sldId id="300" r:id="rId39"/>
    <p:sldId id="299" r:id="rId40"/>
    <p:sldId id="350" r:id="rId41"/>
    <p:sldId id="351" r:id="rId42"/>
    <p:sldId id="307" r:id="rId43"/>
    <p:sldId id="308" r:id="rId44"/>
    <p:sldId id="309" r:id="rId45"/>
    <p:sldId id="310" r:id="rId46"/>
    <p:sldId id="311" r:id="rId47"/>
    <p:sldId id="313" r:id="rId48"/>
    <p:sldId id="356" r:id="rId49"/>
    <p:sldId id="312" r:id="rId50"/>
    <p:sldId id="321" r:id="rId51"/>
    <p:sldId id="329" r:id="rId52"/>
    <p:sldId id="319" r:id="rId53"/>
    <p:sldId id="328" r:id="rId54"/>
    <p:sldId id="324" r:id="rId55"/>
    <p:sldId id="325" r:id="rId56"/>
    <p:sldId id="326" r:id="rId57"/>
    <p:sldId id="357" r:id="rId58"/>
    <p:sldId id="358" r:id="rId59"/>
    <p:sldId id="314" r:id="rId60"/>
    <p:sldId id="331" r:id="rId61"/>
    <p:sldId id="330" r:id="rId62"/>
    <p:sldId id="322" r:id="rId63"/>
    <p:sldId id="323" r:id="rId64"/>
    <p:sldId id="340" r:id="rId65"/>
    <p:sldId id="346" r:id="rId66"/>
    <p:sldId id="338" r:id="rId67"/>
    <p:sldId id="347" r:id="rId68"/>
    <p:sldId id="339" r:id="rId69"/>
    <p:sldId id="348" r:id="rId70"/>
    <p:sldId id="349" r:id="rId71"/>
    <p:sldId id="315" r:id="rId72"/>
    <p:sldId id="333" r:id="rId73"/>
    <p:sldId id="341" r:id="rId74"/>
    <p:sldId id="353" r:id="rId75"/>
    <p:sldId id="334" r:id="rId76"/>
    <p:sldId id="335" r:id="rId77"/>
    <p:sldId id="302" r:id="rId78"/>
    <p:sldId id="303" r:id="rId79"/>
    <p:sldId id="304" r:id="rId80"/>
    <p:sldId id="317" r:id="rId81"/>
    <p:sldId id="363" r:id="rId82"/>
    <p:sldId id="359" r:id="rId83"/>
    <p:sldId id="361" r:id="rId84"/>
    <p:sldId id="345" r:id="rId85"/>
    <p:sldId id="354" r:id="rId86"/>
    <p:sldId id="362" r:id="rId87"/>
    <p:sldId id="364" r:id="rId88"/>
    <p:sldId id="365" r:id="rId89"/>
    <p:sldId id="301" r:id="rId90"/>
    <p:sldId id="327" r:id="rId91"/>
    <p:sldId id="332" r:id="rId92"/>
    <p:sldId id="336" r:id="rId93"/>
    <p:sldId id="337" r:id="rId94"/>
    <p:sldId id="286" r:id="rId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  <a:srgbClr val="1A434D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54" autoAdjust="0"/>
  </p:normalViewPr>
  <p:slideViewPr>
    <p:cSldViewPr>
      <p:cViewPr varScale="1">
        <p:scale>
          <a:sx n="48" d="100"/>
          <a:sy n="48" d="100"/>
        </p:scale>
        <p:origin x="-10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663C3-AC17-46C3-9395-1075B187141F}" type="datetimeFigureOut">
              <a:rPr lang="en-US" smtClean="0"/>
              <a:t>4/25/2012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81AE0-E73C-47F4-9614-A86DE28A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2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0766" indent="-281064" defTabSz="91501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4255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3957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23659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73361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23062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72764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22466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D156FBA-7575-48D5-9166-D8D1A602066F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713"/>
            <a:ext cx="5028161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29" tIns="46846" rIns="92129" bIns="46846"/>
          <a:lstStyle/>
          <a:p>
            <a:pPr defTabSz="933756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0766" indent="-281064" defTabSz="91501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4255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3957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23659" indent="-224851" defTabSz="91501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73361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23062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72764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22466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B648D96-682F-47D3-BB59-A8F6FCF1384A}" type="slidenum">
              <a:rPr lang="en-US" smtClean="0">
                <a:latin typeface="Times New Roman" pitchFamily="18" charset="0"/>
              </a:rPr>
              <a:pPr/>
              <a:t>19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713"/>
            <a:ext cx="5028161" cy="4113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29" tIns="46846" rIns="92129" bIns="46846"/>
          <a:lstStyle/>
          <a:p>
            <a:pPr defTabSz="933756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8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30766" indent="-281064" defTabSz="915018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24255" indent="-224851" defTabSz="915018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73957" indent="-224851" defTabSz="915018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23659" indent="-224851" defTabSz="915018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473361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23062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372764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22466" indent="-224851" defTabSz="9150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563ECD4-0F24-4E1C-94DF-6D24799BB06D}" type="slidenum">
              <a:rPr lang="en-US" smtClean="0">
                <a:latin typeface="Times New Roman" pitchFamily="18" charset="0"/>
              </a:rPr>
              <a:pPr/>
              <a:t>44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3A52086-A8F8-4976-A828-9433280FD2A5}" type="slidenum">
              <a:rPr lang="en-US" smtClean="0">
                <a:latin typeface="Times New Roman" pitchFamily="18" charset="0"/>
              </a:rPr>
              <a:pPr/>
              <a:t>45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882A1F1-6A4D-43C4-83E4-D780EB195D42}" type="slidenum">
              <a:rPr lang="en-US" smtClean="0">
                <a:latin typeface="Times New Roman" pitchFamily="18" charset="0"/>
              </a:rPr>
              <a:pPr/>
              <a:t>48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217044-303F-4791-964D-5C154235EB3E}" type="slidenum">
              <a:rPr lang="en-US"/>
              <a:pPr/>
              <a:t>90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217044-303F-4791-964D-5C154235EB3E}" type="slidenum">
              <a:rPr lang="en-US"/>
              <a:pPr/>
              <a:t>91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0BEE8-47A4-4177-BD12-C58033D4D763}" type="slidenum">
              <a:rPr lang="en-US"/>
              <a:pPr/>
              <a:t>92</a:t>
            </a:fld>
            <a:endParaRPr lang="en-US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FFC50C-B355-45CC-823A-7A1EB2E57668}" type="slidenum">
              <a:rPr lang="en-US"/>
              <a:pPr/>
              <a:t>93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9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Survey of Power-Saving Techniques for Storage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An-I Andy Wang</a:t>
            </a:r>
          </a:p>
          <a:p>
            <a:r>
              <a:rPr lang="en-US" dirty="0" smtClean="0"/>
              <a:t>Florida State University</a:t>
            </a:r>
          </a:p>
          <a:p>
            <a:r>
              <a:rPr lang="en-US" dirty="0" smtClean="0"/>
              <a:t>May 3-4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50-year-old storage </a:t>
            </a:r>
            <a:r>
              <a:rPr lang="en-US" dirty="0" smtClean="0"/>
              <a:t>technology</a:t>
            </a:r>
          </a:p>
          <a:p>
            <a:r>
              <a:rPr lang="en-US" b="1" i="1" dirty="0">
                <a:solidFill>
                  <a:srgbClr val="CC00FF"/>
                </a:solidFill>
              </a:rPr>
              <a:t>Disk access time </a:t>
            </a:r>
          </a:p>
          <a:p>
            <a:pPr lvl="1"/>
            <a:r>
              <a:rPr lang="en-US" dirty="0"/>
              <a:t>Seek time + rotational delay + transfer time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827463" y="5164137"/>
            <a:ext cx="2470150" cy="1235075"/>
            <a:chOff x="4941" y="7564"/>
            <a:chExt cx="2880" cy="144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4941" y="7564"/>
              <a:ext cx="2880" cy="144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5301" y="7744"/>
              <a:ext cx="2160" cy="108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5901" y="8044"/>
              <a:ext cx="1020" cy="5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3849688" y="3586162"/>
            <a:ext cx="2470150" cy="1235075"/>
            <a:chOff x="4941" y="7564"/>
            <a:chExt cx="2880" cy="1440"/>
          </a:xfrm>
        </p:grpSpPr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4941" y="7564"/>
              <a:ext cx="2880" cy="144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5301" y="7744"/>
              <a:ext cx="2160" cy="108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5901" y="8044"/>
              <a:ext cx="1020" cy="51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auto">
          <a:xfrm rot="2889291" flipH="1">
            <a:off x="5934075" y="4281487"/>
            <a:ext cx="617538" cy="15398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3849688" y="3432175"/>
            <a:ext cx="2470150" cy="1235075"/>
            <a:chOff x="4941" y="7564"/>
            <a:chExt cx="2880" cy="1440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4941" y="7564"/>
              <a:ext cx="2880" cy="144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5301" y="7744"/>
              <a:ext cx="2160" cy="108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5901" y="8044"/>
              <a:ext cx="1020" cy="510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AutoShape 17"/>
          <p:cNvSpPr>
            <a:spLocks noChangeArrowheads="1"/>
          </p:cNvSpPr>
          <p:nvPr/>
        </p:nvSpPr>
        <p:spPr bwMode="auto">
          <a:xfrm rot="2889291" flipH="1">
            <a:off x="5934075" y="4024312"/>
            <a:ext cx="617538" cy="15398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849688" y="3276600"/>
            <a:ext cx="2470150" cy="1236662"/>
          </a:xfrm>
          <a:prstGeom prst="ellipse">
            <a:avLst/>
          </a:prstGeom>
          <a:gradFill rotWithShape="1">
            <a:gsLst>
              <a:gs pos="0">
                <a:srgbClr val="767676"/>
              </a:gs>
              <a:gs pos="50000">
                <a:srgbClr val="FFFFFF"/>
              </a:gs>
              <a:gs pos="100000">
                <a:srgbClr val="767676"/>
              </a:gs>
            </a:gsLst>
            <a:lin ang="2700000" scaled="1"/>
          </a:gra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4157663" y="3432175"/>
            <a:ext cx="1854200" cy="925512"/>
          </a:xfrm>
          <a:prstGeom prst="ellips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4673600" y="3689350"/>
            <a:ext cx="874713" cy="4365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 rot="2889291" flipH="1">
            <a:off x="5934075" y="3817937"/>
            <a:ext cx="617538" cy="15398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084763" y="4122737"/>
            <a:ext cx="0" cy="390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238750" y="4122737"/>
            <a:ext cx="125413" cy="3698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4132263" y="3884612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6037263" y="3884612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 rot="2889291" flipH="1">
            <a:off x="5956300" y="5861050"/>
            <a:ext cx="617537" cy="15398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" name="Group 28"/>
          <p:cNvGrpSpPr>
            <a:grpSpLocks/>
          </p:cNvGrpSpPr>
          <p:nvPr/>
        </p:nvGrpSpPr>
        <p:grpSpPr bwMode="auto">
          <a:xfrm>
            <a:off x="1752600" y="3808412"/>
            <a:ext cx="2057400" cy="609600"/>
            <a:chOff x="720" y="2208"/>
            <a:chExt cx="1296" cy="384"/>
          </a:xfrm>
        </p:grpSpPr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1104" y="2208"/>
              <a:ext cx="912" cy="1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720" y="2208"/>
              <a:ext cx="875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>
                  <a:latin typeface="Tahoma" pitchFamily="34" charset="0"/>
                </a:rPr>
                <a:t>Disk platters</a:t>
              </a: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1104" y="2352"/>
              <a:ext cx="91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1104" y="2352"/>
              <a:ext cx="91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40"/>
          <p:cNvGrpSpPr>
            <a:grpSpLocks/>
          </p:cNvGrpSpPr>
          <p:nvPr/>
        </p:nvGrpSpPr>
        <p:grpSpPr bwMode="auto">
          <a:xfrm>
            <a:off x="6019800" y="3311525"/>
            <a:ext cx="2286000" cy="2401887"/>
            <a:chOff x="3408" y="1895"/>
            <a:chExt cx="1440" cy="1513"/>
          </a:xfrm>
        </p:grpSpPr>
        <p:grpSp>
          <p:nvGrpSpPr>
            <p:cNvPr id="33" name="Group 39"/>
            <p:cNvGrpSpPr>
              <a:grpSpLocks/>
            </p:cNvGrpSpPr>
            <p:nvPr/>
          </p:nvGrpSpPr>
          <p:grpSpPr bwMode="auto">
            <a:xfrm>
              <a:off x="3744" y="2903"/>
              <a:ext cx="962" cy="231"/>
              <a:chOff x="3744" y="2903"/>
              <a:chExt cx="962" cy="231"/>
            </a:xfrm>
          </p:grpSpPr>
          <p:sp>
            <p:nvSpPr>
              <p:cNvPr id="38" name="Text Box 33"/>
              <p:cNvSpPr txBox="1">
                <a:spLocks noChangeArrowheads="1"/>
              </p:cNvSpPr>
              <p:nvPr/>
            </p:nvSpPr>
            <p:spPr bwMode="auto">
              <a:xfrm>
                <a:off x="4022" y="2903"/>
                <a:ext cx="6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/>
                  <a:t>Disk arm</a:t>
                </a:r>
              </a:p>
            </p:txBody>
          </p:sp>
          <p:sp>
            <p:nvSpPr>
              <p:cNvPr id="39" name="Line 34"/>
              <p:cNvSpPr>
                <a:spLocks noChangeShapeType="1"/>
              </p:cNvSpPr>
              <p:nvPr/>
            </p:nvSpPr>
            <p:spPr bwMode="auto">
              <a:xfrm flipH="1">
                <a:off x="3744" y="30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" name="Group 38"/>
            <p:cNvGrpSpPr>
              <a:grpSpLocks/>
            </p:cNvGrpSpPr>
            <p:nvPr/>
          </p:nvGrpSpPr>
          <p:grpSpPr bwMode="auto">
            <a:xfrm>
              <a:off x="3408" y="1895"/>
              <a:ext cx="1440" cy="1513"/>
              <a:chOff x="3408" y="1895"/>
              <a:chExt cx="1440" cy="1513"/>
            </a:xfrm>
          </p:grpSpPr>
          <p:sp>
            <p:nvSpPr>
              <p:cNvPr id="35" name="Text Box 35"/>
              <p:cNvSpPr txBox="1">
                <a:spLocks noChangeArrowheads="1"/>
              </p:cNvSpPr>
              <p:nvPr/>
            </p:nvSpPr>
            <p:spPr bwMode="auto">
              <a:xfrm>
                <a:off x="4020" y="1895"/>
                <a:ext cx="8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dirty="0"/>
                  <a:t>Disk heads</a:t>
                </a:r>
              </a:p>
            </p:txBody>
          </p:sp>
          <p:sp>
            <p:nvSpPr>
              <p:cNvPr id="36" name="Line 36"/>
              <p:cNvSpPr>
                <a:spLocks noChangeShapeType="1"/>
              </p:cNvSpPr>
              <p:nvPr/>
            </p:nvSpPr>
            <p:spPr bwMode="auto">
              <a:xfrm flipH="1">
                <a:off x="3408" y="2016"/>
                <a:ext cx="57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37"/>
              <p:cNvSpPr>
                <a:spLocks noChangeShapeType="1"/>
              </p:cNvSpPr>
              <p:nvPr/>
            </p:nvSpPr>
            <p:spPr bwMode="auto">
              <a:xfrm flipH="1">
                <a:off x="3408" y="2016"/>
                <a:ext cx="576" cy="13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0" name="AutoShape 27"/>
          <p:cNvSpPr>
            <a:spLocks noChangeArrowheads="1"/>
          </p:cNvSpPr>
          <p:nvPr/>
        </p:nvSpPr>
        <p:spPr bwMode="auto">
          <a:xfrm rot="5400000" flipH="1">
            <a:off x="5389563" y="5065712"/>
            <a:ext cx="2209800" cy="152400"/>
          </a:xfrm>
          <a:prstGeom prst="parallelogram">
            <a:avLst>
              <a:gd name="adj" fmla="val 6666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Read/write modes</a:t>
            </a:r>
          </a:p>
          <a:p>
            <a:r>
              <a:rPr lang="en-US" dirty="0" smtClean="0"/>
              <a:t>Active mode (head is not parked)</a:t>
            </a:r>
          </a:p>
          <a:p>
            <a:r>
              <a:rPr lang="en-US" dirty="0" smtClean="0"/>
              <a:t>Idle mode (head is parked, disk spinning)</a:t>
            </a:r>
          </a:p>
          <a:p>
            <a:r>
              <a:rPr lang="en-US" dirty="0" smtClean="0"/>
              <a:t>Standby mode (disk is spun down)</a:t>
            </a:r>
          </a:p>
          <a:p>
            <a:r>
              <a:rPr lang="en-US" dirty="0" smtClean="0"/>
              <a:t>Sleep mode (minimum power)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57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Hitachi </a:t>
            </a:r>
            <a:r>
              <a:rPr lang="en-US" dirty="0" err="1" smtClean="0"/>
              <a:t>Deskstar</a:t>
            </a:r>
            <a:r>
              <a:rPr lang="en-US" dirty="0" smtClean="0"/>
              <a:t> 7K1000 1TB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access time:  13ms</a:t>
            </a:r>
          </a:p>
          <a:p>
            <a:pPr lvl="1"/>
            <a:r>
              <a:rPr lang="en-US" dirty="0" smtClean="0"/>
              <a:t>Seek time:  9ms</a:t>
            </a:r>
          </a:p>
          <a:p>
            <a:pPr lvl="1"/>
            <a:r>
              <a:rPr lang="en-US" dirty="0" smtClean="0"/>
              <a:t>7200 RPM:  4ms for ½ rotation</a:t>
            </a:r>
          </a:p>
          <a:p>
            <a:pPr lvl="1"/>
            <a:r>
              <a:rPr lang="en-US" dirty="0" smtClean="0"/>
              <a:t>Transfer time for 4KB:   0.1ms</a:t>
            </a:r>
          </a:p>
          <a:p>
            <a:pPr lvl="2"/>
            <a:r>
              <a:rPr lang="en-US" dirty="0" smtClean="0"/>
              <a:t>Transfer rate of 37.5 MB/s</a:t>
            </a:r>
          </a:p>
          <a:p>
            <a:r>
              <a:rPr lang="en-US" dirty="0"/>
              <a:t>Power</a:t>
            </a:r>
          </a:p>
          <a:p>
            <a:pPr lvl="1"/>
            <a:r>
              <a:rPr lang="en-US" dirty="0"/>
              <a:t>30W startup</a:t>
            </a:r>
          </a:p>
          <a:p>
            <a:pPr lvl="1"/>
            <a:r>
              <a:rPr lang="en-US" dirty="0"/>
              <a:t>12W active, 8W </a:t>
            </a:r>
            <a:r>
              <a:rPr lang="en-US" dirty="0" smtClean="0"/>
              <a:t>idle, 3.7W low RPM idle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Hitachi </a:t>
            </a:r>
            <a:r>
              <a:rPr lang="en-US" dirty="0" err="1"/>
              <a:t>Deskstar</a:t>
            </a:r>
            <a:r>
              <a:rPr lang="en-US" dirty="0"/>
              <a:t> 7K1000 </a:t>
            </a:r>
            <a:r>
              <a:rPr lang="en-US" dirty="0" smtClean="0"/>
              <a:t>1TB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50K power </a:t>
            </a:r>
            <a:r>
              <a:rPr lang="en-US" dirty="0" smtClean="0"/>
              <a:t>cycles (27 cycles/day for 5 years)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rror </a:t>
            </a:r>
            <a:r>
              <a:rPr lang="en-US" dirty="0"/>
              <a:t>rate:  1 in </a:t>
            </a:r>
            <a:r>
              <a:rPr lang="en-US" dirty="0" smtClean="0"/>
              <a:t>100TB </a:t>
            </a:r>
            <a:r>
              <a:rPr lang="en-US" dirty="0"/>
              <a:t>bytes transferred</a:t>
            </a:r>
          </a:p>
          <a:p>
            <a:pPr lvl="2"/>
            <a:r>
              <a:rPr lang="en-US" dirty="0" smtClean="0"/>
              <a:t>350GB/day for 5 years</a:t>
            </a:r>
          </a:p>
          <a:p>
            <a:pPr lvl="2"/>
            <a:r>
              <a:rPr lang="en-US" dirty="0" smtClean="0"/>
              <a:t>Limits the growth in disk capacity</a:t>
            </a:r>
          </a:p>
          <a:p>
            <a:r>
              <a:rPr lang="en-US" dirty="0" smtClean="0"/>
              <a:t>Price:  $80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Hitachi Z5K500 500GB ($61)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access time:  </a:t>
            </a:r>
            <a:r>
              <a:rPr lang="en-US" dirty="0" smtClean="0"/>
              <a:t>18ms</a:t>
            </a:r>
            <a:endParaRPr lang="en-US" dirty="0"/>
          </a:p>
          <a:p>
            <a:pPr lvl="1"/>
            <a:r>
              <a:rPr lang="en-US" dirty="0"/>
              <a:t>Seek </a:t>
            </a:r>
            <a:r>
              <a:rPr lang="en-US" dirty="0" smtClean="0"/>
              <a:t>time:  13ms</a:t>
            </a:r>
            <a:endParaRPr lang="en-US" dirty="0"/>
          </a:p>
          <a:p>
            <a:pPr lvl="1"/>
            <a:r>
              <a:rPr lang="en-US" dirty="0" smtClean="0"/>
              <a:t>5400 RPM:  5ms </a:t>
            </a:r>
            <a:r>
              <a:rPr lang="en-US" dirty="0"/>
              <a:t>for ½ </a:t>
            </a:r>
            <a:r>
              <a:rPr lang="en-US" dirty="0" smtClean="0"/>
              <a:t>rotation</a:t>
            </a:r>
            <a:endParaRPr lang="en-US" dirty="0"/>
          </a:p>
          <a:p>
            <a:pPr lvl="1"/>
            <a:r>
              <a:rPr lang="en-US" dirty="0"/>
              <a:t>Transfer time for 4KB:   </a:t>
            </a:r>
            <a:r>
              <a:rPr lang="en-US" dirty="0" smtClean="0"/>
              <a:t>0.03ms</a:t>
            </a:r>
            <a:endParaRPr lang="en-US" dirty="0"/>
          </a:p>
          <a:p>
            <a:pPr lvl="2"/>
            <a:r>
              <a:rPr lang="en-US" dirty="0"/>
              <a:t>Transfer rate of </a:t>
            </a:r>
            <a:r>
              <a:rPr lang="en-US" dirty="0" smtClean="0"/>
              <a:t>125.5 </a:t>
            </a:r>
            <a:r>
              <a:rPr lang="en-US" dirty="0"/>
              <a:t>MB/s</a:t>
            </a:r>
          </a:p>
          <a:p>
            <a:r>
              <a:rPr lang="en-US" dirty="0"/>
              <a:t>Power</a:t>
            </a:r>
          </a:p>
          <a:p>
            <a:pPr lvl="1"/>
            <a:r>
              <a:rPr lang="en-US" dirty="0" smtClean="0"/>
              <a:t>4.5W </a:t>
            </a:r>
            <a:r>
              <a:rPr lang="en-US" dirty="0"/>
              <a:t>startup</a:t>
            </a:r>
          </a:p>
          <a:p>
            <a:pPr lvl="1"/>
            <a:r>
              <a:rPr lang="en-US" dirty="0" smtClean="0"/>
              <a:t>1.6W </a:t>
            </a:r>
            <a:r>
              <a:rPr lang="en-US" dirty="0"/>
              <a:t>active, </a:t>
            </a:r>
            <a:r>
              <a:rPr lang="en-US" dirty="0" smtClean="0"/>
              <a:t>1.5W idle, 0.1W sleep</a:t>
            </a:r>
          </a:p>
          <a:p>
            <a:r>
              <a:rPr lang="en-US" dirty="0"/>
              <a:t>Reliability:  600K power </a:t>
            </a:r>
            <a:r>
              <a:rPr lang="en-US" dirty="0" smtClean="0"/>
              <a:t>cycles (13/</a:t>
            </a:r>
            <a:r>
              <a:rPr lang="en-US" dirty="0" err="1" smtClean="0"/>
              <a:t>hr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Flash Storage Devices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A form of solid-state memory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imilar to ROM</a:t>
            </a:r>
          </a:p>
          <a:p>
            <a:pPr lvl="1" eaLnBrk="1" hangingPunct="1"/>
            <a:r>
              <a:rPr lang="en-US" dirty="0" smtClean="0"/>
              <a:t>Holds data without power supply</a:t>
            </a:r>
          </a:p>
          <a:p>
            <a:pPr eaLnBrk="1" hangingPunct="1"/>
            <a:r>
              <a:rPr lang="en-US" dirty="0" smtClean="0"/>
              <a:t>Reads are fast</a:t>
            </a:r>
          </a:p>
          <a:p>
            <a:pPr eaLnBrk="1" hangingPunct="1"/>
            <a:r>
              <a:rPr lang="en-US" dirty="0" smtClean="0"/>
              <a:t>Can be written once, more slowly</a:t>
            </a:r>
          </a:p>
          <a:p>
            <a:pPr eaLnBrk="1" hangingPunct="1"/>
            <a:r>
              <a:rPr lang="en-US" dirty="0" smtClean="0"/>
              <a:t>Can be erased, but very slowly</a:t>
            </a:r>
          </a:p>
          <a:p>
            <a:pPr eaLnBrk="1" hangingPunct="1"/>
            <a:r>
              <a:rPr lang="en-US" dirty="0" smtClean="0"/>
              <a:t>Limited number of erase cycles before degradation (10,000 – 100,000)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370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Characteristics</a:t>
            </a:r>
          </a:p>
        </p:txBody>
      </p:sp>
      <p:pic>
        <p:nvPicPr>
          <p:cNvPr id="65539" name="Picture 2" descr="C:\Users\Andy\Documents\Teaching\COP 5611 Advanced Operating Systems (Spring 2012)\4.Par.10680.Image.430.269.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590800"/>
            <a:ext cx="40957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0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 Flash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cellular phones and PDAs</a:t>
            </a:r>
          </a:p>
          <a:p>
            <a:r>
              <a:rPr lang="en-US" dirty="0" smtClean="0"/>
              <a:t>Byte-addressable</a:t>
            </a:r>
          </a:p>
          <a:p>
            <a:pPr lvl="1"/>
            <a:r>
              <a:rPr lang="en-US" dirty="0" smtClean="0"/>
              <a:t>Can write and erase individual bytes</a:t>
            </a:r>
          </a:p>
          <a:p>
            <a:pPr lvl="1"/>
            <a:r>
              <a:rPr lang="en-US" dirty="0" smtClean="0"/>
              <a:t>Can execute programs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NAND Flash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digital cameras and thumb drives</a:t>
            </a:r>
          </a:p>
          <a:p>
            <a:r>
              <a:rPr lang="en-US" dirty="0" smtClean="0"/>
              <a:t>Page-addressable</a:t>
            </a:r>
          </a:p>
          <a:p>
            <a:pPr lvl="1"/>
            <a:r>
              <a:rPr lang="en-US" dirty="0" smtClean="0"/>
              <a:t>1 </a:t>
            </a:r>
            <a:r>
              <a:rPr lang="en-US" b="1" i="1" dirty="0" smtClean="0">
                <a:solidFill>
                  <a:srgbClr val="CC00FF"/>
                </a:solidFill>
              </a:rPr>
              <a:t>flash page </a:t>
            </a:r>
            <a:r>
              <a:rPr lang="en-US" dirty="0" smtClean="0"/>
              <a:t>~= 1 disk block (1-4KB)</a:t>
            </a:r>
          </a:p>
          <a:p>
            <a:pPr lvl="1"/>
            <a:r>
              <a:rPr lang="en-US" dirty="0" smtClean="0"/>
              <a:t>Cannot run programs</a:t>
            </a:r>
          </a:p>
          <a:p>
            <a:r>
              <a:rPr lang="en-US" dirty="0" smtClean="0"/>
              <a:t>Erased in </a:t>
            </a:r>
            <a:r>
              <a:rPr lang="en-US" b="1" i="1" dirty="0" smtClean="0">
                <a:solidFill>
                  <a:srgbClr val="CC00FF"/>
                </a:solidFill>
              </a:rPr>
              <a:t>flash blocks</a:t>
            </a:r>
          </a:p>
          <a:p>
            <a:pPr lvl="1"/>
            <a:r>
              <a:rPr lang="en-US" dirty="0" smtClean="0"/>
              <a:t>Consists of 4 - 64 flash pages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Writing In Flash Memory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If writing to empty flash page (~disk block), just write</a:t>
            </a:r>
          </a:p>
          <a:p>
            <a:pPr eaLnBrk="1" hangingPunct="1"/>
            <a:r>
              <a:rPr lang="en-US" smtClean="0"/>
              <a:t>If writing to previously written location, erase it, then write</a:t>
            </a:r>
          </a:p>
          <a:p>
            <a:pPr eaLnBrk="1" hangingPunct="1"/>
            <a:r>
              <a:rPr lang="en-US" smtClean="0"/>
              <a:t>While erasing a flash block</a:t>
            </a:r>
          </a:p>
          <a:p>
            <a:pPr lvl="1" eaLnBrk="1" hangingPunct="1"/>
            <a:r>
              <a:rPr lang="en-US" smtClean="0"/>
              <a:t>May access other pages via other IO channels</a:t>
            </a:r>
          </a:p>
          <a:p>
            <a:pPr lvl="1" eaLnBrk="1" hangingPunct="1"/>
            <a:r>
              <a:rPr lang="en-US" smtClean="0"/>
              <a:t>Number of channels limited by power (e.g., 16 channels max)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1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Care about the Energy </a:t>
            </a:r>
            <a:r>
              <a:rPr lang="en-US" dirty="0"/>
              <a:t>C</a:t>
            </a:r>
            <a:r>
              <a:rPr lang="en-US" dirty="0" smtClean="0"/>
              <a:t>onsumption of Storage?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elevant for mobile devices</a:t>
            </a:r>
          </a:p>
          <a:p>
            <a:pPr lvl="1"/>
            <a:r>
              <a:rPr lang="en-US" dirty="0" smtClean="0"/>
              <a:t>8% for laptops </a:t>
            </a:r>
          </a:p>
          <a:p>
            <a:r>
              <a:rPr lang="en-US" dirty="0" smtClean="0"/>
              <a:t>Energy </a:t>
            </a:r>
            <a:r>
              <a:rPr lang="en-US" dirty="0"/>
              <a:t>consumption of disk drives</a:t>
            </a:r>
          </a:p>
          <a:p>
            <a:pPr lvl="1"/>
            <a:r>
              <a:rPr lang="en-US" dirty="0" smtClean="0"/>
              <a:t>40% </a:t>
            </a:r>
            <a:r>
              <a:rPr lang="en-US" dirty="0"/>
              <a:t>of electricity cost for data </a:t>
            </a:r>
            <a:r>
              <a:rPr lang="en-US" smtClean="0"/>
              <a:t>centers </a:t>
            </a:r>
            <a:r>
              <a:rPr lang="en-US" smtClean="0"/>
              <a:t>more </a:t>
            </a:r>
            <a:r>
              <a:rPr lang="en-US" dirty="0"/>
              <a:t>energy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more </a:t>
            </a:r>
            <a:r>
              <a:rPr lang="en-US" dirty="0"/>
              <a:t>heat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more </a:t>
            </a:r>
            <a:r>
              <a:rPr lang="en-US" dirty="0"/>
              <a:t>cooling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lower </a:t>
            </a:r>
            <a:r>
              <a:rPr lang="en-US" dirty="0"/>
              <a:t>computational density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more space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higher costs</a:t>
            </a:r>
            <a:endParaRPr lang="en-US" dirty="0"/>
          </a:p>
          <a:p>
            <a:r>
              <a:rPr lang="en-US" dirty="0" smtClean="0"/>
              <a:t>Cost aside, fixed power infrastructure</a:t>
            </a:r>
          </a:p>
          <a:p>
            <a:pPr lvl="1"/>
            <a:r>
              <a:rPr lang="en-US" dirty="0" smtClean="0"/>
              <a:t>Need to power more with less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[Lampe-Onnerud 2008;Gallinaro 2009; Schulz 2010]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of Slow Erases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se of </a:t>
            </a:r>
            <a:r>
              <a:rPr lang="en-US" b="1" i="1" dirty="0" smtClean="0">
                <a:solidFill>
                  <a:srgbClr val="CC00FF"/>
                </a:solidFill>
              </a:rPr>
              <a:t>flash translation layer (FTL)</a:t>
            </a:r>
          </a:p>
          <a:p>
            <a:pPr lvl="1"/>
            <a:r>
              <a:rPr lang="en-US" dirty="0" smtClean="0"/>
              <a:t>Write new version elsewhere</a:t>
            </a:r>
          </a:p>
          <a:p>
            <a:pPr lvl="1"/>
            <a:r>
              <a:rPr lang="en-US" dirty="0" smtClean="0"/>
              <a:t>Erase the old version later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Implications of Limited Erase Cycles 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00FF"/>
                </a:solidFill>
              </a:rPr>
              <a:t>Wear-leveling mechanism  </a:t>
            </a:r>
          </a:p>
          <a:p>
            <a:pPr lvl="1"/>
            <a:r>
              <a:rPr lang="en-US" dirty="0" smtClean="0"/>
              <a:t>Spread erases uniformly across storage locations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Multi-level cells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multiple voltage levels to represent bits </a:t>
            </a:r>
          </a:p>
        </p:txBody>
      </p:sp>
      <p:pic>
        <p:nvPicPr>
          <p:cNvPr id="71684" name="Picture 2" descr="C:\Users\Andy\Documents\Teaching\COP 5611 Advanced Operating Systems (Spring 2012)\slc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200400"/>
            <a:ext cx="4191000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of MLC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Higher density lowers price/GB</a:t>
            </a:r>
          </a:p>
          <a:p>
            <a:r>
              <a:rPr lang="en-US" dirty="0" smtClean="0"/>
              <a:t>Number of voltage levels increases exponentially for linear increase in density</a:t>
            </a:r>
          </a:p>
          <a:p>
            <a:pPr lvl="1"/>
            <a:r>
              <a:rPr lang="en-US" dirty="0" smtClean="0"/>
              <a:t>Maxed out quickly</a:t>
            </a:r>
            <a:endParaRPr lang="en-US" dirty="0"/>
          </a:p>
          <a:p>
            <a:r>
              <a:rPr lang="en-US" dirty="0" smtClean="0"/>
              <a:t>Reliability and performance decrease as the number of voltage levels increases</a:t>
            </a:r>
          </a:p>
          <a:p>
            <a:pPr lvl="1"/>
            <a:r>
              <a:rPr lang="en-US" dirty="0" smtClean="0"/>
              <a:t>Need a guard band between two voltage levels</a:t>
            </a:r>
          </a:p>
          <a:p>
            <a:pPr lvl="1"/>
            <a:r>
              <a:rPr lang="en-US" dirty="0" smtClean="0"/>
              <a:t>Takes longer to program</a:t>
            </a:r>
          </a:p>
          <a:p>
            <a:pPr lvl="2"/>
            <a:r>
              <a:rPr lang="en-US" dirty="0" smtClean="0"/>
              <a:t>Incremental stepped pulse programming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[Grupp et al. 2012]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Samsung SM825 400GB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ccess time (4KB)</a:t>
            </a:r>
          </a:p>
          <a:p>
            <a:pPr lvl="1"/>
            <a:r>
              <a:rPr lang="en-US" dirty="0" smtClean="0"/>
              <a:t>Read:  0.02ms</a:t>
            </a:r>
          </a:p>
          <a:p>
            <a:pPr lvl="1"/>
            <a:r>
              <a:rPr lang="en-US" dirty="0" smtClean="0"/>
              <a:t>Write:  0.09ms</a:t>
            </a:r>
          </a:p>
          <a:p>
            <a:pPr lvl="1"/>
            <a:r>
              <a:rPr lang="en-US" dirty="0" smtClean="0"/>
              <a:t>Erase:  Not mentioned</a:t>
            </a:r>
          </a:p>
          <a:p>
            <a:pPr lvl="1"/>
            <a:r>
              <a:rPr lang="en-US" dirty="0" smtClean="0"/>
              <a:t>Transfer rate:  220 MB/s</a:t>
            </a:r>
          </a:p>
          <a:p>
            <a:r>
              <a:rPr lang="en-US" dirty="0" smtClean="0"/>
              <a:t>Power</a:t>
            </a:r>
          </a:p>
          <a:p>
            <a:pPr lvl="1"/>
            <a:r>
              <a:rPr lang="en-US" dirty="0"/>
              <a:t>1.8/3.4W active (read/write)</a:t>
            </a:r>
          </a:p>
          <a:p>
            <a:pPr lvl="1"/>
            <a:r>
              <a:rPr lang="en-US" dirty="0"/>
              <a:t>1.3W idle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Samsung SM825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Reliability:  17,500 erase cycles</a:t>
            </a:r>
          </a:p>
          <a:p>
            <a:pPr lvl="1"/>
            <a:r>
              <a:rPr lang="en-US" dirty="0" smtClean="0"/>
              <a:t>Can write 7PB before failure</a:t>
            </a:r>
          </a:p>
          <a:p>
            <a:pPr lvl="2"/>
            <a:r>
              <a:rPr lang="en-US" dirty="0" smtClean="0"/>
              <a:t>4 TB/day, 44MB/s for 5 years</a:t>
            </a:r>
          </a:p>
          <a:p>
            <a:pPr lvl="2"/>
            <a:r>
              <a:rPr lang="en-US" dirty="0" smtClean="0"/>
              <a:t>Perhaps wear-leveling is no longer relevant</a:t>
            </a:r>
          </a:p>
          <a:p>
            <a:pPr lvl="3"/>
            <a:r>
              <a:rPr lang="en-US" dirty="0" smtClean="0"/>
              <a:t>Assume 2% content change/day + 10x amplification factor for writes = 80 GB/day</a:t>
            </a:r>
          </a:p>
          <a:p>
            <a:pPr lvl="1"/>
            <a:r>
              <a:rPr lang="en-US" dirty="0" smtClean="0"/>
              <a:t>Error rate:  1 in 13PB</a:t>
            </a:r>
          </a:p>
          <a:p>
            <a:r>
              <a:rPr lang="en-US" dirty="0" smtClean="0"/>
              <a:t>Price:  not released yet</a:t>
            </a:r>
          </a:p>
          <a:p>
            <a:pPr lvl="1"/>
            <a:r>
              <a:rPr lang="en-US" dirty="0" smtClean="0"/>
              <a:t>At least $320 based on its prior 256GB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disks</a:t>
            </a:r>
          </a:p>
          <a:p>
            <a:pPr marL="402336" lvl="1" indent="0">
              <a:buNone/>
            </a:pPr>
            <a:r>
              <a:rPr lang="en-US" dirty="0" smtClean="0"/>
              <a:t>+ </a:t>
            </a:r>
            <a:r>
              <a:rPr lang="en-US" dirty="0"/>
              <a:t>C</a:t>
            </a:r>
            <a:r>
              <a:rPr lang="en-US" dirty="0" smtClean="0"/>
              <a:t>heap capacity</a:t>
            </a:r>
          </a:p>
          <a:p>
            <a:pPr marL="402336" lvl="1" indent="0">
              <a:buNone/>
            </a:pPr>
            <a:r>
              <a:rPr lang="en-US" dirty="0" smtClean="0"/>
              <a:t>+ Good bandwidth</a:t>
            </a:r>
          </a:p>
          <a:p>
            <a:pPr lvl="1">
              <a:buFontTx/>
              <a:buChar char="-"/>
            </a:pPr>
            <a:r>
              <a:rPr lang="en-US" dirty="0" smtClean="0"/>
              <a:t>Poor power consumption</a:t>
            </a:r>
          </a:p>
          <a:p>
            <a:pPr lvl="1">
              <a:buFontTx/>
              <a:buChar char="-"/>
            </a:pPr>
            <a:r>
              <a:rPr lang="en-US" dirty="0" smtClean="0"/>
              <a:t>Poor average access times</a:t>
            </a:r>
          </a:p>
          <a:p>
            <a:pPr lvl="1">
              <a:buFontTx/>
              <a:buChar char="-"/>
            </a:pPr>
            <a:r>
              <a:rPr lang="en-US" dirty="0" smtClean="0"/>
              <a:t>Limited number of power cycles</a:t>
            </a:r>
          </a:p>
          <a:p>
            <a:pPr lvl="1">
              <a:buFontTx/>
              <a:buChar char="-"/>
            </a:pPr>
            <a:r>
              <a:rPr lang="en-US" dirty="0" smtClean="0"/>
              <a:t>Density limited by error rate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Flash </a:t>
            </a:r>
            <a:r>
              <a:rPr lang="en-US" dirty="0" smtClean="0"/>
              <a:t>devices</a:t>
            </a:r>
          </a:p>
          <a:p>
            <a:pPr marL="402336" lvl="1" indent="0">
              <a:buNone/>
            </a:pPr>
            <a:r>
              <a:rPr lang="en-US" dirty="0" smtClean="0"/>
              <a:t>+ Good performance</a:t>
            </a:r>
          </a:p>
          <a:p>
            <a:pPr marL="402336" lvl="1" indent="0">
              <a:buNone/>
            </a:pPr>
            <a:r>
              <a:rPr lang="en-US" dirty="0" smtClean="0"/>
              <a:t>+ Low power</a:t>
            </a:r>
          </a:p>
          <a:p>
            <a:pPr lvl="1">
              <a:buFontTx/>
              <a:buChar char="-"/>
            </a:pPr>
            <a:r>
              <a:rPr lang="en-US" dirty="0"/>
              <a:t>More expensive</a:t>
            </a:r>
          </a:p>
          <a:p>
            <a:pPr lvl="1">
              <a:buFontTx/>
              <a:buChar char="-"/>
            </a:pPr>
            <a:r>
              <a:rPr lang="en-US" dirty="0" smtClean="0"/>
              <a:t>Limited number of erase cycles</a:t>
            </a:r>
          </a:p>
          <a:p>
            <a:pPr lvl="1">
              <a:buFontTx/>
              <a:buChar char="-"/>
            </a:pPr>
            <a:r>
              <a:rPr lang="en-US" dirty="0" smtClean="0"/>
              <a:t>Density limited by number of voltage levels</a:t>
            </a:r>
          </a:p>
          <a:p>
            <a:pPr lvl="1"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Power-saving Techniques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Higher-capacity disks</a:t>
            </a:r>
          </a:p>
          <a:p>
            <a:r>
              <a:rPr lang="en-US" dirty="0" smtClean="0"/>
              <a:t>Smaller disk platters</a:t>
            </a:r>
          </a:p>
          <a:p>
            <a:r>
              <a:rPr lang="en-US" dirty="0" smtClean="0"/>
              <a:t>Disks with slower RPMs</a:t>
            </a:r>
          </a:p>
          <a:p>
            <a:r>
              <a:rPr lang="en-US" dirty="0" smtClean="0"/>
              <a:t>Variable-RPM disks</a:t>
            </a:r>
          </a:p>
          <a:p>
            <a:r>
              <a:rPr lang="en-US" dirty="0" smtClean="0"/>
              <a:t>Disk-flash hybrid drives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[Battles et al. 2007]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25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Higher-capacity Disks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Consolidate content with fewer disks</a:t>
            </a:r>
          </a:p>
          <a:p>
            <a:pPr marL="82296" indent="0">
              <a:buNone/>
            </a:pPr>
            <a:r>
              <a:rPr lang="en-US" dirty="0" smtClean="0"/>
              <a:t>+ Significant power savings</a:t>
            </a:r>
          </a:p>
          <a:p>
            <a:pPr marL="82296" indent="0">
              <a:buNone/>
            </a:pPr>
            <a:r>
              <a:rPr lang="en-US" dirty="0" smtClean="0"/>
              <a:t>- Significant decrease in parallelism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04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Smaller Platters, Slower RPM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IBM Microdrive 1GB ($130)</a:t>
            </a:r>
          </a:p>
          <a:p>
            <a:pPr lvl="1"/>
            <a:r>
              <a:rPr lang="en-US" dirty="0" smtClean="0"/>
              <a:t>Average access time:  20ms</a:t>
            </a:r>
          </a:p>
          <a:p>
            <a:pPr lvl="2"/>
            <a:r>
              <a:rPr lang="en-US" dirty="0" smtClean="0"/>
              <a:t>Seek time:  12ms</a:t>
            </a:r>
          </a:p>
          <a:p>
            <a:pPr lvl="2"/>
            <a:r>
              <a:rPr lang="en-US" dirty="0" smtClean="0"/>
              <a:t>3600 RPM:  8ms for </a:t>
            </a:r>
            <a:r>
              <a:rPr lang="en-US" dirty="0"/>
              <a:t>½ </a:t>
            </a:r>
            <a:r>
              <a:rPr lang="en-US" dirty="0" smtClean="0"/>
              <a:t>rotation</a:t>
            </a:r>
            <a:endParaRPr lang="en-US" dirty="0"/>
          </a:p>
          <a:p>
            <a:pPr lvl="2"/>
            <a:r>
              <a:rPr lang="en-US" dirty="0"/>
              <a:t>Transfer time for 4KB:   </a:t>
            </a:r>
            <a:r>
              <a:rPr lang="en-US" dirty="0" smtClean="0"/>
              <a:t>0.3ms</a:t>
            </a:r>
            <a:endParaRPr lang="en-US" dirty="0"/>
          </a:p>
          <a:p>
            <a:pPr lvl="3"/>
            <a:r>
              <a:rPr lang="en-US" dirty="0"/>
              <a:t>Transfer rate of </a:t>
            </a:r>
            <a:r>
              <a:rPr lang="en-US" dirty="0" smtClean="0"/>
              <a:t>13 </a:t>
            </a:r>
            <a:r>
              <a:rPr lang="en-US" dirty="0"/>
              <a:t>MB/s</a:t>
            </a:r>
          </a:p>
          <a:p>
            <a:pPr lvl="1"/>
            <a:r>
              <a:rPr lang="en-US" dirty="0" smtClean="0"/>
              <a:t>Power:  0.8W </a:t>
            </a:r>
            <a:r>
              <a:rPr lang="en-US" dirty="0"/>
              <a:t>active, </a:t>
            </a:r>
            <a:r>
              <a:rPr lang="en-US" dirty="0" smtClean="0"/>
              <a:t>0.06W idle</a:t>
            </a:r>
          </a:p>
          <a:p>
            <a:pPr lvl="1"/>
            <a:r>
              <a:rPr lang="en-US" dirty="0" smtClean="0"/>
              <a:t>Reliability:  300K power cycles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1026" name="Picture 2" descr="D:\My Documents\Research\Presentations\chalmers 2012\microdrive_1GB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238" y="5029200"/>
            <a:ext cx="2212762" cy="183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to other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</a:t>
            </a:r>
          </a:p>
          <a:p>
            <a:pPr lvl="1"/>
            <a:r>
              <a:rPr lang="en-US" dirty="0" smtClean="0"/>
              <a:t>Xeon X5670</a:t>
            </a:r>
          </a:p>
          <a:p>
            <a:pPr lvl="2"/>
            <a:r>
              <a:rPr lang="en-US" dirty="0" smtClean="0"/>
              <a:t>16W per core when active</a:t>
            </a:r>
          </a:p>
          <a:p>
            <a:pPr lvl="2"/>
            <a:r>
              <a:rPr lang="en-US" dirty="0" smtClean="0"/>
              <a:t>Near zero idle power</a:t>
            </a:r>
          </a:p>
          <a:p>
            <a:r>
              <a:rPr lang="en-US" dirty="0" smtClean="0"/>
              <a:t>Disks</a:t>
            </a:r>
          </a:p>
          <a:p>
            <a:pPr lvl="1"/>
            <a:r>
              <a:rPr lang="en-US" dirty="0"/>
              <a:t>Hitachi </a:t>
            </a:r>
            <a:r>
              <a:rPr lang="en-US" dirty="0" err="1" smtClean="0"/>
              <a:t>Deskstar</a:t>
            </a:r>
            <a:r>
              <a:rPr lang="en-US" dirty="0" smtClean="0"/>
              <a:t> 7K1000</a:t>
            </a:r>
          </a:p>
          <a:p>
            <a:pPr lvl="2"/>
            <a:r>
              <a:rPr lang="en-US" dirty="0" smtClean="0"/>
              <a:t>12W active</a:t>
            </a:r>
          </a:p>
          <a:p>
            <a:pPr lvl="2"/>
            <a:r>
              <a:rPr lang="en-US" dirty="0" smtClean="0"/>
              <a:t>8W idle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Smaller </a:t>
            </a:r>
            <a:r>
              <a:rPr lang="en-US" dirty="0" smtClean="0"/>
              <a:t>Platters, Slower </a:t>
            </a:r>
            <a:r>
              <a:rPr lang="en-US" dirty="0"/>
              <a:t>RPM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IBM Microdrive 1GB ($130)</a:t>
            </a:r>
          </a:p>
          <a:p>
            <a:pPr marL="402336" lvl="1" indent="0">
              <a:buNone/>
            </a:pPr>
            <a:r>
              <a:rPr lang="en-US" dirty="0" smtClean="0"/>
              <a:t>+ Low power</a:t>
            </a:r>
          </a:p>
          <a:p>
            <a:pPr marL="402336" lvl="1" indent="0">
              <a:buNone/>
            </a:pPr>
            <a:r>
              <a:rPr lang="en-US" dirty="0" smtClean="0"/>
              <a:t>+ Small physical dimension (for mobile devices)</a:t>
            </a:r>
          </a:p>
          <a:p>
            <a:pPr marL="402336" lvl="1" indent="0">
              <a:buNone/>
            </a:pPr>
            <a:r>
              <a:rPr lang="en-US" dirty="0" smtClean="0"/>
              <a:t>- Poor performance</a:t>
            </a:r>
          </a:p>
          <a:p>
            <a:pPr marL="402336" lvl="1" indent="0">
              <a:buNone/>
            </a:pPr>
            <a:r>
              <a:rPr lang="en-US" dirty="0" smtClean="0"/>
              <a:t>- Low capacity</a:t>
            </a:r>
          </a:p>
          <a:p>
            <a:pPr marL="402336" lvl="1" indent="0">
              <a:buNone/>
            </a:pPr>
            <a:r>
              <a:rPr lang="en-US" dirty="0" smtClean="0"/>
              <a:t>- High Price</a:t>
            </a:r>
            <a:endParaRPr lang="en-US" dirty="0"/>
          </a:p>
        </p:txBody>
      </p:sp>
      <p:pic>
        <p:nvPicPr>
          <p:cNvPr id="1026" name="Picture 2" descr="D:\My Documents\Research\Presentations\chalmers 2012\microdrive_1GB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238" y="5029200"/>
            <a:ext cx="2212762" cy="183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40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RPM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Western Digital Caviar Green 3TB</a:t>
            </a:r>
          </a:p>
          <a:p>
            <a:pPr lvl="1"/>
            <a:r>
              <a:rPr lang="en-US" dirty="0" smtClean="0"/>
              <a:t>Average access time:  N/A</a:t>
            </a:r>
          </a:p>
          <a:p>
            <a:pPr lvl="2"/>
            <a:r>
              <a:rPr lang="en-US" dirty="0" smtClean="0"/>
              <a:t>Peak transfer rate:  123 MB/s</a:t>
            </a:r>
          </a:p>
          <a:p>
            <a:pPr lvl="1"/>
            <a:r>
              <a:rPr lang="en-US" dirty="0" smtClean="0"/>
              <a:t>Power:  6W active, 5.5W idle, 0.8W sleep</a:t>
            </a:r>
          </a:p>
          <a:p>
            <a:pPr lvl="1"/>
            <a:r>
              <a:rPr lang="en-US" dirty="0" smtClean="0"/>
              <a:t>Reliability:  600K power cycles</a:t>
            </a:r>
          </a:p>
          <a:p>
            <a:pPr lvl="1"/>
            <a:r>
              <a:rPr lang="en-US" dirty="0" smtClean="0"/>
              <a:t>Cost:  $222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RPM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Western Digital Caviar Green 3TB</a:t>
            </a:r>
          </a:p>
          <a:p>
            <a:pPr marL="402336" lvl="1" indent="0">
              <a:buNone/>
            </a:pPr>
            <a:r>
              <a:rPr lang="en-US" dirty="0" smtClean="0"/>
              <a:t>+ Low power </a:t>
            </a:r>
          </a:p>
          <a:p>
            <a:pPr marL="402336" lvl="1" indent="0">
              <a:buNone/>
            </a:pPr>
            <a:r>
              <a:rPr lang="en-US" dirty="0" smtClean="0"/>
              <a:t>+ Capacity beyond mobile computing</a:t>
            </a:r>
          </a:p>
          <a:p>
            <a:pPr marL="402336" lvl="1" indent="0">
              <a:buNone/>
            </a:pPr>
            <a:r>
              <a:rPr lang="en-US" dirty="0" smtClean="0"/>
              <a:t>- Potentially high latency</a:t>
            </a:r>
          </a:p>
          <a:p>
            <a:pPr marL="402336" lvl="1" indent="0">
              <a:buNone/>
            </a:pPr>
            <a:r>
              <a:rPr lang="en-US" dirty="0" smtClean="0"/>
              <a:t>- Reduced reliability?  </a:t>
            </a:r>
            <a:endParaRPr lang="en-US" dirty="0"/>
          </a:p>
          <a:p>
            <a:pPr lvl="2"/>
            <a:r>
              <a:rPr lang="en-US" dirty="0" smtClean="0"/>
              <a:t>Switching RPM may consume power cycle count</a:t>
            </a:r>
          </a:p>
          <a:p>
            <a:pPr marL="402336" lvl="1" indent="0">
              <a:buNone/>
            </a:pPr>
            <a:r>
              <a:rPr lang="en-US" dirty="0" smtClean="0"/>
              <a:t>- Price somewhat higher than disks with the same capacity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Seagate </a:t>
            </a:r>
            <a:r>
              <a:rPr lang="en-US" dirty="0" err="1" smtClean="0"/>
              <a:t>Momentus</a:t>
            </a:r>
            <a:r>
              <a:rPr lang="en-US" dirty="0" smtClean="0"/>
              <a:t> XT 750GB ($110)</a:t>
            </a:r>
          </a:p>
          <a:p>
            <a:pPr lvl="1"/>
            <a:r>
              <a:rPr lang="en-US" dirty="0" smtClean="0"/>
              <a:t>8GB flash</a:t>
            </a:r>
          </a:p>
          <a:p>
            <a:pPr lvl="1"/>
            <a:r>
              <a:rPr lang="en-US" dirty="0"/>
              <a:t>Average access time:  </a:t>
            </a:r>
            <a:r>
              <a:rPr lang="en-US" dirty="0" smtClean="0"/>
              <a:t>17ms</a:t>
            </a:r>
            <a:endParaRPr lang="en-US" dirty="0"/>
          </a:p>
          <a:p>
            <a:pPr lvl="2"/>
            <a:r>
              <a:rPr lang="en-US" dirty="0"/>
              <a:t>Seek time:  </a:t>
            </a:r>
            <a:r>
              <a:rPr lang="en-US" dirty="0" smtClean="0"/>
              <a:t>13ms</a:t>
            </a:r>
            <a:endParaRPr lang="en-US" dirty="0"/>
          </a:p>
          <a:p>
            <a:pPr lvl="2"/>
            <a:r>
              <a:rPr lang="en-US" dirty="0" smtClean="0"/>
              <a:t>7200 RPM:  4ms </a:t>
            </a:r>
            <a:r>
              <a:rPr lang="en-US" dirty="0"/>
              <a:t>for ½ </a:t>
            </a:r>
            <a:r>
              <a:rPr lang="en-US" dirty="0" smtClean="0"/>
              <a:t>rotation</a:t>
            </a:r>
            <a:endParaRPr lang="en-US" dirty="0"/>
          </a:p>
          <a:p>
            <a:pPr lvl="2"/>
            <a:r>
              <a:rPr lang="en-US" dirty="0"/>
              <a:t>Transfer time for 4KB:   </a:t>
            </a:r>
            <a:r>
              <a:rPr lang="en-US" dirty="0" smtClean="0"/>
              <a:t>Negligible</a:t>
            </a:r>
            <a:endParaRPr lang="en-US" dirty="0"/>
          </a:p>
          <a:p>
            <a:pPr lvl="1"/>
            <a:r>
              <a:rPr lang="en-US" dirty="0" smtClean="0"/>
              <a:t>Power</a:t>
            </a:r>
            <a:r>
              <a:rPr lang="en-US" dirty="0"/>
              <a:t>:  </a:t>
            </a:r>
            <a:r>
              <a:rPr lang="en-US" dirty="0" smtClean="0"/>
              <a:t>3.3W </a:t>
            </a:r>
            <a:r>
              <a:rPr lang="en-US" dirty="0"/>
              <a:t>active, </a:t>
            </a:r>
            <a:r>
              <a:rPr lang="en-US" dirty="0" smtClean="0"/>
              <a:t>1.1W </a:t>
            </a:r>
            <a:r>
              <a:rPr lang="en-US" dirty="0"/>
              <a:t>idle</a:t>
            </a:r>
          </a:p>
          <a:p>
            <a:pPr lvl="1"/>
            <a:r>
              <a:rPr lang="en-US" dirty="0"/>
              <a:t>Reliability:  </a:t>
            </a:r>
            <a:r>
              <a:rPr lang="en-US" dirty="0" smtClean="0"/>
              <a:t>600K </a:t>
            </a:r>
            <a:r>
              <a:rPr lang="en-US" dirty="0"/>
              <a:t>power cycles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2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Seagate </a:t>
            </a:r>
            <a:r>
              <a:rPr lang="en-US" dirty="0" err="1" smtClean="0"/>
              <a:t>Momentus</a:t>
            </a:r>
            <a:r>
              <a:rPr lang="en-US" dirty="0" smtClean="0"/>
              <a:t> XT 750GB ($110)</a:t>
            </a:r>
          </a:p>
          <a:p>
            <a:pPr marL="402336" lvl="1" indent="0">
              <a:buNone/>
            </a:pPr>
            <a:r>
              <a:rPr lang="en-US" dirty="0" smtClean="0"/>
              <a:t>+ Good performance with good locality</a:t>
            </a:r>
          </a:p>
          <a:p>
            <a:pPr lvl="2"/>
            <a:r>
              <a:rPr lang="en-US" dirty="0" smtClean="0"/>
              <a:t>Especially if flash </a:t>
            </a:r>
            <a:r>
              <a:rPr lang="en-US" dirty="0"/>
              <a:t>stores frequently accessed read-only data</a:t>
            </a:r>
            <a:endParaRPr lang="en-US" dirty="0" smtClean="0"/>
          </a:p>
          <a:p>
            <a:pPr marL="402336" lvl="1" indent="0">
              <a:buNone/>
            </a:pPr>
            <a:r>
              <a:rPr lang="en-US" dirty="0" smtClean="0"/>
              <a:t>- Reduced reliability?</a:t>
            </a:r>
          </a:p>
          <a:p>
            <a:pPr lvl="2"/>
            <a:r>
              <a:rPr lang="en-US" dirty="0" smtClean="0"/>
              <a:t>Flash used as write buffer may not have enough erase cycles</a:t>
            </a:r>
          </a:p>
          <a:p>
            <a:pPr marL="402336" lvl="1" indent="0">
              <a:buNone/>
            </a:pPr>
            <a:r>
              <a:rPr lang="en-US" dirty="0" smtClean="0"/>
              <a:t>- Some price markups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761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Device-driver Level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descriptions</a:t>
            </a:r>
          </a:p>
          <a:p>
            <a:r>
              <a:rPr lang="en-US" dirty="0" smtClean="0"/>
              <a:t>Energy-saving techniques</a:t>
            </a:r>
          </a:p>
          <a:p>
            <a:pPr lvl="1"/>
            <a:r>
              <a:rPr lang="en-US" dirty="0" smtClean="0"/>
              <a:t>Spin down disks</a:t>
            </a:r>
          </a:p>
          <a:p>
            <a:pPr lvl="1"/>
            <a:r>
              <a:rPr lang="en-US" dirty="0" smtClean="0"/>
              <a:t>Use flash to cache disk content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6019800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out medium- and vendor-specific operations and optimizations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Disk</a:t>
            </a:r>
          </a:p>
          <a:p>
            <a:pPr lvl="2"/>
            <a:r>
              <a:rPr lang="en-US" dirty="0" smtClean="0"/>
              <a:t>Reorder requests according to seek distances</a:t>
            </a:r>
          </a:p>
          <a:p>
            <a:pPr lvl="1"/>
            <a:r>
              <a:rPr lang="en-US" dirty="0" smtClean="0"/>
              <a:t>Flash</a:t>
            </a:r>
          </a:p>
          <a:p>
            <a:pPr lvl="2"/>
            <a:r>
              <a:rPr lang="en-US" dirty="0" smtClean="0"/>
              <a:t>Remap writes to avoid erases via FTL</a:t>
            </a:r>
          </a:p>
          <a:p>
            <a:pPr lvl="2"/>
            <a:r>
              <a:rPr lang="en-US" dirty="0" smtClean="0"/>
              <a:t>Carry out wear leveling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105400" y="3887716"/>
            <a:ext cx="209190" cy="1276845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886200" y="5184780"/>
            <a:ext cx="1196646" cy="289952"/>
          </a:xfrm>
          <a:prstGeom prst="rect">
            <a:avLst/>
          </a:prstGeom>
          <a:pattFill prst="wdDn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Spin down Disks When Idle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power when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ower saved &gt; power needed to spin up </a:t>
            </a:r>
          </a:p>
          <a:p>
            <a:pPr marL="82296" indent="0">
              <a:buNone/>
            </a:pP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49246" y="5844064"/>
            <a:ext cx="47244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949246" y="3786664"/>
            <a:ext cx="0" cy="2057400"/>
          </a:xfrm>
          <a:prstGeom prst="line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70953" y="5844064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60695" y="3601998"/>
            <a:ext cx="7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195640" y="4921460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2424" y="529079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idle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2914299" y="3874532"/>
            <a:ext cx="4256654" cy="1620798"/>
            <a:chOff x="2533299" y="3568216"/>
            <a:chExt cx="4256654" cy="1620798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533299" y="4829981"/>
              <a:ext cx="9906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505200" y="4829981"/>
              <a:ext cx="0" cy="3590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505200" y="5189014"/>
              <a:ext cx="119664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4701846" y="3568216"/>
              <a:ext cx="0" cy="16207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701846" y="3581400"/>
              <a:ext cx="2354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937270" y="3568216"/>
              <a:ext cx="0" cy="13102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937270" y="4878464"/>
              <a:ext cx="1852683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337917" y="4758498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spindown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649073" y="352975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spin up</a:t>
            </a:r>
            <a:endParaRPr lang="en-US" dirty="0"/>
          </a:p>
        </p:txBody>
      </p:sp>
      <p:sp>
        <p:nvSpPr>
          <p:cNvPr id="45" name="Left Brace 44"/>
          <p:cNvSpPr/>
          <p:nvPr/>
        </p:nvSpPr>
        <p:spPr>
          <a:xfrm rot="16200000">
            <a:off x="5121346" y="5924134"/>
            <a:ext cx="184666" cy="209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47740" y="6032984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~10 seconds</a:t>
            </a:r>
            <a:endParaRPr lang="en-US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Spin down Disks When Idle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 techniques</a:t>
            </a:r>
          </a:p>
          <a:p>
            <a:pPr lvl="1"/>
            <a:r>
              <a:rPr lang="en-US" dirty="0" smtClean="0"/>
              <a:t>Whenever the disk is idle for more than x seconds (typically 1-10 seconds)</a:t>
            </a:r>
          </a:p>
          <a:p>
            <a:pPr lvl="1"/>
            <a:r>
              <a:rPr lang="en-US" dirty="0" smtClean="0"/>
              <a:t>Probabilistic cost-benefit analysis</a:t>
            </a:r>
          </a:p>
          <a:p>
            <a:pPr lvl="1"/>
            <a:r>
              <a:rPr lang="en-US" dirty="0" smtClean="0"/>
              <a:t>Correlate sequences of program counters to the length of subsequent idle periods</a:t>
            </a:r>
          </a:p>
          <a:p>
            <a:pPr lvl="1"/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[Douglis et al. 1994; Li et al. 1994; Krishnan et al. 1999; Gniady et al. 2006]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2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Spin down Disks When Idle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+ No special hardware</a:t>
            </a:r>
          </a:p>
          <a:p>
            <a:pPr marL="82296" indent="0">
              <a:buNone/>
            </a:pPr>
            <a:r>
              <a:rPr lang="en-US" dirty="0" smtClean="0"/>
              <a:t>- Potentially high latency at times</a:t>
            </a:r>
          </a:p>
          <a:p>
            <a:pPr>
              <a:buFontTx/>
              <a:buChar char="-"/>
            </a:pPr>
            <a:r>
              <a:rPr lang="en-US" dirty="0" smtClean="0"/>
              <a:t>Need to consider the total number of power cycles</a:t>
            </a:r>
          </a:p>
          <a:p>
            <a:pPr>
              <a:buFontTx/>
              <a:buChar char="-"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flash?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Samsung SSD SM825</a:t>
            </a:r>
          </a:p>
          <a:p>
            <a:pPr lvl="1"/>
            <a:r>
              <a:rPr lang="en-US" dirty="0" smtClean="0"/>
              <a:t>1.8/3.4W active (read/write)</a:t>
            </a:r>
          </a:p>
          <a:p>
            <a:pPr lvl="1"/>
            <a:r>
              <a:rPr lang="en-US" dirty="0" smtClean="0">
                <a:latin typeface="Arial" charset="0"/>
              </a:rPr>
              <a:t>1.3W idle</a:t>
            </a:r>
          </a:p>
          <a:p>
            <a:pPr lvl="1"/>
            <a:r>
              <a:rPr lang="en-US" dirty="0"/>
              <a:t>10X </a:t>
            </a:r>
            <a:r>
              <a:rPr lang="en-US" dirty="0" smtClean="0"/>
              <a:t>$/</a:t>
            </a:r>
            <a:r>
              <a:rPr lang="en-US" dirty="0"/>
              <a:t>GB </a:t>
            </a:r>
            <a:endParaRPr lang="en-US" dirty="0" smtClean="0"/>
          </a:p>
          <a:p>
            <a:pPr lvl="1"/>
            <a:r>
              <a:rPr lang="en-US" dirty="0" smtClean="0"/>
              <a:t>Green        but maybe too green</a:t>
            </a:r>
          </a:p>
          <a:p>
            <a:pPr lvl="0"/>
            <a:r>
              <a:rPr lang="en-US" dirty="0" smtClean="0">
                <a:latin typeface="Arial" charset="0"/>
              </a:rPr>
              <a:t>Energy-efficient techniques need to meet diverse constraints</a:t>
            </a:r>
          </a:p>
          <a:p>
            <a:pPr lvl="1"/>
            <a:r>
              <a:rPr lang="en-US" dirty="0" smtClean="0">
                <a:latin typeface="Arial" charset="0"/>
              </a:rPr>
              <a:t>Total cost of ownership (TCO), performance, capacity, reliability, etc.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D:\My Documents\Research\Presentations\chalmers 2012\4541lilac_leaf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52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My Documents\Research\Presentations\chalmers 2012\1-dollar-bill-one-dollar-washing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775" y="3505200"/>
            <a:ext cx="1408425" cy="6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9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Flash for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FlashCache</a:t>
            </a:r>
            <a:endParaRPr lang="en-US" dirty="0" smtClean="0"/>
          </a:p>
          <a:p>
            <a:pPr lvl="1"/>
            <a:r>
              <a:rPr lang="en-US" dirty="0" smtClean="0"/>
              <a:t>Sits between DRAM and disk</a:t>
            </a:r>
          </a:p>
          <a:p>
            <a:pPr lvl="1"/>
            <a:r>
              <a:rPr lang="en-US" dirty="0" smtClean="0"/>
              <a:t>Reduces disk traffic for both reads and writes</a:t>
            </a:r>
          </a:p>
          <a:p>
            <a:pPr lvl="2"/>
            <a:r>
              <a:rPr lang="en-US" dirty="0" smtClean="0"/>
              <a:t>Disk switched to low power modes if possible</a:t>
            </a:r>
          </a:p>
          <a:p>
            <a:pPr lvl="1"/>
            <a:r>
              <a:rPr lang="en-US" dirty="0" smtClean="0"/>
              <a:t>A read miss brings in a block from disk</a:t>
            </a:r>
          </a:p>
          <a:p>
            <a:pPr lvl="1"/>
            <a:r>
              <a:rPr lang="en-US" dirty="0" smtClean="0"/>
              <a:t>A write request first modifies the block in DRAM</a:t>
            </a:r>
          </a:p>
          <a:p>
            <a:pPr lvl="2"/>
            <a:r>
              <a:rPr lang="en-US" dirty="0" smtClean="0"/>
              <a:t>When DRAM is full, flushed the block to flash</a:t>
            </a:r>
          </a:p>
          <a:p>
            <a:pPr lvl="2"/>
            <a:r>
              <a:rPr lang="en-US" dirty="0" smtClean="0"/>
              <a:t>When flash is full, flushed to disk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[Marsh et al. 1994]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868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Flash for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FlashCache</a:t>
            </a:r>
            <a:endParaRPr lang="en-US" dirty="0" smtClean="0"/>
          </a:p>
          <a:p>
            <a:pPr lvl="1"/>
            <a:r>
              <a:rPr lang="en-US" dirty="0" smtClean="0"/>
              <a:t>Flash has three LRU lists</a:t>
            </a:r>
          </a:p>
          <a:p>
            <a:pPr lvl="2"/>
            <a:r>
              <a:rPr lang="en-US" dirty="0" smtClean="0"/>
              <a:t>Free list (already erased)</a:t>
            </a:r>
          </a:p>
          <a:p>
            <a:pPr lvl="2"/>
            <a:r>
              <a:rPr lang="en-US" dirty="0" smtClean="0"/>
              <a:t>Clean list (can be erased)</a:t>
            </a:r>
          </a:p>
          <a:p>
            <a:pPr lvl="2"/>
            <a:r>
              <a:rPr lang="en-US" dirty="0" smtClean="0"/>
              <a:t>Dirty list (needs to be flushed)</a:t>
            </a:r>
          </a:p>
          <a:p>
            <a:pPr lvl="1"/>
            <a:r>
              <a:rPr lang="en-US" dirty="0" smtClean="0"/>
              <a:t>Identified the applicability of the LFS management on flash </a:t>
            </a:r>
          </a:p>
          <a:p>
            <a:pPr marL="402336" lvl="1" indent="0">
              <a:buNone/>
            </a:pPr>
            <a:r>
              <a:rPr lang="en-US" dirty="0" smtClean="0"/>
              <a:t>+ Reduces energy usage by up to 40%</a:t>
            </a:r>
          </a:p>
          <a:p>
            <a:pPr marL="402336" lvl="1" indent="0">
              <a:buNone/>
            </a:pPr>
            <a:r>
              <a:rPr lang="en-US" dirty="0" smtClean="0"/>
              <a:t>+ Reduces overall response time up to 70%</a:t>
            </a:r>
          </a:p>
          <a:p>
            <a:pPr marL="402336" lvl="1" indent="0">
              <a:buNone/>
            </a:pPr>
            <a:r>
              <a:rPr lang="en-US" dirty="0" smtClean="0"/>
              <a:t>- Increases read response time up to 50%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[Marsh et al. 1994]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205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Multi-device-level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descriptions</a:t>
            </a:r>
          </a:p>
          <a:p>
            <a:pPr lvl="1"/>
            <a:r>
              <a:rPr lang="en-US" dirty="0" smtClean="0"/>
              <a:t>Common software RAID classifications</a:t>
            </a:r>
          </a:p>
          <a:p>
            <a:r>
              <a:rPr lang="en-US" dirty="0" smtClean="0"/>
              <a:t>Energy-saving techniques</a:t>
            </a:r>
          </a:p>
          <a:p>
            <a:pPr lvl="1"/>
            <a:r>
              <a:rPr lang="en-US" dirty="0"/>
              <a:t>Spin down individual disks</a:t>
            </a:r>
          </a:p>
          <a:p>
            <a:pPr lvl="1"/>
            <a:r>
              <a:rPr lang="en-US" dirty="0"/>
              <a:t>Use cache </a:t>
            </a:r>
            <a:r>
              <a:rPr lang="en-US" dirty="0" smtClean="0"/>
              <a:t>disks </a:t>
            </a:r>
          </a:p>
          <a:p>
            <a:pPr lvl="1"/>
            <a:r>
              <a:rPr lang="en-US" dirty="0" smtClean="0"/>
              <a:t>Use variable RPM disks</a:t>
            </a:r>
          </a:p>
          <a:p>
            <a:pPr lvl="1"/>
            <a:r>
              <a:rPr lang="en-US" dirty="0" smtClean="0"/>
              <a:t>Regenerate content</a:t>
            </a:r>
          </a:p>
          <a:p>
            <a:pPr lvl="1"/>
            <a:r>
              <a:rPr lang="en-US" dirty="0" smtClean="0"/>
              <a:t>Replicate data</a:t>
            </a:r>
          </a:p>
          <a:p>
            <a:pPr lvl="1"/>
            <a:r>
              <a:rPr lang="en-US" dirty="0" smtClean="0"/>
              <a:t>Use transposed </a:t>
            </a:r>
          </a:p>
          <a:p>
            <a:pPr marL="402336" lvl="1" indent="0">
              <a:buNone/>
            </a:pPr>
            <a:r>
              <a:rPr lang="en-US" dirty="0"/>
              <a:t> </a:t>
            </a:r>
            <a:r>
              <a:rPr lang="en-US" dirty="0" smtClean="0"/>
              <a:t>  mirroring</a:t>
            </a:r>
            <a:endParaRPr lang="en-US" dirty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5651012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Multi-device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the use of multiple storage devices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increases the chance of a single device failure</a:t>
            </a:r>
          </a:p>
          <a:p>
            <a:r>
              <a:rPr lang="en-US" b="1" i="1" dirty="0" smtClean="0">
                <a:solidFill>
                  <a:srgbClr val="CC66FF"/>
                </a:solidFill>
              </a:rPr>
              <a:t>RAID:</a:t>
            </a:r>
            <a:r>
              <a:rPr lang="en-US" b="1" i="1" dirty="0">
                <a:solidFill>
                  <a:srgbClr val="CC66FF"/>
                </a:solidFill>
              </a:rPr>
              <a:t> </a:t>
            </a:r>
            <a:r>
              <a:rPr lang="en-US" b="1" i="1" dirty="0" smtClean="0">
                <a:solidFill>
                  <a:srgbClr val="CC66FF"/>
                </a:solidFill>
              </a:rPr>
              <a:t> Redundant Array </a:t>
            </a:r>
            <a:r>
              <a:rPr lang="en-US" b="1" i="1" dirty="0">
                <a:solidFill>
                  <a:srgbClr val="CC66FF"/>
                </a:solidFill>
              </a:rPr>
              <a:t>of </a:t>
            </a:r>
            <a:r>
              <a:rPr lang="en-US" b="1" i="1" dirty="0" smtClean="0">
                <a:solidFill>
                  <a:srgbClr val="CC66FF"/>
                </a:solidFill>
              </a:rPr>
              <a:t>Independent Disks</a:t>
            </a:r>
          </a:p>
          <a:p>
            <a:pPr lvl="1"/>
            <a:r>
              <a:rPr lang="en-US" dirty="0" smtClean="0"/>
              <a:t>Standard </a:t>
            </a:r>
            <a:r>
              <a:rPr lang="en-US" dirty="0"/>
              <a:t>way of organizing </a:t>
            </a:r>
            <a:r>
              <a:rPr lang="en-US" dirty="0" smtClean="0"/>
              <a:t>and </a:t>
            </a:r>
            <a:r>
              <a:rPr lang="en-US" dirty="0"/>
              <a:t>classifying the reliability of multi-disk </a:t>
            </a:r>
            <a:r>
              <a:rPr lang="en-US" dirty="0" smtClean="0"/>
              <a:t>systems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26580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RAID Level 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 redundancy</a:t>
            </a:r>
          </a:p>
          <a:p>
            <a:pPr eaLnBrk="1" hangingPunct="1"/>
            <a:r>
              <a:rPr lang="en-US" dirty="0" smtClean="0"/>
              <a:t>Uses block-level </a:t>
            </a:r>
            <a:r>
              <a:rPr lang="en-US" b="1" i="1" dirty="0">
                <a:solidFill>
                  <a:srgbClr val="CC66FF"/>
                </a:solidFill>
              </a:rPr>
              <a:t>striping</a:t>
            </a:r>
            <a:r>
              <a:rPr lang="en-US" dirty="0" smtClean="0"/>
              <a:t> across disks</a:t>
            </a:r>
          </a:p>
          <a:p>
            <a:pPr lvl="1"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block stored on disk 1, 2</a:t>
            </a:r>
            <a:r>
              <a:rPr lang="en-US" baseline="30000" dirty="0" smtClean="0"/>
              <a:t>nd</a:t>
            </a:r>
            <a:r>
              <a:rPr lang="en-US" dirty="0" smtClean="0"/>
              <a:t> block stored on disk 2, and so on</a:t>
            </a:r>
          </a:p>
          <a:p>
            <a:pPr eaLnBrk="1" hangingPunct="1"/>
            <a:r>
              <a:rPr lang="en-US" dirty="0" smtClean="0"/>
              <a:t>Failure causes data loss</a:t>
            </a:r>
          </a:p>
        </p:txBody>
      </p:sp>
    </p:spTree>
    <p:extLst>
      <p:ext uri="{BB962C8B-B14F-4D97-AF65-F5344CB8AC3E}">
        <p14:creationId xmlns:p14="http://schemas.microsoft.com/office/powerpoint/2010/main" val="34502989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RAID Level 1 (Mirrored Disks)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Each disk has second disk that mirrors its contents</a:t>
            </a:r>
          </a:p>
          <a:p>
            <a:pPr lvl="1" eaLnBrk="1" hangingPunct="1"/>
            <a:r>
              <a:rPr lang="en-US" dirty="0" smtClean="0"/>
              <a:t>Writes go to both disks</a:t>
            </a:r>
          </a:p>
          <a:p>
            <a:pPr lvl="1" eaLnBrk="1" hangingPunct="1"/>
            <a:r>
              <a:rPr lang="en-US" dirty="0" smtClean="0"/>
              <a:t>No data striping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+ Reliability is doubled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+ Read access faster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- Write access slower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- Double the hardware cost</a:t>
            </a:r>
          </a:p>
        </p:txBody>
      </p:sp>
    </p:spTree>
    <p:extLst>
      <p:ext uri="{BB962C8B-B14F-4D97-AF65-F5344CB8AC3E}">
        <p14:creationId xmlns:p14="http://schemas.microsoft.com/office/powerpoint/2010/main" val="38242904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Level 5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striped in blocks across disks</a:t>
            </a:r>
          </a:p>
          <a:p>
            <a:r>
              <a:rPr lang="en-US" dirty="0" smtClean="0"/>
              <a:t>Each stripe contains a parity block</a:t>
            </a:r>
          </a:p>
          <a:p>
            <a:r>
              <a:rPr lang="en-US" dirty="0" smtClean="0"/>
              <a:t>Parity blocks from different stripes spread across disks to avoid bottlenecks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400800" y="57912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0800" y="56388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400800" y="54864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400800" y="53340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400800" y="51816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257800" y="57912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257800" y="56388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257800" y="54864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5257800" y="53340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5257800" y="51816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4114800" y="57912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4114800" y="56388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4114800" y="54864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>
            <a:off x="4114800" y="53340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2971800" y="57912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2971800" y="56388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>
            <a:off x="2971800" y="54864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2971800" y="53340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2971800" y="51816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45029" y="3826896"/>
            <a:ext cx="67005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 smtClean="0">
                <a:latin typeface="Courier" charset="0"/>
              </a:rPr>
              <a:t>read</a:t>
            </a:r>
            <a:endParaRPr lang="en-US" b="1" dirty="0">
              <a:latin typeface="Courier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264712" y="3810000"/>
            <a:ext cx="721352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 smtClean="0">
                <a:latin typeface="Courier" charset="0"/>
              </a:rPr>
              <a:t>write</a:t>
            </a:r>
            <a:endParaRPr lang="en-US" b="1" dirty="0">
              <a:latin typeface="Courier" charset="0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2433638" y="4212658"/>
            <a:ext cx="881062" cy="962592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3344979" y="4212658"/>
            <a:ext cx="84021" cy="892742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3344980" y="4212658"/>
            <a:ext cx="1074620" cy="892742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3344980" y="4212658"/>
            <a:ext cx="2141420" cy="892742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flipH="1">
            <a:off x="2590800" y="4195762"/>
            <a:ext cx="3009900" cy="971551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3581400" y="4212658"/>
            <a:ext cx="2019300" cy="89274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H="1">
            <a:off x="4572000" y="4212658"/>
            <a:ext cx="1028700" cy="89274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5600700" y="4212658"/>
            <a:ext cx="38100" cy="89274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5600700" y="4212658"/>
            <a:ext cx="1104900" cy="89274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3344980" y="4212658"/>
            <a:ext cx="3208220" cy="892742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AutoShape 42"/>
          <p:cNvSpPr>
            <a:spLocks noChangeArrowheads="1"/>
          </p:cNvSpPr>
          <p:nvPr/>
        </p:nvSpPr>
        <p:spPr bwMode="auto">
          <a:xfrm>
            <a:off x="1828800" y="57912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AutoShape 43"/>
          <p:cNvSpPr>
            <a:spLocks noChangeArrowheads="1"/>
          </p:cNvSpPr>
          <p:nvPr/>
        </p:nvSpPr>
        <p:spPr bwMode="auto">
          <a:xfrm>
            <a:off x="1828800" y="56388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AutoShape 44"/>
          <p:cNvSpPr>
            <a:spLocks noChangeArrowheads="1"/>
          </p:cNvSpPr>
          <p:nvPr/>
        </p:nvSpPr>
        <p:spPr bwMode="auto">
          <a:xfrm>
            <a:off x="1828800" y="54864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AutoShape 45"/>
          <p:cNvSpPr>
            <a:spLocks noChangeArrowheads="1"/>
          </p:cNvSpPr>
          <p:nvPr/>
        </p:nvSpPr>
        <p:spPr bwMode="auto">
          <a:xfrm>
            <a:off x="1828800" y="53340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1828800" y="5181600"/>
            <a:ext cx="685800" cy="381000"/>
          </a:xfrm>
          <a:prstGeom prst="can">
            <a:avLst>
              <a:gd name="adj" fmla="val 50000"/>
            </a:avLst>
          </a:pr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86600" y="514933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" charset="0"/>
              </a:rPr>
              <a:t>parity </a:t>
            </a:r>
            <a:r>
              <a:rPr lang="en-US" b="1" dirty="0">
                <a:latin typeface="Courier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19892001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RAID Level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+ Parallelism</a:t>
            </a:r>
          </a:p>
          <a:p>
            <a:pPr marL="82296" indent="0">
              <a:buNone/>
            </a:pPr>
            <a:r>
              <a:rPr lang="en-US" dirty="0" smtClean="0"/>
              <a:t>+ Can survive a single-disk failure</a:t>
            </a:r>
          </a:p>
          <a:p>
            <a:pPr marL="82296" indent="0">
              <a:buNone/>
            </a:pPr>
            <a:r>
              <a:rPr lang="en-US" dirty="0" smtClean="0"/>
              <a:t>- Small writes involve 4 IOs</a:t>
            </a:r>
          </a:p>
          <a:p>
            <a:pPr lvl="1"/>
            <a:r>
              <a:rPr lang="en-US" dirty="0" smtClean="0"/>
              <a:t>Read data and parity blocks</a:t>
            </a:r>
          </a:p>
          <a:p>
            <a:pPr lvl="1"/>
            <a:r>
              <a:rPr lang="en-US" dirty="0" smtClean="0"/>
              <a:t>Write data and parity blocks</a:t>
            </a:r>
          </a:p>
          <a:p>
            <a:pPr lvl="2"/>
            <a:r>
              <a:rPr lang="en-US" dirty="0" smtClean="0"/>
              <a:t>New parity block </a:t>
            </a:r>
          </a:p>
          <a:p>
            <a:pPr marL="923544" lvl="3" indent="0">
              <a:buNone/>
            </a:pPr>
            <a:r>
              <a:rPr lang="en-US" dirty="0" smtClean="0"/>
              <a:t>= old parity block </a:t>
            </a:r>
            <a:r>
              <a:rPr lang="en-US" dirty="0" smtClean="0">
                <a:sym typeface="Symbol"/>
              </a:rPr>
              <a:t></a:t>
            </a:r>
            <a:r>
              <a:rPr lang="en-US" dirty="0" smtClean="0"/>
              <a:t> old data block </a:t>
            </a:r>
            <a:r>
              <a:rPr lang="en-US" dirty="0">
                <a:sym typeface="Symbol"/>
              </a:rPr>
              <a:t> </a:t>
            </a:r>
            <a:r>
              <a:rPr lang="en-US" dirty="0" smtClean="0"/>
              <a:t>new data block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947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RAID Configurations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RAID 6</a:t>
            </a:r>
          </a:p>
          <a:p>
            <a:pPr lvl="1" eaLnBrk="1" hangingPunct="1"/>
            <a:r>
              <a:rPr lang="en-US" smtClean="0"/>
              <a:t>Can survive two disk failures</a:t>
            </a:r>
          </a:p>
          <a:p>
            <a:pPr eaLnBrk="1" hangingPunct="1"/>
            <a:r>
              <a:rPr lang="en-US" smtClean="0"/>
              <a:t>RAID 10 (RAID 1+0)</a:t>
            </a:r>
          </a:p>
          <a:p>
            <a:pPr lvl="1" eaLnBrk="1" hangingPunct="1"/>
            <a:r>
              <a:rPr lang="en-US" smtClean="0"/>
              <a:t>Data striped across mirrored pairs</a:t>
            </a:r>
          </a:p>
          <a:p>
            <a:pPr eaLnBrk="1" hangingPunct="1"/>
            <a:r>
              <a:rPr lang="en-US" smtClean="0"/>
              <a:t>RAID 01 (RAID 0+1)</a:t>
            </a:r>
          </a:p>
          <a:p>
            <a:pPr lvl="1" eaLnBrk="1" hangingPunct="1"/>
            <a:r>
              <a:rPr lang="en-US" smtClean="0"/>
              <a:t>Mirroring two RAID 0 arrays </a:t>
            </a:r>
          </a:p>
          <a:p>
            <a:pPr eaLnBrk="1" hangingPunct="1"/>
            <a:r>
              <a:rPr lang="en-US" smtClean="0"/>
              <a:t>RAID 15, RAID 51</a:t>
            </a:r>
          </a:p>
        </p:txBody>
      </p:sp>
    </p:spTree>
    <p:extLst>
      <p:ext uri="{BB962C8B-B14F-4D97-AF65-F5344CB8AC3E}">
        <p14:creationId xmlns:p14="http://schemas.microsoft.com/office/powerpoint/2010/main" val="20525281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 down Individual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single-disk approach</a:t>
            </a:r>
          </a:p>
          <a:p>
            <a:pPr marL="82296" indent="0">
              <a:buNone/>
            </a:pPr>
            <a:r>
              <a:rPr lang="en-US" dirty="0" smtClean="0"/>
              <a:t>+ No special hardware</a:t>
            </a:r>
          </a:p>
          <a:p>
            <a:pPr marL="82296" indent="0">
              <a:buNone/>
            </a:pPr>
            <a:r>
              <a:rPr lang="en-US" dirty="0" smtClean="0"/>
              <a:t>- Not effective for data striping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[Gurumurthi et al. 2003]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Facebook:  100 petabytes (10</a:t>
            </a:r>
            <a:r>
              <a:rPr lang="en-US" baseline="30000" dirty="0" smtClean="0"/>
              <a:t>15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Assumption $1/year </a:t>
            </a:r>
            <a:r>
              <a:rPr lang="en-US" dirty="0"/>
              <a:t>for </a:t>
            </a:r>
            <a:r>
              <a:rPr lang="en-US" dirty="0" smtClean="0"/>
              <a:t>1W/hour</a:t>
            </a:r>
            <a:endParaRPr lang="en-US" dirty="0"/>
          </a:p>
          <a:p>
            <a:r>
              <a:rPr lang="en-US" dirty="0" smtClean="0"/>
              <a:t>Use Hitachi </a:t>
            </a:r>
            <a:r>
              <a:rPr lang="en-US" dirty="0" err="1" smtClean="0"/>
              <a:t>Deskstar</a:t>
            </a:r>
            <a:r>
              <a:rPr lang="en-US" dirty="0" smtClean="0"/>
              <a:t> 7K1000 1TB disks</a:t>
            </a:r>
          </a:p>
          <a:p>
            <a:pPr lvl="1"/>
            <a:r>
              <a:rPr lang="en-US" dirty="0" smtClean="0"/>
              <a:t>$7M for </a:t>
            </a:r>
            <a:r>
              <a:rPr lang="en-US" dirty="0"/>
              <a:t>9</a:t>
            </a:r>
            <a:r>
              <a:rPr lang="en-US" dirty="0" smtClean="0"/>
              <a:t>0K disks, $960K/year for electricity</a:t>
            </a:r>
          </a:p>
          <a:p>
            <a:r>
              <a:rPr lang="en-US" dirty="0" smtClean="0"/>
              <a:t>Use Hitachi Z5K500 500GB laptop disks</a:t>
            </a:r>
          </a:p>
          <a:p>
            <a:pPr lvl="1"/>
            <a:r>
              <a:rPr lang="en-US" dirty="0" smtClean="0"/>
              <a:t>$11M for 190K disks, $261K/year for electricity</a:t>
            </a:r>
          </a:p>
          <a:p>
            <a:r>
              <a:rPr lang="en-US" dirty="0" smtClean="0"/>
              <a:t>Flash?  Don’t even think about it.</a:t>
            </a:r>
          </a:p>
          <a:p>
            <a:pPr marL="402336" lvl="1" indent="0">
              <a:buNone/>
            </a:pPr>
            <a:endParaRPr lang="en-US" dirty="0" smtClean="0"/>
          </a:p>
          <a:p>
            <a:pPr marL="402336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/>
          <a:p>
            <a:r>
              <a:rPr lang="en-US" smtClean="0"/>
              <a:t>[Ziegler 2012]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1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Disks for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MAID (Massive </a:t>
            </a:r>
            <a:r>
              <a:rPr lang="en-US" dirty="0"/>
              <a:t>A</a:t>
            </a:r>
            <a:r>
              <a:rPr lang="en-US" dirty="0" smtClean="0"/>
              <a:t>rray of Idle </a:t>
            </a:r>
            <a:r>
              <a:rPr lang="en-US" dirty="0"/>
              <a:t>D</a:t>
            </a:r>
            <a:r>
              <a:rPr lang="en-US" dirty="0" smtClean="0"/>
              <a:t>isks)</a:t>
            </a:r>
          </a:p>
          <a:p>
            <a:pPr lvl="1"/>
            <a:r>
              <a:rPr lang="en-US" dirty="0" smtClean="0"/>
              <a:t>Designed for archival purposes</a:t>
            </a:r>
          </a:p>
          <a:p>
            <a:pPr lvl="1"/>
            <a:r>
              <a:rPr lang="en-US" dirty="0" smtClean="0"/>
              <a:t>Dedicate a few disks to cache frequently referenced data</a:t>
            </a:r>
          </a:p>
          <a:p>
            <a:pPr lvl="1"/>
            <a:r>
              <a:rPr lang="en-US" dirty="0" smtClean="0"/>
              <a:t>Updates are deferred</a:t>
            </a:r>
          </a:p>
          <a:p>
            <a:pPr marL="82296" indent="0">
              <a:buNone/>
            </a:pPr>
            <a:r>
              <a:rPr lang="en-US" dirty="0" smtClean="0"/>
              <a:t>+ Significant energy savings</a:t>
            </a:r>
          </a:p>
          <a:p>
            <a:pPr marL="82296" indent="0">
              <a:buNone/>
            </a:pPr>
            <a:r>
              <a:rPr lang="en-US" dirty="0" smtClean="0"/>
              <a:t>- Not designed to maximize parallelism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[Colarelli and Grunwald 2002]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Variable RPM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Hibernator</a:t>
            </a:r>
          </a:p>
          <a:p>
            <a:pPr lvl="1"/>
            <a:r>
              <a:rPr lang="en-US" dirty="0" smtClean="0"/>
              <a:t>Periodically changes the RPM setting of disks</a:t>
            </a:r>
          </a:p>
          <a:p>
            <a:pPr lvl="2"/>
            <a:r>
              <a:rPr lang="en-US" dirty="0" smtClean="0"/>
              <a:t>Based on targeted response time</a:t>
            </a:r>
          </a:p>
          <a:p>
            <a:pPr lvl="1"/>
            <a:r>
              <a:rPr lang="en-US" dirty="0" smtClean="0"/>
              <a:t>Reorganizes blocks within individual stripes</a:t>
            </a:r>
          </a:p>
          <a:p>
            <a:pPr lvl="2"/>
            <a:r>
              <a:rPr lang="en-US" dirty="0" smtClean="0"/>
              <a:t>Blocks are assigned to disks based on their temperatures (hot/cold)</a:t>
            </a:r>
          </a:p>
          <a:p>
            <a:pPr marL="82296" indent="0">
              <a:buNone/>
            </a:pPr>
            <a:r>
              <a:rPr lang="en-US" dirty="0" smtClean="0"/>
              <a:t>+ Good energy savings</a:t>
            </a:r>
          </a:p>
          <a:p>
            <a:pPr marL="82296" indent="0">
              <a:buNone/>
            </a:pPr>
            <a:r>
              <a:rPr lang="en-US" dirty="0" smtClean="0"/>
              <a:t>- Data migration costs</a:t>
            </a:r>
          </a:p>
          <a:p>
            <a:pPr marL="658368" lvl="2" indent="0">
              <a:buNone/>
            </a:pPr>
            <a:endParaRPr lang="en-US" dirty="0"/>
          </a:p>
        </p:txBody>
      </p:sp>
      <p:pic>
        <p:nvPicPr>
          <p:cNvPr id="2050" name="Picture 2" descr="D:\My Documents\Research\Presentations\chalmers 2012\hibernat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962400"/>
            <a:ext cx="32194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[Zhu et al. 2005]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+ Content Regeneration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EERAID and RIMAC</a:t>
            </a:r>
          </a:p>
          <a:p>
            <a:pPr lvl="1"/>
            <a:r>
              <a:rPr lang="en-US" dirty="0" smtClean="0"/>
              <a:t>Assumes hardware RAID</a:t>
            </a:r>
          </a:p>
          <a:p>
            <a:pPr lvl="1"/>
            <a:r>
              <a:rPr lang="en-US" dirty="0" smtClean="0"/>
              <a:t>Adds flash to RAID controller to buffer updates </a:t>
            </a:r>
          </a:p>
          <a:p>
            <a:pPr lvl="2"/>
            <a:r>
              <a:rPr lang="en-US" dirty="0" smtClean="0"/>
              <a:t>Mostly to retain reliability characteristics</a:t>
            </a:r>
          </a:p>
          <a:p>
            <a:pPr lvl="2"/>
            <a:r>
              <a:rPr lang="en-US" dirty="0" smtClean="0"/>
              <a:t>Flushes </a:t>
            </a:r>
            <a:r>
              <a:rPr lang="en-US" dirty="0"/>
              <a:t>changes to different drives periodically</a:t>
            </a:r>
          </a:p>
          <a:p>
            <a:pPr lvl="3"/>
            <a:r>
              <a:rPr lang="en-US" dirty="0"/>
              <a:t>Lengthen idle periods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[Li et al. 2004; Yao and Wang 2006]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+ Content Regeneration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EERAID and RIMAC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blocks from </a:t>
            </a:r>
            <a:r>
              <a:rPr lang="en-US" dirty="0" smtClean="0">
                <a:solidFill>
                  <a:srgbClr val="FF0000"/>
                </a:solidFill>
              </a:rPr>
              <a:t>powered disks</a:t>
            </a:r>
            <a:r>
              <a:rPr lang="en-US" dirty="0" smtClean="0"/>
              <a:t> </a:t>
            </a:r>
            <a:r>
              <a:rPr lang="en-US" dirty="0"/>
              <a:t>to regenerate the block from </a:t>
            </a:r>
            <a:r>
              <a:rPr lang="en-US" dirty="0" smtClean="0">
                <a:solidFill>
                  <a:schemeClr val="accent1"/>
                </a:solidFill>
              </a:rPr>
              <a:t>sleeping disk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 smtClean="0"/>
              <a:t>Suppose </a:t>
            </a:r>
            <a:r>
              <a:rPr lang="en-US" dirty="0" smtClean="0">
                <a:solidFill>
                  <a:schemeClr val="accent1"/>
                </a:solidFill>
              </a:rPr>
              <a:t>B1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B3</a:t>
            </a:r>
            <a:r>
              <a:rPr lang="en-US" dirty="0" smtClean="0"/>
              <a:t> are in a stripe</a:t>
            </a:r>
          </a:p>
          <a:p>
            <a:pPr lvl="2"/>
            <a:r>
              <a:rPr lang="en-US" dirty="0" smtClean="0"/>
              <a:t>Read </a:t>
            </a:r>
            <a:r>
              <a:rPr lang="en-US" dirty="0" smtClean="0">
                <a:solidFill>
                  <a:srgbClr val="0070C0"/>
                </a:solidFill>
              </a:rPr>
              <a:t>B1</a:t>
            </a:r>
            <a:r>
              <a:rPr lang="en-US" dirty="0" smtClean="0"/>
              <a:t> = read </a:t>
            </a:r>
            <a:r>
              <a:rPr lang="en-US" dirty="0" smtClean="0">
                <a:solidFill>
                  <a:srgbClr val="FF0000"/>
                </a:solidFill>
              </a:rPr>
              <a:t>B2</a:t>
            </a:r>
            <a:r>
              <a:rPr lang="en-US" dirty="0" smtClean="0"/>
              <a:t>, read </a:t>
            </a:r>
            <a:r>
              <a:rPr lang="en-US" dirty="0" smtClean="0">
                <a:solidFill>
                  <a:srgbClr val="FF0000"/>
                </a:solidFill>
              </a:rPr>
              <a:t>B3</a:t>
            </a:r>
            <a:r>
              <a:rPr lang="en-US" dirty="0" smtClean="0"/>
              <a:t>, XOR(</a:t>
            </a:r>
            <a:r>
              <a:rPr lang="en-US" dirty="0" smtClean="0">
                <a:solidFill>
                  <a:srgbClr val="FF0000"/>
                </a:solidFill>
              </a:rPr>
              <a:t>B2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B3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Up to 30% energy savings</a:t>
            </a:r>
          </a:p>
          <a:p>
            <a:pPr lvl="2"/>
            <a:r>
              <a:rPr lang="en-US" dirty="0"/>
              <a:t>Benefits diminishes as the number of disks increases</a:t>
            </a:r>
          </a:p>
          <a:p>
            <a:pPr lvl="1"/>
            <a:r>
              <a:rPr lang="en-US" dirty="0"/>
              <a:t>Can improve performance for </a:t>
            </a:r>
            <a:r>
              <a:rPr lang="en-US" u="sng" dirty="0"/>
              <a:t>&lt;</a:t>
            </a:r>
            <a:r>
              <a:rPr lang="en-US" dirty="0"/>
              <a:t> 5 disks</a:t>
            </a:r>
          </a:p>
          <a:p>
            <a:pPr lvl="1"/>
            <a:r>
              <a:rPr lang="en-US" dirty="0"/>
              <a:t>Can degrade performance for &gt; 5 disks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[Li et al. 2004; Yao and Wang 2006]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+ Content Regeneration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(n, m) </a:t>
            </a:r>
            <a:r>
              <a:rPr lang="en-US" dirty="0" smtClean="0">
                <a:hlinkClick r:id="rId2" action="ppaction://hlinksldjump"/>
              </a:rPr>
              <a:t>erasure encoding</a:t>
            </a:r>
            <a:endParaRPr lang="en-US" dirty="0" smtClean="0"/>
          </a:p>
          <a:p>
            <a:pPr lvl="1"/>
            <a:r>
              <a:rPr lang="en-US" dirty="0" smtClean="0"/>
              <a:t>Any m out of n blocks can reconstruct the original content</a:t>
            </a:r>
          </a:p>
          <a:p>
            <a:pPr lvl="1"/>
            <a:r>
              <a:rPr lang="en-US" dirty="0" smtClean="0"/>
              <a:t>Separate m original disks from n – m disks with redundant information</a:t>
            </a:r>
          </a:p>
          <a:p>
            <a:pPr lvl="1"/>
            <a:r>
              <a:rPr lang="en-US" dirty="0" smtClean="0"/>
              <a:t>Spin down n – m disks during light loads</a:t>
            </a:r>
          </a:p>
          <a:p>
            <a:pPr lvl="1"/>
            <a:r>
              <a:rPr lang="en-US" dirty="0" smtClean="0"/>
              <a:t>Writes are buffered using NVRAM</a:t>
            </a:r>
          </a:p>
          <a:p>
            <a:pPr lvl="2"/>
            <a:r>
              <a:rPr lang="en-US" dirty="0" smtClean="0"/>
              <a:t>Flushed periodically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[Pinheiro et al. 2006]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295400" y="4724400"/>
            <a:ext cx="7543800" cy="2088358"/>
            <a:chOff x="1219200" y="4796075"/>
            <a:chExt cx="7543800" cy="2088358"/>
          </a:xfrm>
        </p:grpSpPr>
        <p:sp>
          <p:nvSpPr>
            <p:cNvPr id="6" name="AutoShape 28"/>
            <p:cNvSpPr>
              <a:spLocks noChangeArrowheads="1"/>
            </p:cNvSpPr>
            <p:nvPr/>
          </p:nvSpPr>
          <p:spPr bwMode="auto">
            <a:xfrm>
              <a:off x="1219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29"/>
            <p:cNvSpPr>
              <a:spLocks noChangeArrowheads="1"/>
            </p:cNvSpPr>
            <p:nvPr/>
          </p:nvSpPr>
          <p:spPr bwMode="auto">
            <a:xfrm>
              <a:off x="4648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30"/>
            <p:cNvSpPr>
              <a:spLocks noChangeArrowheads="1"/>
            </p:cNvSpPr>
            <p:nvPr/>
          </p:nvSpPr>
          <p:spPr bwMode="auto">
            <a:xfrm>
              <a:off x="3505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31"/>
            <p:cNvSpPr>
              <a:spLocks noChangeArrowheads="1"/>
            </p:cNvSpPr>
            <p:nvPr/>
          </p:nvSpPr>
          <p:spPr bwMode="auto">
            <a:xfrm>
              <a:off x="2362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32"/>
            <p:cNvSpPr>
              <a:spLocks noChangeArrowheads="1"/>
            </p:cNvSpPr>
            <p:nvPr/>
          </p:nvSpPr>
          <p:spPr bwMode="auto">
            <a:xfrm>
              <a:off x="5791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34"/>
            <p:cNvSpPr>
              <a:spLocks noChangeArrowheads="1"/>
            </p:cNvSpPr>
            <p:nvPr/>
          </p:nvSpPr>
          <p:spPr bwMode="auto">
            <a:xfrm>
              <a:off x="8077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35"/>
            <p:cNvSpPr>
              <a:spLocks noChangeArrowheads="1"/>
            </p:cNvSpPr>
            <p:nvPr/>
          </p:nvSpPr>
          <p:spPr bwMode="auto">
            <a:xfrm>
              <a:off x="6934200" y="5486400"/>
              <a:ext cx="685800" cy="914400"/>
            </a:xfrm>
            <a:prstGeom prst="can">
              <a:avLst>
                <a:gd name="adj" fmla="val 33333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eft Brace 12"/>
            <p:cNvSpPr/>
            <p:nvPr/>
          </p:nvSpPr>
          <p:spPr>
            <a:xfrm rot="16200000">
              <a:off x="3162300" y="4457701"/>
              <a:ext cx="228601" cy="41148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95300" y="6515101"/>
              <a:ext cx="362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6" name="Left Brace 15"/>
            <p:cNvSpPr/>
            <p:nvPr/>
          </p:nvSpPr>
          <p:spPr>
            <a:xfrm rot="5400000" flipV="1">
              <a:off x="7162799" y="3733803"/>
              <a:ext cx="228603" cy="297179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42953" y="4796075"/>
              <a:ext cx="68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  <a:r>
                <a:rPr lang="en-US" dirty="0" smtClean="0"/>
                <a:t> - 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0636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+ Content Regeneration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(n, m) erasure encoding</a:t>
            </a:r>
          </a:p>
          <a:p>
            <a:pPr marL="356616" lvl="1" indent="0">
              <a:buNone/>
            </a:pPr>
            <a:r>
              <a:rPr lang="en-US" dirty="0" smtClean="0"/>
              <a:t>+ Can save significant amount of power</a:t>
            </a:r>
          </a:p>
          <a:p>
            <a:pPr marL="356616" lvl="1" indent="0">
              <a:buNone/>
            </a:pPr>
            <a:r>
              <a:rPr lang="en-US" dirty="0" smtClean="0"/>
              <a:t>+ Can use all disks under peak load</a:t>
            </a:r>
          </a:p>
          <a:p>
            <a:pPr marL="813816" lvl="1" indent="-457200">
              <a:buFontTx/>
              <a:buChar char="-"/>
            </a:pPr>
            <a:r>
              <a:rPr lang="en-US" dirty="0" smtClean="0"/>
              <a:t>Erasure encoding can be computationally expensive</a:t>
            </a:r>
          </a:p>
          <a:p>
            <a:pPr marL="356616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[Pinheiro et al. 2006]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PARAID (Power-aware RAID)</a:t>
            </a:r>
          </a:p>
          <a:p>
            <a:r>
              <a:rPr lang="en-US" dirty="0" smtClean="0"/>
              <a:t>Replicate data from disks to be spun down to spare areas of active disks</a:t>
            </a:r>
          </a:p>
          <a:p>
            <a:pPr marL="82296" indent="0">
              <a:buNone/>
            </a:pPr>
            <a:r>
              <a:rPr lang="en-US" dirty="0" smtClean="0"/>
              <a:t>+ Preserves peak performance, reliability</a:t>
            </a:r>
          </a:p>
          <a:p>
            <a:pPr marL="82296" indent="0">
              <a:buNone/>
            </a:pPr>
            <a:r>
              <a:rPr lang="en-US" dirty="0" smtClean="0"/>
              <a:t>- Requires spare storage areas</a:t>
            </a:r>
          </a:p>
        </p:txBody>
      </p:sp>
      <p:sp>
        <p:nvSpPr>
          <p:cNvPr id="73" name="AutoShape 289"/>
          <p:cNvSpPr>
            <a:spLocks noChangeArrowheads="1"/>
          </p:cNvSpPr>
          <p:nvPr/>
        </p:nvSpPr>
        <p:spPr bwMode="auto">
          <a:xfrm>
            <a:off x="5391150" y="5184775"/>
            <a:ext cx="933450" cy="1012825"/>
          </a:xfrm>
          <a:prstGeom prst="can">
            <a:avLst>
              <a:gd name="adj" fmla="val 27126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AutoShape 290"/>
          <p:cNvSpPr>
            <a:spLocks noChangeArrowheads="1"/>
          </p:cNvSpPr>
          <p:nvPr/>
        </p:nvSpPr>
        <p:spPr bwMode="auto">
          <a:xfrm>
            <a:off x="5391150" y="4824968"/>
            <a:ext cx="933450" cy="650318"/>
          </a:xfrm>
          <a:prstGeom prst="can">
            <a:avLst>
              <a:gd name="adj" fmla="val 27168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AutoShape 291"/>
          <p:cNvSpPr>
            <a:spLocks noChangeArrowheads="1"/>
          </p:cNvSpPr>
          <p:nvPr/>
        </p:nvSpPr>
        <p:spPr bwMode="auto">
          <a:xfrm>
            <a:off x="4400550" y="5184775"/>
            <a:ext cx="931862" cy="1012825"/>
          </a:xfrm>
          <a:prstGeom prst="can">
            <a:avLst>
              <a:gd name="adj" fmla="val 27172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AutoShape 292"/>
          <p:cNvSpPr>
            <a:spLocks noChangeArrowheads="1"/>
          </p:cNvSpPr>
          <p:nvPr/>
        </p:nvSpPr>
        <p:spPr bwMode="auto">
          <a:xfrm>
            <a:off x="4400550" y="4824968"/>
            <a:ext cx="931862" cy="650318"/>
          </a:xfrm>
          <a:prstGeom prst="can">
            <a:avLst>
              <a:gd name="adj" fmla="val 27215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AutoShape 293"/>
          <p:cNvSpPr>
            <a:spLocks noChangeArrowheads="1"/>
          </p:cNvSpPr>
          <p:nvPr/>
        </p:nvSpPr>
        <p:spPr bwMode="auto">
          <a:xfrm>
            <a:off x="3409950" y="5184775"/>
            <a:ext cx="931862" cy="1012825"/>
          </a:xfrm>
          <a:prstGeom prst="can">
            <a:avLst>
              <a:gd name="adj" fmla="val 27172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AutoShape 294"/>
          <p:cNvSpPr>
            <a:spLocks noChangeArrowheads="1"/>
          </p:cNvSpPr>
          <p:nvPr/>
        </p:nvSpPr>
        <p:spPr bwMode="auto">
          <a:xfrm>
            <a:off x="3409950" y="4824968"/>
            <a:ext cx="931862" cy="650318"/>
          </a:xfrm>
          <a:prstGeom prst="can">
            <a:avLst>
              <a:gd name="adj" fmla="val 27215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AutoShape 295"/>
          <p:cNvSpPr>
            <a:spLocks noChangeArrowheads="1"/>
          </p:cNvSpPr>
          <p:nvPr/>
        </p:nvSpPr>
        <p:spPr bwMode="auto">
          <a:xfrm>
            <a:off x="6381750" y="5184775"/>
            <a:ext cx="933450" cy="1012825"/>
          </a:xfrm>
          <a:prstGeom prst="can">
            <a:avLst>
              <a:gd name="adj" fmla="val 27126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AutoShape 296"/>
          <p:cNvSpPr>
            <a:spLocks noChangeArrowheads="1"/>
          </p:cNvSpPr>
          <p:nvPr/>
        </p:nvSpPr>
        <p:spPr bwMode="auto">
          <a:xfrm>
            <a:off x="6381750" y="4824968"/>
            <a:ext cx="933450" cy="650318"/>
          </a:xfrm>
          <a:prstGeom prst="can">
            <a:avLst>
              <a:gd name="adj" fmla="val 27168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Text Box 297"/>
          <p:cNvSpPr txBox="1">
            <a:spLocks noChangeArrowheads="1"/>
          </p:cNvSpPr>
          <p:nvPr/>
        </p:nvSpPr>
        <p:spPr bwMode="auto">
          <a:xfrm>
            <a:off x="1807084" y="5597525"/>
            <a:ext cx="144570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1600" dirty="0" smtClean="0">
                <a:latin typeface="Arial" pitchFamily="34" charset="0"/>
              </a:rPr>
              <a:t>RAID level n</a:t>
            </a:r>
            <a:endParaRPr lang="en-US" sz="1600" dirty="0"/>
          </a:p>
        </p:txBody>
      </p:sp>
      <p:sp>
        <p:nvSpPr>
          <p:cNvPr id="92" name="Text Box 309"/>
          <p:cNvSpPr txBox="1">
            <a:spLocks noChangeArrowheads="1"/>
          </p:cNvSpPr>
          <p:nvPr/>
        </p:nvSpPr>
        <p:spPr bwMode="auto">
          <a:xfrm>
            <a:off x="5957887" y="4114800"/>
            <a:ext cx="133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just"/>
            <a:endParaRPr lang="en-US" sz="1600" dirty="0"/>
          </a:p>
        </p:txBody>
      </p:sp>
      <p:sp>
        <p:nvSpPr>
          <p:cNvPr id="93" name="AutoShape 310"/>
          <p:cNvSpPr>
            <a:spLocks noChangeArrowheads="1"/>
          </p:cNvSpPr>
          <p:nvPr/>
        </p:nvSpPr>
        <p:spPr bwMode="auto">
          <a:xfrm>
            <a:off x="7372350" y="5184775"/>
            <a:ext cx="933450" cy="1012825"/>
          </a:xfrm>
          <a:prstGeom prst="can">
            <a:avLst>
              <a:gd name="adj" fmla="val 271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AutoShape 311"/>
          <p:cNvSpPr>
            <a:spLocks noChangeArrowheads="1"/>
          </p:cNvSpPr>
          <p:nvPr/>
        </p:nvSpPr>
        <p:spPr bwMode="auto">
          <a:xfrm>
            <a:off x="7372350" y="4824968"/>
            <a:ext cx="933450" cy="650318"/>
          </a:xfrm>
          <a:prstGeom prst="can">
            <a:avLst>
              <a:gd name="adj" fmla="val 2716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AutoShape 373"/>
          <p:cNvSpPr>
            <a:spLocks/>
          </p:cNvSpPr>
          <p:nvPr/>
        </p:nvSpPr>
        <p:spPr bwMode="auto">
          <a:xfrm>
            <a:off x="3222624" y="4824968"/>
            <a:ext cx="98425" cy="596344"/>
          </a:xfrm>
          <a:prstGeom prst="leftBrace">
            <a:avLst>
              <a:gd name="adj1" fmla="val 96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" name="Group 375"/>
          <p:cNvGrpSpPr>
            <a:grpSpLocks/>
          </p:cNvGrpSpPr>
          <p:nvPr/>
        </p:nvGrpSpPr>
        <p:grpSpPr bwMode="auto">
          <a:xfrm>
            <a:off x="3511550" y="5611812"/>
            <a:ext cx="730250" cy="427038"/>
            <a:chOff x="1427" y="2764"/>
            <a:chExt cx="460" cy="269"/>
          </a:xfrm>
        </p:grpSpPr>
        <p:sp>
          <p:nvSpPr>
            <p:cNvPr id="99" name="Rectangle 376"/>
            <p:cNvSpPr>
              <a:spLocks noChangeArrowheads="1"/>
            </p:cNvSpPr>
            <p:nvPr/>
          </p:nvSpPr>
          <p:spPr bwMode="auto">
            <a:xfrm>
              <a:off x="1548" y="2764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Rectangle 377"/>
            <p:cNvSpPr>
              <a:spLocks noChangeArrowheads="1"/>
            </p:cNvSpPr>
            <p:nvPr/>
          </p:nvSpPr>
          <p:spPr bwMode="auto">
            <a:xfrm>
              <a:off x="1427" y="2764"/>
              <a:ext cx="96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Rectangle 378"/>
            <p:cNvSpPr>
              <a:spLocks noChangeArrowheads="1"/>
            </p:cNvSpPr>
            <p:nvPr/>
          </p:nvSpPr>
          <p:spPr bwMode="auto">
            <a:xfrm>
              <a:off x="1548" y="2909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379"/>
            <p:cNvSpPr>
              <a:spLocks noChangeArrowheads="1"/>
            </p:cNvSpPr>
            <p:nvPr/>
          </p:nvSpPr>
          <p:spPr bwMode="auto">
            <a:xfrm>
              <a:off x="1427" y="2909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380"/>
            <p:cNvSpPr>
              <a:spLocks noChangeArrowheads="1"/>
            </p:cNvSpPr>
            <p:nvPr/>
          </p:nvSpPr>
          <p:spPr bwMode="auto">
            <a:xfrm>
              <a:off x="1669" y="2764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381"/>
            <p:cNvSpPr>
              <a:spLocks noChangeArrowheads="1"/>
            </p:cNvSpPr>
            <p:nvPr/>
          </p:nvSpPr>
          <p:spPr bwMode="auto">
            <a:xfrm>
              <a:off x="1669" y="2909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382"/>
            <p:cNvSpPr>
              <a:spLocks noChangeArrowheads="1"/>
            </p:cNvSpPr>
            <p:nvPr/>
          </p:nvSpPr>
          <p:spPr bwMode="auto">
            <a:xfrm>
              <a:off x="1790" y="2764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383"/>
            <p:cNvSpPr>
              <a:spLocks noChangeArrowheads="1"/>
            </p:cNvSpPr>
            <p:nvPr/>
          </p:nvSpPr>
          <p:spPr bwMode="auto">
            <a:xfrm>
              <a:off x="1790" y="2909"/>
              <a:ext cx="97" cy="12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" name="Group 384"/>
          <p:cNvGrpSpPr>
            <a:grpSpLocks/>
          </p:cNvGrpSpPr>
          <p:nvPr/>
        </p:nvGrpSpPr>
        <p:grpSpPr bwMode="auto">
          <a:xfrm>
            <a:off x="4510087" y="5611812"/>
            <a:ext cx="730250" cy="427038"/>
            <a:chOff x="2056" y="2764"/>
            <a:chExt cx="460" cy="269"/>
          </a:xfrm>
        </p:grpSpPr>
        <p:sp>
          <p:nvSpPr>
            <p:cNvPr id="108" name="Rectangle 385"/>
            <p:cNvSpPr>
              <a:spLocks noChangeArrowheads="1"/>
            </p:cNvSpPr>
            <p:nvPr/>
          </p:nvSpPr>
          <p:spPr bwMode="auto">
            <a:xfrm>
              <a:off x="2177" y="2764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386"/>
            <p:cNvSpPr>
              <a:spLocks noChangeArrowheads="1"/>
            </p:cNvSpPr>
            <p:nvPr/>
          </p:nvSpPr>
          <p:spPr bwMode="auto">
            <a:xfrm>
              <a:off x="2056" y="2764"/>
              <a:ext cx="96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Rectangle 387"/>
            <p:cNvSpPr>
              <a:spLocks noChangeArrowheads="1"/>
            </p:cNvSpPr>
            <p:nvPr/>
          </p:nvSpPr>
          <p:spPr bwMode="auto">
            <a:xfrm>
              <a:off x="2177" y="2909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388"/>
            <p:cNvSpPr>
              <a:spLocks noChangeArrowheads="1"/>
            </p:cNvSpPr>
            <p:nvPr/>
          </p:nvSpPr>
          <p:spPr bwMode="auto">
            <a:xfrm>
              <a:off x="2056" y="2909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389"/>
            <p:cNvSpPr>
              <a:spLocks noChangeArrowheads="1"/>
            </p:cNvSpPr>
            <p:nvPr/>
          </p:nvSpPr>
          <p:spPr bwMode="auto">
            <a:xfrm>
              <a:off x="2298" y="2764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Rectangle 390"/>
            <p:cNvSpPr>
              <a:spLocks noChangeArrowheads="1"/>
            </p:cNvSpPr>
            <p:nvPr/>
          </p:nvSpPr>
          <p:spPr bwMode="auto">
            <a:xfrm>
              <a:off x="2298" y="2909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391"/>
            <p:cNvSpPr>
              <a:spLocks noChangeArrowheads="1"/>
            </p:cNvSpPr>
            <p:nvPr/>
          </p:nvSpPr>
          <p:spPr bwMode="auto">
            <a:xfrm>
              <a:off x="2419" y="2764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Rectangle 392"/>
            <p:cNvSpPr>
              <a:spLocks noChangeArrowheads="1"/>
            </p:cNvSpPr>
            <p:nvPr/>
          </p:nvSpPr>
          <p:spPr bwMode="auto">
            <a:xfrm>
              <a:off x="2419" y="2909"/>
              <a:ext cx="97" cy="12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" name="Group 393"/>
          <p:cNvGrpSpPr>
            <a:grpSpLocks/>
          </p:cNvGrpSpPr>
          <p:nvPr/>
        </p:nvGrpSpPr>
        <p:grpSpPr bwMode="auto">
          <a:xfrm>
            <a:off x="5470525" y="5611812"/>
            <a:ext cx="730250" cy="427038"/>
            <a:chOff x="2661" y="2764"/>
            <a:chExt cx="460" cy="269"/>
          </a:xfrm>
        </p:grpSpPr>
        <p:sp>
          <p:nvSpPr>
            <p:cNvPr id="117" name="Rectangle 394"/>
            <p:cNvSpPr>
              <a:spLocks noChangeArrowheads="1"/>
            </p:cNvSpPr>
            <p:nvPr/>
          </p:nvSpPr>
          <p:spPr bwMode="auto">
            <a:xfrm>
              <a:off x="2782" y="2764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Rectangle 395"/>
            <p:cNvSpPr>
              <a:spLocks noChangeArrowheads="1"/>
            </p:cNvSpPr>
            <p:nvPr/>
          </p:nvSpPr>
          <p:spPr bwMode="auto">
            <a:xfrm>
              <a:off x="2661" y="2764"/>
              <a:ext cx="96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Rectangle 396"/>
            <p:cNvSpPr>
              <a:spLocks noChangeArrowheads="1"/>
            </p:cNvSpPr>
            <p:nvPr/>
          </p:nvSpPr>
          <p:spPr bwMode="auto">
            <a:xfrm>
              <a:off x="2782" y="2909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397"/>
            <p:cNvSpPr>
              <a:spLocks noChangeArrowheads="1"/>
            </p:cNvSpPr>
            <p:nvPr/>
          </p:nvSpPr>
          <p:spPr bwMode="auto">
            <a:xfrm>
              <a:off x="2661" y="2909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398"/>
            <p:cNvSpPr>
              <a:spLocks noChangeArrowheads="1"/>
            </p:cNvSpPr>
            <p:nvPr/>
          </p:nvSpPr>
          <p:spPr bwMode="auto">
            <a:xfrm>
              <a:off x="2903" y="2764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Rectangle 399"/>
            <p:cNvSpPr>
              <a:spLocks noChangeArrowheads="1"/>
            </p:cNvSpPr>
            <p:nvPr/>
          </p:nvSpPr>
          <p:spPr bwMode="auto">
            <a:xfrm>
              <a:off x="2903" y="2909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Rectangle 400"/>
            <p:cNvSpPr>
              <a:spLocks noChangeArrowheads="1"/>
            </p:cNvSpPr>
            <p:nvPr/>
          </p:nvSpPr>
          <p:spPr bwMode="auto">
            <a:xfrm>
              <a:off x="3024" y="2764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Rectangle 401"/>
            <p:cNvSpPr>
              <a:spLocks noChangeArrowheads="1"/>
            </p:cNvSpPr>
            <p:nvPr/>
          </p:nvSpPr>
          <p:spPr bwMode="auto">
            <a:xfrm>
              <a:off x="3024" y="2909"/>
              <a:ext cx="97" cy="12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" name="Group 402"/>
          <p:cNvGrpSpPr>
            <a:grpSpLocks/>
          </p:cNvGrpSpPr>
          <p:nvPr/>
        </p:nvGrpSpPr>
        <p:grpSpPr bwMode="auto">
          <a:xfrm>
            <a:off x="6469062" y="5611812"/>
            <a:ext cx="730250" cy="427038"/>
            <a:chOff x="3290" y="2764"/>
            <a:chExt cx="460" cy="269"/>
          </a:xfrm>
        </p:grpSpPr>
        <p:sp>
          <p:nvSpPr>
            <p:cNvPr id="126" name="Rectangle 403"/>
            <p:cNvSpPr>
              <a:spLocks noChangeArrowheads="1"/>
            </p:cNvSpPr>
            <p:nvPr/>
          </p:nvSpPr>
          <p:spPr bwMode="auto">
            <a:xfrm>
              <a:off x="3411" y="2764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Rectangle 404"/>
            <p:cNvSpPr>
              <a:spLocks noChangeArrowheads="1"/>
            </p:cNvSpPr>
            <p:nvPr/>
          </p:nvSpPr>
          <p:spPr bwMode="auto">
            <a:xfrm>
              <a:off x="3290" y="2764"/>
              <a:ext cx="96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Rectangle 405"/>
            <p:cNvSpPr>
              <a:spLocks noChangeArrowheads="1"/>
            </p:cNvSpPr>
            <p:nvPr/>
          </p:nvSpPr>
          <p:spPr bwMode="auto">
            <a:xfrm>
              <a:off x="3411" y="2909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406"/>
            <p:cNvSpPr>
              <a:spLocks noChangeArrowheads="1"/>
            </p:cNvSpPr>
            <p:nvPr/>
          </p:nvSpPr>
          <p:spPr bwMode="auto">
            <a:xfrm>
              <a:off x="3290" y="2909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407"/>
            <p:cNvSpPr>
              <a:spLocks noChangeArrowheads="1"/>
            </p:cNvSpPr>
            <p:nvPr/>
          </p:nvSpPr>
          <p:spPr bwMode="auto">
            <a:xfrm>
              <a:off x="3532" y="2764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408"/>
            <p:cNvSpPr>
              <a:spLocks noChangeArrowheads="1"/>
            </p:cNvSpPr>
            <p:nvPr/>
          </p:nvSpPr>
          <p:spPr bwMode="auto">
            <a:xfrm>
              <a:off x="3532" y="2909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Rectangle 409"/>
            <p:cNvSpPr>
              <a:spLocks noChangeArrowheads="1"/>
            </p:cNvSpPr>
            <p:nvPr/>
          </p:nvSpPr>
          <p:spPr bwMode="auto">
            <a:xfrm>
              <a:off x="3653" y="2764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Rectangle 410"/>
            <p:cNvSpPr>
              <a:spLocks noChangeArrowheads="1"/>
            </p:cNvSpPr>
            <p:nvPr/>
          </p:nvSpPr>
          <p:spPr bwMode="auto">
            <a:xfrm>
              <a:off x="3653" y="2909"/>
              <a:ext cx="97" cy="124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" name="Group 411"/>
          <p:cNvGrpSpPr>
            <a:grpSpLocks/>
          </p:cNvGrpSpPr>
          <p:nvPr/>
        </p:nvGrpSpPr>
        <p:grpSpPr bwMode="auto">
          <a:xfrm>
            <a:off x="7467600" y="5611812"/>
            <a:ext cx="730250" cy="427038"/>
            <a:chOff x="3919" y="2764"/>
            <a:chExt cx="460" cy="269"/>
          </a:xfrm>
        </p:grpSpPr>
        <p:sp>
          <p:nvSpPr>
            <p:cNvPr id="135" name="Rectangle 412"/>
            <p:cNvSpPr>
              <a:spLocks noChangeArrowheads="1"/>
            </p:cNvSpPr>
            <p:nvPr/>
          </p:nvSpPr>
          <p:spPr bwMode="auto">
            <a:xfrm>
              <a:off x="4040" y="2764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Rectangle 413"/>
            <p:cNvSpPr>
              <a:spLocks noChangeArrowheads="1"/>
            </p:cNvSpPr>
            <p:nvPr/>
          </p:nvSpPr>
          <p:spPr bwMode="auto">
            <a:xfrm>
              <a:off x="3919" y="2764"/>
              <a:ext cx="96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Rectangle 414"/>
            <p:cNvSpPr>
              <a:spLocks noChangeArrowheads="1"/>
            </p:cNvSpPr>
            <p:nvPr/>
          </p:nvSpPr>
          <p:spPr bwMode="auto">
            <a:xfrm>
              <a:off x="4040" y="2909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Rectangle 415"/>
            <p:cNvSpPr>
              <a:spLocks noChangeArrowheads="1"/>
            </p:cNvSpPr>
            <p:nvPr/>
          </p:nvSpPr>
          <p:spPr bwMode="auto">
            <a:xfrm>
              <a:off x="3919" y="2909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416"/>
            <p:cNvSpPr>
              <a:spLocks noChangeArrowheads="1"/>
            </p:cNvSpPr>
            <p:nvPr/>
          </p:nvSpPr>
          <p:spPr bwMode="auto">
            <a:xfrm>
              <a:off x="4161" y="2764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Rectangle 417"/>
            <p:cNvSpPr>
              <a:spLocks noChangeArrowheads="1"/>
            </p:cNvSpPr>
            <p:nvPr/>
          </p:nvSpPr>
          <p:spPr bwMode="auto">
            <a:xfrm>
              <a:off x="4161" y="2909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Rectangle 418"/>
            <p:cNvSpPr>
              <a:spLocks noChangeArrowheads="1"/>
            </p:cNvSpPr>
            <p:nvPr/>
          </p:nvSpPr>
          <p:spPr bwMode="auto">
            <a:xfrm>
              <a:off x="4282" y="2764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Rectangle 419"/>
            <p:cNvSpPr>
              <a:spLocks noChangeArrowheads="1"/>
            </p:cNvSpPr>
            <p:nvPr/>
          </p:nvSpPr>
          <p:spPr bwMode="auto">
            <a:xfrm>
              <a:off x="4282" y="2909"/>
              <a:ext cx="97" cy="124"/>
            </a:xfrm>
            <a:prstGeom prst="rect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" name="Rectangle 435"/>
          <p:cNvSpPr>
            <a:spLocks noChangeArrowheads="1"/>
          </p:cNvSpPr>
          <p:nvPr/>
        </p:nvSpPr>
        <p:spPr bwMode="auto">
          <a:xfrm>
            <a:off x="5854700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" name="Rectangle 436"/>
          <p:cNvSpPr>
            <a:spLocks noChangeArrowheads="1"/>
          </p:cNvSpPr>
          <p:nvPr/>
        </p:nvSpPr>
        <p:spPr bwMode="auto">
          <a:xfrm>
            <a:off x="6661150" y="5227637"/>
            <a:ext cx="152400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0" name="Rectangle 437"/>
          <p:cNvSpPr>
            <a:spLocks noChangeArrowheads="1"/>
          </p:cNvSpPr>
          <p:nvPr/>
        </p:nvSpPr>
        <p:spPr bwMode="auto">
          <a:xfrm>
            <a:off x="5662612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1" name="Rectangle 438"/>
          <p:cNvSpPr>
            <a:spLocks noChangeArrowheads="1"/>
          </p:cNvSpPr>
          <p:nvPr/>
        </p:nvSpPr>
        <p:spPr bwMode="auto">
          <a:xfrm>
            <a:off x="6853237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Rectangle 439"/>
          <p:cNvSpPr>
            <a:spLocks noChangeArrowheads="1"/>
          </p:cNvSpPr>
          <p:nvPr/>
        </p:nvSpPr>
        <p:spPr bwMode="auto">
          <a:xfrm>
            <a:off x="4894262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Rectangle 440"/>
          <p:cNvSpPr>
            <a:spLocks noChangeArrowheads="1"/>
          </p:cNvSpPr>
          <p:nvPr/>
        </p:nvSpPr>
        <p:spPr bwMode="auto">
          <a:xfrm>
            <a:off x="4702175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" name="Rectangle 441"/>
          <p:cNvSpPr>
            <a:spLocks noChangeArrowheads="1"/>
          </p:cNvSpPr>
          <p:nvPr/>
        </p:nvSpPr>
        <p:spPr bwMode="auto">
          <a:xfrm>
            <a:off x="3895725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Rectangle 442"/>
          <p:cNvSpPr>
            <a:spLocks noChangeArrowheads="1"/>
          </p:cNvSpPr>
          <p:nvPr/>
        </p:nvSpPr>
        <p:spPr bwMode="auto">
          <a:xfrm>
            <a:off x="3703637" y="5227637"/>
            <a:ext cx="153987" cy="19685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" name="Rectangle 443"/>
          <p:cNvSpPr>
            <a:spLocks noChangeArrowheads="1"/>
          </p:cNvSpPr>
          <p:nvPr/>
        </p:nvSpPr>
        <p:spPr bwMode="auto">
          <a:xfrm>
            <a:off x="3587750" y="5184775"/>
            <a:ext cx="3611562" cy="277812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1795687" y="4965461"/>
            <a:ext cx="1460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</a:rPr>
              <a:t>unused </a:t>
            </a:r>
            <a:r>
              <a:rPr lang="en-US" sz="1600" dirty="0">
                <a:latin typeface="Arial" pitchFamily="34" charset="0"/>
              </a:rPr>
              <a:t>areas</a:t>
            </a:r>
          </a:p>
        </p:txBody>
      </p:sp>
      <p:sp>
        <p:nvSpPr>
          <p:cNvPr id="174" name="Footer Placeholder 1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[Weddle et al. 2007]</a:t>
            </a:r>
            <a:endParaRPr lang="en-US"/>
          </a:p>
        </p:txBody>
      </p:sp>
      <p:sp>
        <p:nvSpPr>
          <p:cNvPr id="175" name="Slide Number Placeholder 1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Transposed Mirroring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Diskgroup</a:t>
            </a:r>
            <a:endParaRPr lang="en-US" dirty="0" smtClean="0"/>
          </a:p>
          <a:p>
            <a:pPr lvl="1"/>
            <a:r>
              <a:rPr lang="en-US" dirty="0" smtClean="0"/>
              <a:t>Based on RAID 0 + 1 (mirrored RAID 0)</a:t>
            </a:r>
          </a:p>
          <a:p>
            <a:pPr lvl="2"/>
            <a:r>
              <a:rPr lang="en-US" dirty="0" smtClean="0"/>
              <a:t>With a twist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[Lu et al. 2007]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48061"/>
              </p:ext>
            </p:extLst>
          </p:nvPr>
        </p:nvGraphicFramePr>
        <p:xfrm>
          <a:off x="1752600" y="4038600"/>
          <a:ext cx="6629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RAID 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RAID 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51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Transposed Mirroring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Diskgroup</a:t>
            </a:r>
            <a:endParaRPr lang="en-US" dirty="0" smtClean="0"/>
          </a:p>
          <a:p>
            <a:pPr lvl="1"/>
            <a:r>
              <a:rPr lang="en-US" dirty="0" smtClean="0"/>
              <a:t>Use flash to buffer writes</a:t>
            </a:r>
          </a:p>
          <a:p>
            <a:pPr marL="402336" lvl="1" indent="0">
              <a:buNone/>
            </a:pPr>
            <a:r>
              <a:rPr lang="en-US" dirty="0" smtClean="0"/>
              <a:t>+ Can power on disks in the 2</a:t>
            </a:r>
            <a:r>
              <a:rPr lang="en-US" baseline="30000" dirty="0" smtClean="0"/>
              <a:t>nd</a:t>
            </a:r>
            <a:r>
              <a:rPr lang="en-US" dirty="0" smtClean="0"/>
              <a:t> RAID 0 incrementally to meet performance needs</a:t>
            </a:r>
          </a:p>
          <a:p>
            <a:pPr marL="402336" lvl="1" indent="0">
              <a:buNone/>
            </a:pPr>
            <a:r>
              <a:rPr lang="en-US" dirty="0" smtClean="0"/>
              <a:t>- Reduced reliability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[Lu et al. 2007]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45595"/>
              </p:ext>
            </p:extLst>
          </p:nvPr>
        </p:nvGraphicFramePr>
        <p:xfrm>
          <a:off x="1752600" y="4038600"/>
          <a:ext cx="6629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RAID 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RAID 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744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File-system-level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descriptions</a:t>
            </a:r>
          </a:p>
          <a:p>
            <a:r>
              <a:rPr lang="en-US" dirty="0"/>
              <a:t>E</a:t>
            </a:r>
            <a:r>
              <a:rPr lang="en-US" dirty="0" smtClean="0"/>
              <a:t>nergy-saving techniques</a:t>
            </a:r>
          </a:p>
          <a:p>
            <a:pPr lvl="1"/>
            <a:r>
              <a:rPr lang="en-US" dirty="0" smtClean="0"/>
              <a:t>Hot and cold tiers</a:t>
            </a:r>
          </a:p>
          <a:p>
            <a:pPr lvl="1"/>
            <a:r>
              <a:rPr lang="en-US" dirty="0" smtClean="0"/>
              <a:t>Replicate data</a:t>
            </a:r>
          </a:p>
          <a:p>
            <a:pPr lvl="1"/>
            <a:r>
              <a:rPr lang="en-US" dirty="0" smtClean="0"/>
              <a:t>Access remote RAM</a:t>
            </a:r>
          </a:p>
          <a:p>
            <a:pPr lvl="1"/>
            <a:r>
              <a:rPr lang="en-US" dirty="0" smtClean="0"/>
              <a:t>Use local storage as backup</a:t>
            </a:r>
          </a:p>
          <a:p>
            <a:pPr lvl="1"/>
            <a:endParaRPr lang="en-US" dirty="0" smtClean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5334000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1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Exponential growth in storage demand</a:t>
            </a:r>
          </a:p>
          <a:p>
            <a:pPr lvl="1"/>
            <a:r>
              <a:rPr lang="en-US" dirty="0" smtClean="0"/>
              <a:t>Data centers </a:t>
            </a:r>
          </a:p>
          <a:p>
            <a:pPr lvl="1"/>
            <a:r>
              <a:rPr lang="en-US" dirty="0" smtClean="0"/>
              <a:t>Cloud computing</a:t>
            </a:r>
          </a:p>
          <a:p>
            <a:r>
              <a:rPr lang="en-US" dirty="0" smtClean="0"/>
              <a:t>Limited growth in storage density</a:t>
            </a:r>
          </a:p>
          <a:p>
            <a:pPr lvl="1"/>
            <a:r>
              <a:rPr lang="en-US" dirty="0" smtClean="0"/>
              <a:t>For both disk and flash devices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Storage can be both a performance and an energy bottlenecks…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names and attributes to blocks</a:t>
            </a:r>
          </a:p>
          <a:p>
            <a:r>
              <a:rPr lang="en-US" dirty="0" smtClean="0"/>
              <a:t>Map files to blocks</a:t>
            </a:r>
          </a:p>
          <a:p>
            <a:r>
              <a:rPr lang="en-US" dirty="0" smtClean="0"/>
              <a:t>Note:  a </a:t>
            </a:r>
            <a:r>
              <a:rPr lang="en-US" dirty="0"/>
              <a:t>file system does not know the physical medium of storage 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., disks vs. </a:t>
            </a:r>
            <a:r>
              <a:rPr lang="en-US" dirty="0" smtClean="0"/>
              <a:t>flash</a:t>
            </a:r>
          </a:p>
          <a:p>
            <a:pPr lvl="1"/>
            <a:r>
              <a:rPr lang="en-US" dirty="0" smtClean="0"/>
              <a:t>A RAID appears as a logical disk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35940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Energy-saving techniques below the file system should be usable for all file systems</a:t>
            </a:r>
          </a:p>
          <a:p>
            <a:pPr lvl="1"/>
            <a:r>
              <a:rPr lang="en-US" dirty="0" smtClean="0"/>
              <a:t>File-system-level techniques should be agnostic to physical storage media</a:t>
            </a:r>
          </a:p>
          <a:p>
            <a:r>
              <a:rPr lang="en-US" dirty="0" smtClean="0"/>
              <a:t>In reality, many energy-saving techniques are storage-medium-specific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be applied for both disk and flash</a:t>
            </a:r>
          </a:p>
          <a:p>
            <a:pPr lvl="1"/>
            <a:r>
              <a:rPr lang="en-US" dirty="0" smtClean="0"/>
              <a:t>Example:  data migration is ill-suited for flash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289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and Cold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Nomad FS</a:t>
            </a:r>
          </a:p>
          <a:p>
            <a:r>
              <a:rPr lang="en-US" dirty="0" smtClean="0"/>
              <a:t>Uses PDC (Popular Data Concentration)</a:t>
            </a:r>
          </a:p>
          <a:p>
            <a:pPr lvl="1"/>
            <a:r>
              <a:rPr lang="en-US" dirty="0" smtClean="0"/>
              <a:t>Exploits </a:t>
            </a:r>
            <a:r>
              <a:rPr lang="en-US" dirty="0" err="1" smtClean="0"/>
              <a:t>Zipf’s</a:t>
            </a:r>
            <a:r>
              <a:rPr lang="en-US" dirty="0" smtClean="0"/>
              <a:t> distribution on file popularity</a:t>
            </a:r>
          </a:p>
          <a:p>
            <a:pPr lvl="1"/>
            <a:r>
              <a:rPr lang="en-US" dirty="0" smtClean="0"/>
              <a:t>Use multi-level feedback queues to sort files by popularity</a:t>
            </a:r>
          </a:p>
          <a:p>
            <a:pPr lvl="2"/>
            <a:r>
              <a:rPr lang="en-US" dirty="0" smtClean="0"/>
              <a:t>N LRU queues with exponentially growing time slices</a:t>
            </a:r>
          </a:p>
          <a:p>
            <a:pPr lvl="2"/>
            <a:r>
              <a:rPr lang="en-US" dirty="0" smtClean="0"/>
              <a:t>Demote a file if not referenced within time slice</a:t>
            </a:r>
          </a:p>
          <a:p>
            <a:pPr lvl="2"/>
            <a:r>
              <a:rPr lang="en-US" dirty="0" smtClean="0"/>
              <a:t>Promote a file if referenced &gt; 2</a:t>
            </a:r>
            <a:r>
              <a:rPr lang="en-US" baseline="30000" dirty="0" smtClean="0"/>
              <a:t>N</a:t>
            </a:r>
            <a:r>
              <a:rPr lang="en-US" dirty="0" smtClean="0"/>
              <a:t> times</a:t>
            </a:r>
            <a:endParaRPr lang="en-US" baseline="3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[Pinheiro and Blanchini 2004]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328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and Cold Tiers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PDC</a:t>
            </a:r>
            <a:endParaRPr lang="en-US" baseline="30000" dirty="0" smtClean="0"/>
          </a:p>
          <a:p>
            <a:pPr lvl="1"/>
            <a:r>
              <a:rPr lang="en-US" dirty="0" smtClean="0"/>
              <a:t>Periodically migrate files to a subset of disks</a:t>
            </a:r>
          </a:p>
          <a:p>
            <a:pPr lvl="2"/>
            <a:r>
              <a:rPr lang="en-US" dirty="0" smtClean="0"/>
              <a:t>Sorted by the popularity</a:t>
            </a:r>
          </a:p>
          <a:p>
            <a:pPr lvl="2"/>
            <a:r>
              <a:rPr lang="en-US" dirty="0" smtClean="0"/>
              <a:t>Each disk capped by either file size or load (file size/</a:t>
            </a:r>
            <a:r>
              <a:rPr lang="en-US" dirty="0" err="1" smtClean="0"/>
              <a:t>interarrival</a:t>
            </a:r>
            <a:r>
              <a:rPr lang="en-US" dirty="0" smtClean="0"/>
              <a:t> time)</a:t>
            </a:r>
          </a:p>
          <a:p>
            <a:pPr marL="82296" indent="0">
              <a:buNone/>
            </a:pPr>
            <a:r>
              <a:rPr lang="en-US" smtClean="0"/>
              <a:t>+ </a:t>
            </a:r>
            <a:r>
              <a:rPr lang="en-US" dirty="0" smtClean="0"/>
              <a:t>Can save more energy than MAID</a:t>
            </a:r>
          </a:p>
          <a:p>
            <a:pPr marL="82296" indent="0">
              <a:buNone/>
            </a:pPr>
            <a:r>
              <a:rPr lang="en-US" dirty="0" smtClean="0"/>
              <a:t>- Not exploiting parallelism</a:t>
            </a:r>
          </a:p>
          <a:p>
            <a:pPr marL="82296" indent="0">
              <a:buNone/>
            </a:pPr>
            <a:r>
              <a:rPr lang="en-US" dirty="0" smtClean="0"/>
              <a:t>- Data migration overhead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[Pinheiro and Blanchini 2004]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886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FS2</a:t>
            </a:r>
          </a:p>
          <a:p>
            <a:pPr lvl="1"/>
            <a:r>
              <a:rPr lang="en-US" dirty="0" smtClean="0"/>
              <a:t>Identifies hot regions of a disk</a:t>
            </a:r>
          </a:p>
          <a:p>
            <a:pPr lvl="1"/>
            <a:r>
              <a:rPr lang="en-US" dirty="0" smtClean="0"/>
              <a:t>Replicates file blocks from other regions to the hot region to reduce seek delays</a:t>
            </a:r>
          </a:p>
          <a:p>
            <a:pPr lvl="1"/>
            <a:r>
              <a:rPr lang="en-US" dirty="0" smtClean="0"/>
              <a:t>Requires changes to both file-system and device-driver layers</a:t>
            </a:r>
          </a:p>
          <a:p>
            <a:pPr lvl="2"/>
            <a:r>
              <a:rPr lang="en-US" dirty="0" smtClean="0"/>
              <a:t>File system knows the free status of blocks and file membership of blocks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[Huang et al. 2005]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767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FS2</a:t>
            </a:r>
          </a:p>
          <a:p>
            <a:pPr lvl="1"/>
            <a:r>
              <a:rPr lang="en-US" dirty="0" smtClean="0"/>
              <a:t>For reads, access the replica closest to the current disk head</a:t>
            </a:r>
          </a:p>
          <a:p>
            <a:pPr lvl="1"/>
            <a:r>
              <a:rPr lang="en-US" dirty="0" smtClean="0"/>
              <a:t>For writes, invalidate replicas</a:t>
            </a:r>
          </a:p>
          <a:p>
            <a:pPr lvl="1"/>
            <a:r>
              <a:rPr lang="en-US" dirty="0" smtClean="0"/>
              <a:t>Additional data structures to track replicas</a:t>
            </a:r>
          </a:p>
          <a:p>
            <a:pPr lvl="2"/>
            <a:r>
              <a:rPr lang="en-US" dirty="0" smtClean="0"/>
              <a:t>Periodically flushed</a:t>
            </a:r>
          </a:p>
          <a:p>
            <a:pPr marL="82296" indent="0">
              <a:buNone/>
            </a:pPr>
            <a:r>
              <a:rPr lang="en-US" dirty="0" smtClean="0"/>
              <a:t>+ Saves energy and improves performance</a:t>
            </a:r>
          </a:p>
          <a:p>
            <a:pPr marL="82296" indent="0">
              <a:buNone/>
            </a:pPr>
            <a:r>
              <a:rPr lang="en-US" dirty="0" smtClean="0"/>
              <a:t>- Need free space and worry about crashes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[Huang et al. 2005]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74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Remote 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BlueFS</a:t>
            </a:r>
            <a:endParaRPr lang="en-US" dirty="0" smtClean="0"/>
          </a:p>
          <a:p>
            <a:pPr lvl="1"/>
            <a:r>
              <a:rPr lang="en-US" dirty="0" smtClean="0"/>
              <a:t>Designed for mobile devices</a:t>
            </a:r>
          </a:p>
          <a:p>
            <a:pPr lvl="1"/>
            <a:r>
              <a:rPr lang="en-US" dirty="0" smtClean="0"/>
              <a:t>Decides whether to fetch data from remote RAM or local disk depending on the power states and relative power consumption</a:t>
            </a:r>
          </a:p>
          <a:p>
            <a:pPr lvl="1"/>
            <a:r>
              <a:rPr lang="en-US" dirty="0" smtClean="0"/>
              <a:t>Updates persistently cached on mobile client</a:t>
            </a:r>
          </a:p>
          <a:p>
            <a:pPr lvl="2"/>
            <a:r>
              <a:rPr lang="en-US" dirty="0" smtClean="0"/>
              <a:t>Propagated to server in aggregation via optimistic consistency semantics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[Nightingale et al. 2005]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940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Remote 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BlueFS</a:t>
            </a:r>
            <a:endParaRPr lang="en-US" dirty="0" smtClean="0"/>
          </a:p>
          <a:p>
            <a:pPr lvl="1"/>
            <a:r>
              <a:rPr lang="en-US" dirty="0" smtClean="0"/>
              <a:t>One problem</a:t>
            </a:r>
          </a:p>
          <a:p>
            <a:pPr lvl="2"/>
            <a:r>
              <a:rPr lang="en-US" dirty="0" smtClean="0"/>
              <a:t>If files are accessed one at a time over a network, and local disk is powered down, little incentive exists to power up the local disk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smtClean="0"/>
              <a:t>Provides ghost hints to local disk about the opportunity cost</a:t>
            </a:r>
          </a:p>
          <a:p>
            <a:pPr lvl="1"/>
            <a:r>
              <a:rPr lang="en-US" dirty="0" smtClean="0"/>
              <a:t>Can reduce latency by 3x and energy by 2x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[Nightingale et al. 2005]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579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Local Storage as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GreenFS</a:t>
            </a:r>
            <a:endParaRPr lang="en-US" dirty="0" smtClean="0"/>
          </a:p>
          <a:p>
            <a:pPr lvl="1"/>
            <a:r>
              <a:rPr lang="en-US" dirty="0" smtClean="0"/>
              <a:t>Mostly designed for mobile devices</a:t>
            </a:r>
          </a:p>
          <a:p>
            <a:pPr lvl="2"/>
            <a:r>
              <a:rPr lang="en-US" dirty="0" smtClean="0"/>
              <a:t>Can be applied to desktops and servers as well</a:t>
            </a:r>
          </a:p>
          <a:p>
            <a:pPr lvl="1"/>
            <a:r>
              <a:rPr lang="en-US" dirty="0" smtClean="0"/>
              <a:t>When disconnected from a network</a:t>
            </a:r>
          </a:p>
          <a:p>
            <a:pPr lvl="2"/>
            <a:r>
              <a:rPr lang="en-US" dirty="0" smtClean="0"/>
              <a:t>Use flash to buffer writes</a:t>
            </a:r>
          </a:p>
          <a:p>
            <a:pPr lvl="1"/>
            <a:r>
              <a:rPr lang="en-US" dirty="0" smtClean="0"/>
              <a:t>When connected</a:t>
            </a:r>
          </a:p>
          <a:p>
            <a:pPr lvl="2"/>
            <a:r>
              <a:rPr lang="en-US" dirty="0" smtClean="0"/>
              <a:t>Use flash for caching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[Joukov and Sipek 2008]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07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Local Storage as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GreenFS</a:t>
            </a:r>
            <a:endParaRPr lang="en-US" dirty="0" smtClean="0"/>
          </a:p>
          <a:p>
            <a:pPr lvl="1"/>
            <a:r>
              <a:rPr lang="en-US" dirty="0" smtClean="0"/>
              <a:t>Local </a:t>
            </a:r>
            <a:r>
              <a:rPr lang="en-US" dirty="0"/>
              <a:t>disk is a backup of </a:t>
            </a:r>
            <a:r>
              <a:rPr lang="en-US" dirty="0" smtClean="0"/>
              <a:t>data stored remotely</a:t>
            </a:r>
            <a:endParaRPr lang="en-US" dirty="0"/>
          </a:p>
          <a:p>
            <a:pPr lvl="2"/>
            <a:r>
              <a:rPr lang="en-US" dirty="0" smtClean="0"/>
              <a:t>Provides continuous data protection</a:t>
            </a:r>
          </a:p>
          <a:p>
            <a:pPr lvl="2"/>
            <a:r>
              <a:rPr lang="en-US" dirty="0" smtClean="0"/>
              <a:t>Spun down most of the time</a:t>
            </a:r>
          </a:p>
          <a:p>
            <a:pPr lvl="3"/>
            <a:r>
              <a:rPr lang="en-US" dirty="0" smtClean="0"/>
              <a:t>Access the remote data whenever possible</a:t>
            </a:r>
          </a:p>
          <a:p>
            <a:pPr lvl="2"/>
            <a:r>
              <a:rPr lang="en-US" dirty="0" smtClean="0"/>
              <a:t>Spun up and synchronized at least once per day</a:t>
            </a:r>
          </a:p>
          <a:p>
            <a:pPr lvl="3"/>
            <a:r>
              <a:rPr lang="en-US" dirty="0" smtClean="0"/>
              <a:t>When the device is shut down</a:t>
            </a:r>
          </a:p>
          <a:p>
            <a:pPr lvl="3"/>
            <a:r>
              <a:rPr lang="en-US" dirty="0" smtClean="0"/>
              <a:t>When flash is near full</a:t>
            </a:r>
          </a:p>
          <a:p>
            <a:pPr lvl="3"/>
            <a:r>
              <a:rPr lang="en-US" dirty="0" smtClean="0"/>
              <a:t>Used when network connectivity is poor</a:t>
            </a:r>
          </a:p>
          <a:p>
            <a:pPr lvl="2"/>
            <a:r>
              <a:rPr lang="en-US" dirty="0" smtClean="0"/>
              <a:t>The number of disk power cycles are tracked and capped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[Joukov and Sipek 2008]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Software </a:t>
            </a:r>
            <a:r>
              <a:rPr lang="en-US" dirty="0" smtClean="0"/>
              <a:t>s</a:t>
            </a:r>
            <a:r>
              <a:rPr lang="en-US" smtClean="0"/>
              <a:t>torage </a:t>
            </a:r>
            <a:r>
              <a:rPr lang="en-US" dirty="0"/>
              <a:t>stack </a:t>
            </a:r>
            <a:r>
              <a:rPr lang="en-US" dirty="0" smtClean="0"/>
              <a:t>overview</a:t>
            </a:r>
            <a:endParaRPr lang="en-US" dirty="0"/>
          </a:p>
          <a:p>
            <a:r>
              <a:rPr lang="en-US" dirty="0" smtClean="0"/>
              <a:t>Power-saving techniques for different storage layers</a:t>
            </a:r>
            <a:endParaRPr lang="en-US" dirty="0"/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Device/multi-device driver</a:t>
            </a:r>
          </a:p>
          <a:p>
            <a:pPr lvl="1"/>
            <a:r>
              <a:rPr lang="en-US" dirty="0" smtClean="0"/>
              <a:t>File system</a:t>
            </a:r>
          </a:p>
          <a:p>
            <a:pPr lvl="1"/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Application</a:t>
            </a:r>
          </a:p>
          <a:p>
            <a:r>
              <a:rPr lang="en-US" dirty="0" smtClean="0"/>
              <a:t>By no means exhaustive…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Local Storage as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GreenFS</a:t>
            </a:r>
            <a:endParaRPr lang="en-US" dirty="0" smtClean="0"/>
          </a:p>
          <a:p>
            <a:pPr lvl="1"/>
            <a:r>
              <a:rPr lang="en-US" dirty="0" smtClean="0"/>
              <a:t>Performance depends on the workloads</a:t>
            </a:r>
          </a:p>
          <a:p>
            <a:pPr marL="402336" lvl="1" indent="0">
              <a:buNone/>
            </a:pPr>
            <a:r>
              <a:rPr lang="en-US" dirty="0" smtClean="0"/>
              <a:t>+ Can save some power (up to 14%)</a:t>
            </a:r>
          </a:p>
          <a:p>
            <a:pPr marL="402336" lvl="1" indent="0">
              <a:buNone/>
            </a:pPr>
            <a:r>
              <a:rPr lang="en-US" dirty="0" smtClean="0"/>
              <a:t>+ Noise reduction</a:t>
            </a:r>
          </a:p>
          <a:p>
            <a:pPr marL="402336" lvl="1" indent="0">
              <a:buNone/>
            </a:pPr>
            <a:r>
              <a:rPr lang="en-US" dirty="0" smtClean="0"/>
              <a:t>+ Better tolerance to shocks when disks are off </a:t>
            </a:r>
          </a:p>
          <a:p>
            <a:pPr marL="402336" lvl="1" indent="0">
              <a:buNone/>
            </a:pPr>
            <a:r>
              <a:rPr lang="en-US" dirty="0"/>
              <a:t> </a:t>
            </a:r>
            <a:r>
              <a:rPr lang="en-US" dirty="0" smtClean="0"/>
              <a:t>   most of the time</a:t>
            </a:r>
          </a:p>
          <a:p>
            <a:pPr marL="402336" lvl="1" indent="0">
              <a:buNone/>
            </a:pPr>
            <a:r>
              <a:rPr lang="en-US" dirty="0" smtClean="0"/>
              <a:t>- Does not work well for large files</a:t>
            </a:r>
          </a:p>
          <a:p>
            <a:pPr lvl="2"/>
            <a:r>
              <a:rPr lang="en-US" dirty="0" smtClean="0"/>
              <a:t>Power needed for network transfers &gt; disk</a:t>
            </a:r>
          </a:p>
          <a:p>
            <a:pPr lvl="2"/>
            <a:r>
              <a:rPr lang="en-US" dirty="0" smtClean="0"/>
              <a:t>Assumed to be rare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[Joukov and Sipek 2008]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662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VFS-level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descriptions</a:t>
            </a:r>
          </a:p>
          <a:p>
            <a:r>
              <a:rPr lang="en-US" dirty="0"/>
              <a:t>E</a:t>
            </a:r>
            <a:r>
              <a:rPr lang="en-US" dirty="0" smtClean="0"/>
              <a:t>nergy-efficient techniques</a:t>
            </a:r>
          </a:p>
          <a:p>
            <a:pPr lvl="1"/>
            <a:r>
              <a:rPr lang="en-US" dirty="0" smtClean="0"/>
              <a:t>Encourage IO bursts</a:t>
            </a:r>
          </a:p>
          <a:p>
            <a:pPr lvl="1"/>
            <a:r>
              <a:rPr lang="en-US" dirty="0" smtClean="0"/>
              <a:t>Cache cold disks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4953000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Enables an operation system to run different file systems simultaneously</a:t>
            </a:r>
          </a:p>
          <a:p>
            <a:r>
              <a:rPr lang="en-US" dirty="0" smtClean="0"/>
              <a:t>Handles common functions such as caching, prefetching, and write buffering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959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Encourage IO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Prefetch</a:t>
            </a:r>
            <a:r>
              <a:rPr lang="en-US" dirty="0" smtClean="0"/>
              <a:t> aggressively based on monitored IO profiles of process groups</a:t>
            </a:r>
          </a:p>
          <a:p>
            <a:pPr lvl="1"/>
            <a:r>
              <a:rPr lang="en-US" dirty="0" smtClean="0"/>
              <a:t>But not so much to cause eviction misses</a:t>
            </a:r>
          </a:p>
          <a:p>
            <a:r>
              <a:rPr lang="en-US" dirty="0" smtClean="0"/>
              <a:t>Writes are flushed once per minute</a:t>
            </a:r>
          </a:p>
          <a:p>
            <a:pPr lvl="1"/>
            <a:r>
              <a:rPr lang="en-US" dirty="0" smtClean="0"/>
              <a:t>As opposed to 30 seconds</a:t>
            </a:r>
          </a:p>
          <a:p>
            <a:pPr lvl="1"/>
            <a:r>
              <a:rPr lang="en-US" dirty="0" smtClean="0"/>
              <a:t>Allow applications to specify whether it is okay to postpone updates to file close</a:t>
            </a:r>
          </a:p>
          <a:p>
            <a:pPr lvl="2"/>
            <a:r>
              <a:rPr lang="en-US" dirty="0" smtClean="0"/>
              <a:t>Access time stamps for media files</a:t>
            </a:r>
          </a:p>
          <a:p>
            <a:pPr lvl="1"/>
            <a:r>
              <a:rPr lang="en-US" dirty="0" err="1" smtClean="0"/>
              <a:t>Preallocate</a:t>
            </a:r>
            <a:r>
              <a:rPr lang="en-US" dirty="0" smtClean="0"/>
              <a:t> memory based on write rate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[Papathanasiou and Scott 2004]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168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Encourage IO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egligible </a:t>
            </a:r>
            <a:r>
              <a:rPr lang="en-US" dirty="0"/>
              <a:t>performance overhead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+ Energy savings up to 80%</a:t>
            </a:r>
          </a:p>
          <a:p>
            <a:pPr marL="82296" indent="0">
              <a:buNone/>
            </a:pPr>
            <a:r>
              <a:rPr lang="en-US" dirty="0" smtClean="0"/>
              <a:t>- Somewhat reduced reliability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[Papathanasiou and Scott 2004]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158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Cold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more blocks from cold disks</a:t>
            </a:r>
          </a:p>
          <a:p>
            <a:pPr lvl="1"/>
            <a:r>
              <a:rPr lang="en-US" dirty="0" smtClean="0"/>
              <a:t>Lengthen the idle period of cold disks</a:t>
            </a:r>
          </a:p>
          <a:p>
            <a:pPr lvl="1"/>
            <a:r>
              <a:rPr lang="en-US" dirty="0" smtClean="0"/>
              <a:t>Slightly increase the load of hot disks</a:t>
            </a:r>
            <a:endParaRPr lang="en-US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1833562" y="3200400"/>
            <a:ext cx="6243638" cy="3200400"/>
            <a:chOff x="1600200" y="3352800"/>
            <a:chExt cx="6243638" cy="3200400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4267200" y="3352800"/>
              <a:ext cx="1046163" cy="438150"/>
              <a:chOff x="4285" y="1920"/>
              <a:chExt cx="659" cy="276"/>
            </a:xfrm>
          </p:grpSpPr>
          <p:grpSp>
            <p:nvGrpSpPr>
              <p:cNvPr id="129" name="Group 9"/>
              <p:cNvGrpSpPr>
                <a:grpSpLocks/>
              </p:cNvGrpSpPr>
              <p:nvPr/>
            </p:nvGrpSpPr>
            <p:grpSpPr bwMode="auto">
              <a:xfrm>
                <a:off x="4406" y="1920"/>
                <a:ext cx="538" cy="180"/>
                <a:chOff x="1225" y="2028"/>
                <a:chExt cx="538" cy="180"/>
              </a:xfrm>
            </p:grpSpPr>
            <p:grpSp>
              <p:nvGrpSpPr>
                <p:cNvPr id="162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1225" y="2100"/>
                  <a:ext cx="290" cy="103"/>
                  <a:chOff x="1053" y="2064"/>
                  <a:chExt cx="387" cy="137"/>
                </a:xfrm>
              </p:grpSpPr>
              <p:sp>
                <p:nvSpPr>
                  <p:cNvPr id="186" name="AutoShape 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7" name="Rectangle 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8" name="Rectangle 1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9" name="Rectangle 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90" name="Rectangle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91" name="Rectangle 1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92" name="Rectangle 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sp>
              <p:nvSpPr>
                <p:cNvPr id="163" name="AutoShap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1227" y="2028"/>
                  <a:ext cx="288" cy="79"/>
                </a:xfrm>
                <a:prstGeom prst="parallelogram">
                  <a:avLst>
                    <a:gd name="adj" fmla="val 91139"/>
                  </a:avLst>
                </a:prstGeom>
                <a:gradFill rotWithShape="0">
                  <a:gsLst>
                    <a:gs pos="0">
                      <a:srgbClr val="2F762F"/>
                    </a:gs>
                    <a:gs pos="100000">
                      <a:srgbClr val="66FF66"/>
                    </a:gs>
                  </a:gsLst>
                  <a:lin ang="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PerspectiveBottom"/>
                  <a:lightRig rig="legacyFlat3" dir="t"/>
                </a:scene3d>
                <a:sp3d extrusionH="87300" prstMaterial="legacyMatte">
                  <a:bevelT w="13500" h="13500" prst="angle"/>
                  <a:bevelB w="13500" h="13500" prst="angle"/>
                  <a:extrusionClr>
                    <a:srgbClr val="66FF66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Rectangle 19"/>
                <p:cNvSpPr>
                  <a:spLocks noChangeAspect="1" noChangeArrowheads="1"/>
                </p:cNvSpPr>
                <p:nvPr/>
              </p:nvSpPr>
              <p:spPr bwMode="auto">
                <a:xfrm>
                  <a:off x="1225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65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66" name="Rectangle 21"/>
                <p:cNvSpPr>
                  <a:spLocks noChangeAspect="1" noChangeArrowheads="1"/>
                </p:cNvSpPr>
                <p:nvPr/>
              </p:nvSpPr>
              <p:spPr bwMode="auto">
                <a:xfrm>
                  <a:off x="1407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67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1299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68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1335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grpSp>
              <p:nvGrpSpPr>
                <p:cNvPr id="169" name="Group 24"/>
                <p:cNvGrpSpPr>
                  <a:grpSpLocks noChangeAspect="1"/>
                </p:cNvGrpSpPr>
                <p:nvPr/>
              </p:nvGrpSpPr>
              <p:grpSpPr bwMode="auto">
                <a:xfrm>
                  <a:off x="1473" y="2105"/>
                  <a:ext cx="290" cy="103"/>
                  <a:chOff x="1053" y="2064"/>
                  <a:chExt cx="387" cy="137"/>
                </a:xfrm>
              </p:grpSpPr>
              <p:sp>
                <p:nvSpPr>
                  <p:cNvPr id="179" name="AutoShape 2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0" name="Rectangle 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1" name="Rectangle 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2" name="Rectangle 2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3" name="Rectangle 2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4" name="Rectangle 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85" name="Rectangle 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grpSp>
              <p:nvGrpSpPr>
                <p:cNvPr id="170" name="Group 32"/>
                <p:cNvGrpSpPr>
                  <a:grpSpLocks noChangeAspect="1"/>
                </p:cNvGrpSpPr>
                <p:nvPr/>
              </p:nvGrpSpPr>
              <p:grpSpPr bwMode="auto">
                <a:xfrm>
                  <a:off x="1473" y="2033"/>
                  <a:ext cx="290" cy="103"/>
                  <a:chOff x="1053" y="2064"/>
                  <a:chExt cx="387" cy="137"/>
                </a:xfrm>
              </p:grpSpPr>
              <p:sp>
                <p:nvSpPr>
                  <p:cNvPr id="172" name="AutoShape 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Rectangle 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74" name="Rectangle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75" name="Rectangle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76" name="Rectangle 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77" name="Rectangle 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78" name="Rectangle 3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sp>
              <p:nvSpPr>
                <p:cNvPr id="171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1371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130" name="Group 41"/>
              <p:cNvGrpSpPr>
                <a:grpSpLocks/>
              </p:cNvGrpSpPr>
              <p:nvPr/>
            </p:nvGrpSpPr>
            <p:grpSpPr bwMode="auto">
              <a:xfrm>
                <a:off x="4285" y="2016"/>
                <a:ext cx="538" cy="180"/>
                <a:chOff x="1225" y="2028"/>
                <a:chExt cx="538" cy="180"/>
              </a:xfrm>
            </p:grpSpPr>
            <p:grpSp>
              <p:nvGrpSpPr>
                <p:cNvPr id="131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1225" y="2100"/>
                  <a:ext cx="290" cy="103"/>
                  <a:chOff x="1053" y="2064"/>
                  <a:chExt cx="387" cy="137"/>
                </a:xfrm>
              </p:grpSpPr>
              <p:sp>
                <p:nvSpPr>
                  <p:cNvPr id="155" name="AutoShape 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6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7" name="Rectangle 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8" name="Rectangle 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9" name="Rectangle 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60" name="Rectangle 4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61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sp>
              <p:nvSpPr>
                <p:cNvPr id="132" name="AutoShape 50"/>
                <p:cNvSpPr>
                  <a:spLocks noChangeAspect="1" noChangeArrowheads="1"/>
                </p:cNvSpPr>
                <p:nvPr/>
              </p:nvSpPr>
              <p:spPr bwMode="auto">
                <a:xfrm>
                  <a:off x="1227" y="2028"/>
                  <a:ext cx="288" cy="79"/>
                </a:xfrm>
                <a:prstGeom prst="parallelogram">
                  <a:avLst>
                    <a:gd name="adj" fmla="val 91139"/>
                  </a:avLst>
                </a:prstGeom>
                <a:gradFill rotWithShape="0">
                  <a:gsLst>
                    <a:gs pos="0">
                      <a:srgbClr val="2F762F"/>
                    </a:gs>
                    <a:gs pos="100000">
                      <a:srgbClr val="66FF66"/>
                    </a:gs>
                  </a:gsLst>
                  <a:lin ang="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PerspectiveBottom"/>
                  <a:lightRig rig="legacyFlat3" dir="t"/>
                </a:scene3d>
                <a:sp3d extrusionH="87300" prstMaterial="legacyMatte">
                  <a:bevelT w="13500" h="13500" prst="angle"/>
                  <a:bevelB w="13500" h="13500" prst="angle"/>
                  <a:extrusionClr>
                    <a:srgbClr val="66FF66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Rectangl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1225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34" name="Rectangle 52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35" name="Rectangle 53"/>
                <p:cNvSpPr>
                  <a:spLocks noChangeAspect="1" noChangeArrowheads="1"/>
                </p:cNvSpPr>
                <p:nvPr/>
              </p:nvSpPr>
              <p:spPr bwMode="auto">
                <a:xfrm>
                  <a:off x="1407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36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1299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37" name="Rectangl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1335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  <p:grpSp>
              <p:nvGrpSpPr>
                <p:cNvPr id="138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1473" y="2105"/>
                  <a:ext cx="290" cy="103"/>
                  <a:chOff x="1053" y="2064"/>
                  <a:chExt cx="387" cy="137"/>
                </a:xfrm>
              </p:grpSpPr>
              <p:sp>
                <p:nvSpPr>
                  <p:cNvPr id="148" name="AutoShape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0" name="Rectangle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1" name="Rectangle 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2" name="Rectangle 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3" name="Rectangle 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54" name="Rectangle 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grpSp>
              <p:nvGrpSpPr>
                <p:cNvPr id="139" name="Group 64"/>
                <p:cNvGrpSpPr>
                  <a:grpSpLocks noChangeAspect="1"/>
                </p:cNvGrpSpPr>
                <p:nvPr/>
              </p:nvGrpSpPr>
              <p:grpSpPr bwMode="auto">
                <a:xfrm>
                  <a:off x="1473" y="2033"/>
                  <a:ext cx="290" cy="103"/>
                  <a:chOff x="1053" y="2064"/>
                  <a:chExt cx="387" cy="137"/>
                </a:xfrm>
              </p:grpSpPr>
              <p:sp>
                <p:nvSpPr>
                  <p:cNvPr id="141" name="AutoShape 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6" y="2064"/>
                    <a:ext cx="384" cy="105"/>
                  </a:xfrm>
                  <a:prstGeom prst="parallelogram">
                    <a:avLst>
                      <a:gd name="adj" fmla="val 91429"/>
                    </a:avLst>
                  </a:prstGeom>
                  <a:gradFill rotWithShape="0">
                    <a:gsLst>
                      <a:gs pos="0">
                        <a:srgbClr val="2F762F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Bottom"/>
                    <a:lightRig rig="legacyFlat3" dir="t"/>
                  </a:scene3d>
                  <a:sp3d extrusionH="87300" prstMaterial="legacyMatte">
                    <a:bevelT w="13500" h="13500" prst="angle"/>
                    <a:bevelB w="13500" h="13500" prst="angle"/>
                    <a:extrusionClr>
                      <a:srgbClr val="66FF66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Rectangle 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053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43" name="Rectangle 6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96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44" name="Rectangle 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04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45" name="Rectangle 6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52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46" name="Rectangle 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00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  <p:sp>
                <p:nvSpPr>
                  <p:cNvPr id="147" name="Rectangle 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248" y="2169"/>
                    <a:ext cx="29" cy="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2F"/>
                      </a:gs>
                      <a:gs pos="100000">
                        <a:srgbClr val="FFFF66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 eaLnBrk="1" hangingPunct="1"/>
                    <a:endParaRPr lang="en-US" sz="900" b="1">
                      <a:solidFill>
                        <a:srgbClr val="FFFF66"/>
                      </a:solidFill>
                      <a:latin typeface="Tahoma" pitchFamily="34" charset="0"/>
                    </a:endParaRPr>
                  </a:p>
                </p:txBody>
              </p:sp>
            </p:grpSp>
            <p:sp>
              <p:nvSpPr>
                <p:cNvPr id="140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1371" y="2107"/>
                  <a:ext cx="22" cy="2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2F"/>
                    </a:gs>
                    <a:gs pos="100000">
                      <a:srgbClr val="FFFF66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1" hangingPunct="1"/>
                  <a:endParaRPr lang="en-US" sz="900" b="1">
                    <a:solidFill>
                      <a:srgbClr val="FFFF66"/>
                    </a:solidFill>
                    <a:latin typeface="Tahoma" pitchFamily="34" charset="0"/>
                  </a:endParaRPr>
                </a:p>
              </p:txBody>
            </p:sp>
          </p:grpSp>
        </p:grpSp>
        <p:grpSp>
          <p:nvGrpSpPr>
            <p:cNvPr id="193" name="Group 192"/>
            <p:cNvGrpSpPr/>
            <p:nvPr/>
          </p:nvGrpSpPr>
          <p:grpSpPr>
            <a:xfrm>
              <a:off x="2133600" y="6019800"/>
              <a:ext cx="5257800" cy="533400"/>
              <a:chOff x="2133600" y="4648200"/>
              <a:chExt cx="5257800" cy="1524000"/>
            </a:xfrm>
          </p:grpSpPr>
          <p:sp>
            <p:nvSpPr>
              <p:cNvPr id="6" name="Line 81"/>
              <p:cNvSpPr>
                <a:spLocks noChangeShapeType="1"/>
              </p:cNvSpPr>
              <p:nvPr/>
            </p:nvSpPr>
            <p:spPr bwMode="auto">
              <a:xfrm flipV="1">
                <a:off x="2133600" y="4648200"/>
                <a:ext cx="0" cy="152400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82"/>
              <p:cNvSpPr>
                <a:spLocks noChangeShapeType="1"/>
              </p:cNvSpPr>
              <p:nvPr/>
            </p:nvSpPr>
            <p:spPr bwMode="auto">
              <a:xfrm flipV="1">
                <a:off x="7391400" y="4648200"/>
                <a:ext cx="0" cy="1524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83"/>
              <p:cNvSpPr>
                <a:spLocks noChangeShapeType="1"/>
              </p:cNvSpPr>
              <p:nvPr/>
            </p:nvSpPr>
            <p:spPr bwMode="auto">
              <a:xfrm flipV="1">
                <a:off x="6019800" y="4648200"/>
                <a:ext cx="0" cy="1524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lg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84"/>
              <p:cNvSpPr>
                <a:spLocks noChangeShapeType="1"/>
              </p:cNvSpPr>
              <p:nvPr/>
            </p:nvSpPr>
            <p:spPr bwMode="auto">
              <a:xfrm flipV="1">
                <a:off x="4724400" y="4648200"/>
                <a:ext cx="0" cy="1524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85"/>
              <p:cNvSpPr>
                <a:spLocks noChangeShapeType="1"/>
              </p:cNvSpPr>
              <p:nvPr/>
            </p:nvSpPr>
            <p:spPr bwMode="auto">
              <a:xfrm flipV="1">
                <a:off x="3429000" y="4648200"/>
                <a:ext cx="0" cy="15240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87"/>
            <p:cNvGrpSpPr>
              <a:grpSpLocks noChangeAspect="1"/>
            </p:cNvGrpSpPr>
            <p:nvPr/>
          </p:nvGrpSpPr>
          <p:grpSpPr bwMode="auto">
            <a:xfrm>
              <a:off x="2108200" y="4748213"/>
              <a:ext cx="477838" cy="876300"/>
              <a:chOff x="1519" y="2532"/>
              <a:chExt cx="401" cy="736"/>
            </a:xfrm>
          </p:grpSpPr>
          <p:sp>
            <p:nvSpPr>
              <p:cNvPr id="125" name="Freeform 88"/>
              <p:cNvSpPr>
                <a:spLocks noChangeAspect="1"/>
              </p:cNvSpPr>
              <p:nvPr/>
            </p:nvSpPr>
            <p:spPr bwMode="auto">
              <a:xfrm>
                <a:off x="1519" y="2867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6" name="Freeform 89"/>
              <p:cNvSpPr>
                <a:spLocks noChangeAspect="1"/>
              </p:cNvSpPr>
              <p:nvPr/>
            </p:nvSpPr>
            <p:spPr bwMode="auto">
              <a:xfrm>
                <a:off x="1519" y="3035"/>
                <a:ext cx="401" cy="233"/>
              </a:xfrm>
              <a:custGeom>
                <a:avLst/>
                <a:gdLst>
                  <a:gd name="T0" fmla="*/ 0 w 408"/>
                  <a:gd name="T1" fmla="*/ 62 h 237"/>
                  <a:gd name="T2" fmla="*/ 393 w 408"/>
                  <a:gd name="T3" fmla="*/ 0 h 237"/>
                  <a:gd name="T4" fmla="*/ 393 w 408"/>
                  <a:gd name="T5" fmla="*/ 165 h 237"/>
                  <a:gd name="T6" fmla="*/ 0 w 408"/>
                  <a:gd name="T7" fmla="*/ 228 h 237"/>
                  <a:gd name="T8" fmla="*/ 0 w 408"/>
                  <a:gd name="T9" fmla="*/ 62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7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6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Freeform 90"/>
              <p:cNvSpPr>
                <a:spLocks noChangeAspect="1"/>
              </p:cNvSpPr>
              <p:nvPr/>
            </p:nvSpPr>
            <p:spPr bwMode="auto">
              <a:xfrm>
                <a:off x="1519" y="2700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Freeform 91"/>
              <p:cNvSpPr>
                <a:spLocks noChangeAspect="1"/>
              </p:cNvSpPr>
              <p:nvPr/>
            </p:nvSpPr>
            <p:spPr bwMode="auto">
              <a:xfrm>
                <a:off x="1519" y="2532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92"/>
            <p:cNvGrpSpPr>
              <a:grpSpLocks noChangeAspect="1"/>
            </p:cNvGrpSpPr>
            <p:nvPr/>
          </p:nvGrpSpPr>
          <p:grpSpPr bwMode="auto">
            <a:xfrm>
              <a:off x="1600200" y="4822825"/>
              <a:ext cx="279400" cy="949325"/>
              <a:chOff x="1092" y="2595"/>
              <a:chExt cx="235" cy="797"/>
            </a:xfr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</p:grpSpPr>
          <p:sp>
            <p:nvSpPr>
              <p:cNvPr id="123" name="Rectangle 93"/>
              <p:cNvSpPr>
                <a:spLocks noChangeAspect="1" noChangeArrowheads="1"/>
              </p:cNvSpPr>
              <p:nvPr/>
            </p:nvSpPr>
            <p:spPr bwMode="auto">
              <a:xfrm>
                <a:off x="1092" y="2595"/>
                <a:ext cx="233" cy="67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4" name="Arc 94"/>
              <p:cNvSpPr>
                <a:spLocks noChangeAspect="1"/>
              </p:cNvSpPr>
              <p:nvPr/>
            </p:nvSpPr>
            <p:spPr bwMode="auto">
              <a:xfrm>
                <a:off x="1093" y="3266"/>
                <a:ext cx="234" cy="126"/>
              </a:xfrm>
              <a:custGeom>
                <a:avLst/>
                <a:gdLst>
                  <a:gd name="T0" fmla="*/ 3 w 21600"/>
                  <a:gd name="T1" fmla="*/ 1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" name="Arc 95"/>
            <p:cNvSpPr>
              <a:spLocks noChangeAspect="1"/>
            </p:cNvSpPr>
            <p:nvPr/>
          </p:nvSpPr>
          <p:spPr bwMode="auto">
            <a:xfrm>
              <a:off x="1601788" y="4648200"/>
              <a:ext cx="982663" cy="328613"/>
            </a:xfrm>
            <a:custGeom>
              <a:avLst/>
              <a:gdLst>
                <a:gd name="T0" fmla="*/ 3 w 41173"/>
                <a:gd name="T1" fmla="*/ 1 h 40670"/>
                <a:gd name="T2" fmla="*/ 9 w 41173"/>
                <a:gd name="T3" fmla="*/ 0 h 40670"/>
                <a:gd name="T4" fmla="*/ 5 w 41173"/>
                <a:gd name="T5" fmla="*/ 1 h 406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73" h="40670" fill="none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</a:path>
                <a:path w="41173" h="40670" stroke="0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  <a:lnTo>
                    <a:pt x="21600" y="21600"/>
                  </a:lnTo>
                  <a:lnTo>
                    <a:pt x="11456" y="40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15" name="Group 96"/>
            <p:cNvGrpSpPr>
              <a:grpSpLocks noChangeAspect="1"/>
            </p:cNvGrpSpPr>
            <p:nvPr/>
          </p:nvGrpSpPr>
          <p:grpSpPr bwMode="auto">
            <a:xfrm>
              <a:off x="1878013" y="4822825"/>
              <a:ext cx="239713" cy="949325"/>
              <a:chOff x="1325" y="2595"/>
              <a:chExt cx="202" cy="798"/>
            </a:xfrm>
          </p:grpSpPr>
          <p:sp>
            <p:nvSpPr>
              <p:cNvPr id="119" name="Freeform 97"/>
              <p:cNvSpPr>
                <a:spLocks noChangeAspect="1"/>
              </p:cNvSpPr>
              <p:nvPr/>
            </p:nvSpPr>
            <p:spPr bwMode="auto">
              <a:xfrm>
                <a:off x="1325" y="2930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0" name="Freeform 98"/>
              <p:cNvSpPr>
                <a:spLocks noChangeAspect="1"/>
              </p:cNvSpPr>
              <p:nvPr/>
            </p:nvSpPr>
            <p:spPr bwMode="auto">
              <a:xfrm>
                <a:off x="1325" y="3098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1" name="Freeform 99"/>
              <p:cNvSpPr>
                <a:spLocks noChangeAspect="1"/>
              </p:cNvSpPr>
              <p:nvPr/>
            </p:nvSpPr>
            <p:spPr bwMode="auto">
              <a:xfrm>
                <a:off x="1325" y="2763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" name="Freeform 100"/>
              <p:cNvSpPr>
                <a:spLocks noChangeAspect="1"/>
              </p:cNvSpPr>
              <p:nvPr/>
            </p:nvSpPr>
            <p:spPr bwMode="auto">
              <a:xfrm>
                <a:off x="1325" y="2595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6" name="Freeform 102"/>
            <p:cNvSpPr>
              <a:spLocks noChangeAspect="1"/>
            </p:cNvSpPr>
            <p:nvPr/>
          </p:nvSpPr>
          <p:spPr bwMode="auto">
            <a:xfrm>
              <a:off x="2441575" y="487680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17" name="Freeform 103"/>
            <p:cNvSpPr>
              <a:spLocks noChangeAspect="1"/>
            </p:cNvSpPr>
            <p:nvPr/>
          </p:nvSpPr>
          <p:spPr bwMode="auto">
            <a:xfrm>
              <a:off x="2327275" y="481965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18" name="Freeform 105"/>
            <p:cNvSpPr>
              <a:spLocks noChangeAspect="1"/>
            </p:cNvSpPr>
            <p:nvPr/>
          </p:nvSpPr>
          <p:spPr bwMode="auto">
            <a:xfrm>
              <a:off x="1984375" y="4933950"/>
              <a:ext cx="87313" cy="127000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19" name="Freeform 108"/>
            <p:cNvSpPr>
              <a:spLocks noChangeAspect="1"/>
            </p:cNvSpPr>
            <p:nvPr/>
          </p:nvSpPr>
          <p:spPr bwMode="auto">
            <a:xfrm>
              <a:off x="1927225" y="51514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20" name="Freeform 109"/>
            <p:cNvSpPr>
              <a:spLocks noChangeAspect="1"/>
            </p:cNvSpPr>
            <p:nvPr/>
          </p:nvSpPr>
          <p:spPr bwMode="auto">
            <a:xfrm>
              <a:off x="2011363" y="54943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21" name="Group 114"/>
            <p:cNvGrpSpPr>
              <a:grpSpLocks noChangeAspect="1"/>
            </p:cNvGrpSpPr>
            <p:nvPr/>
          </p:nvGrpSpPr>
          <p:grpSpPr bwMode="auto">
            <a:xfrm>
              <a:off x="3479800" y="4748213"/>
              <a:ext cx="477838" cy="876300"/>
              <a:chOff x="1519" y="2532"/>
              <a:chExt cx="401" cy="736"/>
            </a:xfrm>
          </p:grpSpPr>
          <p:sp>
            <p:nvSpPr>
              <p:cNvPr id="115" name="Freeform 115"/>
              <p:cNvSpPr>
                <a:spLocks noChangeAspect="1"/>
              </p:cNvSpPr>
              <p:nvPr/>
            </p:nvSpPr>
            <p:spPr bwMode="auto">
              <a:xfrm>
                <a:off x="1519" y="2867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6" name="Freeform 116"/>
              <p:cNvSpPr>
                <a:spLocks noChangeAspect="1"/>
              </p:cNvSpPr>
              <p:nvPr/>
            </p:nvSpPr>
            <p:spPr bwMode="auto">
              <a:xfrm>
                <a:off x="1519" y="3035"/>
                <a:ext cx="401" cy="233"/>
              </a:xfrm>
              <a:custGeom>
                <a:avLst/>
                <a:gdLst>
                  <a:gd name="T0" fmla="*/ 0 w 408"/>
                  <a:gd name="T1" fmla="*/ 62 h 237"/>
                  <a:gd name="T2" fmla="*/ 393 w 408"/>
                  <a:gd name="T3" fmla="*/ 0 h 237"/>
                  <a:gd name="T4" fmla="*/ 393 w 408"/>
                  <a:gd name="T5" fmla="*/ 165 h 237"/>
                  <a:gd name="T6" fmla="*/ 0 w 408"/>
                  <a:gd name="T7" fmla="*/ 228 h 237"/>
                  <a:gd name="T8" fmla="*/ 0 w 408"/>
                  <a:gd name="T9" fmla="*/ 62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7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6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7" name="Freeform 117"/>
              <p:cNvSpPr>
                <a:spLocks noChangeAspect="1"/>
              </p:cNvSpPr>
              <p:nvPr/>
            </p:nvSpPr>
            <p:spPr bwMode="auto">
              <a:xfrm>
                <a:off x="1519" y="2700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8" name="Freeform 118"/>
              <p:cNvSpPr>
                <a:spLocks noChangeAspect="1"/>
              </p:cNvSpPr>
              <p:nvPr/>
            </p:nvSpPr>
            <p:spPr bwMode="auto">
              <a:xfrm>
                <a:off x="1519" y="2532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19"/>
            <p:cNvGrpSpPr>
              <a:grpSpLocks noChangeAspect="1"/>
            </p:cNvGrpSpPr>
            <p:nvPr/>
          </p:nvGrpSpPr>
          <p:grpSpPr bwMode="auto">
            <a:xfrm>
              <a:off x="2971800" y="4822825"/>
              <a:ext cx="279400" cy="949325"/>
              <a:chOff x="1092" y="2595"/>
              <a:chExt cx="235" cy="797"/>
            </a:xfr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</p:grpSpPr>
          <p:sp>
            <p:nvSpPr>
              <p:cNvPr id="113" name="Rectangle 120"/>
              <p:cNvSpPr>
                <a:spLocks noChangeAspect="1" noChangeArrowheads="1"/>
              </p:cNvSpPr>
              <p:nvPr/>
            </p:nvSpPr>
            <p:spPr bwMode="auto">
              <a:xfrm>
                <a:off x="1092" y="2595"/>
                <a:ext cx="233" cy="67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4" name="Arc 121"/>
              <p:cNvSpPr>
                <a:spLocks noChangeAspect="1"/>
              </p:cNvSpPr>
              <p:nvPr/>
            </p:nvSpPr>
            <p:spPr bwMode="auto">
              <a:xfrm>
                <a:off x="1093" y="3266"/>
                <a:ext cx="234" cy="126"/>
              </a:xfrm>
              <a:custGeom>
                <a:avLst/>
                <a:gdLst>
                  <a:gd name="T0" fmla="*/ 3 w 21600"/>
                  <a:gd name="T1" fmla="*/ 1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3" name="Arc 122"/>
            <p:cNvSpPr>
              <a:spLocks noChangeAspect="1"/>
            </p:cNvSpPr>
            <p:nvPr/>
          </p:nvSpPr>
          <p:spPr bwMode="auto">
            <a:xfrm>
              <a:off x="2973388" y="4648200"/>
              <a:ext cx="982663" cy="328613"/>
            </a:xfrm>
            <a:custGeom>
              <a:avLst/>
              <a:gdLst>
                <a:gd name="T0" fmla="*/ 3 w 41173"/>
                <a:gd name="T1" fmla="*/ 1 h 40670"/>
                <a:gd name="T2" fmla="*/ 9 w 41173"/>
                <a:gd name="T3" fmla="*/ 0 h 40670"/>
                <a:gd name="T4" fmla="*/ 5 w 41173"/>
                <a:gd name="T5" fmla="*/ 1 h 406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73" h="40670" fill="none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</a:path>
                <a:path w="41173" h="40670" stroke="0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  <a:lnTo>
                    <a:pt x="21600" y="21600"/>
                  </a:lnTo>
                  <a:lnTo>
                    <a:pt x="11456" y="40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24" name="Group 123"/>
            <p:cNvGrpSpPr>
              <a:grpSpLocks noChangeAspect="1"/>
            </p:cNvGrpSpPr>
            <p:nvPr/>
          </p:nvGrpSpPr>
          <p:grpSpPr bwMode="auto">
            <a:xfrm>
              <a:off x="3249613" y="4822825"/>
              <a:ext cx="239713" cy="949325"/>
              <a:chOff x="1325" y="2595"/>
              <a:chExt cx="202" cy="798"/>
            </a:xfrm>
          </p:grpSpPr>
          <p:sp>
            <p:nvSpPr>
              <p:cNvPr id="109" name="Freeform 124"/>
              <p:cNvSpPr>
                <a:spLocks noChangeAspect="1"/>
              </p:cNvSpPr>
              <p:nvPr/>
            </p:nvSpPr>
            <p:spPr bwMode="auto">
              <a:xfrm>
                <a:off x="1325" y="2930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Freeform 125"/>
              <p:cNvSpPr>
                <a:spLocks noChangeAspect="1"/>
              </p:cNvSpPr>
              <p:nvPr/>
            </p:nvSpPr>
            <p:spPr bwMode="auto">
              <a:xfrm>
                <a:off x="1325" y="3098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Freeform 126"/>
              <p:cNvSpPr>
                <a:spLocks noChangeAspect="1"/>
              </p:cNvSpPr>
              <p:nvPr/>
            </p:nvSpPr>
            <p:spPr bwMode="auto">
              <a:xfrm>
                <a:off x="1325" y="2763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2" name="Freeform 127"/>
              <p:cNvSpPr>
                <a:spLocks noChangeAspect="1"/>
              </p:cNvSpPr>
              <p:nvPr/>
            </p:nvSpPr>
            <p:spPr bwMode="auto">
              <a:xfrm>
                <a:off x="1325" y="2595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Freeform 129"/>
            <p:cNvSpPr>
              <a:spLocks noChangeAspect="1"/>
            </p:cNvSpPr>
            <p:nvPr/>
          </p:nvSpPr>
          <p:spPr bwMode="auto">
            <a:xfrm>
              <a:off x="3813175" y="487680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26" name="Freeform 130"/>
            <p:cNvSpPr>
              <a:spLocks noChangeAspect="1"/>
            </p:cNvSpPr>
            <p:nvPr/>
          </p:nvSpPr>
          <p:spPr bwMode="auto">
            <a:xfrm>
              <a:off x="3698875" y="481965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27" name="Freeform 131"/>
            <p:cNvSpPr>
              <a:spLocks noChangeAspect="1"/>
            </p:cNvSpPr>
            <p:nvPr/>
          </p:nvSpPr>
          <p:spPr bwMode="auto">
            <a:xfrm>
              <a:off x="3584575" y="5438775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28" name="Freeform 132"/>
            <p:cNvSpPr>
              <a:spLocks noChangeAspect="1"/>
            </p:cNvSpPr>
            <p:nvPr/>
          </p:nvSpPr>
          <p:spPr bwMode="auto">
            <a:xfrm>
              <a:off x="3355975" y="4933950"/>
              <a:ext cx="87313" cy="127000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29" name="Freeform 133"/>
            <p:cNvSpPr>
              <a:spLocks noChangeAspect="1"/>
            </p:cNvSpPr>
            <p:nvPr/>
          </p:nvSpPr>
          <p:spPr bwMode="auto">
            <a:xfrm>
              <a:off x="3584575" y="5048250"/>
              <a:ext cx="171450" cy="100013"/>
            </a:xfrm>
            <a:custGeom>
              <a:avLst/>
              <a:gdLst>
                <a:gd name="T0" fmla="*/ 0 w 408"/>
                <a:gd name="T1" fmla="*/ 5 h 236"/>
                <a:gd name="T2" fmla="*/ 29 w 408"/>
                <a:gd name="T3" fmla="*/ 0 h 236"/>
                <a:gd name="T4" fmla="*/ 29 w 408"/>
                <a:gd name="T5" fmla="*/ 12 h 236"/>
                <a:gd name="T6" fmla="*/ 0 w 408"/>
                <a:gd name="T7" fmla="*/ 17 h 236"/>
                <a:gd name="T8" fmla="*/ 0 w 408"/>
                <a:gd name="T9" fmla="*/ 5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30" name="Freeform 136"/>
            <p:cNvSpPr>
              <a:spLocks noChangeAspect="1"/>
            </p:cNvSpPr>
            <p:nvPr/>
          </p:nvSpPr>
          <p:spPr bwMode="auto">
            <a:xfrm>
              <a:off x="3382963" y="54943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31" name="Freeform 138"/>
            <p:cNvSpPr>
              <a:spLocks noChangeAspect="1"/>
            </p:cNvSpPr>
            <p:nvPr/>
          </p:nvSpPr>
          <p:spPr bwMode="auto">
            <a:xfrm>
              <a:off x="3527425" y="4876800"/>
              <a:ext cx="228600" cy="133350"/>
            </a:xfrm>
            <a:custGeom>
              <a:avLst/>
              <a:gdLst>
                <a:gd name="T0" fmla="*/ 0 w 408"/>
                <a:gd name="T1" fmla="*/ 8 h 236"/>
                <a:gd name="T2" fmla="*/ 51 w 408"/>
                <a:gd name="T3" fmla="*/ 0 h 236"/>
                <a:gd name="T4" fmla="*/ 51 w 408"/>
                <a:gd name="T5" fmla="*/ 22 h 236"/>
                <a:gd name="T6" fmla="*/ 0 w 408"/>
                <a:gd name="T7" fmla="*/ 30 h 236"/>
                <a:gd name="T8" fmla="*/ 0 w 408"/>
                <a:gd name="T9" fmla="*/ 8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32" name="Group 140"/>
            <p:cNvGrpSpPr>
              <a:grpSpLocks noChangeAspect="1"/>
            </p:cNvGrpSpPr>
            <p:nvPr/>
          </p:nvGrpSpPr>
          <p:grpSpPr bwMode="auto">
            <a:xfrm>
              <a:off x="4775200" y="4748213"/>
              <a:ext cx="477838" cy="876300"/>
              <a:chOff x="1519" y="2532"/>
              <a:chExt cx="401" cy="736"/>
            </a:xfrm>
          </p:grpSpPr>
          <p:sp>
            <p:nvSpPr>
              <p:cNvPr id="105" name="Freeform 141"/>
              <p:cNvSpPr>
                <a:spLocks noChangeAspect="1"/>
              </p:cNvSpPr>
              <p:nvPr/>
            </p:nvSpPr>
            <p:spPr bwMode="auto">
              <a:xfrm>
                <a:off x="1519" y="2867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6" name="Freeform 142"/>
              <p:cNvSpPr>
                <a:spLocks noChangeAspect="1"/>
              </p:cNvSpPr>
              <p:nvPr/>
            </p:nvSpPr>
            <p:spPr bwMode="auto">
              <a:xfrm>
                <a:off x="1519" y="3035"/>
                <a:ext cx="401" cy="233"/>
              </a:xfrm>
              <a:custGeom>
                <a:avLst/>
                <a:gdLst>
                  <a:gd name="T0" fmla="*/ 0 w 408"/>
                  <a:gd name="T1" fmla="*/ 62 h 237"/>
                  <a:gd name="T2" fmla="*/ 393 w 408"/>
                  <a:gd name="T3" fmla="*/ 0 h 237"/>
                  <a:gd name="T4" fmla="*/ 393 w 408"/>
                  <a:gd name="T5" fmla="*/ 165 h 237"/>
                  <a:gd name="T6" fmla="*/ 0 w 408"/>
                  <a:gd name="T7" fmla="*/ 228 h 237"/>
                  <a:gd name="T8" fmla="*/ 0 w 408"/>
                  <a:gd name="T9" fmla="*/ 62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7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6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Freeform 143"/>
              <p:cNvSpPr>
                <a:spLocks noChangeAspect="1"/>
              </p:cNvSpPr>
              <p:nvPr/>
            </p:nvSpPr>
            <p:spPr bwMode="auto">
              <a:xfrm>
                <a:off x="1519" y="2700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" name="Freeform 144"/>
              <p:cNvSpPr>
                <a:spLocks noChangeAspect="1"/>
              </p:cNvSpPr>
              <p:nvPr/>
            </p:nvSpPr>
            <p:spPr bwMode="auto">
              <a:xfrm>
                <a:off x="1519" y="2532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145"/>
            <p:cNvGrpSpPr>
              <a:grpSpLocks noChangeAspect="1"/>
            </p:cNvGrpSpPr>
            <p:nvPr/>
          </p:nvGrpSpPr>
          <p:grpSpPr bwMode="auto">
            <a:xfrm>
              <a:off x="4267200" y="4822825"/>
              <a:ext cx="279400" cy="949325"/>
              <a:chOff x="1092" y="2595"/>
              <a:chExt cx="235" cy="797"/>
            </a:xfrm>
          </p:grpSpPr>
          <p:sp>
            <p:nvSpPr>
              <p:cNvPr id="103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1092" y="2595"/>
                <a:ext cx="233" cy="671"/>
              </a:xfrm>
              <a:prstGeom prst="rect">
                <a:avLst/>
              </a:pr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Arc 147"/>
              <p:cNvSpPr>
                <a:spLocks noChangeAspect="1"/>
              </p:cNvSpPr>
              <p:nvPr/>
            </p:nvSpPr>
            <p:spPr bwMode="auto">
              <a:xfrm>
                <a:off x="1093" y="3266"/>
                <a:ext cx="234" cy="126"/>
              </a:xfrm>
              <a:custGeom>
                <a:avLst/>
                <a:gdLst>
                  <a:gd name="T0" fmla="*/ 3 w 21600"/>
                  <a:gd name="T1" fmla="*/ 1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" name="Arc 148"/>
            <p:cNvSpPr>
              <a:spLocks noChangeAspect="1"/>
            </p:cNvSpPr>
            <p:nvPr/>
          </p:nvSpPr>
          <p:spPr bwMode="auto">
            <a:xfrm>
              <a:off x="4268788" y="4648200"/>
              <a:ext cx="982663" cy="328613"/>
            </a:xfrm>
            <a:custGeom>
              <a:avLst/>
              <a:gdLst>
                <a:gd name="T0" fmla="*/ 3 w 41173"/>
                <a:gd name="T1" fmla="*/ 1 h 40670"/>
                <a:gd name="T2" fmla="*/ 9 w 41173"/>
                <a:gd name="T3" fmla="*/ 0 h 40670"/>
                <a:gd name="T4" fmla="*/ 5 w 41173"/>
                <a:gd name="T5" fmla="*/ 1 h 406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73" h="40670" fill="none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</a:path>
                <a:path w="41173" h="40670" stroke="0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  <a:lnTo>
                    <a:pt x="21600" y="21600"/>
                  </a:lnTo>
                  <a:lnTo>
                    <a:pt x="11456" y="40669"/>
                  </a:lnTo>
                  <a:close/>
                </a:path>
              </a:pathLst>
            </a:custGeom>
            <a:gradFill rotWithShape="0">
              <a:gsLst>
                <a:gs pos="0">
                  <a:srgbClr val="B2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35" name="Group 149"/>
            <p:cNvGrpSpPr>
              <a:grpSpLocks noChangeAspect="1"/>
            </p:cNvGrpSpPr>
            <p:nvPr/>
          </p:nvGrpSpPr>
          <p:grpSpPr bwMode="auto">
            <a:xfrm>
              <a:off x="4545013" y="4822825"/>
              <a:ext cx="239713" cy="949325"/>
              <a:chOff x="1325" y="2595"/>
              <a:chExt cx="202" cy="798"/>
            </a:xfrm>
          </p:grpSpPr>
          <p:sp>
            <p:nvSpPr>
              <p:cNvPr id="99" name="Freeform 150"/>
              <p:cNvSpPr>
                <a:spLocks noChangeAspect="1"/>
              </p:cNvSpPr>
              <p:nvPr/>
            </p:nvSpPr>
            <p:spPr bwMode="auto">
              <a:xfrm>
                <a:off x="1325" y="2930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" name="Freeform 151"/>
              <p:cNvSpPr>
                <a:spLocks noChangeAspect="1"/>
              </p:cNvSpPr>
              <p:nvPr/>
            </p:nvSpPr>
            <p:spPr bwMode="auto">
              <a:xfrm>
                <a:off x="1325" y="3098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Freeform 152"/>
              <p:cNvSpPr>
                <a:spLocks noChangeAspect="1"/>
              </p:cNvSpPr>
              <p:nvPr/>
            </p:nvSpPr>
            <p:spPr bwMode="auto">
              <a:xfrm>
                <a:off x="1325" y="2763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" name="Freeform 153"/>
              <p:cNvSpPr>
                <a:spLocks noChangeAspect="1"/>
              </p:cNvSpPr>
              <p:nvPr/>
            </p:nvSpPr>
            <p:spPr bwMode="auto">
              <a:xfrm>
                <a:off x="1325" y="2595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6" name="Freeform 156"/>
            <p:cNvSpPr>
              <a:spLocks noChangeAspect="1"/>
            </p:cNvSpPr>
            <p:nvPr/>
          </p:nvSpPr>
          <p:spPr bwMode="auto">
            <a:xfrm>
              <a:off x="4994275" y="481965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37" name="Freeform 157"/>
            <p:cNvSpPr>
              <a:spLocks noChangeAspect="1"/>
            </p:cNvSpPr>
            <p:nvPr/>
          </p:nvSpPr>
          <p:spPr bwMode="auto">
            <a:xfrm>
              <a:off x="4879975" y="5438775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38" name="Freeform 158"/>
            <p:cNvSpPr>
              <a:spLocks noChangeAspect="1"/>
            </p:cNvSpPr>
            <p:nvPr/>
          </p:nvSpPr>
          <p:spPr bwMode="auto">
            <a:xfrm>
              <a:off x="4651375" y="4933950"/>
              <a:ext cx="87313" cy="127000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39" name="Freeform 160"/>
            <p:cNvSpPr>
              <a:spLocks noChangeAspect="1"/>
            </p:cNvSpPr>
            <p:nvPr/>
          </p:nvSpPr>
          <p:spPr bwMode="auto">
            <a:xfrm>
              <a:off x="4822825" y="5105400"/>
              <a:ext cx="400050" cy="233363"/>
            </a:xfrm>
            <a:custGeom>
              <a:avLst/>
              <a:gdLst>
                <a:gd name="T0" fmla="*/ 0 w 408"/>
                <a:gd name="T1" fmla="*/ 25 h 236"/>
                <a:gd name="T2" fmla="*/ 155 w 408"/>
                <a:gd name="T3" fmla="*/ 0 h 236"/>
                <a:gd name="T4" fmla="*/ 155 w 408"/>
                <a:gd name="T5" fmla="*/ 67 h 236"/>
                <a:gd name="T6" fmla="*/ 0 w 408"/>
                <a:gd name="T7" fmla="*/ 91 h 236"/>
                <a:gd name="T8" fmla="*/ 0 w 408"/>
                <a:gd name="T9" fmla="*/ 25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40" name="Freeform 161"/>
            <p:cNvSpPr>
              <a:spLocks noChangeAspect="1"/>
            </p:cNvSpPr>
            <p:nvPr/>
          </p:nvSpPr>
          <p:spPr bwMode="auto">
            <a:xfrm>
              <a:off x="4594225" y="51514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41" name="Freeform 162"/>
            <p:cNvSpPr>
              <a:spLocks noChangeAspect="1"/>
            </p:cNvSpPr>
            <p:nvPr/>
          </p:nvSpPr>
          <p:spPr bwMode="auto">
            <a:xfrm>
              <a:off x="4678363" y="54943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42" name="Freeform 164"/>
            <p:cNvSpPr>
              <a:spLocks noChangeAspect="1"/>
            </p:cNvSpPr>
            <p:nvPr/>
          </p:nvSpPr>
          <p:spPr bwMode="auto">
            <a:xfrm>
              <a:off x="4822825" y="4876800"/>
              <a:ext cx="228600" cy="133350"/>
            </a:xfrm>
            <a:custGeom>
              <a:avLst/>
              <a:gdLst>
                <a:gd name="T0" fmla="*/ 0 w 408"/>
                <a:gd name="T1" fmla="*/ 8 h 236"/>
                <a:gd name="T2" fmla="*/ 51 w 408"/>
                <a:gd name="T3" fmla="*/ 0 h 236"/>
                <a:gd name="T4" fmla="*/ 51 w 408"/>
                <a:gd name="T5" fmla="*/ 22 h 236"/>
                <a:gd name="T6" fmla="*/ 0 w 408"/>
                <a:gd name="T7" fmla="*/ 30 h 236"/>
                <a:gd name="T8" fmla="*/ 0 w 408"/>
                <a:gd name="T9" fmla="*/ 8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43" name="Group 166"/>
            <p:cNvGrpSpPr>
              <a:grpSpLocks noChangeAspect="1"/>
            </p:cNvGrpSpPr>
            <p:nvPr/>
          </p:nvGrpSpPr>
          <p:grpSpPr bwMode="auto">
            <a:xfrm>
              <a:off x="6070600" y="4748213"/>
              <a:ext cx="477838" cy="876300"/>
              <a:chOff x="1519" y="2532"/>
              <a:chExt cx="401" cy="736"/>
            </a:xfrm>
          </p:grpSpPr>
          <p:sp>
            <p:nvSpPr>
              <p:cNvPr id="95" name="Freeform 167"/>
              <p:cNvSpPr>
                <a:spLocks noChangeAspect="1"/>
              </p:cNvSpPr>
              <p:nvPr/>
            </p:nvSpPr>
            <p:spPr bwMode="auto">
              <a:xfrm>
                <a:off x="1519" y="2867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" name="Freeform 168"/>
              <p:cNvSpPr>
                <a:spLocks noChangeAspect="1"/>
              </p:cNvSpPr>
              <p:nvPr/>
            </p:nvSpPr>
            <p:spPr bwMode="auto">
              <a:xfrm>
                <a:off x="1519" y="3035"/>
                <a:ext cx="401" cy="233"/>
              </a:xfrm>
              <a:custGeom>
                <a:avLst/>
                <a:gdLst>
                  <a:gd name="T0" fmla="*/ 0 w 408"/>
                  <a:gd name="T1" fmla="*/ 62 h 237"/>
                  <a:gd name="T2" fmla="*/ 393 w 408"/>
                  <a:gd name="T3" fmla="*/ 0 h 237"/>
                  <a:gd name="T4" fmla="*/ 393 w 408"/>
                  <a:gd name="T5" fmla="*/ 165 h 237"/>
                  <a:gd name="T6" fmla="*/ 0 w 408"/>
                  <a:gd name="T7" fmla="*/ 228 h 237"/>
                  <a:gd name="T8" fmla="*/ 0 w 408"/>
                  <a:gd name="T9" fmla="*/ 62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7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6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7" name="Freeform 169"/>
              <p:cNvSpPr>
                <a:spLocks noChangeAspect="1"/>
              </p:cNvSpPr>
              <p:nvPr/>
            </p:nvSpPr>
            <p:spPr bwMode="auto">
              <a:xfrm>
                <a:off x="1519" y="2700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" name="Freeform 170"/>
              <p:cNvSpPr>
                <a:spLocks noChangeAspect="1"/>
              </p:cNvSpPr>
              <p:nvPr/>
            </p:nvSpPr>
            <p:spPr bwMode="auto">
              <a:xfrm>
                <a:off x="1519" y="2532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4" name="Group 171"/>
            <p:cNvGrpSpPr>
              <a:grpSpLocks noChangeAspect="1"/>
            </p:cNvGrpSpPr>
            <p:nvPr/>
          </p:nvGrpSpPr>
          <p:grpSpPr bwMode="auto">
            <a:xfrm>
              <a:off x="5562600" y="4822825"/>
              <a:ext cx="279400" cy="949325"/>
              <a:chOff x="1092" y="2595"/>
              <a:chExt cx="235" cy="797"/>
            </a:xfrm>
          </p:grpSpPr>
          <p:sp>
            <p:nvSpPr>
              <p:cNvPr id="93" name="Rectangle 172"/>
              <p:cNvSpPr>
                <a:spLocks noChangeAspect="1" noChangeArrowheads="1"/>
              </p:cNvSpPr>
              <p:nvPr/>
            </p:nvSpPr>
            <p:spPr bwMode="auto">
              <a:xfrm>
                <a:off x="1092" y="2595"/>
                <a:ext cx="233" cy="671"/>
              </a:xfrm>
              <a:prstGeom prst="rect">
                <a:avLst/>
              </a:pr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" name="Arc 173"/>
              <p:cNvSpPr>
                <a:spLocks noChangeAspect="1"/>
              </p:cNvSpPr>
              <p:nvPr/>
            </p:nvSpPr>
            <p:spPr bwMode="auto">
              <a:xfrm>
                <a:off x="1093" y="3266"/>
                <a:ext cx="234" cy="126"/>
              </a:xfrm>
              <a:custGeom>
                <a:avLst/>
                <a:gdLst>
                  <a:gd name="T0" fmla="*/ 3 w 21600"/>
                  <a:gd name="T1" fmla="*/ 1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5" name="Arc 174"/>
            <p:cNvSpPr>
              <a:spLocks noChangeAspect="1"/>
            </p:cNvSpPr>
            <p:nvPr/>
          </p:nvSpPr>
          <p:spPr bwMode="auto">
            <a:xfrm>
              <a:off x="5564188" y="4648200"/>
              <a:ext cx="982663" cy="328613"/>
            </a:xfrm>
            <a:custGeom>
              <a:avLst/>
              <a:gdLst>
                <a:gd name="T0" fmla="*/ 3 w 41173"/>
                <a:gd name="T1" fmla="*/ 1 h 40670"/>
                <a:gd name="T2" fmla="*/ 9 w 41173"/>
                <a:gd name="T3" fmla="*/ 0 h 40670"/>
                <a:gd name="T4" fmla="*/ 5 w 41173"/>
                <a:gd name="T5" fmla="*/ 1 h 406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73" h="40670" fill="none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</a:path>
                <a:path w="41173" h="40670" stroke="0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  <a:lnTo>
                    <a:pt x="21600" y="21600"/>
                  </a:lnTo>
                  <a:lnTo>
                    <a:pt x="11456" y="40669"/>
                  </a:lnTo>
                  <a:close/>
                </a:path>
              </a:pathLst>
            </a:custGeom>
            <a:gradFill rotWithShape="0">
              <a:gsLst>
                <a:gs pos="0">
                  <a:srgbClr val="B2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46" name="Group 175"/>
            <p:cNvGrpSpPr>
              <a:grpSpLocks noChangeAspect="1"/>
            </p:cNvGrpSpPr>
            <p:nvPr/>
          </p:nvGrpSpPr>
          <p:grpSpPr bwMode="auto">
            <a:xfrm>
              <a:off x="5840413" y="4822825"/>
              <a:ext cx="239713" cy="949325"/>
              <a:chOff x="1325" y="2595"/>
              <a:chExt cx="202" cy="798"/>
            </a:xfrm>
          </p:grpSpPr>
          <p:sp>
            <p:nvSpPr>
              <p:cNvPr id="89" name="Freeform 176"/>
              <p:cNvSpPr>
                <a:spLocks noChangeAspect="1"/>
              </p:cNvSpPr>
              <p:nvPr/>
            </p:nvSpPr>
            <p:spPr bwMode="auto">
              <a:xfrm>
                <a:off x="1325" y="2930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" name="Freeform 177"/>
              <p:cNvSpPr>
                <a:spLocks noChangeAspect="1"/>
              </p:cNvSpPr>
              <p:nvPr/>
            </p:nvSpPr>
            <p:spPr bwMode="auto">
              <a:xfrm>
                <a:off x="1325" y="3098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" name="Freeform 178"/>
              <p:cNvSpPr>
                <a:spLocks noChangeAspect="1"/>
              </p:cNvSpPr>
              <p:nvPr/>
            </p:nvSpPr>
            <p:spPr bwMode="auto">
              <a:xfrm>
                <a:off x="1325" y="2763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Freeform 179"/>
              <p:cNvSpPr>
                <a:spLocks noChangeAspect="1"/>
              </p:cNvSpPr>
              <p:nvPr/>
            </p:nvSpPr>
            <p:spPr bwMode="auto">
              <a:xfrm>
                <a:off x="1325" y="2595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7" name="Freeform 181"/>
            <p:cNvSpPr>
              <a:spLocks noChangeAspect="1"/>
            </p:cNvSpPr>
            <p:nvPr/>
          </p:nvSpPr>
          <p:spPr bwMode="auto">
            <a:xfrm>
              <a:off x="6403975" y="487680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48" name="Freeform 182"/>
            <p:cNvSpPr>
              <a:spLocks noChangeAspect="1"/>
            </p:cNvSpPr>
            <p:nvPr/>
          </p:nvSpPr>
          <p:spPr bwMode="auto">
            <a:xfrm>
              <a:off x="6289675" y="4819650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49" name="Freeform 183"/>
            <p:cNvSpPr>
              <a:spLocks noChangeAspect="1"/>
            </p:cNvSpPr>
            <p:nvPr/>
          </p:nvSpPr>
          <p:spPr bwMode="auto">
            <a:xfrm>
              <a:off x="6175375" y="5438775"/>
              <a:ext cx="114300" cy="66675"/>
            </a:xfrm>
            <a:custGeom>
              <a:avLst/>
              <a:gdLst>
                <a:gd name="T0" fmla="*/ 0 w 408"/>
                <a:gd name="T1" fmla="*/ 2 h 236"/>
                <a:gd name="T2" fmla="*/ 13 w 408"/>
                <a:gd name="T3" fmla="*/ 0 h 236"/>
                <a:gd name="T4" fmla="*/ 13 w 408"/>
                <a:gd name="T5" fmla="*/ 5 h 236"/>
                <a:gd name="T6" fmla="*/ 0 w 408"/>
                <a:gd name="T7" fmla="*/ 7 h 236"/>
                <a:gd name="T8" fmla="*/ 0 w 408"/>
                <a:gd name="T9" fmla="*/ 2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0" name="Freeform 184"/>
            <p:cNvSpPr>
              <a:spLocks noChangeAspect="1"/>
            </p:cNvSpPr>
            <p:nvPr/>
          </p:nvSpPr>
          <p:spPr bwMode="auto">
            <a:xfrm>
              <a:off x="5946775" y="4933950"/>
              <a:ext cx="87313" cy="127000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1" name="Freeform 185"/>
            <p:cNvSpPr>
              <a:spLocks noChangeAspect="1"/>
            </p:cNvSpPr>
            <p:nvPr/>
          </p:nvSpPr>
          <p:spPr bwMode="auto">
            <a:xfrm>
              <a:off x="6175375" y="5048250"/>
              <a:ext cx="171450" cy="100013"/>
            </a:xfrm>
            <a:custGeom>
              <a:avLst/>
              <a:gdLst>
                <a:gd name="T0" fmla="*/ 0 w 408"/>
                <a:gd name="T1" fmla="*/ 5 h 236"/>
                <a:gd name="T2" fmla="*/ 29 w 408"/>
                <a:gd name="T3" fmla="*/ 0 h 236"/>
                <a:gd name="T4" fmla="*/ 29 w 408"/>
                <a:gd name="T5" fmla="*/ 12 h 236"/>
                <a:gd name="T6" fmla="*/ 0 w 408"/>
                <a:gd name="T7" fmla="*/ 17 h 236"/>
                <a:gd name="T8" fmla="*/ 0 w 408"/>
                <a:gd name="T9" fmla="*/ 5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2" name="Freeform 186"/>
            <p:cNvSpPr>
              <a:spLocks noChangeAspect="1"/>
            </p:cNvSpPr>
            <p:nvPr/>
          </p:nvSpPr>
          <p:spPr bwMode="auto">
            <a:xfrm>
              <a:off x="6118225" y="5105400"/>
              <a:ext cx="400050" cy="233363"/>
            </a:xfrm>
            <a:custGeom>
              <a:avLst/>
              <a:gdLst>
                <a:gd name="T0" fmla="*/ 0 w 408"/>
                <a:gd name="T1" fmla="*/ 25 h 236"/>
                <a:gd name="T2" fmla="*/ 155 w 408"/>
                <a:gd name="T3" fmla="*/ 0 h 236"/>
                <a:gd name="T4" fmla="*/ 155 w 408"/>
                <a:gd name="T5" fmla="*/ 67 h 236"/>
                <a:gd name="T6" fmla="*/ 0 w 408"/>
                <a:gd name="T7" fmla="*/ 91 h 236"/>
                <a:gd name="T8" fmla="*/ 0 w 408"/>
                <a:gd name="T9" fmla="*/ 25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3" name="Freeform 187"/>
            <p:cNvSpPr>
              <a:spLocks noChangeAspect="1"/>
            </p:cNvSpPr>
            <p:nvPr/>
          </p:nvSpPr>
          <p:spPr bwMode="auto">
            <a:xfrm>
              <a:off x="5889625" y="51514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4" name="Freeform 188"/>
            <p:cNvSpPr>
              <a:spLocks noChangeAspect="1"/>
            </p:cNvSpPr>
            <p:nvPr/>
          </p:nvSpPr>
          <p:spPr bwMode="auto">
            <a:xfrm>
              <a:off x="5973763" y="5494338"/>
              <a:ext cx="87313" cy="125413"/>
            </a:xfrm>
            <a:custGeom>
              <a:avLst/>
              <a:gdLst>
                <a:gd name="T0" fmla="*/ 0 w 205"/>
                <a:gd name="T1" fmla="*/ 9 h 300"/>
                <a:gd name="T2" fmla="*/ 0 w 205"/>
                <a:gd name="T3" fmla="*/ 21 h 300"/>
                <a:gd name="T4" fmla="*/ 15 w 205"/>
                <a:gd name="T5" fmla="*/ 12 h 300"/>
                <a:gd name="T6" fmla="*/ 15 w 205"/>
                <a:gd name="T7" fmla="*/ 0 h 300"/>
                <a:gd name="T8" fmla="*/ 0 w 205"/>
                <a:gd name="T9" fmla="*/ 9 h 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5" h="300">
                  <a:moveTo>
                    <a:pt x="0" y="128"/>
                  </a:moveTo>
                  <a:lnTo>
                    <a:pt x="0" y="299"/>
                  </a:lnTo>
                  <a:lnTo>
                    <a:pt x="204" y="171"/>
                  </a:lnTo>
                  <a:lnTo>
                    <a:pt x="204" y="0"/>
                  </a:lnTo>
                  <a:lnTo>
                    <a:pt x="0" y="128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sp>
          <p:nvSpPr>
            <p:cNvPr id="55" name="Freeform 190"/>
            <p:cNvSpPr>
              <a:spLocks noChangeAspect="1"/>
            </p:cNvSpPr>
            <p:nvPr/>
          </p:nvSpPr>
          <p:spPr bwMode="auto">
            <a:xfrm>
              <a:off x="6118225" y="4876800"/>
              <a:ext cx="228600" cy="133350"/>
            </a:xfrm>
            <a:custGeom>
              <a:avLst/>
              <a:gdLst>
                <a:gd name="T0" fmla="*/ 0 w 408"/>
                <a:gd name="T1" fmla="*/ 8 h 236"/>
                <a:gd name="T2" fmla="*/ 51 w 408"/>
                <a:gd name="T3" fmla="*/ 0 h 236"/>
                <a:gd name="T4" fmla="*/ 51 w 408"/>
                <a:gd name="T5" fmla="*/ 22 h 236"/>
                <a:gd name="T6" fmla="*/ 0 w 408"/>
                <a:gd name="T7" fmla="*/ 30 h 236"/>
                <a:gd name="T8" fmla="*/ 0 w 408"/>
                <a:gd name="T9" fmla="*/ 8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8" h="236">
                  <a:moveTo>
                    <a:pt x="0" y="64"/>
                  </a:moveTo>
                  <a:lnTo>
                    <a:pt x="407" y="0"/>
                  </a:lnTo>
                  <a:lnTo>
                    <a:pt x="407" y="171"/>
                  </a:lnTo>
                  <a:lnTo>
                    <a:pt x="0" y="235"/>
                  </a:lnTo>
                  <a:lnTo>
                    <a:pt x="0" y="64"/>
                  </a:lnTo>
                </a:path>
              </a:pathLst>
            </a:custGeom>
            <a:gradFill rotWithShape="0">
              <a:gsLst>
                <a:gs pos="0">
                  <a:srgbClr val="007676"/>
                </a:gs>
                <a:gs pos="100000">
                  <a:srgbClr val="00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56" name="Group 192"/>
            <p:cNvGrpSpPr>
              <a:grpSpLocks noChangeAspect="1"/>
            </p:cNvGrpSpPr>
            <p:nvPr/>
          </p:nvGrpSpPr>
          <p:grpSpPr bwMode="auto">
            <a:xfrm>
              <a:off x="7366000" y="4748213"/>
              <a:ext cx="477838" cy="876300"/>
              <a:chOff x="1519" y="2532"/>
              <a:chExt cx="401" cy="736"/>
            </a:xfrm>
          </p:grpSpPr>
          <p:sp>
            <p:nvSpPr>
              <p:cNvPr id="85" name="Freeform 193"/>
              <p:cNvSpPr>
                <a:spLocks noChangeAspect="1"/>
              </p:cNvSpPr>
              <p:nvPr/>
            </p:nvSpPr>
            <p:spPr bwMode="auto">
              <a:xfrm>
                <a:off x="1519" y="2867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Freeform 194"/>
              <p:cNvSpPr>
                <a:spLocks noChangeAspect="1"/>
              </p:cNvSpPr>
              <p:nvPr/>
            </p:nvSpPr>
            <p:spPr bwMode="auto">
              <a:xfrm>
                <a:off x="1519" y="3035"/>
                <a:ext cx="401" cy="233"/>
              </a:xfrm>
              <a:custGeom>
                <a:avLst/>
                <a:gdLst>
                  <a:gd name="T0" fmla="*/ 0 w 408"/>
                  <a:gd name="T1" fmla="*/ 62 h 237"/>
                  <a:gd name="T2" fmla="*/ 393 w 408"/>
                  <a:gd name="T3" fmla="*/ 0 h 237"/>
                  <a:gd name="T4" fmla="*/ 393 w 408"/>
                  <a:gd name="T5" fmla="*/ 165 h 237"/>
                  <a:gd name="T6" fmla="*/ 0 w 408"/>
                  <a:gd name="T7" fmla="*/ 228 h 237"/>
                  <a:gd name="T8" fmla="*/ 0 w 408"/>
                  <a:gd name="T9" fmla="*/ 62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7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6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Freeform 195"/>
              <p:cNvSpPr>
                <a:spLocks noChangeAspect="1"/>
              </p:cNvSpPr>
              <p:nvPr/>
            </p:nvSpPr>
            <p:spPr bwMode="auto">
              <a:xfrm>
                <a:off x="1519" y="2700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Freeform 196"/>
              <p:cNvSpPr>
                <a:spLocks noChangeAspect="1"/>
              </p:cNvSpPr>
              <p:nvPr/>
            </p:nvSpPr>
            <p:spPr bwMode="auto">
              <a:xfrm>
                <a:off x="1519" y="2532"/>
                <a:ext cx="401" cy="232"/>
              </a:xfrm>
              <a:custGeom>
                <a:avLst/>
                <a:gdLst>
                  <a:gd name="T0" fmla="*/ 0 w 408"/>
                  <a:gd name="T1" fmla="*/ 62 h 236"/>
                  <a:gd name="T2" fmla="*/ 393 w 408"/>
                  <a:gd name="T3" fmla="*/ 0 h 236"/>
                  <a:gd name="T4" fmla="*/ 393 w 408"/>
                  <a:gd name="T5" fmla="*/ 165 h 236"/>
                  <a:gd name="T6" fmla="*/ 0 w 408"/>
                  <a:gd name="T7" fmla="*/ 227 h 236"/>
                  <a:gd name="T8" fmla="*/ 0 w 408"/>
                  <a:gd name="T9" fmla="*/ 62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7" name="Group 197"/>
            <p:cNvGrpSpPr>
              <a:grpSpLocks noChangeAspect="1"/>
            </p:cNvGrpSpPr>
            <p:nvPr/>
          </p:nvGrpSpPr>
          <p:grpSpPr bwMode="auto">
            <a:xfrm>
              <a:off x="6858000" y="4822825"/>
              <a:ext cx="279400" cy="949325"/>
              <a:chOff x="1092" y="2595"/>
              <a:chExt cx="235" cy="797"/>
            </a:xfrm>
          </p:grpSpPr>
          <p:sp>
            <p:nvSpPr>
              <p:cNvPr id="83" name="Rectangle 198"/>
              <p:cNvSpPr>
                <a:spLocks noChangeAspect="1" noChangeArrowheads="1"/>
              </p:cNvSpPr>
              <p:nvPr/>
            </p:nvSpPr>
            <p:spPr bwMode="auto">
              <a:xfrm>
                <a:off x="1092" y="2595"/>
                <a:ext cx="233" cy="671"/>
              </a:xfrm>
              <a:prstGeom prst="rect">
                <a:avLst/>
              </a:pr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" name="Arc 199"/>
              <p:cNvSpPr>
                <a:spLocks noChangeAspect="1"/>
              </p:cNvSpPr>
              <p:nvPr/>
            </p:nvSpPr>
            <p:spPr bwMode="auto">
              <a:xfrm>
                <a:off x="1093" y="3266"/>
                <a:ext cx="234" cy="126"/>
              </a:xfrm>
              <a:custGeom>
                <a:avLst/>
                <a:gdLst>
                  <a:gd name="T0" fmla="*/ 3 w 21600"/>
                  <a:gd name="T1" fmla="*/ 1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B20000"/>
                  </a:gs>
                  <a:gs pos="100000">
                    <a:srgbClr val="FF00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8" name="Arc 200"/>
            <p:cNvSpPr>
              <a:spLocks noChangeAspect="1"/>
            </p:cNvSpPr>
            <p:nvPr/>
          </p:nvSpPr>
          <p:spPr bwMode="auto">
            <a:xfrm>
              <a:off x="6859588" y="4648200"/>
              <a:ext cx="982663" cy="328613"/>
            </a:xfrm>
            <a:custGeom>
              <a:avLst/>
              <a:gdLst>
                <a:gd name="T0" fmla="*/ 3 w 41173"/>
                <a:gd name="T1" fmla="*/ 1 h 40670"/>
                <a:gd name="T2" fmla="*/ 9 w 41173"/>
                <a:gd name="T3" fmla="*/ 0 h 40670"/>
                <a:gd name="T4" fmla="*/ 5 w 41173"/>
                <a:gd name="T5" fmla="*/ 1 h 406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73" h="40670" fill="none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</a:path>
                <a:path w="41173" h="40670" stroke="0" extrusionOk="0">
                  <a:moveTo>
                    <a:pt x="11456" y="40669"/>
                  </a:moveTo>
                  <a:cubicBezTo>
                    <a:pt x="4405" y="36919"/>
                    <a:pt x="0" y="2958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9991" y="-1"/>
                    <a:pt x="37623" y="4860"/>
                    <a:pt x="41172" y="12464"/>
                  </a:cubicBezTo>
                  <a:lnTo>
                    <a:pt x="21600" y="21600"/>
                  </a:lnTo>
                  <a:lnTo>
                    <a:pt x="11456" y="40669"/>
                  </a:lnTo>
                  <a:close/>
                </a:path>
              </a:pathLst>
            </a:custGeom>
            <a:gradFill rotWithShape="0">
              <a:gsLst>
                <a:gs pos="0">
                  <a:srgbClr val="B20000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856" tIns="2428" rIns="4856" bIns="2428">
              <a:spAutoFit/>
            </a:bodyPr>
            <a:lstStyle/>
            <a:p>
              <a:endParaRPr lang="en-US"/>
            </a:p>
          </p:txBody>
        </p:sp>
        <p:grpSp>
          <p:nvGrpSpPr>
            <p:cNvPr id="59" name="Group 201"/>
            <p:cNvGrpSpPr>
              <a:grpSpLocks noChangeAspect="1"/>
            </p:cNvGrpSpPr>
            <p:nvPr/>
          </p:nvGrpSpPr>
          <p:grpSpPr bwMode="auto">
            <a:xfrm>
              <a:off x="7135813" y="4822825"/>
              <a:ext cx="239713" cy="949325"/>
              <a:chOff x="1325" y="2595"/>
              <a:chExt cx="202" cy="798"/>
            </a:xfrm>
          </p:grpSpPr>
          <p:sp>
            <p:nvSpPr>
              <p:cNvPr id="79" name="Freeform 202"/>
              <p:cNvSpPr>
                <a:spLocks noChangeAspect="1"/>
              </p:cNvSpPr>
              <p:nvPr/>
            </p:nvSpPr>
            <p:spPr bwMode="auto">
              <a:xfrm>
                <a:off x="1325" y="2930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0" name="Freeform 203"/>
              <p:cNvSpPr>
                <a:spLocks noChangeAspect="1"/>
              </p:cNvSpPr>
              <p:nvPr/>
            </p:nvSpPr>
            <p:spPr bwMode="auto">
              <a:xfrm>
                <a:off x="1325" y="3098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" name="Freeform 204"/>
              <p:cNvSpPr>
                <a:spLocks noChangeAspect="1"/>
              </p:cNvSpPr>
              <p:nvPr/>
            </p:nvSpPr>
            <p:spPr bwMode="auto">
              <a:xfrm>
                <a:off x="1325" y="2763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" name="Freeform 205"/>
              <p:cNvSpPr>
                <a:spLocks noChangeAspect="1"/>
              </p:cNvSpPr>
              <p:nvPr/>
            </p:nvSpPr>
            <p:spPr bwMode="auto">
              <a:xfrm>
                <a:off x="1325" y="2595"/>
                <a:ext cx="202" cy="295"/>
              </a:xfrm>
              <a:custGeom>
                <a:avLst/>
                <a:gdLst>
                  <a:gd name="T0" fmla="*/ 0 w 205"/>
                  <a:gd name="T1" fmla="*/ 124 h 300"/>
                  <a:gd name="T2" fmla="*/ 0 w 205"/>
                  <a:gd name="T3" fmla="*/ 289 h 300"/>
                  <a:gd name="T4" fmla="*/ 198 w 205"/>
                  <a:gd name="T5" fmla="*/ 165 h 300"/>
                  <a:gd name="T6" fmla="*/ 198 w 205"/>
                  <a:gd name="T7" fmla="*/ 0 h 300"/>
                  <a:gd name="T8" fmla="*/ 0 w 205"/>
                  <a:gd name="T9" fmla="*/ 124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B2B200"/>
                  </a:gs>
                  <a:gs pos="100000">
                    <a:srgbClr val="FFF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206"/>
            <p:cNvGrpSpPr>
              <a:grpSpLocks noChangeAspect="1"/>
            </p:cNvGrpSpPr>
            <p:nvPr/>
          </p:nvGrpSpPr>
          <p:grpSpPr bwMode="auto">
            <a:xfrm>
              <a:off x="7127875" y="4819650"/>
              <a:ext cx="685800" cy="800100"/>
              <a:chOff x="1319" y="2592"/>
              <a:chExt cx="576" cy="672"/>
            </a:xfrm>
          </p:grpSpPr>
          <p:sp>
            <p:nvSpPr>
              <p:cNvPr id="69" name="Freeform 207"/>
              <p:cNvSpPr>
                <a:spLocks noChangeAspect="1"/>
              </p:cNvSpPr>
              <p:nvPr/>
            </p:nvSpPr>
            <p:spPr bwMode="auto">
              <a:xfrm>
                <a:off x="1799" y="2640"/>
                <a:ext cx="96" cy="56"/>
              </a:xfrm>
              <a:custGeom>
                <a:avLst/>
                <a:gdLst>
                  <a:gd name="T0" fmla="*/ 0 w 408"/>
                  <a:gd name="T1" fmla="*/ 4 h 236"/>
                  <a:gd name="T2" fmla="*/ 23 w 408"/>
                  <a:gd name="T3" fmla="*/ 0 h 236"/>
                  <a:gd name="T4" fmla="*/ 23 w 408"/>
                  <a:gd name="T5" fmla="*/ 10 h 236"/>
                  <a:gd name="T6" fmla="*/ 0 w 408"/>
                  <a:gd name="T7" fmla="*/ 13 h 236"/>
                  <a:gd name="T8" fmla="*/ 0 w 408"/>
                  <a:gd name="T9" fmla="*/ 4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Freeform 208"/>
              <p:cNvSpPr>
                <a:spLocks noChangeAspect="1"/>
              </p:cNvSpPr>
              <p:nvPr/>
            </p:nvSpPr>
            <p:spPr bwMode="auto">
              <a:xfrm>
                <a:off x="1703" y="2592"/>
                <a:ext cx="96" cy="56"/>
              </a:xfrm>
              <a:custGeom>
                <a:avLst/>
                <a:gdLst>
                  <a:gd name="T0" fmla="*/ 0 w 408"/>
                  <a:gd name="T1" fmla="*/ 4 h 236"/>
                  <a:gd name="T2" fmla="*/ 23 w 408"/>
                  <a:gd name="T3" fmla="*/ 0 h 236"/>
                  <a:gd name="T4" fmla="*/ 23 w 408"/>
                  <a:gd name="T5" fmla="*/ 10 h 236"/>
                  <a:gd name="T6" fmla="*/ 0 w 408"/>
                  <a:gd name="T7" fmla="*/ 13 h 236"/>
                  <a:gd name="T8" fmla="*/ 0 w 408"/>
                  <a:gd name="T9" fmla="*/ 4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Freeform 209"/>
              <p:cNvSpPr>
                <a:spLocks noChangeAspect="1"/>
              </p:cNvSpPr>
              <p:nvPr/>
            </p:nvSpPr>
            <p:spPr bwMode="auto">
              <a:xfrm>
                <a:off x="1607" y="3112"/>
                <a:ext cx="96" cy="56"/>
              </a:xfrm>
              <a:custGeom>
                <a:avLst/>
                <a:gdLst>
                  <a:gd name="T0" fmla="*/ 0 w 408"/>
                  <a:gd name="T1" fmla="*/ 4 h 236"/>
                  <a:gd name="T2" fmla="*/ 23 w 408"/>
                  <a:gd name="T3" fmla="*/ 0 h 236"/>
                  <a:gd name="T4" fmla="*/ 23 w 408"/>
                  <a:gd name="T5" fmla="*/ 10 h 236"/>
                  <a:gd name="T6" fmla="*/ 0 w 408"/>
                  <a:gd name="T7" fmla="*/ 13 h 236"/>
                  <a:gd name="T8" fmla="*/ 0 w 408"/>
                  <a:gd name="T9" fmla="*/ 4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Freeform 210"/>
              <p:cNvSpPr>
                <a:spLocks noChangeAspect="1"/>
              </p:cNvSpPr>
              <p:nvPr/>
            </p:nvSpPr>
            <p:spPr bwMode="auto">
              <a:xfrm>
                <a:off x="1415" y="2688"/>
                <a:ext cx="73" cy="106"/>
              </a:xfrm>
              <a:custGeom>
                <a:avLst/>
                <a:gdLst>
                  <a:gd name="T0" fmla="*/ 0 w 205"/>
                  <a:gd name="T1" fmla="*/ 16 h 300"/>
                  <a:gd name="T2" fmla="*/ 0 w 205"/>
                  <a:gd name="T3" fmla="*/ 37 h 300"/>
                  <a:gd name="T4" fmla="*/ 26 w 205"/>
                  <a:gd name="T5" fmla="*/ 21 h 300"/>
                  <a:gd name="T6" fmla="*/ 26 w 205"/>
                  <a:gd name="T7" fmla="*/ 0 h 300"/>
                  <a:gd name="T8" fmla="*/ 0 w 205"/>
                  <a:gd name="T9" fmla="*/ 16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Freeform 211"/>
              <p:cNvSpPr>
                <a:spLocks noChangeAspect="1"/>
              </p:cNvSpPr>
              <p:nvPr/>
            </p:nvSpPr>
            <p:spPr bwMode="auto">
              <a:xfrm>
                <a:off x="1607" y="2784"/>
                <a:ext cx="144" cy="84"/>
              </a:xfrm>
              <a:custGeom>
                <a:avLst/>
                <a:gdLst>
                  <a:gd name="T0" fmla="*/ 0 w 408"/>
                  <a:gd name="T1" fmla="*/ 8 h 236"/>
                  <a:gd name="T2" fmla="*/ 51 w 408"/>
                  <a:gd name="T3" fmla="*/ 0 h 236"/>
                  <a:gd name="T4" fmla="*/ 51 w 408"/>
                  <a:gd name="T5" fmla="*/ 22 h 236"/>
                  <a:gd name="T6" fmla="*/ 0 w 408"/>
                  <a:gd name="T7" fmla="*/ 30 h 236"/>
                  <a:gd name="T8" fmla="*/ 0 w 408"/>
                  <a:gd name="T9" fmla="*/ 8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" name="Freeform 212"/>
              <p:cNvSpPr>
                <a:spLocks noChangeAspect="1"/>
              </p:cNvSpPr>
              <p:nvPr/>
            </p:nvSpPr>
            <p:spPr bwMode="auto">
              <a:xfrm>
                <a:off x="1559" y="2832"/>
                <a:ext cx="336" cy="196"/>
              </a:xfrm>
              <a:custGeom>
                <a:avLst/>
                <a:gdLst>
                  <a:gd name="T0" fmla="*/ 0 w 408"/>
                  <a:gd name="T1" fmla="*/ 44 h 236"/>
                  <a:gd name="T2" fmla="*/ 276 w 408"/>
                  <a:gd name="T3" fmla="*/ 0 h 236"/>
                  <a:gd name="T4" fmla="*/ 276 w 408"/>
                  <a:gd name="T5" fmla="*/ 118 h 236"/>
                  <a:gd name="T6" fmla="*/ 0 w 408"/>
                  <a:gd name="T7" fmla="*/ 162 h 236"/>
                  <a:gd name="T8" fmla="*/ 0 w 408"/>
                  <a:gd name="T9" fmla="*/ 44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Freeform 213"/>
              <p:cNvSpPr>
                <a:spLocks noChangeAspect="1"/>
              </p:cNvSpPr>
              <p:nvPr/>
            </p:nvSpPr>
            <p:spPr bwMode="auto">
              <a:xfrm>
                <a:off x="1367" y="2870"/>
                <a:ext cx="73" cy="106"/>
              </a:xfrm>
              <a:custGeom>
                <a:avLst/>
                <a:gdLst>
                  <a:gd name="T0" fmla="*/ 0 w 205"/>
                  <a:gd name="T1" fmla="*/ 16 h 300"/>
                  <a:gd name="T2" fmla="*/ 0 w 205"/>
                  <a:gd name="T3" fmla="*/ 37 h 300"/>
                  <a:gd name="T4" fmla="*/ 26 w 205"/>
                  <a:gd name="T5" fmla="*/ 21 h 300"/>
                  <a:gd name="T6" fmla="*/ 26 w 205"/>
                  <a:gd name="T7" fmla="*/ 0 h 300"/>
                  <a:gd name="T8" fmla="*/ 0 w 205"/>
                  <a:gd name="T9" fmla="*/ 16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Freeform 214"/>
              <p:cNvSpPr>
                <a:spLocks noChangeAspect="1"/>
              </p:cNvSpPr>
              <p:nvPr/>
            </p:nvSpPr>
            <p:spPr bwMode="auto">
              <a:xfrm>
                <a:off x="1438" y="3158"/>
                <a:ext cx="73" cy="106"/>
              </a:xfrm>
              <a:custGeom>
                <a:avLst/>
                <a:gdLst>
                  <a:gd name="T0" fmla="*/ 0 w 205"/>
                  <a:gd name="T1" fmla="*/ 16 h 300"/>
                  <a:gd name="T2" fmla="*/ 0 w 205"/>
                  <a:gd name="T3" fmla="*/ 37 h 300"/>
                  <a:gd name="T4" fmla="*/ 26 w 205"/>
                  <a:gd name="T5" fmla="*/ 21 h 300"/>
                  <a:gd name="T6" fmla="*/ 26 w 205"/>
                  <a:gd name="T7" fmla="*/ 0 h 300"/>
                  <a:gd name="T8" fmla="*/ 0 w 205"/>
                  <a:gd name="T9" fmla="*/ 16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Freeform 215"/>
              <p:cNvSpPr>
                <a:spLocks noChangeAspect="1"/>
              </p:cNvSpPr>
              <p:nvPr/>
            </p:nvSpPr>
            <p:spPr bwMode="auto">
              <a:xfrm>
                <a:off x="1319" y="2928"/>
                <a:ext cx="205" cy="298"/>
              </a:xfrm>
              <a:custGeom>
                <a:avLst/>
                <a:gdLst>
                  <a:gd name="T0" fmla="*/ 0 w 205"/>
                  <a:gd name="T1" fmla="*/ 126 h 300"/>
                  <a:gd name="T2" fmla="*/ 0 w 205"/>
                  <a:gd name="T3" fmla="*/ 295 h 300"/>
                  <a:gd name="T4" fmla="*/ 204 w 205"/>
                  <a:gd name="T5" fmla="*/ 169 h 300"/>
                  <a:gd name="T6" fmla="*/ 204 w 205"/>
                  <a:gd name="T7" fmla="*/ 0 h 300"/>
                  <a:gd name="T8" fmla="*/ 0 w 205"/>
                  <a:gd name="T9" fmla="*/ 126 h 3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300">
                    <a:moveTo>
                      <a:pt x="0" y="128"/>
                    </a:moveTo>
                    <a:lnTo>
                      <a:pt x="0" y="299"/>
                    </a:lnTo>
                    <a:lnTo>
                      <a:pt x="204" y="171"/>
                    </a:lnTo>
                    <a:lnTo>
                      <a:pt x="204" y="0"/>
                    </a:lnTo>
                    <a:lnTo>
                      <a:pt x="0" y="128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Freeform 216"/>
              <p:cNvSpPr>
                <a:spLocks noChangeAspect="1"/>
              </p:cNvSpPr>
              <p:nvPr/>
            </p:nvSpPr>
            <p:spPr bwMode="auto">
              <a:xfrm>
                <a:off x="1559" y="2640"/>
                <a:ext cx="192" cy="112"/>
              </a:xfrm>
              <a:custGeom>
                <a:avLst/>
                <a:gdLst>
                  <a:gd name="T0" fmla="*/ 0 w 408"/>
                  <a:gd name="T1" fmla="*/ 14 h 236"/>
                  <a:gd name="T2" fmla="*/ 90 w 408"/>
                  <a:gd name="T3" fmla="*/ 0 h 236"/>
                  <a:gd name="T4" fmla="*/ 90 w 408"/>
                  <a:gd name="T5" fmla="*/ 38 h 236"/>
                  <a:gd name="T6" fmla="*/ 0 w 408"/>
                  <a:gd name="T7" fmla="*/ 53 h 236"/>
                  <a:gd name="T8" fmla="*/ 0 w 408"/>
                  <a:gd name="T9" fmla="*/ 14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8" h="236">
                    <a:moveTo>
                      <a:pt x="0" y="64"/>
                    </a:moveTo>
                    <a:lnTo>
                      <a:pt x="407" y="0"/>
                    </a:lnTo>
                    <a:lnTo>
                      <a:pt x="407" y="171"/>
                    </a:lnTo>
                    <a:lnTo>
                      <a:pt x="0" y="235"/>
                    </a:lnTo>
                    <a:lnTo>
                      <a:pt x="0" y="64"/>
                    </a:lnTo>
                  </a:path>
                </a:pathLst>
              </a:custGeom>
              <a:gradFill rotWithShape="0">
                <a:gsLst>
                  <a:gs pos="0">
                    <a:srgbClr val="007676"/>
                  </a:gs>
                  <a:gs pos="100000">
                    <a:srgbClr val="00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4856" tIns="2428" rIns="4856" bIns="2428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1" name="Group 73"/>
            <p:cNvGrpSpPr>
              <a:grpSpLocks/>
            </p:cNvGrpSpPr>
            <p:nvPr/>
          </p:nvGrpSpPr>
          <p:grpSpPr bwMode="auto">
            <a:xfrm>
              <a:off x="2133600" y="3886200"/>
              <a:ext cx="5181600" cy="838200"/>
              <a:chOff x="1344" y="2592"/>
              <a:chExt cx="3264" cy="528"/>
            </a:xfrm>
          </p:grpSpPr>
          <p:sp>
            <p:nvSpPr>
              <p:cNvPr id="62" name="Line 74"/>
              <p:cNvSpPr>
                <a:spLocks noChangeShapeType="1"/>
              </p:cNvSpPr>
              <p:nvPr/>
            </p:nvSpPr>
            <p:spPr bwMode="auto">
              <a:xfrm>
                <a:off x="1344" y="2784"/>
                <a:ext cx="3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75"/>
              <p:cNvSpPr>
                <a:spLocks noChangeShapeType="1"/>
              </p:cNvSpPr>
              <p:nvPr/>
            </p:nvSpPr>
            <p:spPr bwMode="auto">
              <a:xfrm>
                <a:off x="1344" y="278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76"/>
              <p:cNvSpPr>
                <a:spLocks noChangeShapeType="1"/>
              </p:cNvSpPr>
              <p:nvPr/>
            </p:nvSpPr>
            <p:spPr bwMode="auto">
              <a:xfrm>
                <a:off x="4608" y="278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77"/>
              <p:cNvSpPr>
                <a:spLocks noChangeShapeType="1"/>
              </p:cNvSpPr>
              <p:nvPr/>
            </p:nvSpPr>
            <p:spPr bwMode="auto">
              <a:xfrm>
                <a:off x="3792" y="278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78"/>
              <p:cNvSpPr>
                <a:spLocks noChangeShapeType="1"/>
              </p:cNvSpPr>
              <p:nvPr/>
            </p:nvSpPr>
            <p:spPr bwMode="auto">
              <a:xfrm>
                <a:off x="2976" y="278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79"/>
              <p:cNvSpPr>
                <a:spLocks noChangeShapeType="1"/>
              </p:cNvSpPr>
              <p:nvPr/>
            </p:nvSpPr>
            <p:spPr bwMode="auto">
              <a:xfrm>
                <a:off x="2160" y="278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80"/>
              <p:cNvSpPr>
                <a:spLocks noChangeShapeType="1"/>
              </p:cNvSpPr>
              <p:nvPr/>
            </p:nvSpPr>
            <p:spPr bwMode="auto">
              <a:xfrm flipV="1">
                <a:off x="2976" y="2592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4" name="Footer Placeholder 19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[Zhu et al. 2004]</a:t>
            </a:r>
            <a:endParaRPr lang="en-US"/>
          </a:p>
        </p:txBody>
      </p:sp>
      <p:sp>
        <p:nvSpPr>
          <p:cNvPr id="195" name="Slide Number Placeholder 1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Cold Disks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Cache more blocks from cold disks</a:t>
            </a:r>
          </a:p>
          <a:p>
            <a:pPr lvl="1"/>
            <a:r>
              <a:rPr lang="en-US" dirty="0" smtClean="0"/>
              <a:t>Characteristics of hot disks</a:t>
            </a:r>
          </a:p>
          <a:p>
            <a:pPr lvl="2"/>
            <a:r>
              <a:rPr lang="en-US" dirty="0" smtClean="0"/>
              <a:t>Small percentage of cold misses</a:t>
            </a:r>
          </a:p>
          <a:p>
            <a:pPr lvl="3"/>
            <a:r>
              <a:rPr lang="en-US" dirty="0" smtClean="0"/>
              <a:t>Identified by a </a:t>
            </a:r>
            <a:r>
              <a:rPr lang="en-US" dirty="0" smtClean="0">
                <a:hlinkClick r:id="rId2" action="ppaction://hlinksldjump"/>
              </a:rPr>
              <a:t>Bloom Filter</a:t>
            </a:r>
            <a:endParaRPr lang="en-US" dirty="0" smtClean="0"/>
          </a:p>
          <a:p>
            <a:pPr lvl="2"/>
            <a:r>
              <a:rPr lang="en-US" dirty="0" smtClean="0"/>
              <a:t>High probability of long </a:t>
            </a:r>
            <a:r>
              <a:rPr lang="en-US" dirty="0" err="1" smtClean="0"/>
              <a:t>interarrival</a:t>
            </a:r>
            <a:r>
              <a:rPr lang="en-US" dirty="0" smtClean="0"/>
              <a:t> times</a:t>
            </a:r>
          </a:p>
          <a:p>
            <a:pPr lvl="3"/>
            <a:r>
              <a:rPr lang="en-US" dirty="0" smtClean="0"/>
              <a:t>Tracked by epoch-based histograms</a:t>
            </a:r>
          </a:p>
          <a:p>
            <a:pPr lvl="1"/>
            <a:r>
              <a:rPr lang="en-US" dirty="0" smtClean="0"/>
              <a:t>Improves energy savings by16%</a:t>
            </a:r>
          </a:p>
          <a:p>
            <a:pPr lvl="1"/>
            <a:r>
              <a:rPr lang="en-US" dirty="0" smtClean="0"/>
              <a:t>Assumes the use of multi-speed disks</a:t>
            </a:r>
          </a:p>
          <a:p>
            <a:pPr lvl="1"/>
            <a:r>
              <a:rPr lang="en-US" dirty="0" smtClean="0"/>
              <a:t>Assumes the use of NVRAM or a log disk to buffer writes</a:t>
            </a:r>
          </a:p>
          <a:p>
            <a:pPr lvl="1"/>
            <a:endParaRPr lang="en-US" dirty="0"/>
          </a:p>
        </p:txBody>
      </p:sp>
      <p:sp>
        <p:nvSpPr>
          <p:cNvPr id="194" name="Footer Placeholder 19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[Zhu et al. 2004]</a:t>
            </a:r>
            <a:endParaRPr lang="en-US"/>
          </a:p>
        </p:txBody>
      </p:sp>
      <p:sp>
        <p:nvSpPr>
          <p:cNvPr id="195" name="Slide Number Placeholder 1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6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Application-level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ways to apply system-level techniques (e.g., buffering)</a:t>
            </a:r>
          </a:p>
          <a:p>
            <a:r>
              <a:rPr lang="en-US" dirty="0" smtClean="0"/>
              <a:t>Flash</a:t>
            </a:r>
          </a:p>
          <a:p>
            <a:pPr lvl="1"/>
            <a:r>
              <a:rPr lang="en-US" dirty="0" smtClean="0"/>
              <a:t>Energy-efficient encoding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4660412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Energy-efficient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observation</a:t>
            </a:r>
          </a:p>
          <a:p>
            <a:pPr lvl="1"/>
            <a:r>
              <a:rPr lang="en-US" dirty="0" smtClean="0"/>
              <a:t>Energy consumption for 10101010… = 15.6</a:t>
            </a:r>
            <a:r>
              <a:rPr lang="en-US" altLang="ko-KR" dirty="0" smtClean="0"/>
              <a:t>µJ</a:t>
            </a:r>
          </a:p>
          <a:p>
            <a:pPr lvl="2"/>
            <a:r>
              <a:rPr lang="en-US" altLang="ko-KR" dirty="0" smtClean="0"/>
              <a:t>For 11111111 = 0.038µJ</a:t>
            </a:r>
          </a:p>
          <a:p>
            <a:pPr lvl="1"/>
            <a:r>
              <a:rPr lang="en-US" altLang="ko-KR" dirty="0" smtClean="0"/>
              <a:t>Thus, avoid 10 and 01 bit patterns</a:t>
            </a:r>
          </a:p>
          <a:p>
            <a:r>
              <a:rPr lang="en-US" altLang="ko-KR" dirty="0" smtClean="0"/>
              <a:t>Approach:  user-level encoder</a:t>
            </a:r>
          </a:p>
        </p:txBody>
      </p:sp>
      <p:graphicFrame>
        <p:nvGraphicFramePr>
          <p:cNvPr id="4" name="내용 개체 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877739"/>
              </p:ext>
            </p:extLst>
          </p:nvPr>
        </p:nvGraphicFramePr>
        <p:xfrm>
          <a:off x="1798636" y="4241800"/>
          <a:ext cx="658336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841"/>
                <a:gridCol w="1645841"/>
                <a:gridCol w="1645841"/>
                <a:gridCol w="1645841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Memory type 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Operation 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Time(µs) 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/>
                        <a:t>Energy(µJ)</a:t>
                      </a:r>
                    </a:p>
                  </a:txBody>
                  <a:tcPr marL="91436" marR="91436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altLang="ko-K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 MLC</a:t>
                      </a:r>
                    </a:p>
                    <a:p>
                      <a:r>
                        <a:rPr lang="en-US" altLang="ko-K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 28F256L18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Program 00 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110.00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2.37</a:t>
                      </a:r>
                      <a:endParaRPr lang="ko-KR" altLang="en-US" dirty="0"/>
                    </a:p>
                  </a:txBody>
                  <a:tcPr marL="91436" marR="91436"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Program 01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644.23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14.77</a:t>
                      </a:r>
                      <a:endParaRPr lang="ko-KR" altLang="en-US" dirty="0"/>
                    </a:p>
                  </a:txBody>
                  <a:tcPr marL="91436" marR="91436"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Program 10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684.57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15.60</a:t>
                      </a:r>
                      <a:endParaRPr lang="ko-KR" altLang="en-US" dirty="0"/>
                    </a:p>
                  </a:txBody>
                  <a:tcPr marL="91436" marR="91436"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Program 11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24.93</a:t>
                      </a:r>
                      <a:endParaRPr lang="ko-KR" altLang="en-US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0.038</a:t>
                      </a:r>
                      <a:endParaRPr lang="ko-KR" altLang="en-US" dirty="0"/>
                    </a:p>
                  </a:txBody>
                  <a:tcPr marL="91436" marR="91436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[Joo et al. 2007]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Energy-efficient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</a:p>
          <a:p>
            <a:pPr lvl="1"/>
            <a:r>
              <a:rPr lang="en-US" altLang="ko-KR" dirty="0" smtClean="0"/>
              <a:t>35% energy savings with 50% size overhead</a:t>
            </a:r>
          </a:p>
          <a:p>
            <a:pPr marL="402336" lvl="1" indent="0">
              <a:buNone/>
            </a:pPr>
            <a:r>
              <a:rPr lang="en-US" altLang="ko-KR" dirty="0" smtClean="0"/>
              <a:t>+ No changes to storage stack</a:t>
            </a:r>
          </a:p>
          <a:p>
            <a:pPr marL="402336" lvl="1" indent="0">
              <a:buNone/>
            </a:pPr>
            <a:r>
              <a:rPr lang="en-US" altLang="ko-KR" dirty="0" smtClean="0"/>
              <a:t>+ Good energy savings</a:t>
            </a:r>
          </a:p>
          <a:p>
            <a:pPr marL="402336" lvl="1" indent="0">
              <a:buNone/>
            </a:pPr>
            <a:r>
              <a:rPr lang="en-US" altLang="ko-KR" dirty="0" smtClean="0"/>
              <a:t>- File size overhead can be significant</a:t>
            </a:r>
          </a:p>
          <a:p>
            <a:pPr marL="402336" lvl="1" indent="0">
              <a:buNone/>
            </a:pPr>
            <a:r>
              <a:rPr lang="en-US" altLang="ko-KR" dirty="0" smtClean="0"/>
              <a:t>- Longer latency due to larger files</a:t>
            </a:r>
          </a:p>
          <a:p>
            <a:pPr marL="402336" lvl="1" indent="0">
              <a:buNone/>
            </a:pPr>
            <a:r>
              <a:rPr lang="en-US" altLang="ko-KR" dirty="0" smtClean="0"/>
              <a:t>- One-time encoding cost</a:t>
            </a:r>
          </a:p>
          <a:p>
            <a:endParaRPr lang="en-US" altLang="ko-KR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[Joo et al. 2007]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Storage </a:t>
            </a:r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8" name="AutoShape 3"/>
          <p:cNvSpPr>
            <a:spLocks noChangeAspect="1" noChangeArrowheads="1"/>
          </p:cNvSpPr>
          <p:nvPr/>
        </p:nvSpPr>
        <p:spPr bwMode="auto">
          <a:xfrm>
            <a:off x="838200" y="18288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600" b="1"/>
          </a:p>
        </p:txBody>
      </p:sp>
      <p:grpSp>
        <p:nvGrpSpPr>
          <p:cNvPr id="2" name="Group 1"/>
          <p:cNvGrpSpPr/>
          <p:nvPr/>
        </p:nvGrpSpPr>
        <p:grpSpPr>
          <a:xfrm>
            <a:off x="1498980" y="1830070"/>
            <a:ext cx="6959220" cy="4342130"/>
            <a:chOff x="1498980" y="1830070"/>
            <a:chExt cx="6959220" cy="4342130"/>
          </a:xfrm>
        </p:grpSpPr>
        <p:grpSp>
          <p:nvGrpSpPr>
            <p:cNvPr id="69" name="Group 68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Virtual file system (VFS)</a:t>
                </a:r>
                <a:endParaRPr lang="en-US" sz="1600" b="1"/>
              </a:p>
            </p:txBody>
          </p:sp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 dirty="0">
                    <a:latin typeface="Calibri" pitchFamily="34" charset="0"/>
                  </a:rPr>
                  <a:t>File system</a:t>
                </a:r>
                <a:endParaRPr lang="en-US" sz="1600" b="1" dirty="0"/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 dirty="0">
                    <a:latin typeface="Calibri" pitchFamily="34" charset="0"/>
                  </a:rPr>
                  <a:t>Multi-device drivers</a:t>
                </a:r>
                <a:endParaRPr lang="en-US" sz="1600" b="1" dirty="0"/>
              </a:p>
            </p:txBody>
          </p:sp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Ext3</a:t>
                </a:r>
                <a:endParaRPr lang="en-US" sz="1600" b="1"/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/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Device driver</a:t>
                </a:r>
                <a:endParaRPr lang="en-US" sz="1600" b="1"/>
              </a:p>
            </p:txBody>
          </p:sp>
          <p:grpSp>
            <p:nvGrpSpPr>
              <p:cNvPr id="15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60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1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2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3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4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5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6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7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68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</p:grpSp>
          <p:sp>
            <p:nvSpPr>
              <p:cNvPr id="16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driver</a:t>
                </a:r>
                <a:endParaRPr lang="en-US" sz="1600" b="1" dirty="0"/>
              </a:p>
            </p:txBody>
          </p:sp>
          <p:sp>
            <p:nvSpPr>
              <p:cNvPr id="17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/>
              </a:p>
            </p:txBody>
          </p:sp>
          <p:sp>
            <p:nvSpPr>
              <p:cNvPr id="18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driver</a:t>
                </a:r>
                <a:endParaRPr lang="en-US" sz="1600" b="1" dirty="0"/>
              </a:p>
            </p:txBody>
          </p:sp>
          <p:grpSp>
            <p:nvGrpSpPr>
              <p:cNvPr id="19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1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2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3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4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5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6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7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8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  <p:sp>
              <p:nvSpPr>
                <p:cNvPr id="59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600" b="1"/>
                </a:p>
              </p:txBody>
            </p:sp>
          </p:grpSp>
          <p:sp>
            <p:nvSpPr>
              <p:cNvPr id="20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1600" b="1" dirty="0">
                    <a:latin typeface="Calibri" pitchFamily="34" charset="0"/>
                  </a:rPr>
                  <a:t>driver</a:t>
                </a:r>
                <a:endParaRPr lang="en-US" sz="1600" b="1" dirty="0"/>
              </a:p>
            </p:txBody>
          </p:sp>
          <p:sp>
            <p:nvSpPr>
              <p:cNvPr id="21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JFFS2</a:t>
                </a:r>
                <a:endParaRPr lang="en-US" sz="1600" b="1"/>
              </a:p>
            </p:txBody>
          </p:sp>
          <p:sp>
            <p:nvSpPr>
              <p:cNvPr id="22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NFTL</a:t>
                </a:r>
                <a:endParaRPr lang="en-US" sz="1600" b="1"/>
              </a:p>
            </p:txBody>
          </p:sp>
          <p:sp>
            <p:nvSpPr>
              <p:cNvPr id="23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 dirty="0">
                    <a:latin typeface="Calibri" pitchFamily="34" charset="0"/>
                  </a:rPr>
                  <a:t>Apps</a:t>
                </a:r>
                <a:endParaRPr lang="en-US" sz="1600" b="1" dirty="0"/>
              </a:p>
            </p:txBody>
          </p:sp>
          <p:sp>
            <p:nvSpPr>
              <p:cNvPr id="24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Database</a:t>
                </a:r>
                <a:endParaRPr lang="en-US" sz="1600" b="1"/>
              </a:p>
            </p:txBody>
          </p:sp>
          <p:sp>
            <p:nvSpPr>
              <p:cNvPr id="25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600" b="1">
                    <a:latin typeface="Calibri" pitchFamily="34" charset="0"/>
                  </a:rPr>
                  <a:t>Search engine</a:t>
                </a:r>
                <a:endParaRPr lang="en-US" sz="1600" b="1"/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1" name="Straight Connector 70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1828800" y="2055487"/>
              <a:ext cx="10232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504667" y="3466531"/>
              <a:ext cx="16887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16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931005" y="5460712"/>
              <a:ext cx="10032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alibri" pitchFamily="34" charset="0"/>
                </a:rPr>
                <a:t>hardware</a:t>
              </a:r>
              <a:endParaRPr lang="en-US" sz="1600" b="1" dirty="0">
                <a:latin typeface="Calibri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2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Large-scale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descriptions</a:t>
            </a:r>
          </a:p>
          <a:p>
            <a:pPr lvl="1"/>
            <a:r>
              <a:rPr lang="en-US" dirty="0" smtClean="0"/>
              <a:t>Some can operate on RAID granularity</a:t>
            </a:r>
          </a:p>
          <a:p>
            <a:pPr lvl="2"/>
            <a:r>
              <a:rPr lang="en-US" dirty="0" smtClean="0"/>
              <a:t>No need to handle low-level reliability issues</a:t>
            </a:r>
          </a:p>
          <a:p>
            <a:pPr lvl="1"/>
            <a:r>
              <a:rPr lang="en-US" dirty="0" smtClean="0"/>
              <a:t>Involve distributed coordination</a:t>
            </a:r>
          </a:p>
          <a:p>
            <a:r>
              <a:rPr lang="en-US" dirty="0" smtClean="0"/>
              <a:t>Energy-efficient technique</a:t>
            </a:r>
          </a:p>
          <a:p>
            <a:pPr lvl="1"/>
            <a:r>
              <a:rPr lang="en-US" dirty="0" smtClean="0"/>
              <a:t>Spun-up token</a:t>
            </a:r>
          </a:p>
          <a:p>
            <a:pPr lvl="1"/>
            <a:r>
              <a:rPr lang="en-US" dirty="0" smtClean="0"/>
              <a:t>Graph coverage</a:t>
            </a:r>
          </a:p>
          <a:p>
            <a:pPr lvl="1"/>
            <a:r>
              <a:rPr lang="en-US" dirty="0" smtClean="0"/>
              <a:t>Write offloading</a:t>
            </a:r>
          </a:p>
          <a:p>
            <a:pPr lvl="1"/>
            <a:r>
              <a:rPr lang="en-US" dirty="0" smtClean="0"/>
              <a:t>Power proportionality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1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Spun-up Token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Pergamum</a:t>
            </a:r>
          </a:p>
          <a:p>
            <a:pPr lvl="1"/>
            <a:r>
              <a:rPr lang="en-US" dirty="0" smtClean="0"/>
              <a:t>Distributed system designed for archival</a:t>
            </a:r>
          </a:p>
          <a:p>
            <a:pPr lvl="1"/>
            <a:r>
              <a:rPr lang="en-US" dirty="0" smtClean="0"/>
              <a:t>Used commodity low-power components</a:t>
            </a:r>
          </a:p>
          <a:p>
            <a:pPr lvl="2"/>
            <a:r>
              <a:rPr lang="en-US" dirty="0" smtClean="0"/>
              <a:t>Each node contains a flash device, a low-power CPU, and a low-RPM disk</a:t>
            </a:r>
          </a:p>
          <a:p>
            <a:pPr lvl="1"/>
            <a:r>
              <a:rPr lang="en-US" dirty="0" smtClean="0"/>
              <a:t>Flash stores metadata; disk data</a:t>
            </a:r>
          </a:p>
          <a:p>
            <a:pPr lvl="1"/>
            <a:r>
              <a:rPr lang="en-US" dirty="0" smtClean="0"/>
              <a:t>Used erasure code for reliability</a:t>
            </a:r>
          </a:p>
          <a:p>
            <a:pPr lvl="1"/>
            <a:r>
              <a:rPr lang="en-US" dirty="0" smtClean="0"/>
              <a:t>Used spun-up token to limit the number of power disks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[Storer et al. 2008]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7083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Graph Coverage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</a:p>
          <a:p>
            <a:pPr lvl="1"/>
            <a:r>
              <a:rPr lang="en-US" dirty="0" smtClean="0"/>
              <a:t>A bipartite graph </a:t>
            </a:r>
            <a:endParaRPr lang="en-US" dirty="0"/>
          </a:p>
          <a:p>
            <a:pPr lvl="2"/>
            <a:r>
              <a:rPr lang="en-US" dirty="0" smtClean="0"/>
              <a:t>Nodes and data items</a:t>
            </a:r>
          </a:p>
          <a:p>
            <a:pPr lvl="2"/>
            <a:r>
              <a:rPr lang="en-US" dirty="0" smtClean="0"/>
              <a:t>An edge indicates an item’s host</a:t>
            </a:r>
          </a:p>
          <a:p>
            <a:pPr lvl="1"/>
            <a:r>
              <a:rPr lang="en-US" dirty="0" smtClean="0"/>
              <a:t>Power-saving goal</a:t>
            </a:r>
          </a:p>
          <a:p>
            <a:pPr lvl="2"/>
            <a:r>
              <a:rPr lang="en-US" dirty="0" smtClean="0"/>
              <a:t>Minimize the number of powered nodes</a:t>
            </a:r>
          </a:p>
          <a:p>
            <a:pPr lvl="2"/>
            <a:r>
              <a:rPr lang="en-US" dirty="0" smtClean="0"/>
              <a:t>While keeping all data items available</a:t>
            </a:r>
          </a:p>
          <a:p>
            <a:r>
              <a:rPr lang="en-US" dirty="0" smtClean="0"/>
              <a:t>For read-mostly workloads</a:t>
            </a:r>
          </a:p>
          <a:p>
            <a:r>
              <a:rPr lang="en-US" dirty="0" smtClean="0"/>
              <a:t>Writes are buffered via flash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[Harnik et al. 2009]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034076" y="1219200"/>
            <a:ext cx="381000" cy="3810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048363" y="1814512"/>
            <a:ext cx="381000" cy="3810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53125" y="2400300"/>
            <a:ext cx="381000" cy="3810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076939" y="3009900"/>
            <a:ext cx="381000" cy="3810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081701" y="3595688"/>
            <a:ext cx="381000" cy="3810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986325" y="1790700"/>
            <a:ext cx="381000" cy="3810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10139" y="2400300"/>
            <a:ext cx="381000" cy="3810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14901" y="2986088"/>
            <a:ext cx="381000" cy="3810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5" idx="2"/>
            <a:endCxn id="13" idx="6"/>
          </p:cNvCxnSpPr>
          <p:nvPr/>
        </p:nvCxnSpPr>
        <p:spPr>
          <a:xfrm flipH="1">
            <a:off x="7367325" y="1409700"/>
            <a:ext cx="666751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6"/>
            <a:endCxn id="10" idx="2"/>
          </p:cNvCxnSpPr>
          <p:nvPr/>
        </p:nvCxnSpPr>
        <p:spPr>
          <a:xfrm>
            <a:off x="7367325" y="19812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6"/>
            <a:endCxn id="7" idx="2"/>
          </p:cNvCxnSpPr>
          <p:nvPr/>
        </p:nvCxnSpPr>
        <p:spPr>
          <a:xfrm flipV="1">
            <a:off x="7391139" y="2005012"/>
            <a:ext cx="657224" cy="585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6"/>
            <a:endCxn id="11" idx="2"/>
          </p:cNvCxnSpPr>
          <p:nvPr/>
        </p:nvCxnSpPr>
        <p:spPr>
          <a:xfrm>
            <a:off x="7391139" y="25908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3" idx="6"/>
            <a:endCxn id="7" idx="2"/>
          </p:cNvCxnSpPr>
          <p:nvPr/>
        </p:nvCxnSpPr>
        <p:spPr>
          <a:xfrm>
            <a:off x="7367325" y="1981200"/>
            <a:ext cx="681038" cy="23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6"/>
            <a:endCxn id="12" idx="2"/>
          </p:cNvCxnSpPr>
          <p:nvPr/>
        </p:nvCxnSpPr>
        <p:spPr>
          <a:xfrm>
            <a:off x="7391139" y="2590800"/>
            <a:ext cx="690562" cy="1195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5" idx="6"/>
            <a:endCxn id="10" idx="2"/>
          </p:cNvCxnSpPr>
          <p:nvPr/>
        </p:nvCxnSpPr>
        <p:spPr>
          <a:xfrm flipV="1">
            <a:off x="7395901" y="2590800"/>
            <a:ext cx="657224" cy="585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5" idx="6"/>
            <a:endCxn id="12" idx="2"/>
          </p:cNvCxnSpPr>
          <p:nvPr/>
        </p:nvCxnSpPr>
        <p:spPr>
          <a:xfrm>
            <a:off x="7395901" y="3176588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90195" y="3418404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772138" y="4044434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Graph Coverage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SRCMap</a:t>
            </a:r>
            <a:endParaRPr lang="en-US" dirty="0" smtClean="0"/>
          </a:p>
          <a:p>
            <a:pPr lvl="1"/>
            <a:r>
              <a:rPr lang="en-US" dirty="0" smtClean="0"/>
              <a:t>For each node, replicate the working set to other nodes</a:t>
            </a:r>
          </a:p>
          <a:p>
            <a:pPr lvl="1"/>
            <a:r>
              <a:rPr lang="en-US" dirty="0" smtClean="0"/>
              <a:t>Increases the probability of having few nodes covering the working sets for many nodes</a:t>
            </a:r>
          </a:p>
          <a:p>
            <a:pPr lvl="1"/>
            <a:endParaRPr lang="en-US" dirty="0" smtClean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[Verma et al. 2010]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Cache can handle most of read requests</a:t>
            </a:r>
          </a:p>
          <a:p>
            <a:pPr lvl="1"/>
            <a:r>
              <a:rPr lang="en-US" dirty="0" smtClean="0"/>
              <a:t>Disks are active mostly due to writes</a:t>
            </a:r>
          </a:p>
          <a:p>
            <a:r>
              <a:rPr lang="en-US" dirty="0" smtClean="0"/>
              <a:t>Solution:  write offloading</a:t>
            </a:r>
          </a:p>
          <a:p>
            <a:pPr lvl="1"/>
            <a:r>
              <a:rPr lang="en-US" dirty="0" smtClean="0"/>
              <a:t>A volume manager redirects writes from sleeping disks to active disks</a:t>
            </a:r>
          </a:p>
          <a:p>
            <a:pPr lvl="2"/>
            <a:r>
              <a:rPr lang="en-US" dirty="0" smtClean="0"/>
              <a:t>Invalidates obsolete content</a:t>
            </a:r>
          </a:p>
          <a:p>
            <a:pPr lvl="1"/>
            <a:r>
              <a:rPr lang="en-US" dirty="0" smtClean="0"/>
              <a:t>Propagates updates when disks are spun up</a:t>
            </a:r>
          </a:p>
          <a:p>
            <a:pPr lvl="2"/>
            <a:r>
              <a:rPr lang="en-US" dirty="0" smtClean="0"/>
              <a:t>E.g., read miss, no more space for offloading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[Narayanan et al. 2008]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438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Use versioning to ensure consistency</a:t>
            </a:r>
          </a:p>
          <a:p>
            <a:pPr marL="82296" indent="0">
              <a:buNone/>
            </a:pPr>
            <a:r>
              <a:rPr lang="en-US" dirty="0" smtClean="0"/>
              <a:t>+ Retain the reliability semantics of the underlying RAID level</a:t>
            </a:r>
          </a:p>
          <a:p>
            <a:pPr marL="82296" indent="0">
              <a:buNone/>
            </a:pPr>
            <a:r>
              <a:rPr lang="en-US" dirty="0" smtClean="0"/>
              <a:t>+ Can save power up to 60%</a:t>
            </a:r>
          </a:p>
          <a:p>
            <a:pPr lvl="1"/>
            <a:r>
              <a:rPr lang="en-US" dirty="0" smtClean="0"/>
              <a:t>36% just to spin down idle disks</a:t>
            </a:r>
          </a:p>
          <a:p>
            <a:pPr marL="82296" indent="0">
              <a:buNone/>
            </a:pPr>
            <a:r>
              <a:rPr lang="en-US" dirty="0" smtClean="0"/>
              <a:t>+ Can achieve better average response 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time </a:t>
            </a:r>
          </a:p>
          <a:p>
            <a:pPr marL="82296" indent="0">
              <a:buNone/>
            </a:pPr>
            <a:r>
              <a:rPr lang="en-US" dirty="0" smtClean="0"/>
              <a:t>- Extra latency for reads, but it’s expected</a:t>
            </a:r>
          </a:p>
        </p:txBody>
      </p:sp>
    </p:spTree>
    <p:extLst>
      <p:ext uri="{BB962C8B-B14F-4D97-AF65-F5344CB8AC3E}">
        <p14:creationId xmlns:p14="http://schemas.microsoft.com/office/powerpoint/2010/main" val="6654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Proportionality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Rabbit</a:t>
            </a:r>
          </a:p>
          <a:p>
            <a:pPr lvl="1"/>
            <a:r>
              <a:rPr lang="en-US" dirty="0" smtClean="0"/>
              <a:t>Matches power consumption with workload demands</a:t>
            </a:r>
          </a:p>
          <a:p>
            <a:pPr lvl="1"/>
            <a:r>
              <a:rPr lang="en-US" dirty="0" smtClean="0"/>
              <a:t>Uses equal work data layout</a:t>
            </a:r>
          </a:p>
          <a:p>
            <a:pPr lvl="1"/>
            <a:r>
              <a:rPr lang="en-US" dirty="0" smtClean="0"/>
              <a:t>Uses write offloading to handle updates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[Amur et al. 2010]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/>
          </a:p>
        </p:txBody>
      </p:sp>
      <p:pic>
        <p:nvPicPr>
          <p:cNvPr id="2050" name="Picture 2" descr="D:\My Documents\Research\Presentations\chalmers 2012\rabb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046621"/>
            <a:ext cx="299085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5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Energy-efficient techniques</a:t>
            </a:r>
          </a:p>
          <a:p>
            <a:pPr lvl="1"/>
            <a:r>
              <a:rPr lang="en-US" dirty="0" smtClean="0"/>
              <a:t>Specialized hardware, caching, power down devices, data regeneration,  replication, special layouts, remote access, power provisioning, etc.</a:t>
            </a:r>
          </a:p>
          <a:p>
            <a:r>
              <a:rPr lang="en-US" dirty="0" smtClean="0"/>
              <a:t>Common tradeoffs</a:t>
            </a:r>
          </a:p>
          <a:p>
            <a:pPr lvl="1"/>
            <a:r>
              <a:rPr lang="en-US" dirty="0" smtClean="0"/>
              <a:t>Performance, capacity, reliability, specialized hardware, data migration, price, etc.</a:t>
            </a:r>
          </a:p>
          <a:p>
            <a:r>
              <a:rPr lang="en-US" dirty="0" smtClean="0"/>
              <a:t>No free lunch in general…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9212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7592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2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storage media</a:t>
            </a:r>
          </a:p>
          <a:p>
            <a:pPr lvl="1"/>
            <a:r>
              <a:rPr lang="en-US" dirty="0" smtClean="0"/>
              <a:t>Disk drives</a:t>
            </a:r>
          </a:p>
          <a:p>
            <a:pPr lvl="1"/>
            <a:r>
              <a:rPr lang="en-US" dirty="0" smtClean="0"/>
              <a:t>Flash devices </a:t>
            </a:r>
          </a:p>
          <a:p>
            <a:r>
              <a:rPr lang="en-US" dirty="0"/>
              <a:t>E</a:t>
            </a:r>
            <a:r>
              <a:rPr lang="en-US" dirty="0" smtClean="0"/>
              <a:t>nergy-saving techniques</a:t>
            </a:r>
          </a:p>
          <a:p>
            <a:pPr lvl="1"/>
            <a:r>
              <a:rPr lang="en-US" smtClean="0"/>
              <a:t>Higher-capacity disks</a:t>
            </a:r>
          </a:p>
          <a:p>
            <a:pPr lvl="1"/>
            <a:r>
              <a:rPr lang="en-US" dirty="0" smtClean="0"/>
              <a:t>Smaller rotating platter</a:t>
            </a:r>
          </a:p>
          <a:p>
            <a:pPr lvl="1"/>
            <a:r>
              <a:rPr lang="en-US" dirty="0" smtClean="0"/>
              <a:t>Slower/variable RPM</a:t>
            </a:r>
          </a:p>
          <a:p>
            <a:pPr lvl="1"/>
            <a:r>
              <a:rPr lang="en-US" dirty="0" smtClean="0"/>
              <a:t>Hybrid drives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592152" y="4607390"/>
            <a:ext cx="3526828" cy="2171065"/>
            <a:chOff x="1404544" y="1830070"/>
            <a:chExt cx="7053656" cy="4342130"/>
          </a:xfrm>
        </p:grpSpPr>
        <p:grpSp>
          <p:nvGrpSpPr>
            <p:cNvPr id="6" name="Group 5"/>
            <p:cNvGrpSpPr/>
            <p:nvPr/>
          </p:nvGrpSpPr>
          <p:grpSpPr>
            <a:xfrm>
              <a:off x="3429000" y="1830070"/>
              <a:ext cx="4572000" cy="4342130"/>
              <a:chOff x="838200" y="1830070"/>
              <a:chExt cx="4572000" cy="4342130"/>
            </a:xfrm>
          </p:grpSpPr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838200" y="2514600"/>
                <a:ext cx="4572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Virtual file system (VFS)</a:t>
                </a:r>
                <a:endParaRPr lang="en-US" sz="800" b="1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838200" y="3200400"/>
                <a:ext cx="2286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File system</a:t>
                </a:r>
                <a:endParaRPr lang="en-US" sz="800" b="1" dirty="0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838200" y="3882390"/>
                <a:ext cx="2286000" cy="4610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Multi-device drivers</a:t>
                </a:r>
                <a:endParaRPr lang="en-US" sz="800" b="1" dirty="0"/>
              </a:p>
            </p:txBody>
          </p:sp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124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Ext3</a:t>
                </a:r>
                <a:endParaRPr lang="en-US" sz="800" b="1"/>
              </a:p>
            </p:txBody>
          </p:sp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10668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838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Device driver</a:t>
                </a:r>
                <a:endParaRPr lang="en-US" sz="800" b="1"/>
              </a:p>
            </p:txBody>
          </p:sp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31242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6" name="Rectangle 12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7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1" name="Rectangle 17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2" name="Rectangle 18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1981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Disk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2438400" y="5486400"/>
                <a:ext cx="457200" cy="685800"/>
              </a:xfrm>
              <a:prstGeom prst="can">
                <a:avLst>
                  <a:gd name="adj" fmla="val 37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3124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495800" y="5715000"/>
                <a:ext cx="914400" cy="228600"/>
                <a:chOff x="4500" y="6840"/>
                <a:chExt cx="1620" cy="540"/>
              </a:xfrm>
            </p:grpSpPr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7" name="Rectangle 25"/>
                <p:cNvSpPr>
                  <a:spLocks noChangeArrowheads="1"/>
                </p:cNvSpPr>
                <p:nvPr/>
              </p:nvSpPr>
              <p:spPr bwMode="auto">
                <a:xfrm>
                  <a:off x="522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8" name="Rectangle 26"/>
                <p:cNvSpPr>
                  <a:spLocks noChangeArrowheads="1"/>
                </p:cNvSpPr>
                <p:nvPr/>
              </p:nvSpPr>
              <p:spPr bwMode="auto">
                <a:xfrm>
                  <a:off x="558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49" name="Rectangle 27"/>
                <p:cNvSpPr>
                  <a:spLocks noChangeArrowheads="1"/>
                </p:cNvSpPr>
                <p:nvPr/>
              </p:nvSpPr>
              <p:spPr bwMode="auto">
                <a:xfrm>
                  <a:off x="5940" y="684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0" name="AutoShape 28"/>
                <p:cNvSpPr>
                  <a:spLocks noChangeArrowheads="1"/>
                </p:cNvSpPr>
                <p:nvPr/>
              </p:nvSpPr>
              <p:spPr bwMode="auto">
                <a:xfrm>
                  <a:off x="4500" y="6840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0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486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522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5580" y="7200"/>
                  <a:ext cx="180" cy="1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800" b="1"/>
                </a:p>
              </p:txBody>
            </p:sp>
          </p:grp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267200" y="4572000"/>
                <a:ext cx="1143000" cy="685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MTD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800" b="1" dirty="0">
                    <a:latin typeface="Calibri" pitchFamily="34" charset="0"/>
                  </a:rPr>
                  <a:t>driver</a:t>
                </a:r>
                <a:endParaRPr lang="en-US" sz="800" b="1" dirty="0"/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4267200" y="3200400"/>
                <a:ext cx="1143000" cy="4572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JFFS2</a:t>
                </a:r>
                <a:endParaRPr lang="en-US" sz="800" b="1"/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124200" y="3886200"/>
                <a:ext cx="1143000" cy="4597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NFTL</a:t>
                </a:r>
                <a:endParaRPr lang="en-US" sz="800" b="1"/>
              </a:p>
            </p:txBody>
          </p:sp>
          <p:sp>
            <p:nvSpPr>
              <p:cNvPr id="26" name="Text Box 36"/>
              <p:cNvSpPr txBox="1">
                <a:spLocks noChangeArrowheads="1"/>
              </p:cNvSpPr>
              <p:nvPr/>
            </p:nvSpPr>
            <p:spPr bwMode="auto">
              <a:xfrm>
                <a:off x="8382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 dirty="0">
                    <a:latin typeface="Calibri" pitchFamily="34" charset="0"/>
                  </a:rPr>
                  <a:t>Apps</a:t>
                </a:r>
                <a:endParaRPr lang="en-US" sz="800" b="1" dirty="0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2209800" y="1830070"/>
                <a:ext cx="13716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Database</a:t>
                </a:r>
                <a:endParaRPr lang="en-US" sz="800" b="1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3581400" y="1830070"/>
                <a:ext cx="1828800" cy="455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800" b="1">
                    <a:latin typeface="Calibri" pitchFamily="34" charset="0"/>
                  </a:rPr>
                  <a:t>Search engine</a:t>
                </a:r>
                <a:endParaRPr lang="en-US" sz="800" b="1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12941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>
                <a:off x="17513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4494530" y="22860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3" name="Line 43"/>
              <p:cNvSpPr>
                <a:spLocks noChangeShapeType="1"/>
              </p:cNvSpPr>
              <p:nvPr/>
            </p:nvSpPr>
            <p:spPr bwMode="auto">
              <a:xfrm>
                <a:off x="35814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4" name="Line 44"/>
              <p:cNvSpPr>
                <a:spLocks noChangeShapeType="1"/>
              </p:cNvSpPr>
              <p:nvPr/>
            </p:nvSpPr>
            <p:spPr bwMode="auto">
              <a:xfrm>
                <a:off x="19812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5" name="Line 45"/>
              <p:cNvSpPr>
                <a:spLocks noChangeShapeType="1"/>
              </p:cNvSpPr>
              <p:nvPr/>
            </p:nvSpPr>
            <p:spPr bwMode="auto">
              <a:xfrm>
                <a:off x="4953000" y="2971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6" name="Line 46"/>
              <p:cNvSpPr>
                <a:spLocks noChangeShapeType="1"/>
              </p:cNvSpPr>
              <p:nvPr/>
            </p:nvSpPr>
            <p:spPr bwMode="auto">
              <a:xfrm>
                <a:off x="358140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7" name="Line 47"/>
              <p:cNvSpPr>
                <a:spLocks noChangeShapeType="1"/>
              </p:cNvSpPr>
              <p:nvPr/>
            </p:nvSpPr>
            <p:spPr bwMode="auto">
              <a:xfrm>
                <a:off x="3581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8" name="Line 48"/>
              <p:cNvSpPr>
                <a:spLocks noChangeShapeType="1"/>
              </p:cNvSpPr>
              <p:nvPr/>
            </p:nvSpPr>
            <p:spPr bwMode="auto">
              <a:xfrm>
                <a:off x="1979930" y="36576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39" name="Line 49"/>
              <p:cNvSpPr>
                <a:spLocks noChangeShapeType="1"/>
              </p:cNvSpPr>
              <p:nvPr/>
            </p:nvSpPr>
            <p:spPr bwMode="auto">
              <a:xfrm>
                <a:off x="26670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1295400" y="43434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12954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667000" y="5257800"/>
                <a:ext cx="1270" cy="228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4953000" y="3657600"/>
                <a:ext cx="1270" cy="9144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35814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4953000" y="5257800"/>
                <a:ext cx="1270" cy="457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800" b="1"/>
              </a:p>
            </p:txBody>
          </p:sp>
        </p:grpSp>
        <p:cxnSp>
          <p:nvCxnSpPr>
            <p:cNvPr id="7" name="Straight Connector 6"/>
            <p:cNvCxnSpPr/>
            <p:nvPr/>
          </p:nvCxnSpPr>
          <p:spPr>
            <a:xfrm>
              <a:off x="1498980" y="24003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28800" y="2055488"/>
              <a:ext cx="1212512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>
                  <a:latin typeface="Calibri" pitchFamily="34" charset="0"/>
                </a:rPr>
                <a:t>User level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04544" y="3466532"/>
              <a:ext cx="1888980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latin typeface="Calibri" pitchFamily="34" charset="0"/>
                </a:rPr>
                <a:t>Operating-system</a:t>
              </a:r>
            </a:p>
            <a:p>
              <a:pPr algn="ctr"/>
              <a:r>
                <a:rPr lang="en-US" sz="800" b="1" dirty="0">
                  <a:latin typeface="Calibri" pitchFamily="34" charset="0"/>
                </a:rPr>
                <a:t>level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498980" y="5372100"/>
              <a:ext cx="695922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34376" y="5460712"/>
              <a:ext cx="1196484" cy="430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latin typeface="Calibri" pitchFamily="34" charset="0"/>
                </a:rPr>
                <a:t>hardware</a:t>
              </a:r>
              <a:endParaRPr lang="en-US" sz="800" b="1" dirty="0">
                <a:latin typeface="Calibri" pitchFamily="34" charset="0"/>
              </a:endParaRPr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5346782" y="6486855"/>
            <a:ext cx="292588" cy="292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[Mitzenmacher]</a:t>
            </a:r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/>
              <a:t>Erasure Codes</a:t>
            </a:r>
          </a:p>
        </p:txBody>
      </p:sp>
      <p:grpSp>
        <p:nvGrpSpPr>
          <p:cNvPr id="592899" name="Group 3"/>
          <p:cNvGrpSpPr>
            <a:grpSpLocks/>
          </p:cNvGrpSpPr>
          <p:nvPr/>
        </p:nvGrpSpPr>
        <p:grpSpPr bwMode="auto">
          <a:xfrm>
            <a:off x="3130550" y="1971675"/>
            <a:ext cx="2044700" cy="139700"/>
            <a:chOff x="1972" y="1242"/>
            <a:chExt cx="1288" cy="88"/>
          </a:xfrm>
        </p:grpSpPr>
        <p:sp>
          <p:nvSpPr>
            <p:cNvPr id="592900" name="Oval 4"/>
            <p:cNvSpPr>
              <a:spLocks noChangeArrowheads="1"/>
            </p:cNvSpPr>
            <p:nvPr/>
          </p:nvSpPr>
          <p:spPr bwMode="auto">
            <a:xfrm>
              <a:off x="197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1" name="Oval 5"/>
            <p:cNvSpPr>
              <a:spLocks noChangeArrowheads="1"/>
            </p:cNvSpPr>
            <p:nvPr/>
          </p:nvSpPr>
          <p:spPr bwMode="auto">
            <a:xfrm>
              <a:off x="221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2" name="Oval 6"/>
            <p:cNvSpPr>
              <a:spLocks noChangeArrowheads="1"/>
            </p:cNvSpPr>
            <p:nvPr/>
          </p:nvSpPr>
          <p:spPr bwMode="auto">
            <a:xfrm>
              <a:off x="245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3" name="Oval 7"/>
            <p:cNvSpPr>
              <a:spLocks noChangeArrowheads="1"/>
            </p:cNvSpPr>
            <p:nvPr/>
          </p:nvSpPr>
          <p:spPr bwMode="auto">
            <a:xfrm>
              <a:off x="269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4" name="Oval 8"/>
            <p:cNvSpPr>
              <a:spLocks noChangeArrowheads="1"/>
            </p:cNvSpPr>
            <p:nvPr/>
          </p:nvSpPr>
          <p:spPr bwMode="auto">
            <a:xfrm>
              <a:off x="293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5" name="Oval 9"/>
            <p:cNvSpPr>
              <a:spLocks noChangeArrowheads="1"/>
            </p:cNvSpPr>
            <p:nvPr/>
          </p:nvSpPr>
          <p:spPr bwMode="auto">
            <a:xfrm>
              <a:off x="3172" y="1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2906" name="Group 10"/>
          <p:cNvGrpSpPr>
            <a:grpSpLocks/>
          </p:cNvGrpSpPr>
          <p:nvPr/>
        </p:nvGrpSpPr>
        <p:grpSpPr bwMode="auto">
          <a:xfrm>
            <a:off x="3130550" y="3122613"/>
            <a:ext cx="4330700" cy="139700"/>
            <a:chOff x="1972" y="1967"/>
            <a:chExt cx="2728" cy="88"/>
          </a:xfrm>
        </p:grpSpPr>
        <p:sp>
          <p:nvSpPr>
            <p:cNvPr id="592907" name="Oval 11"/>
            <p:cNvSpPr>
              <a:spLocks noChangeArrowheads="1"/>
            </p:cNvSpPr>
            <p:nvPr/>
          </p:nvSpPr>
          <p:spPr bwMode="auto">
            <a:xfrm>
              <a:off x="197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8" name="Oval 12"/>
            <p:cNvSpPr>
              <a:spLocks noChangeArrowheads="1"/>
            </p:cNvSpPr>
            <p:nvPr/>
          </p:nvSpPr>
          <p:spPr bwMode="auto">
            <a:xfrm>
              <a:off x="221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09" name="Oval 13"/>
            <p:cNvSpPr>
              <a:spLocks noChangeArrowheads="1"/>
            </p:cNvSpPr>
            <p:nvPr/>
          </p:nvSpPr>
          <p:spPr bwMode="auto">
            <a:xfrm>
              <a:off x="245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0" name="Oval 14"/>
            <p:cNvSpPr>
              <a:spLocks noChangeArrowheads="1"/>
            </p:cNvSpPr>
            <p:nvPr/>
          </p:nvSpPr>
          <p:spPr bwMode="auto">
            <a:xfrm>
              <a:off x="269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1" name="Oval 15"/>
            <p:cNvSpPr>
              <a:spLocks noChangeArrowheads="1"/>
            </p:cNvSpPr>
            <p:nvPr/>
          </p:nvSpPr>
          <p:spPr bwMode="auto">
            <a:xfrm>
              <a:off x="293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2" name="Oval 16"/>
            <p:cNvSpPr>
              <a:spLocks noChangeArrowheads="1"/>
            </p:cNvSpPr>
            <p:nvPr/>
          </p:nvSpPr>
          <p:spPr bwMode="auto">
            <a:xfrm>
              <a:off x="3172" y="196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3" name="Oval 17"/>
            <p:cNvSpPr>
              <a:spLocks noChangeArrowheads="1"/>
            </p:cNvSpPr>
            <p:nvPr/>
          </p:nvSpPr>
          <p:spPr bwMode="auto">
            <a:xfrm>
              <a:off x="341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4" name="Oval 18"/>
            <p:cNvSpPr>
              <a:spLocks noChangeArrowheads="1"/>
            </p:cNvSpPr>
            <p:nvPr/>
          </p:nvSpPr>
          <p:spPr bwMode="auto">
            <a:xfrm>
              <a:off x="365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5" name="Oval 19"/>
            <p:cNvSpPr>
              <a:spLocks noChangeArrowheads="1"/>
            </p:cNvSpPr>
            <p:nvPr/>
          </p:nvSpPr>
          <p:spPr bwMode="auto">
            <a:xfrm>
              <a:off x="389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6" name="Oval 20"/>
            <p:cNvSpPr>
              <a:spLocks noChangeArrowheads="1"/>
            </p:cNvSpPr>
            <p:nvPr/>
          </p:nvSpPr>
          <p:spPr bwMode="auto">
            <a:xfrm>
              <a:off x="413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7" name="Oval 21"/>
            <p:cNvSpPr>
              <a:spLocks noChangeArrowheads="1"/>
            </p:cNvSpPr>
            <p:nvPr/>
          </p:nvSpPr>
          <p:spPr bwMode="auto">
            <a:xfrm>
              <a:off x="437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18" name="Oval 22"/>
            <p:cNvSpPr>
              <a:spLocks noChangeArrowheads="1"/>
            </p:cNvSpPr>
            <p:nvPr/>
          </p:nvSpPr>
          <p:spPr bwMode="auto">
            <a:xfrm>
              <a:off x="4612" y="1967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2919" name="Group 23"/>
          <p:cNvGrpSpPr>
            <a:grpSpLocks/>
          </p:cNvGrpSpPr>
          <p:nvPr/>
        </p:nvGrpSpPr>
        <p:grpSpPr bwMode="auto">
          <a:xfrm>
            <a:off x="3130550" y="4257675"/>
            <a:ext cx="4330700" cy="139700"/>
            <a:chOff x="1972" y="2682"/>
            <a:chExt cx="2728" cy="88"/>
          </a:xfrm>
        </p:grpSpPr>
        <p:sp>
          <p:nvSpPr>
            <p:cNvPr id="592920" name="Oval 24"/>
            <p:cNvSpPr>
              <a:spLocks noChangeArrowheads="1"/>
            </p:cNvSpPr>
            <p:nvPr/>
          </p:nvSpPr>
          <p:spPr bwMode="auto">
            <a:xfrm>
              <a:off x="1972" y="268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1" name="Oval 25"/>
            <p:cNvSpPr>
              <a:spLocks noChangeArrowheads="1"/>
            </p:cNvSpPr>
            <p:nvPr/>
          </p:nvSpPr>
          <p:spPr bwMode="auto">
            <a:xfrm>
              <a:off x="2452" y="268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2" name="Oval 26"/>
            <p:cNvSpPr>
              <a:spLocks noChangeArrowheads="1"/>
            </p:cNvSpPr>
            <p:nvPr/>
          </p:nvSpPr>
          <p:spPr bwMode="auto">
            <a:xfrm>
              <a:off x="3172" y="268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3" name="Oval 27"/>
            <p:cNvSpPr>
              <a:spLocks noChangeArrowheads="1"/>
            </p:cNvSpPr>
            <p:nvPr/>
          </p:nvSpPr>
          <p:spPr bwMode="auto">
            <a:xfrm>
              <a:off x="3652" y="2682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4" name="Oval 28"/>
            <p:cNvSpPr>
              <a:spLocks noChangeArrowheads="1"/>
            </p:cNvSpPr>
            <p:nvPr/>
          </p:nvSpPr>
          <p:spPr bwMode="auto">
            <a:xfrm>
              <a:off x="3892" y="2682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5" name="Oval 29"/>
            <p:cNvSpPr>
              <a:spLocks noChangeArrowheads="1"/>
            </p:cNvSpPr>
            <p:nvPr/>
          </p:nvSpPr>
          <p:spPr bwMode="auto">
            <a:xfrm>
              <a:off x="4132" y="2682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6" name="Oval 30"/>
            <p:cNvSpPr>
              <a:spLocks noChangeArrowheads="1"/>
            </p:cNvSpPr>
            <p:nvPr/>
          </p:nvSpPr>
          <p:spPr bwMode="auto">
            <a:xfrm>
              <a:off x="4612" y="2682"/>
              <a:ext cx="88" cy="8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2927" name="Group 31"/>
          <p:cNvGrpSpPr>
            <a:grpSpLocks/>
          </p:cNvGrpSpPr>
          <p:nvPr/>
        </p:nvGrpSpPr>
        <p:grpSpPr bwMode="auto">
          <a:xfrm>
            <a:off x="3130550" y="5438775"/>
            <a:ext cx="2044700" cy="139700"/>
            <a:chOff x="1972" y="3426"/>
            <a:chExt cx="1288" cy="88"/>
          </a:xfrm>
        </p:grpSpPr>
        <p:sp>
          <p:nvSpPr>
            <p:cNvPr id="592928" name="Oval 32"/>
            <p:cNvSpPr>
              <a:spLocks noChangeArrowheads="1"/>
            </p:cNvSpPr>
            <p:nvPr/>
          </p:nvSpPr>
          <p:spPr bwMode="auto">
            <a:xfrm>
              <a:off x="197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29" name="Oval 33"/>
            <p:cNvSpPr>
              <a:spLocks noChangeArrowheads="1"/>
            </p:cNvSpPr>
            <p:nvPr/>
          </p:nvSpPr>
          <p:spPr bwMode="auto">
            <a:xfrm>
              <a:off x="221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30" name="Oval 34"/>
            <p:cNvSpPr>
              <a:spLocks noChangeArrowheads="1"/>
            </p:cNvSpPr>
            <p:nvPr/>
          </p:nvSpPr>
          <p:spPr bwMode="auto">
            <a:xfrm>
              <a:off x="245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31" name="Oval 35"/>
            <p:cNvSpPr>
              <a:spLocks noChangeArrowheads="1"/>
            </p:cNvSpPr>
            <p:nvPr/>
          </p:nvSpPr>
          <p:spPr bwMode="auto">
            <a:xfrm>
              <a:off x="269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32" name="Oval 36"/>
            <p:cNvSpPr>
              <a:spLocks noChangeArrowheads="1"/>
            </p:cNvSpPr>
            <p:nvPr/>
          </p:nvSpPr>
          <p:spPr bwMode="auto">
            <a:xfrm>
              <a:off x="293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933" name="Oval 37"/>
            <p:cNvSpPr>
              <a:spLocks noChangeArrowheads="1"/>
            </p:cNvSpPr>
            <p:nvPr/>
          </p:nvSpPr>
          <p:spPr bwMode="auto">
            <a:xfrm>
              <a:off x="3172" y="3426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2934" name="Rectangle 38"/>
          <p:cNvSpPr>
            <a:spLocks noChangeArrowheads="1"/>
          </p:cNvSpPr>
          <p:nvPr/>
        </p:nvSpPr>
        <p:spPr bwMode="auto">
          <a:xfrm>
            <a:off x="1431925" y="1812925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Message</a:t>
            </a:r>
          </a:p>
        </p:txBody>
      </p:sp>
      <p:sp>
        <p:nvSpPr>
          <p:cNvPr id="592935" name="Rectangle 39"/>
          <p:cNvSpPr>
            <a:spLocks noChangeArrowheads="1"/>
          </p:cNvSpPr>
          <p:nvPr/>
        </p:nvSpPr>
        <p:spPr bwMode="auto">
          <a:xfrm>
            <a:off x="1431925" y="2963863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Encoding</a:t>
            </a:r>
          </a:p>
        </p:txBody>
      </p:sp>
      <p:sp>
        <p:nvSpPr>
          <p:cNvPr id="592936" name="Rectangle 40"/>
          <p:cNvSpPr>
            <a:spLocks noChangeArrowheads="1"/>
          </p:cNvSpPr>
          <p:nvPr/>
        </p:nvSpPr>
        <p:spPr bwMode="auto">
          <a:xfrm>
            <a:off x="1431925" y="4098925"/>
            <a:ext cx="131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Received</a:t>
            </a:r>
          </a:p>
        </p:txBody>
      </p:sp>
      <p:sp>
        <p:nvSpPr>
          <p:cNvPr id="592937" name="Rectangle 41"/>
          <p:cNvSpPr>
            <a:spLocks noChangeArrowheads="1"/>
          </p:cNvSpPr>
          <p:nvPr/>
        </p:nvSpPr>
        <p:spPr bwMode="auto">
          <a:xfrm>
            <a:off x="1431925" y="5280025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Message</a:t>
            </a:r>
          </a:p>
        </p:txBody>
      </p:sp>
      <p:sp>
        <p:nvSpPr>
          <p:cNvPr id="592938" name="Rectangle 42"/>
          <p:cNvSpPr>
            <a:spLocks noChangeArrowheads="1"/>
          </p:cNvSpPr>
          <p:nvPr/>
        </p:nvSpPr>
        <p:spPr bwMode="auto">
          <a:xfrm>
            <a:off x="5394325" y="2346325"/>
            <a:ext cx="269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rgbClr val="660066"/>
                </a:solidFill>
              </a:rPr>
              <a:t>Encoding Algorithm</a:t>
            </a:r>
          </a:p>
        </p:txBody>
      </p:sp>
      <p:sp>
        <p:nvSpPr>
          <p:cNvPr id="592939" name="Rectangle 43"/>
          <p:cNvSpPr>
            <a:spLocks noChangeArrowheads="1"/>
          </p:cNvSpPr>
          <p:nvPr/>
        </p:nvSpPr>
        <p:spPr bwMode="auto">
          <a:xfrm>
            <a:off x="5394325" y="4784725"/>
            <a:ext cx="2714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dirty="0">
                <a:solidFill>
                  <a:srgbClr val="660066"/>
                </a:solidFill>
              </a:rPr>
              <a:t>Decoding Algorithm</a:t>
            </a:r>
          </a:p>
        </p:txBody>
      </p:sp>
      <p:sp>
        <p:nvSpPr>
          <p:cNvPr id="592940" name="Rectangle 44"/>
          <p:cNvSpPr>
            <a:spLocks noChangeArrowheads="1"/>
          </p:cNvSpPr>
          <p:nvPr/>
        </p:nvSpPr>
        <p:spPr bwMode="auto">
          <a:xfrm>
            <a:off x="5394325" y="3565525"/>
            <a:ext cx="182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rgbClr val="660066"/>
                </a:solidFill>
              </a:rPr>
              <a:t>Transmission</a:t>
            </a:r>
          </a:p>
        </p:txBody>
      </p:sp>
      <p:sp>
        <p:nvSpPr>
          <p:cNvPr id="592941" name="Line 45"/>
          <p:cNvSpPr>
            <a:spLocks noChangeShapeType="1"/>
          </p:cNvSpPr>
          <p:nvPr/>
        </p:nvSpPr>
        <p:spPr bwMode="auto">
          <a:xfrm>
            <a:off x="5105400" y="2362200"/>
            <a:ext cx="0" cy="53340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2942" name="Line 46"/>
          <p:cNvSpPr>
            <a:spLocks noChangeShapeType="1"/>
          </p:cNvSpPr>
          <p:nvPr/>
        </p:nvSpPr>
        <p:spPr bwMode="auto">
          <a:xfrm>
            <a:off x="5105400" y="3505200"/>
            <a:ext cx="0" cy="53340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2943" name="Line 47"/>
          <p:cNvSpPr>
            <a:spLocks noChangeShapeType="1"/>
          </p:cNvSpPr>
          <p:nvPr/>
        </p:nvSpPr>
        <p:spPr bwMode="auto">
          <a:xfrm>
            <a:off x="5105400" y="4648200"/>
            <a:ext cx="0" cy="53340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2944" name="Rectangle 48"/>
          <p:cNvSpPr>
            <a:spLocks noChangeArrowheads="1"/>
          </p:cNvSpPr>
          <p:nvPr/>
        </p:nvSpPr>
        <p:spPr bwMode="auto">
          <a:xfrm>
            <a:off x="669925" y="18129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i="1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592945" name="Rectangle 49"/>
          <p:cNvSpPr>
            <a:spLocks noChangeArrowheads="1"/>
          </p:cNvSpPr>
          <p:nvPr/>
        </p:nvSpPr>
        <p:spPr bwMode="auto">
          <a:xfrm>
            <a:off x="669925" y="2963863"/>
            <a:ext cx="854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i="1">
                <a:solidFill>
                  <a:schemeClr val="accent2"/>
                </a:solidFill>
              </a:rPr>
              <a:t>cn</a:t>
            </a:r>
          </a:p>
        </p:txBody>
      </p:sp>
      <p:grpSp>
        <p:nvGrpSpPr>
          <p:cNvPr id="592946" name="Group 50"/>
          <p:cNvGrpSpPr>
            <a:grpSpLocks/>
          </p:cNvGrpSpPr>
          <p:nvPr/>
        </p:nvGrpSpPr>
        <p:grpSpPr bwMode="auto">
          <a:xfrm>
            <a:off x="669925" y="4098925"/>
            <a:ext cx="465138" cy="457200"/>
            <a:chOff x="422" y="2582"/>
            <a:chExt cx="293" cy="288"/>
          </a:xfrm>
        </p:grpSpPr>
        <p:sp>
          <p:nvSpPr>
            <p:cNvPr id="592947" name="Rectangle 51"/>
            <p:cNvSpPr>
              <a:spLocks noChangeArrowheads="1"/>
            </p:cNvSpPr>
            <p:nvPr/>
          </p:nvSpPr>
          <p:spPr bwMode="auto">
            <a:xfrm>
              <a:off x="455" y="2582"/>
              <a:ext cx="2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 </a:t>
              </a:r>
              <a:r>
                <a:rPr lang="en-US" i="1">
                  <a:solidFill>
                    <a:schemeClr val="accent2"/>
                  </a:solidFill>
                </a:rPr>
                <a:t>n</a:t>
              </a:r>
            </a:p>
          </p:txBody>
        </p:sp>
        <p:graphicFrame>
          <p:nvGraphicFramePr>
            <p:cNvPr id="592948" name="Object 52"/>
            <p:cNvGraphicFramePr>
              <a:graphicFrameLocks/>
            </p:cNvGraphicFramePr>
            <p:nvPr/>
          </p:nvGraphicFramePr>
          <p:xfrm>
            <a:off x="422" y="2637"/>
            <a:ext cx="139" cy="1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9" name="Equation" r:id="rId4" imgW="126720" imgH="152280" progId="Equation.3">
                    <p:embed/>
                  </p:oleObj>
                </mc:Choice>
                <mc:Fallback>
                  <p:oleObj name="Equation" r:id="rId4" imgW="126720" imgH="15228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" y="2637"/>
                          <a:ext cx="139" cy="1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2949" name="Rectangle 53"/>
          <p:cNvSpPr>
            <a:spLocks noChangeArrowheads="1"/>
          </p:cNvSpPr>
          <p:nvPr/>
        </p:nvSpPr>
        <p:spPr bwMode="auto">
          <a:xfrm>
            <a:off x="669925" y="52800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i="1">
                <a:solidFill>
                  <a:schemeClr val="accent2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7942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/>
              <a:t>Erasure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RAID level 5 parity code</a:t>
            </a:r>
          </a:p>
          <a:p>
            <a:pPr lvl="1"/>
            <a:r>
              <a:rPr lang="en-US" dirty="0" smtClean="0"/>
              <a:t>Reed-Solomon code</a:t>
            </a:r>
          </a:p>
          <a:p>
            <a:pPr lvl="1"/>
            <a:r>
              <a:rPr lang="en-US" dirty="0" smtClean="0"/>
              <a:t>Tornado code</a:t>
            </a:r>
            <a:endParaRPr lang="en-US" dirty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[Mitzenmacher]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91400" y="5737225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[Koloniari and Pitoura]</a:t>
            </a:r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Bloom Filters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Compact data structures for a probabilistic representation of a set</a:t>
            </a:r>
          </a:p>
          <a:p>
            <a:r>
              <a:rPr lang="el-GR"/>
              <a:t>Appropriate to answer </a:t>
            </a:r>
            <a:r>
              <a:rPr lang="el-GR">
                <a:solidFill>
                  <a:srgbClr val="000066"/>
                </a:solidFill>
              </a:rPr>
              <a:t>membership queries</a:t>
            </a:r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Bloom Filters (cont’d)</a:t>
            </a:r>
          </a:p>
        </p:txBody>
      </p:sp>
      <p:sp>
        <p:nvSpPr>
          <p:cNvPr id="586756" name="Text Box 4"/>
          <p:cNvSpPr txBox="1">
            <a:spLocks noChangeArrowheads="1"/>
          </p:cNvSpPr>
          <p:nvPr/>
        </p:nvSpPr>
        <p:spPr bwMode="auto">
          <a:xfrm>
            <a:off x="2514600" y="26670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pic>
        <p:nvPicPr>
          <p:cNvPr id="58675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60198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6758" name="Rectangle 6"/>
          <p:cNvSpPr>
            <a:spLocks noChangeArrowheads="1"/>
          </p:cNvSpPr>
          <p:nvPr/>
        </p:nvSpPr>
        <p:spPr bwMode="auto">
          <a:xfrm>
            <a:off x="1371600" y="5595382"/>
            <a:ext cx="7632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GB" sz="2800" dirty="0">
                <a:latin typeface="Arial" charset="0"/>
              </a:rPr>
              <a:t>Query for </a:t>
            </a:r>
            <a:r>
              <a:rPr lang="en-GB" sz="2800" i="1" dirty="0">
                <a:latin typeface="Arial" charset="0"/>
              </a:rPr>
              <a:t>b</a:t>
            </a:r>
            <a:r>
              <a:rPr lang="en-GB" sz="2800" dirty="0">
                <a:latin typeface="Arial" charset="0"/>
              </a:rPr>
              <a:t>:  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check the bits at positions H</a:t>
            </a:r>
            <a:r>
              <a:rPr lang="en-GB" sz="2800" baseline="-25000" dirty="0">
                <a:solidFill>
                  <a:srgbClr val="F8A826"/>
                </a:solidFill>
                <a:latin typeface="Arial" charset="0"/>
              </a:rPr>
              <a:t>1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(</a:t>
            </a:r>
            <a:r>
              <a:rPr lang="en-GB" sz="2800" i="1" dirty="0">
                <a:solidFill>
                  <a:srgbClr val="F8A826"/>
                </a:solidFill>
                <a:latin typeface="Arial" charset="0"/>
              </a:rPr>
              <a:t>b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), H</a:t>
            </a:r>
            <a:r>
              <a:rPr lang="en-GB" sz="2800" baseline="-25000" dirty="0">
                <a:solidFill>
                  <a:srgbClr val="F8A826"/>
                </a:solidFill>
                <a:latin typeface="Arial" charset="0"/>
              </a:rPr>
              <a:t>2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(</a:t>
            </a:r>
            <a:r>
              <a:rPr lang="en-GB" sz="2800" i="1" dirty="0">
                <a:solidFill>
                  <a:srgbClr val="F8A826"/>
                </a:solidFill>
                <a:latin typeface="Arial" charset="0"/>
              </a:rPr>
              <a:t>b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), ..., H</a:t>
            </a:r>
            <a:r>
              <a:rPr lang="en-GB" sz="2800" baseline="-25000" dirty="0">
                <a:solidFill>
                  <a:srgbClr val="F8A826"/>
                </a:solidFill>
                <a:latin typeface="Arial" charset="0"/>
              </a:rPr>
              <a:t>4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(</a:t>
            </a:r>
            <a:r>
              <a:rPr lang="en-GB" sz="2800" i="1" dirty="0">
                <a:solidFill>
                  <a:srgbClr val="F8A826"/>
                </a:solidFill>
                <a:latin typeface="Arial" charset="0"/>
              </a:rPr>
              <a:t>b</a:t>
            </a:r>
            <a:r>
              <a:rPr lang="en-GB" sz="2800" dirty="0">
                <a:solidFill>
                  <a:srgbClr val="F8A826"/>
                </a:solidFill>
                <a:latin typeface="Arial" charset="0"/>
              </a:rPr>
              <a:t>).</a:t>
            </a:r>
            <a:r>
              <a:rPr lang="en-GB" sz="1800" dirty="0">
                <a:solidFill>
                  <a:srgbClr val="F8A826"/>
                </a:solidFill>
                <a:latin typeface="Arial" charset="0"/>
              </a:rPr>
              <a:t> </a:t>
            </a:r>
          </a:p>
        </p:txBody>
      </p:sp>
      <p:sp>
        <p:nvSpPr>
          <p:cNvPr id="586759" name="Text Box 7"/>
          <p:cNvSpPr txBox="1">
            <a:spLocks noChangeArrowheads="1"/>
          </p:cNvSpPr>
          <p:nvPr/>
        </p:nvSpPr>
        <p:spPr bwMode="auto">
          <a:xfrm>
            <a:off x="8077200" y="6172200"/>
            <a:ext cx="6094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 the goal is 1M IOPS…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Samsung SM850:  11K IOPS</a:t>
            </a:r>
          </a:p>
          <a:p>
            <a:pPr lvl="1"/>
            <a:r>
              <a:rPr lang="en-US" dirty="0" smtClean="0"/>
              <a:t>91 units x $320?/unit = $30K + stuff (rack, space, network interconnect)</a:t>
            </a:r>
          </a:p>
          <a:p>
            <a:r>
              <a:rPr lang="en-US" dirty="0"/>
              <a:t>Hitachi </a:t>
            </a:r>
            <a:r>
              <a:rPr lang="en-US" dirty="0" err="1"/>
              <a:t>Deskstar</a:t>
            </a:r>
            <a:r>
              <a:rPr lang="en-US" dirty="0"/>
              <a:t> 7K1000 :  </a:t>
            </a:r>
            <a:r>
              <a:rPr lang="en-US" dirty="0" smtClean="0"/>
              <a:t>77 IOPS</a:t>
            </a:r>
          </a:p>
          <a:p>
            <a:pPr lvl="1"/>
            <a:r>
              <a:rPr lang="en-US" dirty="0" smtClean="0"/>
              <a:t>13K units x $80/unit = $1M + 140x stuff</a:t>
            </a:r>
          </a:p>
          <a:p>
            <a:r>
              <a:rPr lang="en-US" dirty="0" smtClean="0"/>
              <a:t>If your goal is performance, forget about disks and energy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2377</TotalTime>
  <Words>4017</Words>
  <Application>Microsoft Office PowerPoint</Application>
  <PresentationFormat>On-screen Show (4:3)</PresentationFormat>
  <Paragraphs>1009</Paragraphs>
  <Slides>94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96" baseType="lpstr">
      <vt:lpstr>Solstice</vt:lpstr>
      <vt:lpstr>Equation</vt:lpstr>
      <vt:lpstr>A Survey of Power-Saving Techniques for Storage Systems</vt:lpstr>
      <vt:lpstr>Why Care about the Energy Consumption of Storage?</vt:lpstr>
      <vt:lpstr>Compared to other components</vt:lpstr>
      <vt:lpstr>How about flash?</vt:lpstr>
      <vt:lpstr>TCO Example</vt:lpstr>
      <vt:lpstr>Worse…</vt:lpstr>
      <vt:lpstr>Roadmap</vt:lpstr>
      <vt:lpstr>Software Storage Stack</vt:lpstr>
      <vt:lpstr>Hardware Level</vt:lpstr>
      <vt:lpstr>Hard Disk</vt:lpstr>
      <vt:lpstr>Energy Modes</vt:lpstr>
      <vt:lpstr>Hitachi Deskstar 7K1000 1TB</vt:lpstr>
      <vt:lpstr>Hitachi Deskstar 7K1000 1TB (continued)</vt:lpstr>
      <vt:lpstr>Hitachi Z5K500 500GB ($61)</vt:lpstr>
      <vt:lpstr>Flash Storage Devices</vt:lpstr>
      <vt:lpstr>Physical Characteristics</vt:lpstr>
      <vt:lpstr>NOR Flash</vt:lpstr>
      <vt:lpstr>NAND Flash</vt:lpstr>
      <vt:lpstr>Writing In Flash Memory</vt:lpstr>
      <vt:lpstr>Implications of Slow Erases</vt:lpstr>
      <vt:lpstr>Implications of Limited Erase Cycles </vt:lpstr>
      <vt:lpstr>Multi-level cells</vt:lpstr>
      <vt:lpstr>Implications of MLC</vt:lpstr>
      <vt:lpstr>Samsung SM825 400GB</vt:lpstr>
      <vt:lpstr>Samsung SM825 (continued)</vt:lpstr>
      <vt:lpstr>Overall Comparisons</vt:lpstr>
      <vt:lpstr>HW Power-saving Techniques</vt:lpstr>
      <vt:lpstr>Higher-capacity Disks</vt:lpstr>
      <vt:lpstr>Smaller Platters, Slower RPM</vt:lpstr>
      <vt:lpstr>Smaller Platters, Slower RPM</vt:lpstr>
      <vt:lpstr>Variable RPM Disks</vt:lpstr>
      <vt:lpstr>Variable RPM Disks</vt:lpstr>
      <vt:lpstr>Hybrid Drives</vt:lpstr>
      <vt:lpstr>Hybrid Drives</vt:lpstr>
      <vt:lpstr>Device-driver Level Techniques</vt:lpstr>
      <vt:lpstr>Device Drivers</vt:lpstr>
      <vt:lpstr>Spin down Disks When Idle</vt:lpstr>
      <vt:lpstr>Spin down Disks When Idle</vt:lpstr>
      <vt:lpstr>Spin down Disks When Idle</vt:lpstr>
      <vt:lpstr>Use Flash for Caching</vt:lpstr>
      <vt:lpstr>Use Flash for Caching</vt:lpstr>
      <vt:lpstr>Multi-device-level Techniques</vt:lpstr>
      <vt:lpstr>Multi-device Layer</vt:lpstr>
      <vt:lpstr>RAID Level 0</vt:lpstr>
      <vt:lpstr>RAID Level 1 (Mirrored Disks)</vt:lpstr>
      <vt:lpstr>RAID Level 5 (continued)</vt:lpstr>
      <vt:lpstr>RAID Level 5</vt:lpstr>
      <vt:lpstr>Other RAID Configurations</vt:lpstr>
      <vt:lpstr>Spin down Individual Drives</vt:lpstr>
      <vt:lpstr>Dedicated Disks for Caching</vt:lpstr>
      <vt:lpstr>Use Variable RPM Disks</vt:lpstr>
      <vt:lpstr>Flash + Content Regeneration</vt:lpstr>
      <vt:lpstr>Flash + Content Regeneration (continued)</vt:lpstr>
      <vt:lpstr>Flash + Content Regeneration (continued)</vt:lpstr>
      <vt:lpstr>Flash + Content Regeneration (continued)</vt:lpstr>
      <vt:lpstr>Replicate Data</vt:lpstr>
      <vt:lpstr>Transposed Mirroring</vt:lpstr>
      <vt:lpstr>Transposed Mirroring</vt:lpstr>
      <vt:lpstr>File-system-level Techniques</vt:lpstr>
      <vt:lpstr>File Systems</vt:lpstr>
      <vt:lpstr>File Systems</vt:lpstr>
      <vt:lpstr>Hot and Cold Tiers</vt:lpstr>
      <vt:lpstr>Hot and Cold Tiers</vt:lpstr>
      <vt:lpstr>Replicate Data</vt:lpstr>
      <vt:lpstr>Replicate Data</vt:lpstr>
      <vt:lpstr>Access Remote RAM</vt:lpstr>
      <vt:lpstr>Access Remote RAM</vt:lpstr>
      <vt:lpstr>Use Local Storage as Backup</vt:lpstr>
      <vt:lpstr>Use Local Storage as Backup</vt:lpstr>
      <vt:lpstr>Use Local Storage as Backup</vt:lpstr>
      <vt:lpstr>VFS-level Techniques</vt:lpstr>
      <vt:lpstr>VFS</vt:lpstr>
      <vt:lpstr>Encourage IO Bursts</vt:lpstr>
      <vt:lpstr>Encourage IO Bursts</vt:lpstr>
      <vt:lpstr>Cache Cold Disks</vt:lpstr>
      <vt:lpstr>Cache Cold Disks (continued)</vt:lpstr>
      <vt:lpstr>Application-level Techniques</vt:lpstr>
      <vt:lpstr>Energy-efficient Encoding</vt:lpstr>
      <vt:lpstr>Energy-efficient Encoding</vt:lpstr>
      <vt:lpstr>Large-scale Techniques</vt:lpstr>
      <vt:lpstr>Spun-up Token</vt:lpstr>
      <vt:lpstr>Graph Coverage</vt:lpstr>
      <vt:lpstr>Graph Coverage</vt:lpstr>
      <vt:lpstr>Write Offloading</vt:lpstr>
      <vt:lpstr>Write Offloading</vt:lpstr>
      <vt:lpstr>Power Proportionality</vt:lpstr>
      <vt:lpstr>Summary</vt:lpstr>
      <vt:lpstr>Questions?</vt:lpstr>
      <vt:lpstr>Backup Slides</vt:lpstr>
      <vt:lpstr>Erasure Codes</vt:lpstr>
      <vt:lpstr>Erasure Codes</vt:lpstr>
      <vt:lpstr>Bloom Filters</vt:lpstr>
      <vt:lpstr>Bloom Filters (cont’d)</vt:lpstr>
      <vt:lpstr>Suppose the goal is 1M IOPS…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Energy-efficient Techniques for Storage Systems</dc:title>
  <dc:creator>Andy</dc:creator>
  <cp:lastModifiedBy>Andy</cp:lastModifiedBy>
  <cp:revision>937</cp:revision>
  <dcterms:created xsi:type="dcterms:W3CDTF">2006-08-16T00:00:00Z</dcterms:created>
  <dcterms:modified xsi:type="dcterms:W3CDTF">2012-04-25T14:56:13Z</dcterms:modified>
</cp:coreProperties>
</file>