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wmf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trictFirstAndLastChars="0" saveSubsetFonts="1" conformance="strict">
  <p:sldMasterIdLst>
    <p:sldMasterId id="2147483650" r:id="rId1"/>
  </p:sldMasterIdLst>
  <p:notesMasterIdLst>
    <p:notesMasterId r:id="rId38"/>
  </p:notesMasterIdLst>
  <p:handoutMasterIdLst>
    <p:handoutMasterId r:id="rId39"/>
  </p:handoutMasterIdLst>
  <p:sldIdLst>
    <p:sldId id="320" r:id="rId2"/>
    <p:sldId id="258" r:id="rId3"/>
    <p:sldId id="259" r:id="rId4"/>
    <p:sldId id="260" r:id="rId5"/>
    <p:sldId id="261" r:id="rId6"/>
    <p:sldId id="326" r:id="rId7"/>
    <p:sldId id="327" r:id="rId8"/>
    <p:sldId id="328" r:id="rId9"/>
    <p:sldId id="329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319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321" r:id="rId31"/>
    <p:sldId id="282" r:id="rId32"/>
    <p:sldId id="283" r:id="rId33"/>
    <p:sldId id="284" r:id="rId34"/>
    <p:sldId id="286" r:id="rId35"/>
    <p:sldId id="285" r:id="rId36"/>
    <p:sldId id="318" r:id="rId3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%"/>
      </a:spcBef>
      <a:spcAft>
        <a:spcPct val="0%"/>
      </a:spcAft>
      <a:defRPr sz="2400" kern="1200" baseline="-25%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%"/>
      </a:spcBef>
      <a:spcAft>
        <a:spcPct val="0%"/>
      </a:spcAft>
      <a:defRPr sz="2400" kern="1200" baseline="-25%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%"/>
      </a:spcBef>
      <a:spcAft>
        <a:spcPct val="0%"/>
      </a:spcAft>
      <a:defRPr sz="2400" kern="1200" baseline="-25%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%"/>
      </a:spcBef>
      <a:spcAft>
        <a:spcPct val="0%"/>
      </a:spcAft>
      <a:defRPr sz="2400" kern="1200" baseline="-25%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%"/>
      </a:spcBef>
      <a:spcAft>
        <a:spcPct val="0%"/>
      </a:spcAft>
      <a:defRPr sz="2400" kern="1200" baseline="-25%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%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%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%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%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8080"/>
    <a:srgbClr val="777777"/>
    <a:srgbClr val="5F5F5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purl.oclc.org/ooxml/drawingml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%"/>
            </a:schemeClr>
          </a:solidFill>
        </a:fill>
      </a:tcStyle>
    </a:wholeTbl>
    <a:band1H>
      <a:tcStyle>
        <a:tcBdr/>
        <a:fill>
          <a:solidFill>
            <a:schemeClr val="accent1">
              <a:tint val="40%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%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purl.oclc.org/ooxml/drawingml/main" xmlns:r="http://purl.oclc.org/ooxml/officeDocument/relationships" xmlns:p="http://purl.oclc.org/ooxml/presentationml/main" lastView="sldThumbnailView">
  <p:normalViewPr>
    <p:restoredLeft sz="15.62%"/>
    <p:restoredTop sz="94.66%"/>
  </p:normalViewPr>
  <p:slideViewPr>
    <p:cSldViewPr>
      <p:cViewPr varScale="1">
        <p:scale>
          <a:sx n="49" d="100"/>
          <a:sy n="49" d="100"/>
        </p:scale>
        <p:origin x="32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purl.oclc.org/ooxml/officeDocument/relationships/slide" Target="slides/slide12.xml"/><Relationship Id="rId18" Type="http://purl.oclc.org/ooxml/officeDocument/relationships/slide" Target="slides/slide17.xml"/><Relationship Id="rId26" Type="http://purl.oclc.org/ooxml/officeDocument/relationships/slide" Target="slides/slide25.xml"/><Relationship Id="rId39" Type="http://purl.oclc.org/ooxml/officeDocument/relationships/handoutMaster" Target="handoutMasters/handoutMaster1.xml"/><Relationship Id="rId21" Type="http://purl.oclc.org/ooxml/officeDocument/relationships/slide" Target="slides/slide20.xml"/><Relationship Id="rId34" Type="http://purl.oclc.org/ooxml/officeDocument/relationships/slide" Target="slides/slide33.xml"/><Relationship Id="rId42" Type="http://purl.oclc.org/ooxml/officeDocument/relationships/theme" Target="theme/theme1.xml"/><Relationship Id="rId7" Type="http://purl.oclc.org/ooxml/officeDocument/relationships/slide" Target="slides/slide6.xml"/><Relationship Id="rId2" Type="http://purl.oclc.org/ooxml/officeDocument/relationships/slide" Target="slides/slide1.xml"/><Relationship Id="rId16" Type="http://purl.oclc.org/ooxml/officeDocument/relationships/slide" Target="slides/slide15.xml"/><Relationship Id="rId20" Type="http://purl.oclc.org/ooxml/officeDocument/relationships/slide" Target="slides/slide19.xml"/><Relationship Id="rId29" Type="http://purl.oclc.org/ooxml/officeDocument/relationships/slide" Target="slides/slide28.xml"/><Relationship Id="rId41" Type="http://purl.oclc.org/ooxml/officeDocument/relationships/viewProps" Target="viewProps.xml"/><Relationship Id="rId1" Type="http://purl.oclc.org/ooxml/officeDocument/relationships/slideMaster" Target="slideMasters/slideMaster1.xml"/><Relationship Id="rId6" Type="http://purl.oclc.org/ooxml/officeDocument/relationships/slide" Target="slides/slide5.xml"/><Relationship Id="rId11" Type="http://purl.oclc.org/ooxml/officeDocument/relationships/slide" Target="slides/slide10.xml"/><Relationship Id="rId24" Type="http://purl.oclc.org/ooxml/officeDocument/relationships/slide" Target="slides/slide23.xml"/><Relationship Id="rId32" Type="http://purl.oclc.org/ooxml/officeDocument/relationships/slide" Target="slides/slide31.xml"/><Relationship Id="rId37" Type="http://purl.oclc.org/ooxml/officeDocument/relationships/slide" Target="slides/slide36.xml"/><Relationship Id="rId40" Type="http://purl.oclc.org/ooxml/officeDocument/relationships/presProps" Target="presProps.xml"/><Relationship Id="rId5" Type="http://purl.oclc.org/ooxml/officeDocument/relationships/slide" Target="slides/slide4.xml"/><Relationship Id="rId15" Type="http://purl.oclc.org/ooxml/officeDocument/relationships/slide" Target="slides/slide14.xml"/><Relationship Id="rId23" Type="http://purl.oclc.org/ooxml/officeDocument/relationships/slide" Target="slides/slide22.xml"/><Relationship Id="rId28" Type="http://purl.oclc.org/ooxml/officeDocument/relationships/slide" Target="slides/slide27.xml"/><Relationship Id="rId36" Type="http://purl.oclc.org/ooxml/officeDocument/relationships/slide" Target="slides/slide35.xml"/><Relationship Id="rId10" Type="http://purl.oclc.org/ooxml/officeDocument/relationships/slide" Target="slides/slide9.xml"/><Relationship Id="rId19" Type="http://purl.oclc.org/ooxml/officeDocument/relationships/slide" Target="slides/slide18.xml"/><Relationship Id="rId31" Type="http://purl.oclc.org/ooxml/officeDocument/relationships/slide" Target="slides/slide30.xml"/><Relationship Id="rId4" Type="http://purl.oclc.org/ooxml/officeDocument/relationships/slide" Target="slides/slide3.xml"/><Relationship Id="rId9" Type="http://purl.oclc.org/ooxml/officeDocument/relationships/slide" Target="slides/slide8.xml"/><Relationship Id="rId14" Type="http://purl.oclc.org/ooxml/officeDocument/relationships/slide" Target="slides/slide13.xml"/><Relationship Id="rId22" Type="http://purl.oclc.org/ooxml/officeDocument/relationships/slide" Target="slides/slide21.xml"/><Relationship Id="rId27" Type="http://purl.oclc.org/ooxml/officeDocument/relationships/slide" Target="slides/slide26.xml"/><Relationship Id="rId30" Type="http://purl.oclc.org/ooxml/officeDocument/relationships/slide" Target="slides/slide29.xml"/><Relationship Id="rId35" Type="http://purl.oclc.org/ooxml/officeDocument/relationships/slide" Target="slides/slide34.xml"/><Relationship Id="rId43" Type="http://purl.oclc.org/ooxml/officeDocument/relationships/tableStyles" Target="tableStyles.xml"/><Relationship Id="rId8" Type="http://purl.oclc.org/ooxml/officeDocument/relationships/slide" Target="slides/slide7.xml"/><Relationship Id="rId3" Type="http://purl.oclc.org/ooxml/officeDocument/relationships/slide" Target="slides/slide2.xml"/><Relationship Id="rId12" Type="http://purl.oclc.org/ooxml/officeDocument/relationships/slide" Target="slides/slide11.xml"/><Relationship Id="rId17" Type="http://purl.oclc.org/ooxml/officeDocument/relationships/slide" Target="slides/slide16.xml"/><Relationship Id="rId25" Type="http://purl.oclc.org/ooxml/officeDocument/relationships/slide" Target="slides/slide24.xml"/><Relationship Id="rId33" Type="http://purl.oclc.org/ooxml/officeDocument/relationships/slide" Target="slides/slide32.xml"/><Relationship Id="rId38" Type="http://purl.oclc.org/ooxml/officeDocument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purl.oclc.org/ooxml/officeDocument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purl.oclc.org/ooxml/officeDocument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2" Type="http://purl.oclc.org/ooxml/officeDocument/relationships/image" Target="../media/image17.wmf"/><Relationship Id="rId1" Type="http://purl.oclc.org/ooxml/officeDocument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purl.oclc.org/ooxml/officeDocument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3" Type="http://purl.oclc.org/ooxml/officeDocument/relationships/image" Target="../media/image21.wmf"/><Relationship Id="rId2" Type="http://purl.oclc.org/ooxml/officeDocument/relationships/image" Target="../media/image20.wmf"/><Relationship Id="rId1" Type="http://purl.oclc.org/ooxml/officeDocument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purl.oclc.org/ooxml/officeDocument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3" Type="http://purl.oclc.org/ooxml/officeDocument/relationships/image" Target="../media/image25.wmf"/><Relationship Id="rId2" Type="http://purl.oclc.org/ooxml/officeDocument/relationships/image" Target="../media/image24.wmf"/><Relationship Id="rId1" Type="http://purl.oclc.org/ooxml/officeDocument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3" Type="http://purl.oclc.org/ooxml/officeDocument/relationships/image" Target="../media/image28.wmf"/><Relationship Id="rId2" Type="http://purl.oclc.org/ooxml/officeDocument/relationships/image" Target="../media/image27.wmf"/><Relationship Id="rId1" Type="http://purl.oclc.org/ooxml/officeDocument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2" Type="http://purl.oclc.org/ooxml/officeDocument/relationships/image" Target="../media/image30.wmf"/><Relationship Id="rId1" Type="http://purl.oclc.org/ooxml/officeDocument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1" Type="http://purl.oclc.org/ooxml/officeDocument/relationships/image" Target="../media/image31.emf"/></Relationships>
</file>

<file path=ppt/drawings/_rels/vmlDrawing19.vml.rels><?xml version="1.0" encoding="UTF-8" standalone="yes"?>
<Relationships xmlns="http://schemas.openxmlformats.org/package/2006/relationships"><Relationship Id="rId1" Type="http://purl.oclc.org/ooxml/officeDocument/relationships/image" Target="../media/image32.emf"/></Relationships>
</file>

<file path=ppt/drawings/_rels/vmlDrawing2.vml.rels><?xml version="1.0" encoding="UTF-8" standalone="yes"?>
<Relationships xmlns="http://schemas.openxmlformats.org/package/2006/relationships"><Relationship Id="rId2" Type="http://purl.oclc.org/ooxml/officeDocument/relationships/image" Target="../media/image3.wmf"/><Relationship Id="rId1" Type="http://purl.oclc.org/ooxml/officeDocument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purl.oclc.org/ooxml/officeDocument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purl.oclc.org/ooxml/officeDocument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purl.oclc.org/ooxml/officeDocument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purl.oclc.org/ooxml/officeDocument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purl.oclc.org/ooxml/officeDocument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purl.oclc.org/ooxml/officeDocument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purl.oclc.org/ooxml/officeDocument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purl.oclc.org/ooxml/officeDocument/relationships/theme" Target="../theme/theme3.xml"/></Relationships>
</file>

<file path=ppt/handoutMasters/handoutMaster1.xml><?xml version="1.0" encoding="utf-8"?>
<p:handoutMaster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001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purl.oclc.org/ooxml/officeDocument/relationships/theme" Target="../theme/theme2.xml"/></Relationships>
</file>

<file path=ppt/notesMasters/notesMaster1.xml><?xml version="1.0" encoding="utf-8"?>
<p:notesMaster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%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5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%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712768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%"/>
      </a:spcBef>
      <a:spcAft>
        <a:spcPct val="0%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purl.oclc.org/ooxml/officeDocument/relationships/slide" Target="../slides/slide1.xml"/><Relationship Id="rId1" Type="http://purl.oclc.org/ooxml/officeDocument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purl.oclc.org/ooxml/officeDocument/relationships/slide" Target="../slides/slide10.xml"/><Relationship Id="rId1" Type="http://purl.oclc.org/ooxml/officeDocument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purl.oclc.org/ooxml/officeDocument/relationships/slide" Target="../slides/slide11.xml"/><Relationship Id="rId1" Type="http://purl.oclc.org/ooxml/officeDocument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purl.oclc.org/ooxml/officeDocument/relationships/slide" Target="../slides/slide12.xml"/><Relationship Id="rId1" Type="http://purl.oclc.org/ooxml/officeDocument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purl.oclc.org/ooxml/officeDocument/relationships/slide" Target="../slides/slide13.xml"/><Relationship Id="rId1" Type="http://purl.oclc.org/ooxml/officeDocument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purl.oclc.org/ooxml/officeDocument/relationships/slide" Target="../slides/slide14.xml"/><Relationship Id="rId1" Type="http://purl.oclc.org/ooxml/officeDocument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purl.oclc.org/ooxml/officeDocument/relationships/slide" Target="../slides/slide15.xml"/><Relationship Id="rId1" Type="http://purl.oclc.org/ooxml/officeDocument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purl.oclc.org/ooxml/officeDocument/relationships/slide" Target="../slides/slide16.xml"/><Relationship Id="rId1" Type="http://purl.oclc.org/ooxml/officeDocument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purl.oclc.org/ooxml/officeDocument/relationships/slide" Target="../slides/slide17.xml"/><Relationship Id="rId1" Type="http://purl.oclc.org/ooxml/officeDocument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purl.oclc.org/ooxml/officeDocument/relationships/slide" Target="../slides/slide18.xml"/><Relationship Id="rId1" Type="http://purl.oclc.org/ooxml/officeDocument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purl.oclc.org/ooxml/officeDocument/relationships/slide" Target="../slides/slide19.xml"/><Relationship Id="rId1" Type="http://purl.oclc.org/ooxml/officeDocument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purl.oclc.org/ooxml/officeDocument/relationships/slide" Target="../slides/slide2.xml"/><Relationship Id="rId1" Type="http://purl.oclc.org/ooxml/officeDocument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purl.oclc.org/ooxml/officeDocument/relationships/slide" Target="../slides/slide20.xml"/><Relationship Id="rId1" Type="http://purl.oclc.org/ooxml/officeDocument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purl.oclc.org/ooxml/officeDocument/relationships/slide" Target="../slides/slide21.xml"/><Relationship Id="rId1" Type="http://purl.oclc.org/ooxml/officeDocument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purl.oclc.org/ooxml/officeDocument/relationships/slide" Target="../slides/slide22.xml"/><Relationship Id="rId1" Type="http://purl.oclc.org/ooxml/officeDocument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purl.oclc.org/ooxml/officeDocument/relationships/slide" Target="../slides/slide23.xml"/><Relationship Id="rId1" Type="http://purl.oclc.org/ooxml/officeDocument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purl.oclc.org/ooxml/officeDocument/relationships/slide" Target="../slides/slide24.xml"/><Relationship Id="rId1" Type="http://purl.oclc.org/ooxml/officeDocument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purl.oclc.org/ooxml/officeDocument/relationships/slide" Target="../slides/slide25.xml"/><Relationship Id="rId1" Type="http://purl.oclc.org/ooxml/officeDocument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purl.oclc.org/ooxml/officeDocument/relationships/slide" Target="../slides/slide26.xml"/><Relationship Id="rId1" Type="http://purl.oclc.org/ooxml/officeDocument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purl.oclc.org/ooxml/officeDocument/relationships/slide" Target="../slides/slide27.xml"/><Relationship Id="rId1" Type="http://purl.oclc.org/ooxml/officeDocument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purl.oclc.org/ooxml/officeDocument/relationships/slide" Target="../slides/slide28.xml"/><Relationship Id="rId1" Type="http://purl.oclc.org/ooxml/officeDocument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purl.oclc.org/ooxml/officeDocument/relationships/slide" Target="../slides/slide29.xml"/><Relationship Id="rId1" Type="http://purl.oclc.org/ooxml/officeDocument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purl.oclc.org/ooxml/officeDocument/relationships/slide" Target="../slides/slide3.xml"/><Relationship Id="rId1" Type="http://purl.oclc.org/ooxml/officeDocument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purl.oclc.org/ooxml/officeDocument/relationships/slide" Target="../slides/slide30.xml"/><Relationship Id="rId1" Type="http://purl.oclc.org/ooxml/officeDocument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purl.oclc.org/ooxml/officeDocument/relationships/slide" Target="../slides/slide31.xml"/><Relationship Id="rId1" Type="http://purl.oclc.org/ooxml/officeDocument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purl.oclc.org/ooxml/officeDocument/relationships/slide" Target="../slides/slide32.xml"/><Relationship Id="rId1" Type="http://purl.oclc.org/ooxml/officeDocument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purl.oclc.org/ooxml/officeDocument/relationships/slide" Target="../slides/slide33.xml"/><Relationship Id="rId1" Type="http://purl.oclc.org/ooxml/officeDocument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purl.oclc.org/ooxml/officeDocument/relationships/slide" Target="../slides/slide34.xml"/><Relationship Id="rId1" Type="http://purl.oclc.org/ooxml/officeDocument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purl.oclc.org/ooxml/officeDocument/relationships/slide" Target="../slides/slide35.xml"/><Relationship Id="rId1" Type="http://purl.oclc.org/ooxml/officeDocument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purl.oclc.org/ooxml/officeDocument/relationships/slide" Target="../slides/slide36.xml"/><Relationship Id="rId1" Type="http://purl.oclc.org/ooxml/officeDocument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purl.oclc.org/ooxml/officeDocument/relationships/slide" Target="../slides/slide4.xml"/><Relationship Id="rId1" Type="http://purl.oclc.org/ooxml/officeDocument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purl.oclc.org/ooxml/officeDocument/relationships/slide" Target="../slides/slide5.xml"/><Relationship Id="rId1" Type="http://purl.oclc.org/ooxml/officeDocument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purl.oclc.org/ooxml/officeDocument/relationships/slide" Target="../slides/slide6.xml"/><Relationship Id="rId1" Type="http://purl.oclc.org/ooxml/officeDocument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purl.oclc.org/ooxml/officeDocument/relationships/slide" Target="../slides/slide7.xml"/><Relationship Id="rId1" Type="http://purl.oclc.org/ooxml/officeDocument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purl.oclc.org/ooxml/officeDocument/relationships/slide" Target="../slides/slide8.xml"/><Relationship Id="rId1" Type="http://purl.oclc.org/ooxml/officeDocument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purl.oclc.org/ooxml/officeDocument/relationships/slide" Target="../slides/slide9.xml"/><Relationship Id="rId1" Type="http://purl.oclc.org/ooxml/officeDocument/relationships/notesMaster" Target="../notesMasters/notesMaster1.xml"/></Relationships>
</file>

<file path=ppt/notesSlides/notesSlide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8770141"/>
      </p:ext>
    </p:extLst>
  </p:cSld>
  <p:clrMapOvr>
    <a:masterClrMapping/>
  </p:clrMapOvr>
</p:notes>
</file>

<file path=ppt/notesSlides/notesSlide10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6846552"/>
      </p:ext>
    </p:extLst>
  </p:cSld>
  <p:clrMapOvr>
    <a:masterClrMapping/>
  </p:clrMapOvr>
</p:notes>
</file>

<file path=ppt/notesSlides/notesSlide1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7537567"/>
      </p:ext>
    </p:extLst>
  </p:cSld>
  <p:clrMapOvr>
    <a:masterClrMapping/>
  </p:clrMapOvr>
</p:notes>
</file>

<file path=ppt/notesSlides/notesSlide12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7823047"/>
      </p:ext>
    </p:extLst>
  </p:cSld>
  <p:clrMapOvr>
    <a:masterClrMapping/>
  </p:clrMapOvr>
</p:notes>
</file>

<file path=ppt/notesSlides/notesSlide13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4783829"/>
      </p:ext>
    </p:extLst>
  </p:cSld>
  <p:clrMapOvr>
    <a:masterClrMapping/>
  </p:clrMapOvr>
</p:notes>
</file>

<file path=ppt/notesSlides/notesSlide14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614852"/>
      </p:ext>
    </p:extLst>
  </p:cSld>
  <p:clrMapOvr>
    <a:masterClrMapping/>
  </p:clrMapOvr>
</p:notes>
</file>

<file path=ppt/notesSlides/notesSlide15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8617433"/>
      </p:ext>
    </p:extLst>
  </p:cSld>
  <p:clrMapOvr>
    <a:masterClrMapping/>
  </p:clrMapOvr>
</p:notes>
</file>

<file path=ppt/notesSlides/notesSlide16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2795005"/>
      </p:ext>
    </p:extLst>
  </p:cSld>
  <p:clrMapOvr>
    <a:masterClrMapping/>
  </p:clrMapOvr>
</p:notes>
</file>

<file path=ppt/notesSlides/notesSlide17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6627485"/>
      </p:ext>
    </p:extLst>
  </p:cSld>
  <p:clrMapOvr>
    <a:masterClrMapping/>
  </p:clrMapOvr>
</p:notes>
</file>

<file path=ppt/notesSlides/notesSlide18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532394"/>
      </p:ext>
    </p:extLst>
  </p:cSld>
  <p:clrMapOvr>
    <a:masterClrMapping/>
  </p:clrMapOvr>
</p:notes>
</file>

<file path=ppt/notesSlides/notesSlide19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8069752"/>
      </p:ext>
    </p:extLst>
  </p:cSld>
  <p:clrMapOvr>
    <a:masterClrMapping/>
  </p:clrMapOvr>
</p:notes>
</file>

<file path=ppt/notesSlides/notesSlide2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6208293"/>
      </p:ext>
    </p:extLst>
  </p:cSld>
  <p:clrMapOvr>
    <a:masterClrMapping/>
  </p:clrMapOvr>
</p:notes>
</file>

<file path=ppt/notesSlides/notesSlide20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7467870"/>
      </p:ext>
    </p:extLst>
  </p:cSld>
  <p:clrMapOvr>
    <a:masterClrMapping/>
  </p:clrMapOvr>
</p:notes>
</file>

<file path=ppt/notesSlides/notesSlide2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3913911"/>
      </p:ext>
    </p:extLst>
  </p:cSld>
  <p:clrMapOvr>
    <a:masterClrMapping/>
  </p:clrMapOvr>
</p:notes>
</file>

<file path=ppt/notesSlides/notesSlide22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70307816"/>
      </p:ext>
    </p:extLst>
  </p:cSld>
  <p:clrMapOvr>
    <a:masterClrMapping/>
  </p:clrMapOvr>
</p:notes>
</file>

<file path=ppt/notesSlides/notesSlide23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1702766"/>
      </p:ext>
    </p:extLst>
  </p:cSld>
  <p:clrMapOvr>
    <a:masterClrMapping/>
  </p:clrMapOvr>
</p:notes>
</file>

<file path=ppt/notesSlides/notesSlide24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4927771"/>
      </p:ext>
    </p:extLst>
  </p:cSld>
  <p:clrMapOvr>
    <a:masterClrMapping/>
  </p:clrMapOvr>
</p:notes>
</file>

<file path=ppt/notesSlides/notesSlide25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1770369"/>
      </p:ext>
    </p:extLst>
  </p:cSld>
  <p:clrMapOvr>
    <a:masterClrMapping/>
  </p:clrMapOvr>
</p:notes>
</file>

<file path=ppt/notesSlides/notesSlide26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6597674"/>
      </p:ext>
    </p:extLst>
  </p:cSld>
  <p:clrMapOvr>
    <a:masterClrMapping/>
  </p:clrMapOvr>
</p:notes>
</file>

<file path=ppt/notesSlides/notesSlide27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033889"/>
      </p:ext>
    </p:extLst>
  </p:cSld>
  <p:clrMapOvr>
    <a:masterClrMapping/>
  </p:clrMapOvr>
</p:notes>
</file>

<file path=ppt/notesSlides/notesSlide28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7937157"/>
      </p:ext>
    </p:extLst>
  </p:cSld>
  <p:clrMapOvr>
    <a:masterClrMapping/>
  </p:clrMapOvr>
</p:notes>
</file>

<file path=ppt/notesSlides/notesSlide29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295681"/>
      </p:ext>
    </p:extLst>
  </p:cSld>
  <p:clrMapOvr>
    <a:masterClrMapping/>
  </p:clrMapOvr>
</p:notes>
</file>

<file path=ppt/notesSlides/notesSlide3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0949731"/>
      </p:ext>
    </p:extLst>
  </p:cSld>
  <p:clrMapOvr>
    <a:masterClrMapping/>
  </p:clrMapOvr>
</p:notes>
</file>

<file path=ppt/notesSlides/notesSlide30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3437620"/>
      </p:ext>
    </p:extLst>
  </p:cSld>
  <p:clrMapOvr>
    <a:masterClrMapping/>
  </p:clrMapOvr>
</p:notes>
</file>

<file path=ppt/notesSlides/notesSlide3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258678"/>
      </p:ext>
    </p:extLst>
  </p:cSld>
  <p:clrMapOvr>
    <a:masterClrMapping/>
  </p:clrMapOvr>
</p:notes>
</file>

<file path=ppt/notesSlides/notesSlide32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3706149"/>
      </p:ext>
    </p:extLst>
  </p:cSld>
  <p:clrMapOvr>
    <a:masterClrMapping/>
  </p:clrMapOvr>
</p:notes>
</file>

<file path=ppt/notesSlides/notesSlide33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0081640"/>
      </p:ext>
    </p:extLst>
  </p:cSld>
  <p:clrMapOvr>
    <a:masterClrMapping/>
  </p:clrMapOvr>
</p:notes>
</file>

<file path=ppt/notesSlides/notesSlide34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2761115"/>
      </p:ext>
    </p:extLst>
  </p:cSld>
  <p:clrMapOvr>
    <a:masterClrMapping/>
  </p:clrMapOvr>
</p:notes>
</file>

<file path=ppt/notesSlides/notesSlide35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2398332"/>
      </p:ext>
    </p:extLst>
  </p:cSld>
  <p:clrMapOvr>
    <a:masterClrMapping/>
  </p:clrMapOvr>
</p:notes>
</file>

<file path=ppt/notesSlides/notesSlide36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888024"/>
      </p:ext>
    </p:extLst>
  </p:cSld>
  <p:clrMapOvr>
    <a:masterClrMapping/>
  </p:clrMapOvr>
</p:notes>
</file>

<file path=ppt/notesSlides/notesSlide4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6466286"/>
      </p:ext>
    </p:extLst>
  </p:cSld>
  <p:clrMapOvr>
    <a:masterClrMapping/>
  </p:clrMapOvr>
</p:notes>
</file>

<file path=ppt/notesSlides/notesSlide5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7633643"/>
      </p:ext>
    </p:extLst>
  </p:cSld>
  <p:clrMapOvr>
    <a:masterClrMapping/>
  </p:clrMapOvr>
</p:notes>
</file>

<file path=ppt/notesSlides/notesSlide6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81591"/>
      </p:ext>
    </p:extLst>
  </p:cSld>
  <p:clrMapOvr>
    <a:masterClrMapping/>
  </p:clrMapOvr>
</p:notes>
</file>

<file path=ppt/notesSlides/notesSlide7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9584835"/>
      </p:ext>
    </p:extLst>
  </p:cSld>
  <p:clrMapOvr>
    <a:masterClrMapping/>
  </p:clrMapOvr>
</p:notes>
</file>

<file path=ppt/notesSlides/notesSlide8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8472115"/>
      </p:ext>
    </p:extLst>
  </p:cSld>
  <p:clrMapOvr>
    <a:masterClrMapping/>
  </p:clrMapOvr>
</p:notes>
</file>

<file path=ppt/notesSlides/notesSlide9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1220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31177432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3CE4E-AC28-425A-854F-460AF1F9D0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227553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D7F63-9083-4060-B692-ACE35568EE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932054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CF7FC-C321-49A2-8030-46F6D043EB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8635295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03276-5B9C-436C-9D27-EF578F0480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546084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2ED51-C0C0-4424-8F58-400DDB774E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392131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D409E-6C8F-4C41-A9CD-1E4AA6A14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771027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BB73-7C3C-4958-A18A-315BDDAB4A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760386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4EB4-1077-44F0-81AC-A60B8FE838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272471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73EF1-DDC0-4CF6-8825-F1A95EB17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9213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E228F-6919-44B1-A766-FFFF0F4587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7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7772400" cy="304800"/>
          </a:xfrm>
          <a:prstGeom prst="rect">
            <a:avLst/>
          </a:prstGeom>
          <a:noFill/>
          <a:ln w="12700">
            <a:noFill/>
            <a:miter lim="800%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%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 w="12700">
            <a:noFill/>
            <a:miter lim="800%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%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594FE1F-BFAD-4E7F-88BA-02428F7DE5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hdr="0" ftr="0" dt="0"/>
  <p:txStyles>
    <p:titleStyle>
      <a:lvl1pPr algn="ctr" rtl="0" eaLnBrk="0" fontAlgn="base" hangingPunct="0">
        <a:spcBef>
          <a:spcPct val="0%"/>
        </a:spcBef>
        <a:spcAft>
          <a:spcPct val="0%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%"/>
        </a:spcBef>
        <a:spcAft>
          <a:spcPct val="0%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%"/>
        </a:spcBef>
        <a:spcAft>
          <a:spcPct val="0%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%"/>
        </a:spcBef>
        <a:spcAft>
          <a:spcPct val="0%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%"/>
        </a:spcBef>
        <a:spcAft>
          <a:spcPct val="0%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%"/>
        </a:spcBef>
        <a:spcAft>
          <a:spcPct val="0%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%"/>
        </a:spcBef>
        <a:spcAft>
          <a:spcPct val="0%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%"/>
        </a:spcBef>
        <a:spcAft>
          <a:spcPct val="0%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%"/>
        </a:spcBef>
        <a:spcAft>
          <a:spcPct val="0%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90%"/>
        </a:lnSpc>
        <a:spcBef>
          <a:spcPct val="20%"/>
        </a:spcBef>
        <a:spcAft>
          <a:spcPct val="0%"/>
        </a:spcAft>
        <a:buSzPct val="100%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%"/>
        </a:lnSpc>
        <a:spcBef>
          <a:spcPct val="20%"/>
        </a:spcBef>
        <a:spcAft>
          <a:spcPct val="0%"/>
        </a:spcAft>
        <a:buSzPct val="100%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%"/>
        </a:lnSpc>
        <a:spcBef>
          <a:spcPct val="20%"/>
        </a:spcBef>
        <a:spcAft>
          <a:spcPct val="0%"/>
        </a:spcAft>
        <a:buSzPct val="100%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%"/>
        </a:lnSpc>
        <a:spcBef>
          <a:spcPct val="20%"/>
        </a:spcBef>
        <a:spcAft>
          <a:spcPct val="0%"/>
        </a:spcAft>
        <a:buSzPct val="100%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%"/>
        </a:lnSpc>
        <a:spcBef>
          <a:spcPct val="20%"/>
        </a:spcBef>
        <a:spcAft>
          <a:spcPct val="0%"/>
        </a:spcAft>
        <a:buSzPct val="100%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%"/>
        </a:lnSpc>
        <a:spcBef>
          <a:spcPct val="20%"/>
        </a:spcBef>
        <a:spcAft>
          <a:spcPct val="0%"/>
        </a:spcAft>
        <a:buSzPct val="100%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%"/>
        </a:lnSpc>
        <a:spcBef>
          <a:spcPct val="20%"/>
        </a:spcBef>
        <a:spcAft>
          <a:spcPct val="0%"/>
        </a:spcAft>
        <a:buSzPct val="100%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%"/>
        </a:lnSpc>
        <a:spcBef>
          <a:spcPct val="20%"/>
        </a:spcBef>
        <a:spcAft>
          <a:spcPct val="0%"/>
        </a:spcAft>
        <a:buSzPct val="100%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%"/>
        </a:lnSpc>
        <a:spcBef>
          <a:spcPct val="20%"/>
        </a:spcBef>
        <a:spcAft>
          <a:spcPct val="0%"/>
        </a:spcAft>
        <a:buSzPct val="100%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.xml"/><Relationship Id="rId1" Type="http://purl.oclc.org/ooxml/officeDocument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0.xml"/><Relationship Id="rId1" Type="http://purl.oclc.org/ooxml/officeDocument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1.xml"/><Relationship Id="rId1" Type="http://purl.oclc.org/ooxml/officeDocument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2.xml"/><Relationship Id="rId1" Type="http://purl.oclc.org/ooxml/officeDocument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13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4.vml"/><Relationship Id="rId5" Type="http://purl.oclc.org/ooxml/officeDocument/relationships/image" Target="../media/image9.wmf"/><Relationship Id="rId4" Type="http://purl.oclc.org/ooxml/officeDocument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14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5.vml"/><Relationship Id="rId5" Type="http://purl.oclc.org/ooxml/officeDocument/relationships/image" Target="../media/image10.wmf"/><Relationship Id="rId4" Type="http://purl.oclc.org/ooxml/officeDocument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15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6.vml"/><Relationship Id="rId5" Type="http://purl.oclc.org/ooxml/officeDocument/relationships/image" Target="../media/image11.wmf"/><Relationship Id="rId4" Type="http://purl.oclc.org/ooxml/officeDocument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16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7.vml"/><Relationship Id="rId5" Type="http://purl.oclc.org/ooxml/officeDocument/relationships/image" Target="../media/image12.wmf"/><Relationship Id="rId4" Type="http://purl.oclc.org/ooxml/officeDocument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17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8.vml"/><Relationship Id="rId5" Type="http://purl.oclc.org/ooxml/officeDocument/relationships/image" Target="../media/image13.wmf"/><Relationship Id="rId4" Type="http://purl.oclc.org/ooxml/officeDocument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18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9.vml"/><Relationship Id="rId5" Type="http://purl.oclc.org/ooxml/officeDocument/relationships/image" Target="../media/image14.wmf"/><Relationship Id="rId4" Type="http://purl.oclc.org/ooxml/officeDocument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19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0.vml"/><Relationship Id="rId5" Type="http://purl.oclc.org/ooxml/officeDocument/relationships/image" Target="../media/image15.wmf"/><Relationship Id="rId4" Type="http://purl.oclc.org/ooxml/officeDocument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2.xml"/><Relationship Id="rId1" Type="http://purl.oclc.org/ooxml/officeDocument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20.xml"/><Relationship Id="rId7" Type="http://purl.oclc.org/ooxml/officeDocument/relationships/image" Target="../media/image17.wmf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1.vml"/><Relationship Id="rId6" Type="http://purl.oclc.org/ooxml/officeDocument/relationships/oleObject" Target="../embeddings/oleObject13.bin"/><Relationship Id="rId5" Type="http://purl.oclc.org/ooxml/officeDocument/relationships/image" Target="../media/image16.wmf"/><Relationship Id="rId4" Type="http://purl.oclc.org/ooxml/officeDocument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21.xml"/><Relationship Id="rId2" Type="http://purl.oclc.org/ooxml/officeDocument/relationships/slideLayout" Target="../slideLayouts/slideLayout6.xml"/><Relationship Id="rId1" Type="http://schemas.openxmlformats.org/officeDocument/2006/relationships/vmlDrawing" Target="../drawings/vmlDrawing12.vml"/><Relationship Id="rId5" Type="http://purl.oclc.org/ooxml/officeDocument/relationships/image" Target="../media/image18.emf"/><Relationship Id="rId4" Type="http://purl.oclc.org/ooxml/officeDocument/relationships/oleObject" Target="file:///\\BOW\GEOFF\cs147\slides\WEEK05-MULTIREGRESSION.XLS!MR-Errors!R1C1:R10C6" TargetMode="External"/></Relationships>
</file>

<file path=ppt/slides/_rels/slide22.xml.rels><?xml version="1.0" encoding="UTF-8" standalone="yes"?>
<Relationships xmlns="http://schemas.openxmlformats.org/package/2006/relationships"><Relationship Id="rId8" Type="http://purl.oclc.org/ooxml/officeDocument/relationships/oleObject" Target="../embeddings/oleObject16.bin"/><Relationship Id="rId3" Type="http://purl.oclc.org/ooxml/officeDocument/relationships/notesSlide" Target="../notesSlides/notesSlide22.xml"/><Relationship Id="rId7" Type="http://purl.oclc.org/ooxml/officeDocument/relationships/image" Target="../media/image20.wmf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3.vml"/><Relationship Id="rId6" Type="http://purl.oclc.org/ooxml/officeDocument/relationships/oleObject" Target="../embeddings/oleObject15.bin"/><Relationship Id="rId5" Type="http://purl.oclc.org/ooxml/officeDocument/relationships/image" Target="../media/image19.wmf"/><Relationship Id="rId4" Type="http://purl.oclc.org/ooxml/officeDocument/relationships/oleObject" Target="../embeddings/oleObject14.bin"/><Relationship Id="rId9" Type="http://purl.oclc.org/ooxml/officeDocument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23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4.vml"/><Relationship Id="rId5" Type="http://purl.oclc.org/ooxml/officeDocument/relationships/image" Target="../media/image22.wmf"/><Relationship Id="rId4" Type="http://purl.oclc.org/ooxml/officeDocument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8" Type="http://purl.oclc.org/ooxml/officeDocument/relationships/oleObject" Target="../embeddings/oleObject20.bin"/><Relationship Id="rId3" Type="http://purl.oclc.org/ooxml/officeDocument/relationships/notesSlide" Target="../notesSlides/notesSlide24.xml"/><Relationship Id="rId7" Type="http://purl.oclc.org/ooxml/officeDocument/relationships/image" Target="../media/image24.wmf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5.vml"/><Relationship Id="rId6" Type="http://purl.oclc.org/ooxml/officeDocument/relationships/oleObject" Target="../embeddings/oleObject19.bin"/><Relationship Id="rId5" Type="http://purl.oclc.org/ooxml/officeDocument/relationships/image" Target="../media/image23.wmf"/><Relationship Id="rId4" Type="http://purl.oclc.org/ooxml/officeDocument/relationships/oleObject" Target="../embeddings/oleObject18.bin"/><Relationship Id="rId9" Type="http://purl.oclc.org/ooxml/officeDocument/relationships/image" Target="../media/image25.wmf"/></Relationships>
</file>

<file path=ppt/slides/_rels/slide25.xml.rels><?xml version="1.0" encoding="UTF-8" standalone="yes"?>
<Relationships xmlns="http://schemas.openxmlformats.org/package/2006/relationships"><Relationship Id="rId8" Type="http://purl.oclc.org/ooxml/officeDocument/relationships/oleObject" Target="../embeddings/oleObject23.bin"/><Relationship Id="rId3" Type="http://purl.oclc.org/ooxml/officeDocument/relationships/notesSlide" Target="../notesSlides/notesSlide25.xml"/><Relationship Id="rId7" Type="http://purl.oclc.org/ooxml/officeDocument/relationships/image" Target="../media/image27.wmf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6.vml"/><Relationship Id="rId6" Type="http://purl.oclc.org/ooxml/officeDocument/relationships/oleObject" Target="../embeddings/oleObject22.bin"/><Relationship Id="rId5" Type="http://purl.oclc.org/ooxml/officeDocument/relationships/image" Target="../media/image26.wmf"/><Relationship Id="rId4" Type="http://purl.oclc.org/ooxml/officeDocument/relationships/oleObject" Target="../embeddings/oleObject21.bin"/><Relationship Id="rId9" Type="http://purl.oclc.org/ooxml/officeDocument/relationships/image" Target="../media/image28.wmf"/></Relationships>
</file>

<file path=ppt/slides/_rels/slide26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26.xml"/><Relationship Id="rId1" Type="http://purl.oclc.org/ooxml/officeDocument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27.xml"/><Relationship Id="rId7" Type="http://purl.oclc.org/ooxml/officeDocument/relationships/image" Target="../media/image30.wmf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7.vml"/><Relationship Id="rId6" Type="http://purl.oclc.org/ooxml/officeDocument/relationships/oleObject" Target="../embeddings/oleObject25.bin"/><Relationship Id="rId5" Type="http://purl.oclc.org/ooxml/officeDocument/relationships/image" Target="../media/image29.wmf"/><Relationship Id="rId4" Type="http://purl.oclc.org/ooxml/officeDocument/relationships/oleObject" Target="../embeddings/oleObject24.bin"/></Relationships>
</file>

<file path=ppt/slides/_rels/slide28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28.xml"/><Relationship Id="rId1" Type="http://purl.oclc.org/ooxml/officeDocument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29.xml"/><Relationship Id="rId1" Type="http://purl.oclc.org/ooxml/officeDocument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3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.vml"/><Relationship Id="rId5" Type="http://purl.oclc.org/ooxml/officeDocument/relationships/image" Target="../media/image1.wmf"/><Relationship Id="rId4" Type="http://purl.oclc.org/ooxml/officeDocument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30.xml"/><Relationship Id="rId1" Type="http://purl.oclc.org/ooxml/officeDocument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31.xml"/><Relationship Id="rId1" Type="http://purl.oclc.org/ooxml/officeDocument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32.xml"/><Relationship Id="rId1" Type="http://purl.oclc.org/ooxml/officeDocument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33.xml"/><Relationship Id="rId1" Type="http://purl.oclc.org/ooxml/officeDocument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34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8.vml"/><Relationship Id="rId5" Type="http://purl.oclc.org/ooxml/officeDocument/relationships/image" Target="../media/image31.emf"/><Relationship Id="rId4" Type="http://purl.oclc.org/ooxml/officeDocument/relationships/oleObject" Target="../embeddings/oleObject26.bin"/></Relationships>
</file>

<file path=ppt/slides/_rels/slide35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35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19.vml"/><Relationship Id="rId5" Type="http://purl.oclc.org/ooxml/officeDocument/relationships/image" Target="../media/image32.emf"/><Relationship Id="rId4" Type="http://purl.oclc.org/ooxml/officeDocument/relationships/oleObject" Target="../embeddings/oleObject27.bin"/></Relationships>
</file>

<file path=ppt/slides/_rels/slide36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36.xml"/><Relationship Id="rId1" Type="http://purl.oclc.org/ooxml/officeDocument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4.xml"/><Relationship Id="rId7" Type="http://purl.oclc.org/ooxml/officeDocument/relationships/image" Target="../media/image3.wmf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2.vml"/><Relationship Id="rId6" Type="http://purl.oclc.org/ooxml/officeDocument/relationships/oleObject" Target="../embeddings/oleObject3.bin"/><Relationship Id="rId5" Type="http://purl.oclc.org/ooxml/officeDocument/relationships/image" Target="../media/image2.wmf"/><Relationship Id="rId4" Type="http://purl.oclc.org/ooxml/officeDocument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purl.oclc.org/ooxml/officeDocument/relationships/notesSlide" Target="../notesSlides/notesSlide5.xml"/><Relationship Id="rId2" Type="http://purl.oclc.org/ooxml/officeDocument/relationships/slideLayout" Target="../slideLayouts/slideLayout2.xml"/><Relationship Id="rId1" Type="http://schemas.openxmlformats.org/officeDocument/2006/relationships/vmlDrawing" Target="../drawings/vmlDrawing3.vml"/><Relationship Id="rId5" Type="http://purl.oclc.org/ooxml/officeDocument/relationships/image" Target="../media/image4.wmf"/><Relationship Id="rId4" Type="http://purl.oclc.org/ooxml/officeDocument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purl.oclc.org/ooxml/officeDocument/relationships/image" Target="../media/image5.png"/><Relationship Id="rId2" Type="http://purl.oclc.org/ooxml/officeDocument/relationships/notesSlide" Target="../notesSlides/notesSlide6.xml"/><Relationship Id="rId1" Type="http://purl.oclc.org/ooxml/officeDocument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purl.oclc.org/ooxml/officeDocument/relationships/image" Target="../media/image6.png"/><Relationship Id="rId2" Type="http://purl.oclc.org/ooxml/officeDocument/relationships/notesSlide" Target="../notesSlides/notesSlide7.xml"/><Relationship Id="rId1" Type="http://purl.oclc.org/ooxml/officeDocument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purl.oclc.org/ooxml/officeDocument/relationships/image" Target="../media/image7.png"/><Relationship Id="rId2" Type="http://purl.oclc.org/ooxml/officeDocument/relationships/notesSlide" Target="../notesSlides/notesSlide8.xml"/><Relationship Id="rId1" Type="http://purl.oclc.org/ooxml/officeDocument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purl.oclc.org/ooxml/officeDocument/relationships/image" Target="../media/image8.png"/><Relationship Id="rId2" Type="http://purl.oclc.org/ooxml/officeDocument/relationships/notesSlide" Target="../notesSlides/notesSlide9.xml"/><Relationship Id="rId1" Type="http://purl.oclc.org/ooxml/officeDocument/relationships/slideLayout" Target="../slideLayouts/slideLayout2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Multiple Linear Regression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Andy Wang</a:t>
            </a:r>
          </a:p>
          <a:p>
            <a:r>
              <a:rPr lang="en-US" altLang="en-US" smtClean="0"/>
              <a:t>CIS 5105</a:t>
            </a:r>
          </a:p>
          <a:p>
            <a:r>
              <a:rPr lang="en-US" altLang="en-US" smtClean="0"/>
              <a:t>Computer Systems</a:t>
            </a:r>
          </a:p>
          <a:p>
            <a:r>
              <a:rPr lang="en-US" altLang="en-US" smtClean="0"/>
              <a:t>Performance Analysis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96275AB0-231B-4E0A-B7C8-D5906D90E3BD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10</a:t>
            </a:fld>
            <a:endParaRPr lang="en-US" altLang="en-US" sz="12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Analysis of</a:t>
            </a:r>
            <a:br>
              <a:rPr lang="en-US" altLang="en-US" smtClean="0"/>
            </a:br>
            <a:r>
              <a:rPr lang="en-US" altLang="en-US" smtClean="0"/>
              <a:t>Multiple Linear Regression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Listed in box 15.1 of Jain</a:t>
            </a:r>
          </a:p>
          <a:p>
            <a:r>
              <a:rPr lang="en-US" altLang="en-US" dirty="0" smtClean="0"/>
              <a:t>Not terribly important (for our purposes) how they were derived</a:t>
            </a:r>
          </a:p>
          <a:p>
            <a:pPr lvl="1"/>
            <a:r>
              <a:rPr lang="en-US" altLang="en-US" dirty="0" smtClean="0"/>
              <a:t>This </a:t>
            </a:r>
            <a:r>
              <a:rPr lang="en-US" altLang="en-US" dirty="0" smtClean="0"/>
              <a:t>isn’t a class on statistics</a:t>
            </a:r>
          </a:p>
          <a:p>
            <a:r>
              <a:rPr lang="en-US" altLang="en-US" dirty="0" smtClean="0"/>
              <a:t>But you need to know how to use them</a:t>
            </a:r>
          </a:p>
          <a:p>
            <a:r>
              <a:rPr lang="en-US" altLang="en-US" dirty="0" smtClean="0"/>
              <a:t>Mostly matrix analogs to simple linear regression results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DFB6673B-6FFF-405A-8847-1E2FD9436B70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11</a:t>
            </a:fld>
            <a:endParaRPr lang="en-US" altLang="en-US" sz="120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Example of</a:t>
            </a:r>
            <a:br>
              <a:rPr lang="en-US" altLang="en-US" smtClean="0"/>
            </a:br>
            <a:r>
              <a:rPr lang="en-US" altLang="en-US" smtClean="0"/>
              <a:t>Multiple Linear Regression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IMDB keeps numerical popularity ratings of movies</a:t>
            </a:r>
          </a:p>
          <a:p>
            <a:r>
              <a:rPr lang="en-US" altLang="en-US" smtClean="0"/>
              <a:t>Postulate popularity of Academy Award winning films is based on two factors:</a:t>
            </a:r>
          </a:p>
          <a:p>
            <a:pPr lvl="1"/>
            <a:r>
              <a:rPr lang="en-US" altLang="en-US" smtClean="0"/>
              <a:t>Year made</a:t>
            </a:r>
          </a:p>
          <a:p>
            <a:pPr lvl="1"/>
            <a:r>
              <a:rPr lang="en-US" altLang="en-US" smtClean="0"/>
              <a:t>Running time</a:t>
            </a:r>
          </a:p>
          <a:p>
            <a:r>
              <a:rPr lang="en-US" altLang="en-US" smtClean="0"/>
              <a:t>Produce a regression</a:t>
            </a:r>
          </a:p>
          <a:p>
            <a:pPr lvl="1">
              <a:buFontTx/>
              <a:buNone/>
            </a:pPr>
            <a:r>
              <a:rPr lang="en-US" altLang="en-US" smtClean="0"/>
              <a:t>rating = b</a:t>
            </a:r>
            <a:r>
              <a:rPr lang="en-US" altLang="en-US" baseline="-25%" smtClean="0"/>
              <a:t>0</a:t>
            </a:r>
            <a:r>
              <a:rPr lang="en-US" altLang="en-US" smtClean="0"/>
              <a:t> + b</a:t>
            </a:r>
            <a:r>
              <a:rPr lang="en-US" altLang="en-US" baseline="-25%" smtClean="0"/>
              <a:t>1</a:t>
            </a:r>
            <a:r>
              <a:rPr lang="en-US" altLang="en-US" smtClean="0"/>
              <a:t>(year) +b</a:t>
            </a:r>
            <a:r>
              <a:rPr lang="en-US" altLang="en-US" baseline="-25%" smtClean="0"/>
              <a:t>2</a:t>
            </a:r>
            <a:r>
              <a:rPr lang="en-US" altLang="en-US" smtClean="0"/>
              <a:t>(length)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DB05FE45-8DB9-4565-AF53-4A2FA8E1E4D9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12</a:t>
            </a:fld>
            <a:endParaRPr lang="en-US" altLang="en-US" sz="1200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Some Sample Data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solidFill>
                  <a:srgbClr val="808080"/>
                </a:solidFill>
              </a:rPr>
              <a:t>Title				Year	Length	Rating</a:t>
            </a:r>
            <a:endParaRPr lang="en-US" altLang="en-US" smtClean="0"/>
          </a:p>
          <a:p>
            <a:pPr>
              <a:buFontTx/>
              <a:buNone/>
            </a:pPr>
            <a:r>
              <a:rPr lang="en-US" altLang="en-US" sz="2400" smtClean="0"/>
              <a:t>Silence of the Lambs	 1991	   118		    8.1</a:t>
            </a:r>
          </a:p>
          <a:p>
            <a:pPr>
              <a:buFontTx/>
              <a:buNone/>
            </a:pPr>
            <a:r>
              <a:rPr lang="en-US" altLang="en-US" sz="2400" smtClean="0"/>
              <a:t>Terms of Endearment	 1983	   132		    6.8</a:t>
            </a:r>
          </a:p>
          <a:p>
            <a:pPr>
              <a:buFontTx/>
              <a:buNone/>
            </a:pPr>
            <a:r>
              <a:rPr lang="en-US" altLang="en-US" sz="2400" smtClean="0"/>
              <a:t>Rocky				 1976	   119		    7.0</a:t>
            </a:r>
          </a:p>
          <a:p>
            <a:pPr>
              <a:buFontTx/>
              <a:buNone/>
            </a:pPr>
            <a:r>
              <a:rPr lang="en-US" altLang="en-US" sz="2400" smtClean="0"/>
              <a:t>Oliver!				 1968	   153		    7.4</a:t>
            </a:r>
          </a:p>
          <a:p>
            <a:pPr>
              <a:buFontTx/>
              <a:buNone/>
            </a:pPr>
            <a:r>
              <a:rPr lang="en-US" altLang="en-US" sz="2400" smtClean="0"/>
              <a:t>Marty				 1955	     91		    7.7</a:t>
            </a:r>
          </a:p>
          <a:p>
            <a:pPr>
              <a:buFontTx/>
              <a:buNone/>
            </a:pPr>
            <a:r>
              <a:rPr lang="en-US" altLang="en-US" sz="2400" smtClean="0"/>
              <a:t>Gentleman’s Agreement	 1947	   118		    7.5</a:t>
            </a:r>
          </a:p>
          <a:p>
            <a:pPr>
              <a:buFontTx/>
              <a:buNone/>
            </a:pPr>
            <a:r>
              <a:rPr lang="en-US" altLang="en-US" sz="2400" smtClean="0"/>
              <a:t>Mutiny on the Bounty	 1935	   132		    7.6</a:t>
            </a:r>
          </a:p>
          <a:p>
            <a:pPr>
              <a:buFontTx/>
              <a:buNone/>
            </a:pPr>
            <a:r>
              <a:rPr lang="en-US" altLang="en-US" sz="2400" smtClean="0"/>
              <a:t>It Happened One Night	 1934	   105		    8.0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9FDAC8EC-94D5-403A-92D6-991D12B3953A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13</a:t>
            </a:fld>
            <a:endParaRPr lang="en-US" altLang="en-US" sz="1200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Now for Some Tedious Matrix Arithmetic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noFill/>
        </p:spPr>
        <p:txBody>
          <a:bodyPr/>
          <a:lstStyle/>
          <a:p>
            <a:r>
              <a:rPr lang="en-US" altLang="en-US" smtClean="0"/>
              <a:t>We need to calculate </a:t>
            </a:r>
            <a:r>
              <a:rPr lang="en-US" altLang="en-US" b="1" smtClean="0"/>
              <a:t>X</a:t>
            </a:r>
            <a:r>
              <a:rPr lang="en-US" altLang="en-US" smtClean="0"/>
              <a:t>, </a:t>
            </a:r>
            <a:r>
              <a:rPr lang="en-US" altLang="en-US" b="1" smtClean="0"/>
              <a:t>X</a:t>
            </a:r>
            <a:r>
              <a:rPr lang="en-US" altLang="en-US" baseline="30%" smtClean="0"/>
              <a:t>T</a:t>
            </a:r>
            <a:r>
              <a:rPr lang="en-US" altLang="en-US" smtClean="0"/>
              <a:t>, </a:t>
            </a:r>
            <a:r>
              <a:rPr lang="en-US" altLang="en-US" b="1" smtClean="0"/>
              <a:t>X</a:t>
            </a:r>
            <a:r>
              <a:rPr lang="en-US" altLang="en-US" baseline="30%" smtClean="0"/>
              <a:t>T</a:t>
            </a:r>
            <a:r>
              <a:rPr lang="en-US" altLang="en-US" b="1" smtClean="0"/>
              <a:t>X</a:t>
            </a:r>
            <a:r>
              <a:rPr lang="en-US" altLang="en-US" smtClean="0"/>
              <a:t>,</a:t>
            </a:r>
          </a:p>
          <a:p>
            <a:pPr>
              <a:buFontTx/>
              <a:buNone/>
            </a:pPr>
            <a:r>
              <a:rPr lang="en-US" altLang="en-US" smtClean="0"/>
              <a:t>   (</a:t>
            </a:r>
            <a:r>
              <a:rPr lang="en-US" altLang="en-US" b="1" smtClean="0"/>
              <a:t>X</a:t>
            </a:r>
            <a:r>
              <a:rPr lang="en-US" altLang="en-US" baseline="30%" smtClean="0"/>
              <a:t>T</a:t>
            </a:r>
            <a:r>
              <a:rPr lang="en-US" altLang="en-US" b="1" smtClean="0"/>
              <a:t>X</a:t>
            </a:r>
            <a:r>
              <a:rPr lang="en-US" altLang="en-US" smtClean="0"/>
              <a:t>)</a:t>
            </a:r>
            <a:r>
              <a:rPr lang="en-US" altLang="en-US" baseline="30%" smtClean="0"/>
              <a:t>-1</a:t>
            </a:r>
            <a:r>
              <a:rPr lang="en-US" altLang="en-US" smtClean="0"/>
              <a:t>, and </a:t>
            </a:r>
            <a:r>
              <a:rPr lang="en-US" altLang="en-US" b="1" smtClean="0"/>
              <a:t>X</a:t>
            </a:r>
            <a:r>
              <a:rPr lang="en-US" altLang="en-US" baseline="30%" smtClean="0"/>
              <a:t>T</a:t>
            </a:r>
            <a:r>
              <a:rPr lang="en-US" altLang="en-US" b="1" smtClean="0"/>
              <a:t>y</a:t>
            </a:r>
          </a:p>
          <a:p>
            <a:r>
              <a:rPr lang="en-US" altLang="en-US" smtClean="0"/>
              <a:t>Because</a:t>
            </a:r>
          </a:p>
          <a:p>
            <a:r>
              <a:rPr lang="en-US" altLang="en-US" smtClean="0"/>
              <a:t>We will see that</a:t>
            </a:r>
          </a:p>
          <a:p>
            <a:pPr>
              <a:buFontTx/>
              <a:buNone/>
            </a:pPr>
            <a:r>
              <a:rPr lang="en-US" altLang="en-US" b="1" smtClean="0"/>
              <a:t>		b</a:t>
            </a:r>
            <a:r>
              <a:rPr lang="en-US" altLang="en-US" smtClean="0"/>
              <a:t> =  (18.5430, -0.0051, -0.0086 )</a:t>
            </a:r>
            <a:r>
              <a:rPr lang="en-US" altLang="en-US" baseline="30%" smtClean="0"/>
              <a:t>T</a:t>
            </a:r>
          </a:p>
          <a:p>
            <a:r>
              <a:rPr lang="en-US" altLang="en-US" smtClean="0"/>
              <a:t>Meaning the regression predicts:</a:t>
            </a:r>
          </a:p>
          <a:p>
            <a:pPr>
              <a:buFontTx/>
              <a:buNone/>
            </a:pPr>
            <a:r>
              <a:rPr lang="en-US" altLang="en-US" smtClean="0"/>
              <a:t>	rating = 18.5430 – 0.0051*year</a:t>
            </a:r>
          </a:p>
          <a:p>
            <a:pPr>
              <a:buFontTx/>
              <a:buNone/>
            </a:pPr>
            <a:r>
              <a:rPr lang="en-US" altLang="en-US" smtClean="0"/>
              <a:t>                              – 0.0086*length</a:t>
            </a:r>
          </a:p>
        </p:txBody>
      </p:sp>
      <p:graphicFrame>
        <p:nvGraphicFramePr>
          <p:cNvPr id="28677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811463" y="2908300"/>
          <a:ext cx="2751137" cy="706438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28686" name="Equation" r:id="rId4" imgW="1028254" imgH="266584" progId="Equation.3">
                  <p:embed/>
                </p:oleObj>
              </mc:Choice>
              <mc:Fallback>
                <p:oleObj name="Equation" r:id="rId4" imgW="1028254" imgH="26658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463" y="2908300"/>
                        <a:ext cx="2751137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F6414CF9-429A-4C8A-BEFF-F7A372834084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14</a:t>
            </a:fld>
            <a:endParaRPr lang="en-US" altLang="en-US" sz="1200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X Matrix for Example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</p:txBody>
      </p:sp>
      <p:graphicFrame>
        <p:nvGraphicFramePr>
          <p:cNvPr id="30725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870200" y="1676400"/>
          <a:ext cx="3397250" cy="4579938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30734" name="Equation" r:id="rId4" imgW="1358900" imgH="1828800" progId="Equation.3">
                  <p:embed/>
                </p:oleObj>
              </mc:Choice>
              <mc:Fallback>
                <p:oleObj name="Equation" r:id="rId4" imgW="1358900" imgH="18288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1676400"/>
                        <a:ext cx="3397250" cy="457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D2E95E7E-09AA-4A56-9563-7CBF1C2D1924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15</a:t>
            </a:fld>
            <a:endParaRPr lang="en-US" altLang="en-US" sz="1200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Transpose to Get X</a:t>
            </a:r>
            <a:r>
              <a:rPr lang="en-US" altLang="en-US" baseline="30%" smtClean="0"/>
              <a:t>T</a:t>
            </a:r>
          </a:p>
        </p:txBody>
      </p:sp>
      <p:graphicFrame>
        <p:nvGraphicFramePr>
          <p:cNvPr id="32772" name="Object 3">
            <a:hlinkClick r:id="" action="ppaction://ole?verb=0"/>
          </p:cNvPr>
          <p:cNvGraphicFramePr>
            <a:graphicFrameLocks/>
          </p:cNvGraphicFramePr>
          <p:nvPr>
            <p:ph type="body" idx="1"/>
          </p:nvPr>
        </p:nvGraphicFramePr>
        <p:xfrm>
          <a:off x="608013" y="3222625"/>
          <a:ext cx="7934325" cy="135890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32781" name="Equation" r:id="rId4" imgW="4152900" imgH="711200" progId="Equation.3">
                  <p:embed/>
                </p:oleObj>
              </mc:Choice>
              <mc:Fallback>
                <p:oleObj name="Equation" r:id="rId4" imgW="4152900" imgH="711200" progId="Equation.3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3222625"/>
                        <a:ext cx="7934325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4F3AD5AF-ABAB-45A1-8256-43A9DC3BC05E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16</a:t>
            </a:fld>
            <a:endParaRPr lang="en-US" altLang="en-US" sz="1200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Multiply To Get X</a:t>
            </a:r>
            <a:r>
              <a:rPr lang="en-US" altLang="en-US" baseline="30%" smtClean="0"/>
              <a:t>T</a:t>
            </a:r>
            <a:r>
              <a:rPr lang="en-US" altLang="en-US" smtClean="0"/>
              <a:t>X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34821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50975" y="2819400"/>
          <a:ext cx="6454775" cy="1773238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34830" name="Equation" r:id="rId4" imgW="2590800" imgH="711200" progId="Equation.3">
                  <p:embed/>
                </p:oleObj>
              </mc:Choice>
              <mc:Fallback>
                <p:oleObj name="Equation" r:id="rId4" imgW="2590800" imgH="7112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975" y="2819400"/>
                        <a:ext cx="6454775" cy="177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349F6F0F-B5AA-41BE-9F95-2A840DC40D50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17</a:t>
            </a:fld>
            <a:endParaRPr lang="en-US" altLang="en-US" sz="1200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Invert to Get C=(X</a:t>
            </a:r>
            <a:r>
              <a:rPr lang="en-US" altLang="en-US" baseline="30%" smtClean="0"/>
              <a:t>T</a:t>
            </a:r>
            <a:r>
              <a:rPr lang="en-US" altLang="en-US" smtClean="0"/>
              <a:t>X)</a:t>
            </a:r>
            <a:r>
              <a:rPr lang="en-US" altLang="en-US" baseline="30%" smtClean="0"/>
              <a:t>-1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36869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25463" y="2743200"/>
          <a:ext cx="8097837" cy="1827213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36878" name="Equation" r:id="rId4" imgW="3238500" imgH="711200" progId="Equation.3">
                  <p:embed/>
                </p:oleObj>
              </mc:Choice>
              <mc:Fallback>
                <p:oleObj name="Equation" r:id="rId4" imgW="3238500" imgH="71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743200"/>
                        <a:ext cx="8097837" cy="182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3EF541EA-3B78-4152-BA2A-98512CCB06BD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18</a:t>
            </a:fld>
            <a:endParaRPr lang="en-US" altLang="en-US" sz="1200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Multiply to Get X</a:t>
            </a:r>
            <a:r>
              <a:rPr lang="en-US" altLang="en-US" baseline="30%" smtClean="0"/>
              <a:t>T</a:t>
            </a:r>
            <a:r>
              <a:rPr lang="en-US" altLang="en-US" smtClean="0"/>
              <a:t>y</a:t>
            </a:r>
          </a:p>
        </p:txBody>
      </p:sp>
      <p:graphicFrame>
        <p:nvGraphicFramePr>
          <p:cNvPr id="38916" name="Object 3">
            <a:hlinkClick r:id="" action="ppaction://ole?verb=0"/>
          </p:cNvPr>
          <p:cNvGraphicFramePr>
            <a:graphicFrameLocks noChangeAspect="1"/>
          </p:cNvGraphicFramePr>
          <p:nvPr>
            <p:ph type="body" idx="1"/>
          </p:nvPr>
        </p:nvGraphicFramePr>
        <p:xfrm>
          <a:off x="3213100" y="2808288"/>
          <a:ext cx="2568575" cy="1482725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38925" name="Equation" r:id="rId4" imgW="1231366" imgH="710891" progId="Equation.3">
                  <p:embed/>
                </p:oleObj>
              </mc:Choice>
              <mc:Fallback>
                <p:oleObj name="Equation" r:id="rId4" imgW="1231366" imgH="71089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2808288"/>
                        <a:ext cx="2568575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D3B88849-0537-489F-A159-CEDC7C5FB606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19</a:t>
            </a:fld>
            <a:endParaRPr lang="en-US" altLang="en-US" sz="1200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Multiply (X</a:t>
            </a:r>
            <a:r>
              <a:rPr lang="en-US" altLang="en-US" baseline="30%" smtClean="0"/>
              <a:t>T</a:t>
            </a:r>
            <a:r>
              <a:rPr lang="en-US" altLang="en-US" smtClean="0"/>
              <a:t>X)</a:t>
            </a:r>
            <a:r>
              <a:rPr lang="en-US" altLang="en-US" baseline="30%" smtClean="0"/>
              <a:t>-1</a:t>
            </a:r>
            <a:r>
              <a:rPr lang="en-US" altLang="en-US" smtClean="0"/>
              <a:t>(X</a:t>
            </a:r>
            <a:r>
              <a:rPr lang="en-US" altLang="en-US" baseline="30%" smtClean="0"/>
              <a:t>T</a:t>
            </a:r>
            <a:r>
              <a:rPr lang="en-US" altLang="en-US" smtClean="0"/>
              <a:t>y)</a:t>
            </a:r>
            <a:br>
              <a:rPr lang="en-US" altLang="en-US" smtClean="0"/>
            </a:br>
            <a:r>
              <a:rPr lang="en-US" altLang="en-US" smtClean="0"/>
              <a:t>to Get b</a:t>
            </a:r>
          </a:p>
        </p:txBody>
      </p:sp>
      <p:graphicFrame>
        <p:nvGraphicFramePr>
          <p:cNvPr id="40964" name="Object 3">
            <a:hlinkClick r:id="" action="ppaction://ole?verb=0"/>
          </p:cNvPr>
          <p:cNvGraphicFramePr>
            <a:graphicFrameLocks/>
          </p:cNvGraphicFramePr>
          <p:nvPr>
            <p:ph type="body" idx="1"/>
          </p:nvPr>
        </p:nvGraphicFramePr>
        <p:xfrm>
          <a:off x="3186113" y="2935288"/>
          <a:ext cx="2157412" cy="1531937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40973" name="Equation" r:id="rId4" imgW="1002865" imgH="710891" progId="Equation.3">
                  <p:embed/>
                </p:oleObj>
              </mc:Choice>
              <mc:Fallback>
                <p:oleObj name="Equation" r:id="rId4" imgW="1002865" imgH="710891" progId="Equation.3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113" y="2935288"/>
                        <a:ext cx="2157412" cy="153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60B5A73D-030B-44D8-9F3D-D3636CB49189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</a:t>
            </a:fld>
            <a:endParaRPr lang="en-US" altLang="en-US" sz="1200" smtClean="0"/>
          </a:p>
        </p:txBody>
      </p:sp>
      <p:sp>
        <p:nvSpPr>
          <p:cNvPr id="6147" name="AutoShape 2"/>
          <p:cNvSpPr>
            <a:spLocks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altLang="en-US" smtClean="0"/>
              <a:t>Multiple Linear Regression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Models with more than one predictor variable</a:t>
            </a:r>
          </a:p>
          <a:p>
            <a:r>
              <a:rPr lang="en-US" altLang="en-US" smtClean="0"/>
              <a:t>But each predictor variable has a linear relationship to the response variable</a:t>
            </a:r>
          </a:p>
          <a:p>
            <a:r>
              <a:rPr lang="en-US" altLang="en-US" smtClean="0"/>
              <a:t>Conceptually, plotting a regression line in n-dimensional space, instead of 2-dimensional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0BC35A09-9648-446B-8CE1-5ACA1A817E16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20</a:t>
            </a:fld>
            <a:endParaRPr lang="en-US" altLang="en-US" sz="1200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How Good Is This</a:t>
            </a:r>
            <a:br>
              <a:rPr lang="en-US" altLang="en-US" smtClean="0"/>
            </a:br>
            <a:r>
              <a:rPr lang="en-US" altLang="en-US" smtClean="0"/>
              <a:t>Regression Model?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How accurately does the model predict the rating of a film based on its age and running time?</a:t>
            </a:r>
          </a:p>
          <a:p>
            <a:r>
              <a:rPr lang="en-US" altLang="en-US" smtClean="0"/>
              <a:t>Best way to determine this analytically is to calculate the errors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	or</a:t>
            </a:r>
          </a:p>
        </p:txBody>
      </p:sp>
      <p:graphicFrame>
        <p:nvGraphicFramePr>
          <p:cNvPr id="43013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676400" y="4343400"/>
          <a:ext cx="3794125" cy="60325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43031" name="Equation" r:id="rId4" imgW="1422400" imgH="228600" progId="Equation.3">
                  <p:embed/>
                </p:oleObj>
              </mc:Choice>
              <mc:Fallback>
                <p:oleObj name="Equation" r:id="rId4" imgW="1422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343400"/>
                        <a:ext cx="379412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676400" y="5334000"/>
          <a:ext cx="2330450" cy="68580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43032" name="Equation" r:id="rId6" imgW="850531" imgH="253890" progId="Equation.3">
                  <p:embed/>
                </p:oleObj>
              </mc:Choice>
              <mc:Fallback>
                <p:oleObj name="Equation" r:id="rId6" imgW="850531" imgH="25389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334000"/>
                        <a:ext cx="23304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C071758F-91CA-4F34-A809-E4DE352A2397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21</a:t>
            </a:fld>
            <a:endParaRPr lang="en-US" altLang="en-US" sz="1200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Calculating the Errors</a:t>
            </a: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1104900" y="1657350"/>
          <a:ext cx="6926263" cy="4344988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45069" name="Worksheet" r:id="rId4" imgW="6925056" imgH="4343715" progId="Excel.Sheet.8">
                  <p:link/>
                </p:oleObj>
              </mc:Choice>
              <mc:Fallback>
                <p:oleObj name="Worksheet" r:id="rId4" imgW="6925056" imgH="4343715" progId="Excel.Sheet.8">
                  <p:link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1657350"/>
                        <a:ext cx="6926263" cy="434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ADFAB9D9-B2A4-4605-9BB7-FE3E716BFDA4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22</a:t>
            </a:fld>
            <a:endParaRPr lang="en-US" altLang="en-US" sz="1200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Calculating the Errors, Continued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So SSE = 1.08</a:t>
            </a:r>
          </a:p>
          <a:p>
            <a:r>
              <a:rPr lang="en-US" altLang="en-US" smtClean="0"/>
              <a:t>SSY =</a:t>
            </a:r>
          </a:p>
          <a:p>
            <a:r>
              <a:rPr lang="en-US" altLang="en-US" smtClean="0"/>
              <a:t>SS0 = </a:t>
            </a:r>
          </a:p>
          <a:p>
            <a:r>
              <a:rPr lang="en-US" altLang="en-US" smtClean="0"/>
              <a:t>SST = SSY - SS0 = 452.9- 451.5 = 1.4</a:t>
            </a:r>
          </a:p>
          <a:p>
            <a:r>
              <a:rPr lang="en-US" altLang="en-US" smtClean="0"/>
              <a:t>SSR = SST - SSE = .33</a:t>
            </a:r>
          </a:p>
          <a:p>
            <a:pPr>
              <a:lnSpc>
                <a:spcPct val="140%"/>
              </a:lnSpc>
            </a:pPr>
            <a:r>
              <a:rPr lang="en-US" altLang="en-US" smtClean="0"/>
              <a:t> </a:t>
            </a:r>
          </a:p>
          <a:p>
            <a:pPr>
              <a:lnSpc>
                <a:spcPct val="130%"/>
              </a:lnSpc>
            </a:pPr>
            <a:r>
              <a:rPr lang="en-US" altLang="en-US" smtClean="0"/>
              <a:t>In other words, this regression stinks</a:t>
            </a:r>
          </a:p>
        </p:txBody>
      </p:sp>
      <p:graphicFrame>
        <p:nvGraphicFramePr>
          <p:cNvPr id="47109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71713" y="2449513"/>
          <a:ext cx="2471737" cy="62230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47136" name="Equation" r:id="rId4" imgW="990170" imgH="253890" progId="Equation.3">
                  <p:embed/>
                </p:oleObj>
              </mc:Choice>
              <mc:Fallback>
                <p:oleObj name="Equation" r:id="rId4" imgW="990170" imgH="25389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2449513"/>
                        <a:ext cx="2471737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89175" y="2994025"/>
          <a:ext cx="2027238" cy="576263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47137" name="Equation" r:id="rId6" imgW="812447" imgH="228501" progId="Equation.3">
                  <p:embed/>
                </p:oleObj>
              </mc:Choice>
              <mc:Fallback>
                <p:oleObj name="Equation" r:id="rId6" imgW="812447" imgH="228501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2994025"/>
                        <a:ext cx="20272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1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1074738" y="4641850"/>
          <a:ext cx="3878262" cy="99695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47138" name="Equation" r:id="rId8" imgW="1548728" imgH="393529" progId="Equation.3">
                  <p:embed/>
                </p:oleObj>
              </mc:Choice>
              <mc:Fallback>
                <p:oleObj name="Equation" r:id="rId8" imgW="1548728" imgH="393529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4641850"/>
                        <a:ext cx="3878262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C81DC83E-DE41-4CE5-BE2C-7EDABCDB20FC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23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Why Does It Stink?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Let’s look at properties of the regression parameters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r>
              <a:rPr lang="en-US" altLang="en-US" smtClean="0"/>
              <a:t>Now calculate standard deviations of the regression parameters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graphicFrame>
        <p:nvGraphicFramePr>
          <p:cNvPr id="49157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81200" y="3124200"/>
          <a:ext cx="4381500" cy="1106488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49166" name="Equation" r:id="rId4" imgW="1752600" imgH="444500" progId="Equation.3">
                  <p:embed/>
                </p:oleObj>
              </mc:Choice>
              <mc:Fallback>
                <p:oleObj name="Equation" r:id="rId4" imgW="1752600" imgH="4445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124200"/>
                        <a:ext cx="4381500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2701E9F9-D51D-455C-96CF-C3E5DE492B52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24</a:t>
            </a:fld>
            <a:endParaRPr lang="en-US" altLang="en-US" sz="1200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Calculating STDEV</a:t>
            </a:r>
            <a:br>
              <a:rPr lang="en-US" altLang="en-US" smtClean="0"/>
            </a:br>
            <a:r>
              <a:rPr lang="en-US" altLang="en-US" smtClean="0"/>
              <a:t>of Regression Parameters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Estimations only, since we’re working with a sample</a:t>
            </a:r>
          </a:p>
          <a:p>
            <a:r>
              <a:rPr lang="en-US" altLang="en-US" smtClean="0"/>
              <a:t>Estimated stdev of </a:t>
            </a:r>
          </a:p>
        </p:txBody>
      </p:sp>
      <p:graphicFrame>
        <p:nvGraphicFramePr>
          <p:cNvPr id="51205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12850" y="3657600"/>
          <a:ext cx="5889625" cy="676275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51232" name="Equation" r:id="rId4" imgW="2362200" imgH="266700" progId="Equation.3">
                  <p:embed/>
                </p:oleObj>
              </mc:Choice>
              <mc:Fallback>
                <p:oleObj name="Equation" r:id="rId4" imgW="2362200" imgH="2667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3657600"/>
                        <a:ext cx="58896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6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12850" y="4484688"/>
          <a:ext cx="5391150" cy="62230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51233" name="Equation" r:id="rId6" imgW="2159000" imgH="254000" progId="Equation.3">
                  <p:embed/>
                </p:oleObj>
              </mc:Choice>
              <mc:Fallback>
                <p:oleObj name="Equation" r:id="rId6" imgW="2159000" imgH="2540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4484688"/>
                        <a:ext cx="53911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12850" y="5257800"/>
          <a:ext cx="5495925" cy="630238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51234" name="Equation" r:id="rId8" imgW="2197100" imgH="254000" progId="Equation.3">
                  <p:embed/>
                </p:oleObj>
              </mc:Choice>
              <mc:Fallback>
                <p:oleObj name="Equation" r:id="rId8" imgW="2197100" imgH="2540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5257800"/>
                        <a:ext cx="549592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2EE5CA5C-993B-4C89-A35C-984FEE1A38FD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25</a:t>
            </a:fld>
            <a:endParaRPr lang="en-US" altLang="en-US" sz="1200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Calculating Confidence Intervals of STDEVs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We will use 90% level</a:t>
            </a:r>
          </a:p>
          <a:p>
            <a:r>
              <a:rPr lang="en-US" altLang="en-US" smtClean="0"/>
              <a:t>Confidence intervals for 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  <a:p>
            <a:r>
              <a:rPr lang="en-US" altLang="en-US" smtClean="0"/>
              <a:t>None is significant, at this level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graphicFrame>
        <p:nvGraphicFramePr>
          <p:cNvPr id="53253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57288" y="3062288"/>
          <a:ext cx="7366000" cy="576262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53280" name="Equation" r:id="rId4" imgW="2946400" imgH="228600" progId="Equation.3">
                  <p:embed/>
                </p:oleObj>
              </mc:Choice>
              <mc:Fallback>
                <p:oleObj name="Equation" r:id="rId4" imgW="2946400" imgH="2286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3062288"/>
                        <a:ext cx="736600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57288" y="3803650"/>
          <a:ext cx="6688137" cy="53975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53281" name="Equation" r:id="rId6" imgW="2679700" imgH="215900" progId="Equation.3">
                  <p:embed/>
                </p:oleObj>
              </mc:Choice>
              <mc:Fallback>
                <p:oleObj name="Equation" r:id="rId6" imgW="2679700" imgH="2159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3803650"/>
                        <a:ext cx="668813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5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57288" y="4510088"/>
          <a:ext cx="6937375" cy="530225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53282" name="Equation" r:id="rId8" imgW="2781300" imgH="215900" progId="Equation.3">
                  <p:embed/>
                </p:oleObj>
              </mc:Choice>
              <mc:Fallback>
                <p:oleObj name="Equation" r:id="rId8" imgW="2781300" imgH="2159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4510088"/>
                        <a:ext cx="693737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DC833B72-5D11-45C5-A1B3-D9FA5D11D98C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26</a:t>
            </a:fld>
            <a:endParaRPr lang="en-US" altLang="en-US" sz="1200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Analysis of Variance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So, can we really say that none of the predictor variables are significant?</a:t>
            </a:r>
          </a:p>
          <a:p>
            <a:pPr lvl="1"/>
            <a:r>
              <a:rPr lang="en-US" altLang="en-US" smtClean="0"/>
              <a:t>Not yet; predictors may be correlated</a:t>
            </a:r>
          </a:p>
          <a:p>
            <a:r>
              <a:rPr lang="en-US" altLang="en-US" smtClean="0"/>
              <a:t>F-tests can be used for this purpose</a:t>
            </a:r>
          </a:p>
          <a:p>
            <a:pPr lvl="1"/>
            <a:r>
              <a:rPr lang="en-US" altLang="en-US" smtClean="0"/>
              <a:t>E.g., to determine if the SSR is significantly higher than the SSE</a:t>
            </a:r>
          </a:p>
          <a:p>
            <a:pPr lvl="1"/>
            <a:r>
              <a:rPr lang="en-US" altLang="en-US" smtClean="0"/>
              <a:t>Equivalent to testing that y does not depend on any of the predictor variables</a:t>
            </a:r>
          </a:p>
          <a:p>
            <a:pPr lvl="2"/>
            <a:r>
              <a:rPr lang="en-US" altLang="en-US" smtClean="0"/>
              <a:t>Alternatively, that no </a:t>
            </a:r>
            <a:r>
              <a:rPr lang="en-US" altLang="en-US" i="1" smtClean="0"/>
              <a:t>b</a:t>
            </a:r>
            <a:r>
              <a:rPr lang="en-US" altLang="en-US" i="1" baseline="-25%" smtClean="0"/>
              <a:t>i</a:t>
            </a:r>
            <a:r>
              <a:rPr lang="en-US" altLang="en-US" i="1" smtClean="0"/>
              <a:t> </a:t>
            </a:r>
            <a:r>
              <a:rPr lang="en-US" altLang="en-US" smtClean="0"/>
              <a:t>is significantly nonzero</a:t>
            </a:r>
          </a:p>
        </p:txBody>
      </p:sp>
      <p:sp>
        <p:nvSpPr>
          <p:cNvPr id="55301" name="AutoShape 4"/>
          <p:cNvSpPr>
            <a:spLocks noChangeArrowheads="1"/>
          </p:cNvSpPr>
          <p:nvPr/>
        </p:nvSpPr>
        <p:spPr bwMode="auto">
          <a:xfrm>
            <a:off x="1676400" y="838200"/>
            <a:ext cx="5791200" cy="7620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706A71E0-4C7F-441A-AB43-8D937DDEB61F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27</a:t>
            </a:fld>
            <a:endParaRPr lang="en-US" altLang="en-US" sz="1200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Running an F-Test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%"/>
              </a:lnSpc>
            </a:pPr>
            <a:r>
              <a:rPr lang="en-US" altLang="en-US" smtClean="0"/>
              <a:t>Need to calculate SSR and SSE</a:t>
            </a:r>
          </a:p>
          <a:p>
            <a:pPr>
              <a:lnSpc>
                <a:spcPct val="80%"/>
              </a:lnSpc>
            </a:pPr>
            <a:r>
              <a:rPr lang="en-US" altLang="en-US" smtClean="0"/>
              <a:t>From those, calculate mean squares of regression (MSR) and errors (MSE)</a:t>
            </a:r>
          </a:p>
          <a:p>
            <a:pPr>
              <a:lnSpc>
                <a:spcPct val="80%"/>
              </a:lnSpc>
            </a:pPr>
            <a:r>
              <a:rPr lang="en-US" altLang="en-US" smtClean="0"/>
              <a:t>MSR/MSE has an F distribution</a:t>
            </a:r>
          </a:p>
          <a:p>
            <a:pPr>
              <a:lnSpc>
                <a:spcPct val="80%"/>
              </a:lnSpc>
            </a:pPr>
            <a:r>
              <a:rPr lang="en-US" altLang="en-US" smtClean="0"/>
              <a:t>If MSR/MSE &gt; F-table, predictors explain a significant fraction of response variation</a:t>
            </a:r>
          </a:p>
          <a:p>
            <a:pPr>
              <a:lnSpc>
                <a:spcPct val="80%"/>
              </a:lnSpc>
            </a:pPr>
            <a:r>
              <a:rPr lang="en-US" altLang="en-US" smtClean="0"/>
              <a:t>Note typos in book’s table 15.3</a:t>
            </a:r>
          </a:p>
          <a:p>
            <a:pPr lvl="1">
              <a:lnSpc>
                <a:spcPct val="80%"/>
              </a:lnSpc>
            </a:pPr>
            <a:r>
              <a:rPr lang="en-US" altLang="en-US" smtClean="0"/>
              <a:t>SSR has </a:t>
            </a:r>
            <a:r>
              <a:rPr lang="en-US" altLang="en-US" i="1" smtClean="0"/>
              <a:t>k</a:t>
            </a:r>
            <a:r>
              <a:rPr lang="en-US" altLang="en-US" smtClean="0"/>
              <a:t> degrees of freedom</a:t>
            </a:r>
          </a:p>
          <a:p>
            <a:pPr lvl="1">
              <a:lnSpc>
                <a:spcPct val="80%"/>
              </a:lnSpc>
            </a:pPr>
            <a:r>
              <a:rPr lang="en-US" altLang="en-US" smtClean="0"/>
              <a:t>SST matches          not </a:t>
            </a:r>
          </a:p>
        </p:txBody>
      </p:sp>
      <p:graphicFrame>
        <p:nvGraphicFramePr>
          <p:cNvPr id="57349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778250" y="6043613"/>
          <a:ext cx="757238" cy="414337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57367" name="Equation" r:id="rId4" imgW="761669" imgH="418918" progId="Equation.3">
                  <p:embed/>
                </p:oleObj>
              </mc:Choice>
              <mc:Fallback>
                <p:oleObj name="Equation" r:id="rId4" imgW="761669" imgH="418918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6043613"/>
                        <a:ext cx="757238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5275263" y="6019800"/>
          <a:ext cx="744537" cy="43815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57368" name="Equation" r:id="rId6" imgW="748975" imgH="444307" progId="Equation.3">
                  <p:embed/>
                </p:oleObj>
              </mc:Choice>
              <mc:Fallback>
                <p:oleObj name="Equation" r:id="rId6" imgW="748975" imgH="444307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263" y="6019800"/>
                        <a:ext cx="744537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EBFEB941-3800-47EA-AE8E-F64997BF6EE2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28</a:t>
            </a:fld>
            <a:endParaRPr lang="en-US" altLang="en-US" sz="1200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F-Test for Our Example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  <a:noFill/>
        </p:spPr>
        <p:txBody>
          <a:bodyPr/>
          <a:lstStyle/>
          <a:p>
            <a:r>
              <a:rPr lang="en-US" altLang="en-US" smtClean="0"/>
              <a:t>SSR = .33</a:t>
            </a:r>
          </a:p>
          <a:p>
            <a:r>
              <a:rPr lang="en-US" altLang="en-US" smtClean="0"/>
              <a:t>SSE = 1.08</a:t>
            </a:r>
          </a:p>
          <a:p>
            <a:r>
              <a:rPr lang="en-US" altLang="en-US" smtClean="0"/>
              <a:t>MSR = SSR/k = .33/2 = .16</a:t>
            </a:r>
          </a:p>
          <a:p>
            <a:r>
              <a:rPr lang="en-US" altLang="en-US" smtClean="0"/>
              <a:t>MSE = SSE/(n-k-1) = 1.08/(8 - 2 - 1) = .22</a:t>
            </a:r>
          </a:p>
          <a:p>
            <a:r>
              <a:rPr lang="en-US" altLang="en-US" smtClean="0"/>
              <a:t>F-computed = MSR/MSE = .76</a:t>
            </a:r>
          </a:p>
          <a:p>
            <a:r>
              <a:rPr lang="en-US" altLang="en-US" smtClean="0"/>
              <a:t>F</a:t>
            </a:r>
            <a:r>
              <a:rPr lang="en-US" altLang="en-US" baseline="-25%" smtClean="0"/>
              <a:t>[90; 2,5] </a:t>
            </a:r>
            <a:r>
              <a:rPr lang="en-US" altLang="en-US" smtClean="0"/>
              <a:t>= 3.78 (at 90%)</a:t>
            </a:r>
          </a:p>
          <a:p>
            <a:r>
              <a:rPr lang="en-US" altLang="en-US" smtClean="0"/>
              <a:t>So it fails the F-test at 90% (miserably)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4E2F991A-636E-4DD9-BBEB-09C53D4CD563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29</a:t>
            </a:fld>
            <a:endParaRPr lang="en-US" altLang="en-US" sz="1200" smtClean="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Multicollinearity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If two predictor variables are linearly dependent, they are collinear</a:t>
            </a:r>
          </a:p>
          <a:p>
            <a:pPr lvl="1"/>
            <a:r>
              <a:rPr lang="en-US" altLang="en-US" smtClean="0"/>
              <a:t>Meaning they are related</a:t>
            </a:r>
          </a:p>
          <a:p>
            <a:pPr lvl="1"/>
            <a:r>
              <a:rPr lang="en-US" altLang="en-US" smtClean="0"/>
              <a:t>And thus second variable does not improve the regression</a:t>
            </a:r>
          </a:p>
          <a:p>
            <a:pPr lvl="1"/>
            <a:r>
              <a:rPr lang="en-US" altLang="en-US" smtClean="0"/>
              <a:t>In fact, it can make it worse</a:t>
            </a:r>
          </a:p>
        </p:txBody>
      </p:sp>
      <p:sp>
        <p:nvSpPr>
          <p:cNvPr id="61445" name="AutoShape 4"/>
          <p:cNvSpPr>
            <a:spLocks noChangeArrowheads="1"/>
          </p:cNvSpPr>
          <p:nvPr/>
        </p:nvSpPr>
        <p:spPr bwMode="auto">
          <a:xfrm>
            <a:off x="2286000" y="844550"/>
            <a:ext cx="4572000" cy="7493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4876800"/>
          <a:ext cx="6096000" cy="1482724"/>
        </p:xfrm>
        <a:graphic>
          <a:graphicData uri="http://purl.oclc.org/ooxml/drawingml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681">
                <a:tc rowSpan="2"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00" marB="45700"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X1</a:t>
                      </a:r>
                      <a:endParaRPr lang="en-US" sz="1800" dirty="0"/>
                    </a:p>
                  </a:txBody>
                  <a:tcPr marT="45700" marB="4570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68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X2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data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 data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 data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data</a:t>
                      </a:r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3AAE991B-AAF7-4137-BF4D-F62DC15EEA30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3</a:t>
            </a:fld>
            <a:endParaRPr lang="en-US" altLang="en-US" sz="12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Basic Multiple Linear Regression Formula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Response </a:t>
            </a:r>
            <a:r>
              <a:rPr lang="en-US" altLang="en-US" i="1" smtClean="0"/>
              <a:t>y</a:t>
            </a:r>
            <a:r>
              <a:rPr lang="en-US" altLang="en-US" smtClean="0"/>
              <a:t> is a function of </a:t>
            </a:r>
            <a:r>
              <a:rPr lang="en-US" altLang="en-US" i="1" smtClean="0"/>
              <a:t>k</a:t>
            </a:r>
            <a:r>
              <a:rPr lang="en-US" altLang="en-US" smtClean="0"/>
              <a:t> predictor variables </a:t>
            </a:r>
            <a:r>
              <a:rPr lang="en-US" altLang="en-US" i="1" smtClean="0"/>
              <a:t>x</a:t>
            </a:r>
            <a:r>
              <a:rPr lang="en-US" altLang="en-US" baseline="-25%" smtClean="0"/>
              <a:t>1</a:t>
            </a:r>
            <a:r>
              <a:rPr lang="en-US" altLang="en-US" smtClean="0"/>
              <a:t>,</a:t>
            </a:r>
            <a:r>
              <a:rPr lang="en-US" altLang="en-US" i="1" smtClean="0"/>
              <a:t>x</a:t>
            </a:r>
            <a:r>
              <a:rPr lang="en-US" altLang="en-US" baseline="-25%" smtClean="0"/>
              <a:t>2</a:t>
            </a:r>
            <a:r>
              <a:rPr lang="en-US" altLang="en-US" smtClean="0"/>
              <a:t>, . . . , </a:t>
            </a:r>
            <a:r>
              <a:rPr lang="en-US" altLang="en-US" i="1" smtClean="0"/>
              <a:t>x</a:t>
            </a:r>
            <a:r>
              <a:rPr lang="en-US" altLang="en-US" i="1" baseline="-25%" smtClean="0"/>
              <a:t>k</a:t>
            </a:r>
            <a:endParaRPr lang="en-US" altLang="en-US" baseline="-25%" smtClean="0"/>
          </a:p>
        </p:txBody>
      </p:sp>
      <p:graphicFrame>
        <p:nvGraphicFramePr>
          <p:cNvPr id="8197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524000" y="3276600"/>
          <a:ext cx="5930900" cy="60960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8206" name="Equation" r:id="rId4" imgW="2222500" imgH="228600" progId="Equation.3">
                  <p:embed/>
                </p:oleObj>
              </mc:Choice>
              <mc:Fallback>
                <p:oleObj name="Equation" r:id="rId4" imgW="22225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76600"/>
                        <a:ext cx="5930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B9DA889D-FEB1-4BA3-846E-6D392481D194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30</a:t>
            </a:fld>
            <a:endParaRPr lang="en-US" altLang="en-US" sz="1200" smtClean="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Multicollinearity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Typical symptom is inconsistent results from various significance tests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49D3AB68-7ACF-481E-876B-C4A6A7A51DB8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31</a:t>
            </a:fld>
            <a:endParaRPr lang="en-US" altLang="en-US" sz="1200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Finding Multicollinearity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Must test correlation between predictor variables</a:t>
            </a:r>
          </a:p>
          <a:p>
            <a:r>
              <a:rPr lang="en-US" altLang="en-US" smtClean="0"/>
              <a:t>If it’s high, eliminate one and repeat regression without it</a:t>
            </a:r>
          </a:p>
          <a:p>
            <a:r>
              <a:rPr lang="en-US" altLang="en-US" smtClean="0"/>
              <a:t>If significance of regression improves, it’s probably due to collinearity between the variables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97C71069-6CFC-4035-BA32-06FAC809B613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32</a:t>
            </a:fld>
            <a:endParaRPr lang="en-US" altLang="en-US" sz="1200" smtClean="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Is Multicollinearity a Problem in Our Example?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%"/>
              </a:lnSpc>
            </a:pPr>
            <a:r>
              <a:rPr lang="en-US" altLang="en-US" smtClean="0"/>
              <a:t>Probably not, since significance tests are consistent</a:t>
            </a:r>
          </a:p>
          <a:p>
            <a:pPr>
              <a:lnSpc>
                <a:spcPct val="80%"/>
              </a:lnSpc>
            </a:pPr>
            <a:r>
              <a:rPr lang="en-US" altLang="en-US" smtClean="0"/>
              <a:t>But let’s check, anyway</a:t>
            </a:r>
          </a:p>
          <a:p>
            <a:pPr>
              <a:lnSpc>
                <a:spcPct val="80%"/>
              </a:lnSpc>
            </a:pPr>
            <a:r>
              <a:rPr lang="en-US" altLang="en-US" smtClean="0"/>
              <a:t>Calculate correlation of age and length</a:t>
            </a:r>
          </a:p>
          <a:p>
            <a:pPr>
              <a:lnSpc>
                <a:spcPct val="80%"/>
              </a:lnSpc>
            </a:pPr>
            <a:r>
              <a:rPr lang="en-US" altLang="en-US" smtClean="0"/>
              <a:t>After tedious calculation, 0.25</a:t>
            </a:r>
          </a:p>
          <a:p>
            <a:pPr lvl="1">
              <a:lnSpc>
                <a:spcPct val="80%"/>
              </a:lnSpc>
            </a:pPr>
            <a:r>
              <a:rPr lang="en-US" altLang="en-US" smtClean="0"/>
              <a:t>Not especially correlated</a:t>
            </a:r>
          </a:p>
          <a:p>
            <a:pPr>
              <a:lnSpc>
                <a:spcPct val="80%"/>
              </a:lnSpc>
            </a:pPr>
            <a:r>
              <a:rPr lang="en-US" altLang="en-US" smtClean="0"/>
              <a:t>Important point - </a:t>
            </a:r>
            <a:r>
              <a:rPr lang="en-US" altLang="en-US" b="1" smtClean="0"/>
              <a:t>adding a predictor variable does not always improve a regression</a:t>
            </a:r>
          </a:p>
          <a:p>
            <a:pPr lvl="1">
              <a:lnSpc>
                <a:spcPct val="80%"/>
              </a:lnSpc>
            </a:pPr>
            <a:r>
              <a:rPr lang="en-US" altLang="en-US" smtClean="0"/>
              <a:t>See example on p. 253 of book</a:t>
            </a:r>
            <a:endParaRPr lang="en-US" altLang="en-US" b="1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5921C986-E373-45A4-A0D4-89C10DD19F3C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33</a:t>
            </a:fld>
            <a:endParaRPr lang="en-US" altLang="en-US" sz="1200" smtClean="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Why Didn’t Regression</a:t>
            </a:r>
            <a:br>
              <a:rPr lang="en-US" altLang="en-US" smtClean="0"/>
            </a:br>
            <a:r>
              <a:rPr lang="en-US" altLang="en-US" smtClean="0"/>
              <a:t>Work Well Here?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Check scatter plots</a:t>
            </a:r>
          </a:p>
          <a:p>
            <a:pPr lvl="1"/>
            <a:r>
              <a:rPr lang="en-US" altLang="en-US" smtClean="0"/>
              <a:t>Rating vs. age</a:t>
            </a:r>
          </a:p>
          <a:p>
            <a:pPr lvl="1"/>
            <a:r>
              <a:rPr lang="en-US" altLang="en-US" smtClean="0"/>
              <a:t>Rating vs. length </a:t>
            </a:r>
          </a:p>
          <a:p>
            <a:r>
              <a:rPr lang="en-US" altLang="en-US" smtClean="0"/>
              <a:t>Regardless of how good or bad regressions look, </a:t>
            </a:r>
            <a:r>
              <a:rPr lang="en-US" altLang="en-US" b="1" smtClean="0"/>
              <a:t>always check the scatter plots</a:t>
            </a:r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	</a:t>
            </a:r>
          </a:p>
        </p:txBody>
      </p:sp>
      <p:sp>
        <p:nvSpPr>
          <p:cNvPr id="69637" name="AutoShape 4"/>
          <p:cNvSpPr>
            <a:spLocks noChangeArrowheads="1"/>
          </p:cNvSpPr>
          <p:nvPr/>
        </p:nvSpPr>
        <p:spPr bwMode="auto">
          <a:xfrm>
            <a:off x="1371600" y="539750"/>
            <a:ext cx="6324600" cy="13589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B807C9F2-C1B8-46CC-AF2B-F77966F54C90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34</a:t>
            </a:fld>
            <a:endParaRPr lang="en-US" altLang="en-US" sz="1200" smtClean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Rating vs. Length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71685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9525" y="619125"/>
          <a:ext cx="8664575" cy="5921375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71694" name="Chart" r:id="rId4" imgW="9572978" imgH="7306191" progId="Excel.Chart.8">
                  <p:embed followColorScheme="full"/>
                </p:oleObj>
              </mc:Choice>
              <mc:Fallback>
                <p:oleObj name="Chart" r:id="rId4" imgW="9572978" imgH="7306191" progId="Excel.Char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" y="619125"/>
                        <a:ext cx="8664575" cy="592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66C703C6-E5F8-4494-9F22-B7654EB09500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35</a:t>
            </a:fld>
            <a:endParaRPr lang="en-US" altLang="en-US" sz="1200" smtClean="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Rating vs. Age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73733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938" y="1184275"/>
          <a:ext cx="7613650" cy="5205413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73742" name="Chart" r:id="rId4" imgW="8677814" imgH="5934321" progId="Excel.Chart.8">
                  <p:embed followColorScheme="full"/>
                </p:oleObj>
              </mc:Choice>
              <mc:Fallback>
                <p:oleObj name="Chart" r:id="rId4" imgW="8677814" imgH="5934321" progId="Excel.Char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8" y="1184275"/>
                        <a:ext cx="7613650" cy="520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purl.oclc.org/ooxml/drawingml/main" xmlns:r="http://purl.oclc.org/ooxml/officeDocument/relationships" xmlns:p="http://purl.oclc.org/ooxml/presentationml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White Slide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258FECA8-FDB9-410F-83C4-4F87C236A2D3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4</a:t>
            </a:fld>
            <a:endParaRPr lang="en-US" altLang="en-US" sz="12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 Multiple Linear Regression Model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Given sample of </a:t>
            </a:r>
            <a:r>
              <a:rPr lang="en-US" altLang="en-US" i="1" smtClean="0"/>
              <a:t>n</a:t>
            </a:r>
            <a:r>
              <a:rPr lang="en-US" altLang="en-US" smtClean="0"/>
              <a:t> observations</a:t>
            </a: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model consists of  </a:t>
            </a:r>
            <a:r>
              <a:rPr lang="en-US" altLang="en-US" i="1" smtClean="0"/>
              <a:t>n</a:t>
            </a:r>
            <a:r>
              <a:rPr lang="en-US" altLang="en-US" smtClean="0"/>
              <a:t> equations (</a:t>
            </a:r>
            <a:r>
              <a:rPr lang="en-US" altLang="en-US" b="1" smtClean="0"/>
              <a:t>note + vs. - typo in book</a:t>
            </a:r>
            <a:r>
              <a:rPr lang="en-US" altLang="en-US" smtClean="0"/>
              <a:t>):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graphicFrame>
        <p:nvGraphicFramePr>
          <p:cNvPr id="10245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096963" y="2454275"/>
          <a:ext cx="7285037" cy="57785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10263" name="Equation" r:id="rId4" imgW="2667000" imgH="215900" progId="Equation.3">
                  <p:embed/>
                </p:oleObj>
              </mc:Choice>
              <mc:Fallback>
                <p:oleObj name="Equation" r:id="rId4" imgW="2667000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2454275"/>
                        <a:ext cx="7285037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914400" y="3968750"/>
          <a:ext cx="7294563" cy="2432050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10264" name="Equation" r:id="rId6" imgW="2514600" imgH="914400" progId="Equation.3">
                  <p:embed/>
                </p:oleObj>
              </mc:Choice>
              <mc:Fallback>
                <p:oleObj name="Equation" r:id="rId6" imgW="251460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68750"/>
                        <a:ext cx="7294563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9B429E9D-3275-482C-B2BB-A6B93FBE4299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5</a:t>
            </a:fld>
            <a:endParaRPr lang="en-US" altLang="en-US" sz="120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Looks Like It’s Matrix Arithmetic Time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/>
              <a:t>y = Xb +e </a:t>
            </a:r>
          </a:p>
        </p:txBody>
      </p:sp>
      <p:graphicFrame>
        <p:nvGraphicFramePr>
          <p:cNvPr id="12293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38200" y="2514600"/>
          <a:ext cx="7615238" cy="3732213"/>
        </p:xfrm>
        <a:graphic>
          <a:graphicData uri="http://purl.oclc.org/ooxml/officeDocument/oleObject">
            <mc:AlternateContent xmlns:mc="http://schemas.openxmlformats.org/markup-compatibility/2006">
              <mc:Choice xmlns:v="urn:schemas-microsoft-com:vml" Requires="v">
                <p:oleObj spid="_x0000_s12302" name="Equation" r:id="rId4" imgW="2717800" imgH="1397000" progId="Equation.3">
                  <p:embed/>
                </p:oleObj>
              </mc:Choice>
              <mc:Fallback>
                <p:oleObj name="Equation" r:id="rId4" imgW="2717800" imgH="1397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14600"/>
                        <a:ext cx="7615238" cy="373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%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EC448AB7-DAAB-45FE-B7EA-BE984E0E353F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6</a:t>
            </a:fld>
            <a:endParaRPr lang="en-US" altLang="en-US" sz="12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Looks Like It’s Matrix Arithmetic Time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 smtClean="0"/>
                        <m:t>𝑦</m:t>
                      </m:r>
                      <m:r>
                        <a:rPr lang="en-US" i="1" smtClean="0"/>
                        <m:t>=</m:t>
                      </m:r>
                      <m:r>
                        <a:rPr lang="en-US" i="1" smtClean="0"/>
                        <m:t>𝑋𝑏</m:t>
                      </m:r>
                      <m:r>
                        <a:rPr lang="en-US" i="1" smtClean="0"/>
                        <m:t>+</m:t>
                      </m:r>
                      <m:r>
                        <a:rPr lang="en-US" i="1" smtClean="0"/>
                        <m:t>𝑒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 smtClean="0">
                          <a:solidFill>
                            <a:srgbClr val="7030A0"/>
                          </a:solidFill>
                        </a:rPr>
                        <m:t>𝑒</m:t>
                      </m:r>
                      <m:r>
                        <a:rPr lang="en-US" i="1"/>
                        <m:t>=</m:t>
                      </m:r>
                      <m:r>
                        <a:rPr lang="en-US" i="1"/>
                        <m:t>𝑦</m:t>
                      </m:r>
                      <m:r>
                        <a:rPr lang="en-US" i="1"/>
                        <m:t>−</m:t>
                      </m:r>
                      <m:r>
                        <a:rPr lang="en-US" i="1"/>
                        <m:t>𝑋𝑏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/>
                        <m:t>𝑆𝑆𝐸</m:t>
                      </m:r>
                      <m:r>
                        <a:rPr lang="en-US" i="1"/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i="1"/>
                          </m:ctrlPr>
                        </m:naryPr>
                        <m:sub>
                          <m:r>
                            <a:rPr lang="en-US" i="1"/>
                            <m:t>𝑖</m:t>
                          </m:r>
                          <m:r>
                            <a:rPr lang="en-US" i="1"/>
                            <m:t>=1</m:t>
                          </m:r>
                        </m:sub>
                        <m:sup>
                          <m:r>
                            <a:rPr lang="en-US" i="1"/>
                            <m:t>𝑛</m:t>
                          </m:r>
                        </m:sup>
                        <m:e>
                          <m:sSubSup>
                            <m:sSubSupPr>
                              <m:ctrlPr>
                                <a:rPr lang="en-US" i="1"/>
                              </m:ctrlPr>
                            </m:sSubSupPr>
                            <m:e>
                              <m:r>
                                <a:rPr lang="en-US" i="1"/>
                                <m:t>𝑒</m:t>
                              </m:r>
                            </m:e>
                            <m:sub>
                              <m:r>
                                <a:rPr lang="en-US" i="1"/>
                                <m:t>𝑖</m:t>
                              </m:r>
                            </m:sub>
                            <m:sup>
                              <m:r>
                                <a:rPr lang="en-US" i="1"/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lang="en-US" i="1"/>
                        <m:t>=</m:t>
                      </m:r>
                      <m:sSubSup>
                        <m:sSubSupPr>
                          <m:ctrlPr>
                            <a:rPr lang="en-US" i="1"/>
                          </m:ctrlPr>
                        </m:sSubSupPr>
                        <m:e>
                          <m:r>
                            <a:rPr lang="en-US" i="1"/>
                            <m:t>𝑒</m:t>
                          </m:r>
                        </m:e>
                        <m:sub>
                          <m:r>
                            <a:rPr lang="en-US" i="1"/>
                            <m:t>1</m:t>
                          </m:r>
                        </m:sub>
                        <m:sup>
                          <m:r>
                            <a:rPr lang="en-US" i="1"/>
                            <m:t>2</m:t>
                          </m:r>
                        </m:sup>
                      </m:sSubSup>
                      <m:r>
                        <a:rPr lang="en-US" i="1"/>
                        <m:t>+</m:t>
                      </m:r>
                      <m:sSubSup>
                        <m:sSubSupPr>
                          <m:ctrlPr>
                            <a:rPr lang="en-US" i="1"/>
                          </m:ctrlPr>
                        </m:sSubSupPr>
                        <m:e>
                          <m:r>
                            <a:rPr lang="en-US" i="1"/>
                            <m:t>𝑒</m:t>
                          </m:r>
                        </m:e>
                        <m:sub>
                          <m:r>
                            <a:rPr lang="en-US" i="1"/>
                            <m:t>2</m:t>
                          </m:r>
                        </m:sub>
                        <m:sup>
                          <m:r>
                            <a:rPr lang="en-US" i="1"/>
                            <m:t>2</m:t>
                          </m:r>
                        </m:sup>
                      </m:sSubSup>
                      <m:r>
                        <a:rPr lang="en-US" i="1"/>
                        <m:t>+…+</m:t>
                      </m:r>
                      <m:sSubSup>
                        <m:sSubSupPr>
                          <m:ctrlPr>
                            <a:rPr lang="en-US" i="1"/>
                          </m:ctrlPr>
                        </m:sSubSupPr>
                        <m:e>
                          <m:r>
                            <a:rPr lang="en-US" i="1"/>
                            <m:t>𝑒</m:t>
                          </m:r>
                        </m:e>
                        <m:sub>
                          <m:r>
                            <a:rPr lang="en-US" i="1"/>
                            <m:t>𝑛</m:t>
                          </m:r>
                        </m:sub>
                        <m:sup>
                          <m:r>
                            <a:rPr lang="en-US" i="1"/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/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 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𝑒</m:t>
                              </m:r>
                            </m:e>
                            <m:sub>
                              <m:r>
                                <a:rPr lang="en-US" i="1"/>
                                <m:t>1</m:t>
                              </m:r>
                            </m:sub>
                          </m:sSub>
                          <m:r>
                            <a:rPr lang="en-US" i="1"/>
                            <m:t> 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𝑒</m:t>
                              </m:r>
                            </m:e>
                            <m:sub>
                              <m:r>
                                <a:rPr lang="en-US" i="1"/>
                                <m:t>2</m:t>
                              </m:r>
                            </m:sub>
                          </m:sSub>
                          <m:r>
                            <a:rPr lang="en-US" i="1"/>
                            <m:t>…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𝑒</m:t>
                              </m:r>
                            </m:e>
                            <m:sub>
                              <m:r>
                                <a:rPr lang="en-US" i="1"/>
                                <m:t>𝑛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/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i="1"/>
                                          </m:ctrlPr>
                                        </m:sSubPr>
                                        <m:e>
                                          <m:r>
                                            <a:rPr lang="en-US" i="1"/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i="1"/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i="1"/>
                                          </m:ctrlPr>
                                        </m:sSubPr>
                                        <m:e>
                                          <m:r>
                                            <a:rPr lang="en-US" i="1"/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i="1"/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i="1"/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i="1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𝑒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𝑒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b="-5.037%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623930"/>
      </p:ext>
    </p:extLst>
  </p:cSld>
  <p:clrMapOvr>
    <a:masterClrMapping/>
  </p:clrMapOvr>
  <p:transition/>
</p:sld>
</file>

<file path=ppt/slides/slide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C9593435-8EC4-4215-8831-F7A1C1A3A4A2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7</a:t>
            </a:fld>
            <a:endParaRPr lang="en-US" altLang="en-US" sz="12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Looks Like It’s Matrix Arithmetic Time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𝑆𝑆𝐸</m:t>
                      </m:r>
                      <m:r>
                        <a:rPr lang="en-US" i="1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𝑒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𝑒</m:t>
                      </m:r>
                      <m:r>
                        <a:rPr lang="en-US" i="1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𝑦</m:t>
                              </m:r>
                              <m:r>
                                <a:rPr lang="en-US" i="1"/>
                                <m:t>−</m:t>
                              </m:r>
                              <m:r>
                                <a:rPr lang="en-US" i="1"/>
                                <m:t>𝑋𝑏</m:t>
                              </m:r>
                            </m:e>
                          </m:d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𝑦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𝑋𝑏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/>
                        <m:t>= 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7030A0"/>
                              </a:solidFill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  <m:t>𝑇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r>
                            <a:rPr lang="en-US" i="1"/>
                            <m:t>𝑦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𝑋𝑏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𝑦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−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𝑦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𝑋𝑏</m:t>
                      </m:r>
                      <m:r>
                        <a:rPr lang="en-US" i="1"/>
                        <m:t>−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+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𝑋𝑏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𝑦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−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rgbClr val="7030A0"/>
                              </a:solidFill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7030A0"/>
                                      </a:solidFill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</a:rPr>
                                    <m:t>𝑇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7030A0"/>
                                      </a:solidFill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7030A0"/>
                                      </a:solidFill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7030A0"/>
                                  </a:solidFill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𝑇</m:t>
                          </m:r>
                        </m:sup>
                      </m:sSup>
                      <m:r>
                        <a:rPr lang="en-US" i="1"/>
                        <m:t>−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+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𝑋𝑏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309103"/>
      </p:ext>
    </p:extLst>
  </p:cSld>
  <p:clrMapOvr>
    <a:masterClrMapping/>
  </p:clrMapOvr>
  <p:transition/>
</p:sld>
</file>

<file path=ppt/slides/slide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29D7430A-34D2-4EBD-80DB-220D8A92A1BD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8</a:t>
            </a:fld>
            <a:endParaRPr lang="en-US" altLang="en-US" sz="120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Looks Like It’s Matrix Arithmetic Time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/>
                        <m:t>𝑆𝑆𝐸</m:t>
                      </m:r>
                      <m:r>
                        <a:rPr lang="en-US" i="1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𝑦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−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𝑏</m:t>
                                  </m:r>
                                </m:e>
                                <m:sup>
                                  <m:r>
                                    <a:rPr lang="en-US" i="1"/>
                                    <m:t>𝑇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𝑋</m:t>
                                  </m:r>
                                </m:e>
                                <m:sup>
                                  <m:r>
                                    <a:rPr lang="en-US" i="1"/>
                                    <m:t>𝑇</m:t>
                                  </m:r>
                                </m:sup>
                              </m:sSup>
                              <m:r>
                                <a:rPr lang="en-US" i="1"/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−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+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𝑋𝑏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i="1" dirty="0" smtClean="0"/>
              </a:p>
              <a:p>
                <a:pPr marL="0" indent="0">
                  <a:buNone/>
                </a:pPr>
                <a14:m>
                  <m:oMath xmlns:m="http://purl.oclc.org/ooxml/officeDocument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/>
                                </m:ctrlPr>
                              </m:sSupPr>
                              <m:e>
                                <m:r>
                                  <a:rPr lang="en-US" i="1"/>
                                  <m:t>𝑏</m:t>
                                </m:r>
                              </m:e>
                              <m:sup>
                                <m:r>
                                  <a:rPr lang="en-US" i="1"/>
                                  <m:t>𝑇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i="1"/>
                                </m:ctrlPr>
                              </m:sSupPr>
                              <m:e>
                                <m:r>
                                  <a:rPr lang="en-US" i="1"/>
                                  <m:t>𝑋</m:t>
                                </m:r>
                              </m:e>
                              <m:sup>
                                <m:r>
                                  <a:rPr lang="en-US" i="1"/>
                                  <m:t>𝑇</m:t>
                                </m:r>
                              </m:sup>
                            </m:sSup>
                            <m:r>
                              <a:rPr lang="en-US" i="1"/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 i="1"/>
                      <m:t>=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𝑏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𝑋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 i="1"/>
                      <m:t>𝑦</m:t>
                    </m:r>
                  </m:oMath>
                </a14:m>
                <a:r>
                  <a:rPr lang="en-US" dirty="0"/>
                  <a:t> since it’s a 1x1 matrix</a:t>
                </a:r>
              </a:p>
              <a:p>
                <a:pPr marL="0" indent="0">
                  <a:buNone/>
                </a:pPr>
                <a:endParaRPr lang="en-US" i="1" dirty="0" smtClean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𝑦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−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rgbClr val="7030A0"/>
                              </a:solidFill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solidFill>
                                <a:srgbClr val="7030A0"/>
                              </a:solidFill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𝑇</m:t>
                          </m:r>
                        </m:sup>
                      </m:sSup>
                      <m:r>
                        <a:rPr lang="en-US" i="1">
                          <a:solidFill>
                            <a:srgbClr val="7030A0"/>
                          </a:solidFill>
                        </a:rPr>
                        <m:t>𝑦</m:t>
                      </m:r>
                      <m:r>
                        <a:rPr lang="en-US" i="1"/>
                        <m:t>−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+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𝑋𝑏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𝑒</m:t>
                          </m:r>
                        </m:e>
                        <m:sup>
                          <m:r>
                            <a:rPr lang="en-US" i="1"/>
                            <m:t>2</m:t>
                          </m:r>
                        </m:sup>
                      </m:sSup>
                      <m:r>
                        <a:rPr lang="en-US" i="1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𝑦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−2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7030A0"/>
                              </a:solidFill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solidFill>
                                <a:srgbClr val="7030A0"/>
                              </a:solidFill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𝑋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7030A0"/>
                              </a:solidFill>
                            </a:rPr>
                            <m:t>𝑇</m:t>
                          </m:r>
                        </m:sup>
                      </m:sSup>
                      <m:r>
                        <a:rPr lang="en-US" i="1">
                          <a:solidFill>
                            <a:srgbClr val="7030A0"/>
                          </a:solidFill>
                        </a:rPr>
                        <m:t>𝑦</m:t>
                      </m:r>
                      <m:r>
                        <a:rPr lang="en-US" i="1"/>
                        <m:t>+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𝑋𝑏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599197"/>
      </p:ext>
    </p:extLst>
  </p:cSld>
  <p:clrMapOvr>
    <a:masterClrMapping/>
  </p:clrMapOvr>
  <p:transition/>
</p:sld>
</file>

<file path=ppt/slides/slide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%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%"/>
              </a:lnSpc>
              <a:spcBef>
                <a:spcPct val="20%"/>
              </a:spcBef>
              <a:buSzPct val="100%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%"/>
              </a:lnSpc>
              <a:spcBef>
                <a:spcPct val="20%"/>
              </a:spcBef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%"/>
              </a:lnSpc>
              <a:spcBef>
                <a:spcPct val="20%"/>
              </a:spcBef>
              <a:spcAft>
                <a:spcPct val="0%"/>
              </a:spcAft>
              <a:buSzPct val="100%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%"/>
              </a:lnSpc>
              <a:spcBef>
                <a:spcPct val="0%"/>
              </a:spcBef>
              <a:buSzTx/>
              <a:buFontTx/>
              <a:buNone/>
            </a:pPr>
            <a:fld id="{C3DC5C03-A7EF-46D0-AF21-5C397D75A1E4}" type="slidenum">
              <a:rPr lang="en-US" altLang="en-US" sz="1200" smtClean="0"/>
              <a:pPr>
                <a:lnSpc>
                  <a:spcPct val="100%"/>
                </a:lnSpc>
                <a:spcBef>
                  <a:spcPct val="0%"/>
                </a:spcBef>
                <a:buSzTx/>
                <a:buFontTx/>
                <a:buNone/>
              </a:pPr>
              <a:t>9</a:t>
            </a:fld>
            <a:endParaRPr lang="en-US" altLang="en-US" sz="12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Minimize SSE</a:t>
            </a:r>
            <a:endParaRPr lang="en-US" alt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f>
                        <m:fPr>
                          <m:ctrlPr>
                            <a:rPr lang="en-US" i="1" smtClean="0"/>
                          </m:ctrlPr>
                        </m:fPr>
                        <m:num>
                          <m:r>
                            <a:rPr lang="en-US" i="1"/>
                            <m:t>𝑑</m:t>
                          </m:r>
                        </m:num>
                        <m:den>
                          <m:r>
                            <a:rPr lang="en-US" i="1"/>
                            <m:t>𝑑𝑏</m:t>
                          </m:r>
                        </m:den>
                      </m:f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𝑒</m:t>
                          </m:r>
                        </m:e>
                        <m:sup>
                          <m:r>
                            <a:rPr lang="en-US" i="1"/>
                            <m:t>2</m:t>
                          </m:r>
                        </m:sup>
                      </m:sSup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𝑑</m:t>
                          </m:r>
                        </m:num>
                        <m:den>
                          <m:r>
                            <a:rPr lang="en-US" i="1"/>
                            <m:t>𝑑𝑏</m:t>
                          </m:r>
                        </m:den>
                      </m:f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𝑦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−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𝑑</m:t>
                          </m:r>
                        </m:num>
                        <m:den>
                          <m:r>
                            <a:rPr lang="en-US" i="1"/>
                            <m:t>𝑑𝑏</m:t>
                          </m:r>
                        </m:den>
                      </m:f>
                      <m:r>
                        <a:rPr lang="en-US" i="1"/>
                        <m:t>2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𝑑</m:t>
                          </m:r>
                        </m:num>
                        <m:den>
                          <m:r>
                            <a:rPr lang="en-US" i="1"/>
                            <m:t>𝑑𝑏</m:t>
                          </m:r>
                        </m:den>
                      </m:f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𝑏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𝑋𝑏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/>
                        <m:t>0=−2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+2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𝑋𝑏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purl.oclc.org/ooxml/officeDocument/math">
                    <m:oMathParaPr>
                      <m:jc m:val="centerGroup"/>
                    </m:oMathParaPr>
                    <m:oMath xmlns:m="http://purl.oclc.org/ooxml/officeDocument/math">
                      <m:r>
                        <a:rPr lang="en-US" i="1"/>
                        <m:t>𝑏</m:t>
                      </m:r>
                      <m:r>
                        <a:rPr lang="en-US" i="1"/>
                        <m:t>=</m:t>
                      </m:r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𝑋</m:t>
                                  </m:r>
                                </m:e>
                                <m:sup>
                                  <m:r>
                                    <a:rPr lang="en-US" i="1"/>
                                    <m:t>𝑇</m:t>
                                  </m:r>
                                </m:sup>
                              </m:sSup>
                              <m:r>
                                <a:rPr lang="en-US" i="1"/>
                                <m:t>𝑋</m:t>
                              </m:r>
                            </m:e>
                          </m:d>
                        </m:e>
                        <m:sup>
                          <m:r>
                            <a:rPr lang="en-US" i="1"/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i="1"/>
                          </m:ctrlPr>
                        </m:sSupPr>
                        <m:e>
                          <m:r>
                            <a:rPr lang="en-US" i="1"/>
                            <m:t>𝑋</m:t>
                          </m:r>
                        </m:e>
                        <m:sup>
                          <m:r>
                            <a:rPr lang="en-US" i="1"/>
                            <m:t>𝑇</m:t>
                          </m:r>
                        </m:sup>
                      </m:sSup>
                      <m:r>
                        <a:rPr lang="en-US" i="1"/>
                        <m:t>𝑦</m:t>
                      </m:r>
                      <m:r>
                        <a:rPr lang="en-US" i="1"/>
                        <m:t> 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If X is a matrix, b is a vector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W</a:t>
                </a:r>
                <a14:m>
                  <m:oMath xmlns:m="http://purl.oclc.org/ooxml/officeDocument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hen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/>
                      <m:t>𝛼</m:t>
                    </m:r>
                    <m:r>
                      <a:rPr lang="en-US" i="1"/>
                      <m:t>=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𝑏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 i="1"/>
                      <m:t>𝑋𝑏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purl.oclc.org/ooxml/officeDocument/math"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𝑑</m:t>
                        </m:r>
                        <m:r>
                          <a:rPr lang="en-US" i="1"/>
                          <m:t>𝛼</m:t>
                        </m:r>
                      </m:num>
                      <m:den>
                        <m:r>
                          <a:rPr lang="en-US" i="1"/>
                          <m:t>𝑑𝑏</m:t>
                        </m:r>
                      </m:den>
                    </m:f>
                    <m:r>
                      <a:rPr lang="en-US" i="1"/>
                      <m:t>=2</m:t>
                    </m:r>
                    <m:r>
                      <a:rPr lang="en-US" i="1"/>
                      <m:t>𝑋𝑏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W</a:t>
                </a:r>
                <a14:m>
                  <m:oMath xmlns:m="http://purl.oclc.org/ooxml/officeDocument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hen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/>
                      <m:t>𝑓</m:t>
                    </m:r>
                    <m:r>
                      <a:rPr lang="en-US" i="1"/>
                      <m:t>=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𝑏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 i="1"/>
                      <m:t>𝑋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purl.oclc.org/ooxml/officeDocument/math"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𝑑𝑓</m:t>
                        </m:r>
                      </m:num>
                      <m:den>
                        <m:r>
                          <a:rPr lang="en-US" i="1"/>
                          <m:t>𝑑𝑏</m:t>
                        </m:r>
                      </m:den>
                    </m:f>
                    <m:r>
                      <a:rPr lang="en-US" i="1"/>
                      <m:t>=</m:t>
                    </m:r>
                    <m:r>
                      <a:rPr lang="en-US" i="1"/>
                      <m:t>𝑋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.039%" b="-15.407%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3612122"/>
      </p:ext>
    </p:extLst>
  </p:cSld>
  <p:clrMapOvr>
    <a:masterClrMapping/>
  </p:clrMapOvr>
  <p:transition/>
</p:sld>
</file>

<file path=ppt/theme/theme1.xml><?xml version="1.0" encoding="utf-8"?>
<a:theme xmlns:a="http://purl.oclc.org/ooxml/drawingml/main" name="stdlect">
  <a:themeElements>
    <a:clrScheme name="">
      <a:dk1>
        <a:srgbClr val="000000"/>
      </a:dk1>
      <a:lt1>
        <a:srgbClr val="FFFFFF"/>
      </a:lt1>
      <a:dk2>
        <a:srgbClr val="0033CC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dlect.po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l="50%" t="-80%" r="50%" b="1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l="50%" t="50%" r="50%" b="50%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%"/>
          </a:lnSpc>
          <a:spcBef>
            <a:spcPct val="0%"/>
          </a:spcBef>
          <a:spcAft>
            <a:spcPct val="0%"/>
          </a:spcAft>
          <a:buClrTx/>
          <a:buSzTx/>
          <a:buFontTx/>
          <a:buNone/>
          <a:tabLst/>
          <a:defRPr kumimoji="0" lang="en-US" sz="2400" b="0" i="0" u="none" strike="noStrike" cap="none" normalizeH="0" baseline="-25%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%"/>
          </a:lnSpc>
          <a:spcBef>
            <a:spcPct val="0%"/>
          </a:spcBef>
          <a:spcAft>
            <a:spcPct val="0%"/>
          </a:spcAft>
          <a:buClrTx/>
          <a:buSzTx/>
          <a:buFontTx/>
          <a:buNone/>
          <a:tabLst/>
          <a:defRPr kumimoji="0" lang="en-US" sz="2400" b="0" i="0" u="none" strike="noStrike" cap="none" normalizeH="0" baseline="-25%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dlec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lec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purl.oclc.org/ooxml/drawingml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l="50%" t="-80%" r="50%" b="1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l="50%" t="50%" r="50%" b="50%"/>
          </a:path>
        </a:gradFill>
      </a:bgFillStyleLst>
    </a:fmtScheme>
  </a:themeElements>
  <a:objectDefaults/>
  <a:extraClrSchemeLst/>
</a:theme>
</file>

<file path=ppt/theme/theme3.xml><?xml version="1.0" encoding="utf-8"?>
<a:theme xmlns:a="http://purl.oclc.org/ooxml/drawingml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l="50%" t="-80%" r="50%" b="1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l="50%" t="50%" r="50%" b="50%"/>
          </a:path>
        </a:gradFill>
      </a:bgFillStyleLst>
    </a:fmtScheme>
  </a:themeElements>
  <a:objectDefaults/>
  <a:extraClrSchemeLst/>
</a:theme>
</file>

<file path=docProps/app.xml><?xml version="1.0" encoding="utf-8"?>
<Properties xmlns="http://purl.oclc.org/ooxml/officeDocument/extendedProperties" xmlns:vt="http://purl.oclc.org/ooxml/officeDocument/docPropsVTypes">
  <Template>\\MALLET\GEOFF\cs147\slides\stdlect.pot</Template>
  <TotalTime>241</TotalTime>
  <Pages>62</Pages>
  <Words>829</Words>
  <Application>Microsoft Office PowerPoint</Application>
  <PresentationFormat>On-screen Show (4:3)</PresentationFormat>
  <Paragraphs>217</Paragraphs>
  <Slides>36</Slides>
  <Notes>36</Notes>
  <HiddenSlides>0</HiddenSlides>
  <MMClips>0</MMClips>
  <ScaleCrop>false</ScaleCrop>
  <HeadingPairs>
    <vt:vector size="10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Times New Roman</vt:lpstr>
      <vt:lpstr>Arial</vt:lpstr>
      <vt:lpstr>Comic Sans MS</vt:lpstr>
      <vt:lpstr>stdlect</vt:lpstr>
      <vt:lpstr>\\BOW\GEOFF\cs147\slides\WEEK05-MULTIREGRESSION.XLS!MR-Errors!R1C1:R10C6</vt:lpstr>
      <vt:lpstr>Microsoft Equation 3.0</vt:lpstr>
      <vt:lpstr>Microsoft Excel Chart</vt:lpstr>
      <vt:lpstr>Multiple Linear Regression</vt:lpstr>
      <vt:lpstr>Multiple Linear Regression</vt:lpstr>
      <vt:lpstr>Basic Multiple Linear Regression Formula</vt:lpstr>
      <vt:lpstr>A Multiple Linear Regression Model</vt:lpstr>
      <vt:lpstr>Looks Like It’s Matrix Arithmetic Time</vt:lpstr>
      <vt:lpstr>Looks Like It’s Matrix Arithmetic Time</vt:lpstr>
      <vt:lpstr>Looks Like It’s Matrix Arithmetic Time</vt:lpstr>
      <vt:lpstr>Looks Like It’s Matrix Arithmetic Time</vt:lpstr>
      <vt:lpstr>Minimize SSE</vt:lpstr>
      <vt:lpstr>Analysis of Multiple Linear Regression</vt:lpstr>
      <vt:lpstr>Example of Multiple Linear Regression</vt:lpstr>
      <vt:lpstr>Some Sample Data</vt:lpstr>
      <vt:lpstr>Now for Some Tedious Matrix Arithmetic</vt:lpstr>
      <vt:lpstr>X Matrix for Example</vt:lpstr>
      <vt:lpstr>Transpose to Get XT</vt:lpstr>
      <vt:lpstr>Multiply To Get XTX</vt:lpstr>
      <vt:lpstr>Invert to Get C=(XTX)-1</vt:lpstr>
      <vt:lpstr>Multiply to Get XTy</vt:lpstr>
      <vt:lpstr>Multiply (XTX)-1(XTy) to Get b</vt:lpstr>
      <vt:lpstr>How Good Is This Regression Model?</vt:lpstr>
      <vt:lpstr>Calculating the Errors</vt:lpstr>
      <vt:lpstr>Calculating the Errors, Continued</vt:lpstr>
      <vt:lpstr>Why Does It Stink?</vt:lpstr>
      <vt:lpstr>Calculating STDEV of Regression Parameters</vt:lpstr>
      <vt:lpstr>Calculating Confidence Intervals of STDEVs</vt:lpstr>
      <vt:lpstr>Analysis of Variance</vt:lpstr>
      <vt:lpstr>Running an F-Test</vt:lpstr>
      <vt:lpstr>F-Test for Our Example</vt:lpstr>
      <vt:lpstr>Multicollinearity</vt:lpstr>
      <vt:lpstr>Multicollinearity</vt:lpstr>
      <vt:lpstr>Finding Multicollinearity</vt:lpstr>
      <vt:lpstr>Is Multicollinearity a Problem in Our Example?</vt:lpstr>
      <vt:lpstr>Why Didn’t Regression Work Well Here?</vt:lpstr>
      <vt:lpstr>Rating vs. Length</vt:lpstr>
      <vt:lpstr>Rating vs. Age</vt:lpstr>
      <vt:lpstr>White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Regression Models  Experimental Methodology for Software Systems October 14 1996</dc:title>
  <dc:subject/>
  <dc:creator>Peter Reiher</dc:creator>
  <cp:keywords/>
  <dc:description/>
  <cp:lastModifiedBy>awang</cp:lastModifiedBy>
  <cp:revision>84</cp:revision>
  <cp:lastPrinted>1601-01-01T00:00:00Z</cp:lastPrinted>
  <dcterms:created xsi:type="dcterms:W3CDTF">1996-09-12T11:39:34Z</dcterms:created>
  <dcterms:modified xsi:type="dcterms:W3CDTF">2020-11-06T21:06:54Z</dcterms:modified>
</cp:coreProperties>
</file>