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41"/>
  </p:notesMasterIdLst>
  <p:handoutMasterIdLst>
    <p:handoutMasterId r:id="rId42"/>
  </p:handoutMasterIdLst>
  <p:sldIdLst>
    <p:sldId id="32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328" r:id="rId14"/>
    <p:sldId id="268" r:id="rId15"/>
    <p:sldId id="269" r:id="rId16"/>
    <p:sldId id="329" r:id="rId17"/>
    <p:sldId id="270" r:id="rId18"/>
    <p:sldId id="271" r:id="rId19"/>
    <p:sldId id="272" r:id="rId20"/>
    <p:sldId id="326" r:id="rId21"/>
    <p:sldId id="327" r:id="rId22"/>
    <p:sldId id="273" r:id="rId23"/>
    <p:sldId id="274" r:id="rId24"/>
    <p:sldId id="275" r:id="rId25"/>
    <p:sldId id="276" r:id="rId26"/>
    <p:sldId id="277" r:id="rId27"/>
    <p:sldId id="324" r:id="rId28"/>
    <p:sldId id="279" r:id="rId29"/>
    <p:sldId id="280" r:id="rId30"/>
    <p:sldId id="325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322" r:id="rId4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4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5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637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487714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4565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81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2922628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91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135615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Actual distribution is triangular(0 100 25).  True population mean is 41.66 population standard deviation is 21.25.</a:t>
            </a:r>
          </a:p>
        </p:txBody>
      </p:sp>
      <p:sp>
        <p:nvSpPr>
          <p:cNvPr id="501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2073275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Actual distribution is triangular(0 100 25).  True population mean is 41.66 population standard deviation is 21.25.</a:t>
            </a:r>
          </a:p>
        </p:txBody>
      </p:sp>
      <p:sp>
        <p:nvSpPr>
          <p:cNvPr id="501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807833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54298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22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7603495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Actual population distribution is N(170,20)</a:t>
            </a:r>
          </a:p>
        </p:txBody>
      </p:sp>
      <p:sp>
        <p:nvSpPr>
          <p:cNvPr id="532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0643403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Actual population distribution is N(170,20)</a:t>
            </a:r>
          </a:p>
        </p:txBody>
      </p:sp>
      <p:sp>
        <p:nvSpPr>
          <p:cNvPr id="532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4774812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40180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3392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329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88017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02543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62445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610959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799797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990891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220508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123465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71926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9790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00039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55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1178314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6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2398291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71306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981470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116126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3874940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826977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4468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36738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1728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45886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3852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9889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71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867504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177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12626-46C6-440B-B5A3-B894AA399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2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4556F-F9DF-4A22-B46F-0AB6A557F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36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C8C3B-C778-4712-A740-00D4DCC26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9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811D6-708E-4CF9-B0B8-3A7A1DA2A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6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33038-1673-4BFD-A7EB-3BEE85C5E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4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E2F84-71B3-4D71-A8FD-8BBAE50CE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7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6E140-83AA-463F-87FB-FC08F7A3C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60E11-D153-4315-988E-DC8C6381F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7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76F3A-F031-4770-9392-9C4EB2843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20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65F62-C646-4DB6-AEE2-76548DE6D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0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FF429-08C4-4BED-BA8D-F788161D7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0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324600"/>
            <a:ext cx="7772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53200"/>
            <a:ext cx="685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+mn-lt"/>
              </a:defRPr>
            </a:lvl1pPr>
          </a:lstStyle>
          <a:p>
            <a:pPr>
              <a:defRPr/>
            </a:pPr>
            <a:fld id="{90E43314-9763-4441-B73F-18A02762B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2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7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8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9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20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22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Comparing Systems</a:t>
            </a:r>
            <a:br>
              <a:rPr lang="en-US" smtClean="0"/>
            </a:br>
            <a:r>
              <a:rPr lang="en-US" smtClean="0"/>
              <a:t>Using Sample Data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Andy Wang</a:t>
            </a:r>
          </a:p>
          <a:p>
            <a:r>
              <a:rPr lang="en-US" dirty="0" smtClean="0"/>
              <a:t>CIS 5105</a:t>
            </a:r>
          </a:p>
          <a:p>
            <a:r>
              <a:rPr lang="en-US" dirty="0" smtClean="0"/>
              <a:t>Computer Systems</a:t>
            </a:r>
          </a:p>
          <a:p>
            <a:r>
              <a:rPr lang="en-US" dirty="0" smtClean="0"/>
              <a:t>Performance Analysis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6E09E8-752B-4F9C-B526-DAEA2962111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Estimating</a:t>
            </a:r>
            <a:br>
              <a:rPr lang="en-US" smtClean="0"/>
            </a:br>
            <a:r>
              <a:rPr lang="en-US" smtClean="0"/>
              <a:t>Confidence Intervals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Two formulas for confidence intervals</a:t>
            </a:r>
          </a:p>
          <a:p>
            <a:pPr lvl="1"/>
            <a:r>
              <a:rPr lang="en-US" smtClean="0"/>
              <a:t>Over 30 samples from any distribution: </a:t>
            </a:r>
            <a:r>
              <a:rPr lang="en-US" i="1" smtClean="0"/>
              <a:t>z</a:t>
            </a:r>
            <a:r>
              <a:rPr lang="en-US" smtClean="0"/>
              <a:t>-distribution</a:t>
            </a:r>
          </a:p>
          <a:p>
            <a:pPr lvl="1"/>
            <a:r>
              <a:rPr lang="en-US" smtClean="0"/>
              <a:t>Small sample from normally distributed population: </a:t>
            </a:r>
            <a:r>
              <a:rPr lang="en-US" i="1" smtClean="0"/>
              <a:t>t</a:t>
            </a:r>
            <a:r>
              <a:rPr lang="en-US" smtClean="0"/>
              <a:t>-distribution</a:t>
            </a:r>
          </a:p>
          <a:p>
            <a:r>
              <a:rPr lang="en-US" smtClean="0"/>
              <a:t>Common error: using </a:t>
            </a:r>
            <a:r>
              <a:rPr lang="en-US" i="1" smtClean="0"/>
              <a:t>t</a:t>
            </a:r>
            <a:r>
              <a:rPr lang="en-US" smtClean="0"/>
              <a:t>-distribution for non-normal population</a:t>
            </a:r>
          </a:p>
          <a:p>
            <a:pPr lvl="1"/>
            <a:r>
              <a:rPr lang="en-US" smtClean="0"/>
              <a:t>Central Limit Theorem often saves 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482D91-CB8D-471A-99C3-D9161ABFD96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The </a:t>
            </a:r>
            <a:r>
              <a:rPr lang="en-US" i="1" smtClean="0"/>
              <a:t>z</a:t>
            </a:r>
            <a:r>
              <a:rPr lang="en-US" smtClean="0"/>
              <a:t> Distribution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Interval on either side of mean:</a:t>
            </a:r>
          </a:p>
          <a:p>
            <a:pPr>
              <a:spcBef>
                <a:spcPct val="300000"/>
              </a:spcBef>
            </a:pPr>
            <a:r>
              <a:rPr lang="en-US" dirty="0" smtClean="0"/>
              <a:t>Significance level </a:t>
            </a:r>
            <a:r>
              <a:rPr lang="en-US" dirty="0" smtClean="0">
                <a:latin typeface="Symbol" pitchFamily="18" charset="2"/>
              </a:rPr>
              <a:t></a:t>
            </a:r>
            <a:r>
              <a:rPr lang="en-US" i="1" dirty="0" smtClean="0"/>
              <a:t> </a:t>
            </a:r>
            <a:r>
              <a:rPr lang="en-US" dirty="0" smtClean="0"/>
              <a:t>is small for large confidence levels</a:t>
            </a:r>
          </a:p>
          <a:p>
            <a:r>
              <a:rPr lang="en-US" dirty="0" smtClean="0"/>
              <a:t>Tables of </a:t>
            </a:r>
            <a:r>
              <a:rPr lang="en-US" i="1" dirty="0" smtClean="0"/>
              <a:t>z </a:t>
            </a:r>
            <a:r>
              <a:rPr lang="en-US" dirty="0" smtClean="0"/>
              <a:t>are tricky: be careful!</a:t>
            </a:r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394161"/>
              </p:ext>
            </p:extLst>
          </p:nvPr>
        </p:nvGraphicFramePr>
        <p:xfrm>
          <a:off x="2105025" y="2590800"/>
          <a:ext cx="2341563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Equation" r:id="rId4" imgW="927000" imgH="457200" progId="Equation.3">
                  <p:embed/>
                </p:oleObj>
              </mc:Choice>
              <mc:Fallback>
                <p:oleObj name="Equation" r:id="rId4" imgW="9270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025" y="2590800"/>
                        <a:ext cx="2341563" cy="115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6C06D5-E0DF-4D5A-A2F7-06BE0B98D11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of </a:t>
            </a:r>
            <a:r>
              <a:rPr lang="en-US" i="1" smtClean="0"/>
              <a:t>z</a:t>
            </a:r>
            <a:r>
              <a:rPr lang="en-US" smtClean="0"/>
              <a:t> Distribution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35 samples: 10, 16, 47, 48, 74, 30, 81, 42, 57, 67, 7, 13, 56, 44, 54, 17, 60, 32, 45, 28, 33, 60, 36, 59, 73, 46, 10, 40, 35, 65, 34, 25, 18, 48, 63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6C06D5-E0DF-4D5A-A2F7-06BE0B98D11D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of </a:t>
            </a:r>
            <a:r>
              <a:rPr lang="en-US" i="1" smtClean="0"/>
              <a:t>z</a:t>
            </a:r>
            <a:r>
              <a:rPr lang="en-US" smtClean="0"/>
              <a:t> Distribution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Sample mean    = 42.1.  Standard deviation </a:t>
            </a:r>
            <a:r>
              <a:rPr lang="en-US" i="1" dirty="0" smtClean="0"/>
              <a:t>s</a:t>
            </a:r>
            <a:r>
              <a:rPr lang="en-US" dirty="0" smtClean="0"/>
              <a:t> = 20.1. </a:t>
            </a:r>
            <a:r>
              <a:rPr lang="en-US" i="1" dirty="0" smtClean="0"/>
              <a:t>n</a:t>
            </a:r>
            <a:r>
              <a:rPr lang="en-US" dirty="0" smtClean="0"/>
              <a:t> = 35</a:t>
            </a:r>
          </a:p>
          <a:p>
            <a:r>
              <a:rPr lang="en-US" dirty="0" smtClean="0"/>
              <a:t>Confidence interval:  90%</a:t>
            </a:r>
          </a:p>
          <a:p>
            <a:r>
              <a:rPr lang="el-GR" dirty="0" smtClean="0"/>
              <a:t>α</a:t>
            </a:r>
            <a:r>
              <a:rPr lang="en-US" dirty="0" smtClean="0"/>
              <a:t> = 1 – 90% = 0.1, p = 1 – </a:t>
            </a:r>
            <a:r>
              <a:rPr lang="el-GR" dirty="0" smtClean="0">
                <a:solidFill>
                  <a:srgbClr val="000000"/>
                </a:solidFill>
              </a:rPr>
              <a:t>α</a:t>
            </a:r>
            <a:r>
              <a:rPr lang="en-US" dirty="0" smtClean="0">
                <a:solidFill>
                  <a:srgbClr val="000000"/>
                </a:solidFill>
              </a:rPr>
              <a:t>/2 = 0.95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z</a:t>
            </a:r>
            <a:r>
              <a:rPr lang="en-US" baseline="-25000" dirty="0" smtClean="0">
                <a:solidFill>
                  <a:srgbClr val="000000"/>
                </a:solidFill>
              </a:rPr>
              <a:t>[p]</a:t>
            </a:r>
            <a:r>
              <a:rPr lang="en-US" dirty="0" smtClean="0">
                <a:solidFill>
                  <a:srgbClr val="000000"/>
                </a:solidFill>
              </a:rPr>
              <a:t> = z</a:t>
            </a:r>
            <a:r>
              <a:rPr lang="en-US" baseline="-25000" dirty="0" smtClean="0">
                <a:solidFill>
                  <a:srgbClr val="000000"/>
                </a:solidFill>
              </a:rPr>
              <a:t>[0.95]</a:t>
            </a:r>
            <a:r>
              <a:rPr lang="en-US" dirty="0" smtClean="0">
                <a:solidFill>
                  <a:srgbClr val="000000"/>
                </a:solidFill>
              </a:rPr>
              <a:t> = 1.645</a:t>
            </a:r>
            <a:endParaRPr lang="en-US" dirty="0" smtClean="0"/>
          </a:p>
        </p:txBody>
      </p:sp>
      <p:graphicFrame>
        <p:nvGraphicFramePr>
          <p:cNvPr id="14341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8440968"/>
              </p:ext>
            </p:extLst>
          </p:nvPr>
        </p:nvGraphicFramePr>
        <p:xfrm>
          <a:off x="1644650" y="5243513"/>
          <a:ext cx="5167313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6" name="Equation" r:id="rId4" imgW="1993680" imgH="419040" progId="Equation.3">
                  <p:embed/>
                </p:oleObj>
              </mc:Choice>
              <mc:Fallback>
                <p:oleObj name="Equation" r:id="rId4" imgW="1993680" imgH="4190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650" y="5243513"/>
                        <a:ext cx="5167313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319885"/>
              </p:ext>
            </p:extLst>
          </p:nvPr>
        </p:nvGraphicFramePr>
        <p:xfrm>
          <a:off x="3657600" y="1905000"/>
          <a:ext cx="40005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7" name="Equation" r:id="rId6" imgW="139579" imgH="164957" progId="Equation.3">
                  <p:embed/>
                </p:oleObj>
              </mc:Choice>
              <mc:Fallback>
                <p:oleObj name="Equation" r:id="rId6" imgW="139579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905000"/>
                        <a:ext cx="400050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1974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85DB5F1-5DF2-45A0-A076-56A3A543AF3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Graph of </a:t>
            </a:r>
            <a:br>
              <a:rPr lang="en-US" smtClean="0"/>
            </a:br>
            <a:r>
              <a:rPr lang="en-US" i="1" smtClean="0"/>
              <a:t>z</a:t>
            </a:r>
            <a:r>
              <a:rPr lang="en-US" smtClean="0"/>
              <a:t> Distribution Example</a:t>
            </a:r>
          </a:p>
        </p:txBody>
      </p:sp>
      <p:graphicFrame>
        <p:nvGraphicFramePr>
          <p:cNvPr id="15364" name="Object 3">
            <a:hlinkClick r:id="" action="ppaction://ole?verb=0"/>
          </p:cNvPr>
          <p:cNvGraphicFramePr>
            <a:graphicFrameLocks noGrp="1"/>
          </p:cNvGraphicFramePr>
          <p:nvPr>
            <p:ph type="chart" idx="1"/>
          </p:nvPr>
        </p:nvGraphicFramePr>
        <p:xfrm>
          <a:off x="685800" y="1981200"/>
          <a:ext cx="777081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Chart" r:id="rId4" imgW="7772897" imgH="4115250" progId="MSGraph.Chart.8">
                  <p:embed followColorScheme="full"/>
                </p:oleObj>
              </mc:Choice>
              <mc:Fallback>
                <p:oleObj name="Chart" r:id="rId4" imgW="7772897" imgH="4115250" progId="MSGraph.Chart.8">
                  <p:embed followColorScheme="full"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81200"/>
                        <a:ext cx="7770813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AutoShape 4"/>
          <p:cNvSpPr>
            <a:spLocks/>
          </p:cNvSpPr>
          <p:nvPr/>
        </p:nvSpPr>
        <p:spPr bwMode="auto">
          <a:xfrm>
            <a:off x="4038600" y="2868613"/>
            <a:ext cx="1066800" cy="300037"/>
          </a:xfrm>
          <a:prstGeom prst="borderCallout2">
            <a:avLst>
              <a:gd name="adj1" fmla="val 38097"/>
              <a:gd name="adj2" fmla="val -7144"/>
              <a:gd name="adj3" fmla="val 38097"/>
              <a:gd name="adj4" fmla="val -55505"/>
              <a:gd name="adj5" fmla="val 395769"/>
              <a:gd name="adj6" fmla="val -73213"/>
            </a:avLst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 type="triangle" w="med" len="lg"/>
          </a:ln>
        </p:spPr>
        <p:txBody>
          <a:bodyPr wrap="none" bIns="91440" anchor="b"/>
          <a:lstStyle/>
          <a:p>
            <a:pPr algn="ctr">
              <a:lnSpc>
                <a:spcPct val="80000"/>
              </a:lnSpc>
            </a:pPr>
            <a:r>
              <a:rPr lang="en-US">
                <a:latin typeface="Arial" charset="0"/>
              </a:rPr>
              <a:t>90% C.I.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7B1A42-0D37-4FB2-BE02-916877BC8203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The </a:t>
            </a:r>
            <a:r>
              <a:rPr lang="en-US" i="1" smtClean="0"/>
              <a:t>t</a:t>
            </a:r>
            <a:r>
              <a:rPr lang="en-US" smtClean="0"/>
              <a:t> Distribution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Formula is almost the same:</a:t>
            </a:r>
          </a:p>
          <a:p>
            <a:pPr>
              <a:spcBef>
                <a:spcPct val="300000"/>
              </a:spcBef>
            </a:pPr>
            <a:r>
              <a:rPr lang="en-US" smtClean="0"/>
              <a:t>Usable only for normally distributed populations!</a:t>
            </a:r>
          </a:p>
          <a:p>
            <a:r>
              <a:rPr lang="en-US" smtClean="0"/>
              <a:t>But works with small samples</a:t>
            </a:r>
          </a:p>
        </p:txBody>
      </p:sp>
      <p:graphicFrame>
        <p:nvGraphicFramePr>
          <p:cNvPr id="16389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013698"/>
              </p:ext>
            </p:extLst>
          </p:nvPr>
        </p:nvGraphicFramePr>
        <p:xfrm>
          <a:off x="2014538" y="2514600"/>
          <a:ext cx="2979737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4" imgW="1104840" imgH="457200" progId="Equation.3">
                  <p:embed/>
                </p:oleObj>
              </mc:Choice>
              <mc:Fallback>
                <p:oleObj name="Equation" r:id="rId4" imgW="1104840" imgH="4572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538" y="2514600"/>
                        <a:ext cx="2979737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E8AF15-AB17-41F9-8F32-8C9748695030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of </a:t>
            </a:r>
            <a:r>
              <a:rPr lang="en-US" i="1" smtClean="0"/>
              <a:t>t</a:t>
            </a:r>
            <a:r>
              <a:rPr lang="en-US" smtClean="0"/>
              <a:t> Distribution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 height samples: 148, 166, 170, 191, 187, 114, 168, 180, 177, 204</a:t>
            </a:r>
          </a:p>
        </p:txBody>
      </p:sp>
    </p:spTree>
    <p:extLst>
      <p:ext uri="{BB962C8B-B14F-4D97-AF65-F5344CB8AC3E}">
        <p14:creationId xmlns:p14="http://schemas.microsoft.com/office/powerpoint/2010/main" val="1841434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E8AF15-AB17-41F9-8F32-8C9748695030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of </a:t>
            </a:r>
            <a:r>
              <a:rPr lang="en-US" i="1" smtClean="0"/>
              <a:t>t</a:t>
            </a:r>
            <a:r>
              <a:rPr lang="en-US" smtClean="0"/>
              <a:t> Distribution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Sample mean    = 170.5.  Standard deviation </a:t>
            </a:r>
            <a:r>
              <a:rPr lang="en-US" i="1" dirty="0" smtClean="0"/>
              <a:t>s</a:t>
            </a:r>
            <a:r>
              <a:rPr lang="en-US" dirty="0" smtClean="0"/>
              <a:t> = 25.1, n = 10.</a:t>
            </a:r>
          </a:p>
          <a:p>
            <a:r>
              <a:rPr lang="en-US" dirty="0" smtClean="0"/>
              <a:t>Confidence interval:  90%</a:t>
            </a:r>
          </a:p>
          <a:p>
            <a:r>
              <a:rPr lang="el-GR" dirty="0"/>
              <a:t>α</a:t>
            </a:r>
            <a:r>
              <a:rPr lang="en-US" dirty="0"/>
              <a:t> = 1 – 90% = 0.1, p = 1 – </a:t>
            </a:r>
            <a:r>
              <a:rPr lang="el-GR" dirty="0">
                <a:solidFill>
                  <a:srgbClr val="000000"/>
                </a:solidFill>
              </a:rPr>
              <a:t>α</a:t>
            </a:r>
            <a:r>
              <a:rPr lang="en-US" dirty="0">
                <a:solidFill>
                  <a:srgbClr val="000000"/>
                </a:solidFill>
              </a:rPr>
              <a:t>/2 = 0.95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</a:t>
            </a:r>
            <a:r>
              <a:rPr lang="en-US" baseline="-25000" dirty="0" smtClean="0">
                <a:solidFill>
                  <a:srgbClr val="000000"/>
                </a:solidFill>
              </a:rPr>
              <a:t>[p, n - 1]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 smtClean="0">
                <a:solidFill>
                  <a:srgbClr val="000000"/>
                </a:solidFill>
              </a:rPr>
              <a:t>t</a:t>
            </a:r>
            <a:r>
              <a:rPr lang="en-US" baseline="-25000" dirty="0" smtClean="0">
                <a:solidFill>
                  <a:srgbClr val="000000"/>
                </a:solidFill>
              </a:rPr>
              <a:t>[0.95, 9]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 smtClean="0">
                <a:solidFill>
                  <a:srgbClr val="000000"/>
                </a:solidFill>
              </a:rPr>
              <a:t>1.833</a:t>
            </a:r>
            <a:endParaRPr lang="en-US" dirty="0" smtClean="0"/>
          </a:p>
          <a:p>
            <a:pPr>
              <a:spcBef>
                <a:spcPct val="200000"/>
              </a:spcBef>
            </a:pPr>
            <a:r>
              <a:rPr lang="en-US" dirty="0" smtClean="0"/>
              <a:t>99% interval is (144.7, 196.3)</a:t>
            </a:r>
          </a:p>
        </p:txBody>
      </p:sp>
      <p:graphicFrame>
        <p:nvGraphicFramePr>
          <p:cNvPr id="17413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247293"/>
              </p:ext>
            </p:extLst>
          </p:nvPr>
        </p:nvGraphicFramePr>
        <p:xfrm>
          <a:off x="1724025" y="4495800"/>
          <a:ext cx="554355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3" name="Equation" r:id="rId4" imgW="2171520" imgH="419040" progId="Equation.3">
                  <p:embed/>
                </p:oleObj>
              </mc:Choice>
              <mc:Fallback>
                <p:oleObj name="Equation" r:id="rId4" imgW="2171520" imgH="41904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025" y="4495800"/>
                        <a:ext cx="5543550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806127"/>
              </p:ext>
            </p:extLst>
          </p:nvPr>
        </p:nvGraphicFramePr>
        <p:xfrm>
          <a:off x="3657600" y="1981200"/>
          <a:ext cx="3810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4" name="Equation" r:id="rId6" imgW="139579" imgH="164957" progId="Equation.3">
                  <p:embed/>
                </p:oleObj>
              </mc:Choice>
              <mc:Fallback>
                <p:oleObj name="Equation" r:id="rId6" imgW="139579" imgH="16495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981200"/>
                        <a:ext cx="38100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B924CC-EFD9-459D-A6CE-97760A5F1E16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Graph of </a:t>
            </a:r>
            <a:br>
              <a:rPr lang="en-US" smtClean="0"/>
            </a:br>
            <a:r>
              <a:rPr lang="en-US" i="1" smtClean="0"/>
              <a:t>t</a:t>
            </a:r>
            <a:r>
              <a:rPr lang="en-US" smtClean="0"/>
              <a:t> Distribution Example</a:t>
            </a:r>
          </a:p>
        </p:txBody>
      </p:sp>
      <p:graphicFrame>
        <p:nvGraphicFramePr>
          <p:cNvPr id="18436" name="Object 3">
            <a:hlinkClick r:id="" action="ppaction://ole?verb=0"/>
          </p:cNvPr>
          <p:cNvGraphicFramePr>
            <a:graphicFrameLocks noGrp="1"/>
          </p:cNvGraphicFramePr>
          <p:nvPr>
            <p:ph type="chart" idx="1"/>
          </p:nvPr>
        </p:nvGraphicFramePr>
        <p:xfrm>
          <a:off x="987425" y="2211388"/>
          <a:ext cx="7197725" cy="410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Chart" r:id="rId4" imgW="7772897" imgH="4429480" progId="MSGraph.Chart.8">
                  <p:embed followColorScheme="full"/>
                </p:oleObj>
              </mc:Choice>
              <mc:Fallback>
                <p:oleObj name="Chart" r:id="rId4" imgW="7772897" imgH="4429480" progId="MSGraph.Chart.8">
                  <p:embed followColorScheme="full"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211388"/>
                        <a:ext cx="7197725" cy="410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AutoShape 4"/>
          <p:cNvSpPr>
            <a:spLocks/>
          </p:cNvSpPr>
          <p:nvPr/>
        </p:nvSpPr>
        <p:spPr bwMode="auto">
          <a:xfrm>
            <a:off x="3886200" y="5105400"/>
            <a:ext cx="1066800" cy="300038"/>
          </a:xfrm>
          <a:prstGeom prst="borderCallout2">
            <a:avLst>
              <a:gd name="adj1" fmla="val 38097"/>
              <a:gd name="adj2" fmla="val -7144"/>
              <a:gd name="adj3" fmla="val 38097"/>
              <a:gd name="adj4" fmla="val -49106"/>
              <a:gd name="adj5" fmla="val -424338"/>
              <a:gd name="adj6" fmla="val -64435"/>
            </a:avLst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 type="triangle" w="med" len="lg"/>
          </a:ln>
        </p:spPr>
        <p:txBody>
          <a:bodyPr wrap="none" bIns="91440" anchor="b"/>
          <a:lstStyle/>
          <a:p>
            <a:pPr algn="ctr">
              <a:lnSpc>
                <a:spcPct val="80000"/>
              </a:lnSpc>
            </a:pPr>
            <a:r>
              <a:rPr lang="en-US">
                <a:latin typeface="Arial" charset="0"/>
              </a:rPr>
              <a:t>90% C.I.</a:t>
            </a:r>
          </a:p>
        </p:txBody>
      </p:sp>
      <p:sp>
        <p:nvSpPr>
          <p:cNvPr id="18438" name="AutoShape 5"/>
          <p:cNvSpPr>
            <a:spLocks/>
          </p:cNvSpPr>
          <p:nvPr/>
        </p:nvSpPr>
        <p:spPr bwMode="auto">
          <a:xfrm>
            <a:off x="6400800" y="5181600"/>
            <a:ext cx="1066800" cy="300038"/>
          </a:xfrm>
          <a:prstGeom prst="borderCallout2">
            <a:avLst>
              <a:gd name="adj1" fmla="val 38097"/>
              <a:gd name="adj2" fmla="val -7144"/>
              <a:gd name="adj3" fmla="val 38097"/>
              <a:gd name="adj4" fmla="val -40028"/>
              <a:gd name="adj5" fmla="val -410583"/>
              <a:gd name="adj6" fmla="val -52083"/>
            </a:avLst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 type="triangle" w="med" len="lg"/>
          </a:ln>
        </p:spPr>
        <p:txBody>
          <a:bodyPr wrap="none" bIns="91440" anchor="b"/>
          <a:lstStyle/>
          <a:p>
            <a:pPr algn="ctr">
              <a:lnSpc>
                <a:spcPct val="80000"/>
              </a:lnSpc>
            </a:pPr>
            <a:r>
              <a:rPr lang="en-US">
                <a:latin typeface="Arial" charset="0"/>
              </a:rPr>
              <a:t>99% C.I.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D0EDD0-B510-48C1-BC56-31CE8C3F79EE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Getting More Confidence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Asking for a higher confidence level widens the confidence interval</a:t>
            </a:r>
          </a:p>
          <a:p>
            <a:pPr lvl="1"/>
            <a:r>
              <a:rPr lang="en-US" smtClean="0"/>
              <a:t>Counterintuitive?</a:t>
            </a:r>
          </a:p>
          <a:p>
            <a:r>
              <a:rPr lang="en-US" smtClean="0"/>
              <a:t>How tall is Fred?</a:t>
            </a:r>
          </a:p>
          <a:p>
            <a:pPr lvl="1"/>
            <a:r>
              <a:rPr lang="en-US" smtClean="0"/>
              <a:t>90% sure he’s between 155 and 190 cm</a:t>
            </a:r>
          </a:p>
          <a:p>
            <a:pPr lvl="1"/>
            <a:r>
              <a:rPr lang="en-US" smtClean="0"/>
              <a:t>We want to be 99% sure we’re right</a:t>
            </a:r>
          </a:p>
          <a:p>
            <a:pPr lvl="1"/>
            <a:r>
              <a:rPr lang="en-US" smtClean="0"/>
              <a:t>So we need more room: 99% sure he’s between 145 and 200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47ADE0-6421-4ECD-A31F-2BBDD8590AD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56525" cy="1130300"/>
          </a:xfrm>
          <a:prstGeom prst="roundRect">
            <a:avLst>
              <a:gd name="adj" fmla="val 16667"/>
            </a:avLst>
          </a:prstGeom>
          <a:ln w="12700" cap="flat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smtClean="0"/>
              <a:t>Comparison Methodology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Meaning of a sample</a:t>
            </a:r>
          </a:p>
          <a:p>
            <a:r>
              <a:rPr lang="en-US" smtClean="0"/>
              <a:t>Confidence intervals</a:t>
            </a:r>
          </a:p>
          <a:p>
            <a:r>
              <a:rPr lang="en-US" smtClean="0"/>
              <a:t>Making decisions and comparing alternatives</a:t>
            </a:r>
          </a:p>
          <a:p>
            <a:r>
              <a:rPr lang="en-US" smtClean="0"/>
              <a:t>Special considerations in confidence intervals</a:t>
            </a:r>
          </a:p>
          <a:p>
            <a:r>
              <a:rPr lang="en-US" smtClean="0"/>
              <a:t>Sample sizes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 vs. Standard Deviations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Take coin flipping as an example</a:t>
                </a:r>
              </a:p>
              <a:p>
                <a:pPr marL="457200" lvl="1" indent="0">
                  <a:buNone/>
                </a:pPr>
                <a:r>
                  <a:rPr lang="en-US" dirty="0" smtClean="0"/>
                  <a:t>Head = 0, Tail = 1, mean = 1/2</a:t>
                </a:r>
              </a:p>
              <a:p>
                <a:r>
                  <a:rPr lang="en-US" dirty="0" smtClean="0"/>
                  <a:t>Standard deviation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den>
                        </m:f>
                        <m:nary>
                          <m:naryPr>
                            <m:chr m:val="∑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𝜇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rad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den>
                        </m:f>
                        <m:nary>
                          <m:naryPr>
                            <m:chr m:val="∑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rad>
                    <m:r>
                      <a:rPr lang="en-US" i="1" smtClean="0">
                        <a:latin typeface="Cambria Math"/>
                        <a:ea typeface="Cambria Math"/>
                      </a:rPr>
                      <m:t>≈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den>
                        </m:f>
                        <m:nary>
                          <m:naryPr>
                            <m:chr m:val="∑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nary>
                      </m:e>
                    </m:ra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den>
                        </m:f>
                      </m:e>
                    </m:rad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𝑎𝑠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/>
                    </m:func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82" t="-3111" b="-3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3B811D6-708E-4CF9-B0B8-3A7A1DA2A7C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5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 vs. Standard Deviations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Confidence interval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𝑧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</a:rPr>
                      <m:t>0, </m:t>
                    </m:r>
                    <m:r>
                      <a:rPr lang="en-US" b="0" i="1" smtClean="0">
                        <a:latin typeface="Cambria Math"/>
                      </a:rPr>
                      <m:t>𝑎𝑠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→∞</m:t>
                            </m:r>
                          </m:lim>
                        </m:limLow>
                      </m:fName>
                      <m:e/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04" t="-3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3B811D6-708E-4CF9-B0B8-3A7A1DA2A7C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0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B0F295-F37F-4B16-BC07-1CC11F4D9E4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0483" name="AutoShape 2"/>
          <p:cNvSpPr>
            <a:spLocks noGrp="1" noChangeArrowheads="1"/>
          </p:cNvSpPr>
          <p:nvPr>
            <p:ph type="title"/>
          </p:nvPr>
        </p:nvSpPr>
        <p:spPr>
          <a:xfrm>
            <a:off x="693738" y="615950"/>
            <a:ext cx="7756525" cy="1130300"/>
          </a:xfrm>
          <a:prstGeom prst="roundRect">
            <a:avLst>
              <a:gd name="adj" fmla="val 16667"/>
            </a:avLst>
          </a:prstGeom>
          <a:noFill/>
          <a:ln w="12700" cap="flat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smtClean="0"/>
              <a:t>Making Decisions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Why do we use confidence intervals?</a:t>
            </a:r>
          </a:p>
          <a:p>
            <a:pPr lvl="1"/>
            <a:r>
              <a:rPr lang="en-US" smtClean="0"/>
              <a:t>Summarizes error in sample mean</a:t>
            </a:r>
          </a:p>
          <a:p>
            <a:pPr lvl="1"/>
            <a:r>
              <a:rPr lang="en-US" smtClean="0"/>
              <a:t>Gives way to decide if measurement is meaningful</a:t>
            </a:r>
          </a:p>
          <a:p>
            <a:pPr lvl="1"/>
            <a:r>
              <a:rPr lang="en-US" smtClean="0"/>
              <a:t>Allows comparisons in face of error</a:t>
            </a:r>
          </a:p>
          <a:p>
            <a:r>
              <a:rPr lang="en-US" smtClean="0"/>
              <a:t>But remember: at 90% confidence, 10% of sample C.I.s </a:t>
            </a:r>
            <a:r>
              <a:rPr lang="en-US" i="1" smtClean="0"/>
              <a:t>do not</a:t>
            </a:r>
            <a:r>
              <a:rPr lang="en-US" smtClean="0"/>
              <a:t> include population mean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640983-5788-410B-8C06-3DECFD34A8D4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Testing for Zero Mean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Is population mean significantly </a:t>
            </a:r>
            <a:r>
              <a:rPr lang="en-US" smtClean="0">
                <a:sym typeface="Symbol" pitchFamily="18" charset="2"/>
              </a:rPr>
              <a:t> 0</a:t>
            </a:r>
            <a:r>
              <a:rPr lang="en-US" smtClean="0"/>
              <a:t>?</a:t>
            </a:r>
          </a:p>
          <a:p>
            <a:r>
              <a:rPr lang="en-US" smtClean="0"/>
              <a:t>If confidence interval includes 0, answer is </a:t>
            </a:r>
            <a:r>
              <a:rPr lang="en-US" i="1" smtClean="0">
                <a:solidFill>
                  <a:schemeClr val="hlink"/>
                </a:solidFill>
              </a:rPr>
              <a:t>no</a:t>
            </a:r>
            <a:endParaRPr lang="en-US" smtClean="0"/>
          </a:p>
          <a:p>
            <a:r>
              <a:rPr lang="en-US" smtClean="0"/>
              <a:t>Can test for any value (mean of sums is sum of means)</a:t>
            </a:r>
          </a:p>
          <a:p>
            <a:r>
              <a:rPr lang="en-US" smtClean="0"/>
              <a:t>Our height samples are consistent with average height of 170 cm</a:t>
            </a:r>
          </a:p>
          <a:p>
            <a:pPr lvl="1"/>
            <a:r>
              <a:rPr lang="en-US" smtClean="0"/>
              <a:t>Also consistent with 160 and 180!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298CCF-9AA3-4B91-ACC4-83FB65EE2CA6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Comparing Alternatives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Often need to find better system</a:t>
            </a:r>
          </a:p>
          <a:p>
            <a:pPr lvl="1"/>
            <a:r>
              <a:rPr lang="en-US" smtClean="0"/>
              <a:t>Choose fastest computer to buy</a:t>
            </a:r>
          </a:p>
          <a:p>
            <a:pPr lvl="1"/>
            <a:r>
              <a:rPr lang="en-US" smtClean="0"/>
              <a:t>Prove our algorithm runs faster</a:t>
            </a:r>
          </a:p>
          <a:p>
            <a:r>
              <a:rPr lang="en-US" smtClean="0"/>
              <a:t>Different methods for paired/unpaired observations</a:t>
            </a:r>
          </a:p>
          <a:p>
            <a:pPr lvl="1"/>
            <a:r>
              <a:rPr lang="en-US" i="1" smtClean="0"/>
              <a:t>Paired</a:t>
            </a:r>
            <a:r>
              <a:rPr lang="en-US" smtClean="0"/>
              <a:t> if </a:t>
            </a:r>
            <a:r>
              <a:rPr lang="en-US" i="1" smtClean="0"/>
              <a:t>i</a:t>
            </a:r>
            <a:r>
              <a:rPr lang="en-US" smtClean="0"/>
              <a:t>th test on each system was same</a:t>
            </a:r>
          </a:p>
          <a:p>
            <a:pPr lvl="1"/>
            <a:r>
              <a:rPr lang="en-US" i="1" smtClean="0"/>
              <a:t>Unpaired </a:t>
            </a:r>
            <a:r>
              <a:rPr lang="en-US" smtClean="0"/>
              <a:t>otherwise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15AD9A-E219-49B4-8DC5-4CE845B549C5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Comparing</a:t>
            </a:r>
            <a:br>
              <a:rPr lang="en-US" smtClean="0"/>
            </a:br>
            <a:r>
              <a:rPr lang="en-US" smtClean="0"/>
              <a:t>Paired Observations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For each test calculate performance difference</a:t>
            </a:r>
          </a:p>
          <a:p>
            <a:r>
              <a:rPr lang="en-US" smtClean="0"/>
              <a:t>Calculate confidence interval for differences</a:t>
            </a:r>
          </a:p>
          <a:p>
            <a:r>
              <a:rPr lang="en-US" smtClean="0"/>
              <a:t>If interval includes zero, systems aren’t different</a:t>
            </a:r>
          </a:p>
          <a:p>
            <a:pPr lvl="1"/>
            <a:r>
              <a:rPr lang="en-US" smtClean="0"/>
              <a:t>If not, sign indicates which is better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160AC3-2F9C-478B-B3D6-A636DFA5290F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Example: Comparing</a:t>
            </a:r>
            <a:br>
              <a:rPr lang="en-US" smtClean="0"/>
            </a:br>
            <a:r>
              <a:rPr lang="en-US" smtClean="0"/>
              <a:t>Paired Observations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Do home baseball teams outscore visitors?</a:t>
            </a:r>
          </a:p>
          <a:p>
            <a:r>
              <a:rPr lang="en-US" smtClean="0"/>
              <a:t>Sample from 9-4-96:</a:t>
            </a:r>
          </a:p>
          <a:p>
            <a:pPr lvl="1"/>
            <a:r>
              <a:rPr lang="en-US" smtClean="0"/>
              <a:t>H     4   5  0 11 6  6   3 12 9 5 6 3  1 6</a:t>
            </a:r>
          </a:p>
          <a:p>
            <a:pPr lvl="1"/>
            <a:r>
              <a:rPr lang="en-US" smtClean="0"/>
              <a:t>V     2   7  7   6 0  7 10   6 2 2 4 2  2 0</a:t>
            </a:r>
          </a:p>
          <a:p>
            <a:pPr lvl="1"/>
            <a:r>
              <a:rPr lang="en-US" smtClean="0"/>
              <a:t>H-V 2 -2 -7   5 6 -1 -7   6 7 3 2 1 -1 6</a:t>
            </a:r>
          </a:p>
          <a:p>
            <a:r>
              <a:rPr lang="en-US" smtClean="0"/>
              <a:t>Mean 1.4, 90% interval (-0.75, 3.6)</a:t>
            </a:r>
          </a:p>
          <a:p>
            <a:pPr lvl="1"/>
            <a:r>
              <a:rPr lang="en-US" smtClean="0"/>
              <a:t>Can’t tell from this data</a:t>
            </a:r>
          </a:p>
          <a:p>
            <a:pPr lvl="1"/>
            <a:r>
              <a:rPr lang="en-US" smtClean="0"/>
              <a:t>70% interval is (0.10, 2.76)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Comparing</a:t>
            </a:r>
            <a:br>
              <a:rPr lang="en-US" smtClean="0"/>
            </a:br>
            <a:r>
              <a:rPr lang="en-US" smtClean="0"/>
              <a:t>Unpaired Observations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72824"/>
              </p:ext>
            </p:extLst>
          </p:nvPr>
        </p:nvGraphicFramePr>
        <p:xfrm>
          <a:off x="685800" y="1981200"/>
          <a:ext cx="77724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21717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CI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s do not overlap 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 A &gt; B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CIs overlap and mean of one is in the CI of the other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 A ~= B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171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CIs overlap and mean of one is in the CI of the other 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 A ~= B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Cis</a:t>
                      </a:r>
                      <a:r>
                        <a:rPr lang="en-US" dirty="0" smtClean="0"/>
                        <a:t> overlap but mean of one is not in the CI of the other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 t-test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50DBB1-21A3-4D33-BA42-F880100243CF}" type="slidenum">
              <a:rPr lang="en-US"/>
              <a:pPr>
                <a:defRPr/>
              </a:pPr>
              <a:t>27</a:t>
            </a:fld>
            <a:endParaRPr lang="en-US"/>
          </a:p>
        </p:txBody>
      </p:sp>
      <p:grpSp>
        <p:nvGrpSpPr>
          <p:cNvPr id="25615" name="Group 24"/>
          <p:cNvGrpSpPr>
            <a:grpSpLocks/>
          </p:cNvGrpSpPr>
          <p:nvPr/>
        </p:nvGrpSpPr>
        <p:grpSpPr bwMode="auto">
          <a:xfrm>
            <a:off x="914400" y="2665413"/>
            <a:ext cx="3276600" cy="1296987"/>
            <a:chOff x="838200" y="2590800"/>
            <a:chExt cx="3276600" cy="1296988"/>
          </a:xfrm>
        </p:grpSpPr>
        <p:cxnSp>
          <p:nvCxnSpPr>
            <p:cNvPr id="25645" name="Straight Arrow Connector 8"/>
            <p:cNvCxnSpPr>
              <a:cxnSpLocks noChangeShapeType="1"/>
            </p:cNvCxnSpPr>
            <p:nvPr/>
          </p:nvCxnSpPr>
          <p:spPr bwMode="auto">
            <a:xfrm>
              <a:off x="1524000" y="3886200"/>
              <a:ext cx="2590800" cy="1588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46" name="Straight Arrow Connector 10"/>
            <p:cNvCxnSpPr>
              <a:cxnSpLocks noChangeShapeType="1"/>
            </p:cNvCxnSpPr>
            <p:nvPr/>
          </p:nvCxnSpPr>
          <p:spPr bwMode="auto">
            <a:xfrm rot="5400000" flipH="1" flipV="1">
              <a:off x="875109" y="3238103"/>
              <a:ext cx="1296194" cy="1588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47" name="TextBox 13"/>
            <p:cNvSpPr txBox="1">
              <a:spLocks noChangeArrowheads="1"/>
            </p:cNvSpPr>
            <p:nvPr/>
          </p:nvSpPr>
          <p:spPr bwMode="auto">
            <a:xfrm>
              <a:off x="838200" y="2895600"/>
              <a:ext cx="65274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/>
                <a:t>Mean</a:t>
              </a:r>
            </a:p>
          </p:txBody>
        </p:sp>
        <p:cxnSp>
          <p:nvCxnSpPr>
            <p:cNvPr id="25648" name="Straight Connector 16"/>
            <p:cNvCxnSpPr>
              <a:cxnSpLocks noChangeShapeType="1"/>
            </p:cNvCxnSpPr>
            <p:nvPr/>
          </p:nvCxnSpPr>
          <p:spPr bwMode="auto">
            <a:xfrm rot="5400000">
              <a:off x="2132806" y="2895600"/>
              <a:ext cx="457200" cy="158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49" name="Straight Connector 18"/>
            <p:cNvCxnSpPr>
              <a:cxnSpLocks noChangeShapeType="1"/>
            </p:cNvCxnSpPr>
            <p:nvPr/>
          </p:nvCxnSpPr>
          <p:spPr bwMode="auto">
            <a:xfrm rot="5400000">
              <a:off x="2971006" y="3504406"/>
              <a:ext cx="457200" cy="158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50" name="TextBox 19"/>
            <p:cNvSpPr txBox="1">
              <a:spLocks noChangeArrowheads="1"/>
            </p:cNvSpPr>
            <p:nvPr/>
          </p:nvSpPr>
          <p:spPr bwMode="auto">
            <a:xfrm>
              <a:off x="1905000" y="2667000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/>
                <a:t>A</a:t>
              </a:r>
            </a:p>
          </p:txBody>
        </p:sp>
        <p:sp>
          <p:nvSpPr>
            <p:cNvPr id="25651" name="TextBox 20"/>
            <p:cNvSpPr txBox="1">
              <a:spLocks noChangeArrowheads="1"/>
            </p:cNvSpPr>
            <p:nvPr/>
          </p:nvSpPr>
          <p:spPr bwMode="auto">
            <a:xfrm>
              <a:off x="2743200" y="3276600"/>
              <a:ext cx="3209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/>
                <a:t>B</a:t>
              </a:r>
            </a:p>
          </p:txBody>
        </p:sp>
        <p:sp>
          <p:nvSpPr>
            <p:cNvPr id="25652" name="Rectangle 21"/>
            <p:cNvSpPr>
              <a:spLocks noChangeArrowheads="1"/>
            </p:cNvSpPr>
            <p:nvPr/>
          </p:nvSpPr>
          <p:spPr bwMode="auto">
            <a:xfrm>
              <a:off x="2286000" y="2849881"/>
              <a:ext cx="152400" cy="121919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3" name="Rectangle 22"/>
            <p:cNvSpPr>
              <a:spLocks noChangeArrowheads="1"/>
            </p:cNvSpPr>
            <p:nvPr/>
          </p:nvSpPr>
          <p:spPr bwMode="auto">
            <a:xfrm>
              <a:off x="3124200" y="3429000"/>
              <a:ext cx="152400" cy="121919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5616" name="Straight Arrow Connector 26"/>
          <p:cNvCxnSpPr>
            <a:cxnSpLocks noChangeShapeType="1"/>
          </p:cNvCxnSpPr>
          <p:nvPr/>
        </p:nvCxnSpPr>
        <p:spPr bwMode="auto">
          <a:xfrm>
            <a:off x="5486400" y="3962400"/>
            <a:ext cx="2590800" cy="15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7" name="Straight Arrow Connector 27"/>
          <p:cNvCxnSpPr>
            <a:cxnSpLocks noChangeShapeType="1"/>
          </p:cNvCxnSpPr>
          <p:nvPr/>
        </p:nvCxnSpPr>
        <p:spPr bwMode="auto">
          <a:xfrm rot="5400000" flipH="1" flipV="1">
            <a:off x="4837113" y="3314700"/>
            <a:ext cx="1296988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8" name="TextBox 28"/>
          <p:cNvSpPr txBox="1">
            <a:spLocks noChangeArrowheads="1"/>
          </p:cNvSpPr>
          <p:nvPr/>
        </p:nvSpPr>
        <p:spPr bwMode="auto">
          <a:xfrm>
            <a:off x="4800600" y="2971800"/>
            <a:ext cx="6524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Mean</a:t>
            </a:r>
          </a:p>
        </p:txBody>
      </p:sp>
      <p:cxnSp>
        <p:nvCxnSpPr>
          <p:cNvPr id="25619" name="Straight Connector 29"/>
          <p:cNvCxnSpPr>
            <a:cxnSpLocks noChangeShapeType="1"/>
          </p:cNvCxnSpPr>
          <p:nvPr/>
        </p:nvCxnSpPr>
        <p:spPr bwMode="auto">
          <a:xfrm rot="5400000">
            <a:off x="5981701" y="3009900"/>
            <a:ext cx="68580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0" name="TextBox 31"/>
          <p:cNvSpPr txBox="1">
            <a:spLocks noChangeArrowheads="1"/>
          </p:cNvSpPr>
          <p:nvPr/>
        </p:nvSpPr>
        <p:spPr bwMode="auto">
          <a:xfrm>
            <a:off x="5867400" y="2743200"/>
            <a:ext cx="3317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A</a:t>
            </a:r>
          </a:p>
        </p:txBody>
      </p:sp>
      <p:sp>
        <p:nvSpPr>
          <p:cNvPr id="25621" name="Rectangle 33"/>
          <p:cNvSpPr>
            <a:spLocks noChangeArrowheads="1"/>
          </p:cNvSpPr>
          <p:nvPr/>
        </p:nvSpPr>
        <p:spPr bwMode="auto">
          <a:xfrm>
            <a:off x="6248400" y="2925763"/>
            <a:ext cx="152400" cy="12223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5622" name="Group 55"/>
          <p:cNvGrpSpPr>
            <a:grpSpLocks/>
          </p:cNvGrpSpPr>
          <p:nvPr/>
        </p:nvGrpSpPr>
        <p:grpSpPr bwMode="auto">
          <a:xfrm>
            <a:off x="6705600" y="2895600"/>
            <a:ext cx="533400" cy="457200"/>
            <a:chOff x="6705600" y="3352800"/>
            <a:chExt cx="533400" cy="457200"/>
          </a:xfrm>
        </p:grpSpPr>
        <p:cxnSp>
          <p:nvCxnSpPr>
            <p:cNvPr id="25642" name="Straight Connector 30"/>
            <p:cNvCxnSpPr>
              <a:cxnSpLocks noChangeShapeType="1"/>
            </p:cNvCxnSpPr>
            <p:nvPr/>
          </p:nvCxnSpPr>
          <p:spPr bwMode="auto">
            <a:xfrm rot="5400000">
              <a:off x="6933406" y="3580606"/>
              <a:ext cx="457200" cy="158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43" name="TextBox 32"/>
            <p:cNvSpPr txBox="1">
              <a:spLocks noChangeArrowheads="1"/>
            </p:cNvSpPr>
            <p:nvPr/>
          </p:nvSpPr>
          <p:spPr bwMode="auto">
            <a:xfrm>
              <a:off x="6705600" y="3352800"/>
              <a:ext cx="3209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/>
                <a:t>B</a:t>
              </a:r>
            </a:p>
          </p:txBody>
        </p:sp>
        <p:sp>
          <p:nvSpPr>
            <p:cNvPr id="25644" name="Rectangle 34"/>
            <p:cNvSpPr>
              <a:spLocks noChangeArrowheads="1"/>
            </p:cNvSpPr>
            <p:nvPr/>
          </p:nvSpPr>
          <p:spPr bwMode="auto">
            <a:xfrm>
              <a:off x="7086600" y="3505200"/>
              <a:ext cx="152400" cy="121919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5623" name="Straight Arrow Connector 36"/>
          <p:cNvCxnSpPr>
            <a:cxnSpLocks noChangeShapeType="1"/>
          </p:cNvCxnSpPr>
          <p:nvPr/>
        </p:nvCxnSpPr>
        <p:spPr bwMode="auto">
          <a:xfrm>
            <a:off x="1676400" y="6170613"/>
            <a:ext cx="2590800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4" name="Straight Arrow Connector 37"/>
          <p:cNvCxnSpPr>
            <a:cxnSpLocks noChangeShapeType="1"/>
          </p:cNvCxnSpPr>
          <p:nvPr/>
        </p:nvCxnSpPr>
        <p:spPr bwMode="auto">
          <a:xfrm rot="5400000" flipH="1" flipV="1">
            <a:off x="1027907" y="5522119"/>
            <a:ext cx="1295400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5" name="TextBox 38"/>
          <p:cNvSpPr txBox="1">
            <a:spLocks noChangeArrowheads="1"/>
          </p:cNvSpPr>
          <p:nvPr/>
        </p:nvSpPr>
        <p:spPr bwMode="auto">
          <a:xfrm>
            <a:off x="990600" y="5180013"/>
            <a:ext cx="6524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Mean</a:t>
            </a:r>
          </a:p>
        </p:txBody>
      </p:sp>
      <p:grpSp>
        <p:nvGrpSpPr>
          <p:cNvPr id="25626" name="Group 56"/>
          <p:cNvGrpSpPr>
            <a:grpSpLocks/>
          </p:cNvGrpSpPr>
          <p:nvPr/>
        </p:nvGrpSpPr>
        <p:grpSpPr bwMode="auto">
          <a:xfrm>
            <a:off x="2100262" y="5236233"/>
            <a:ext cx="533400" cy="458787"/>
            <a:chOff x="2057400" y="4951412"/>
            <a:chExt cx="533400" cy="457994"/>
          </a:xfrm>
        </p:grpSpPr>
        <p:cxnSp>
          <p:nvCxnSpPr>
            <p:cNvPr id="25639" name="Straight Connector 39"/>
            <p:cNvCxnSpPr>
              <a:cxnSpLocks noChangeShapeType="1"/>
            </p:cNvCxnSpPr>
            <p:nvPr/>
          </p:nvCxnSpPr>
          <p:spPr bwMode="auto">
            <a:xfrm rot="5400000">
              <a:off x="2285206" y="5180012"/>
              <a:ext cx="457200" cy="158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40" name="TextBox 41"/>
            <p:cNvSpPr txBox="1">
              <a:spLocks noChangeArrowheads="1"/>
            </p:cNvSpPr>
            <p:nvPr/>
          </p:nvSpPr>
          <p:spPr bwMode="auto">
            <a:xfrm>
              <a:off x="2057400" y="4951412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-25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/>
                <a:t>A</a:t>
              </a:r>
            </a:p>
          </p:txBody>
        </p:sp>
        <p:sp>
          <p:nvSpPr>
            <p:cNvPr id="25641" name="Rectangle 43"/>
            <p:cNvSpPr>
              <a:spLocks noChangeArrowheads="1"/>
            </p:cNvSpPr>
            <p:nvPr/>
          </p:nvSpPr>
          <p:spPr bwMode="auto">
            <a:xfrm>
              <a:off x="2438400" y="5134293"/>
              <a:ext cx="152400" cy="121919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5627" name="Straight Connector 40"/>
          <p:cNvCxnSpPr>
            <a:cxnSpLocks noChangeShapeType="1"/>
          </p:cNvCxnSpPr>
          <p:nvPr/>
        </p:nvCxnSpPr>
        <p:spPr bwMode="auto">
          <a:xfrm rot="5400000">
            <a:off x="2970213" y="5257800"/>
            <a:ext cx="763588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8" name="TextBox 42"/>
          <p:cNvSpPr txBox="1">
            <a:spLocks noChangeArrowheads="1"/>
          </p:cNvSpPr>
          <p:nvPr/>
        </p:nvSpPr>
        <p:spPr bwMode="auto">
          <a:xfrm>
            <a:off x="2895600" y="5029200"/>
            <a:ext cx="320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25629" name="Rectangle 44"/>
          <p:cNvSpPr>
            <a:spLocks noChangeArrowheads="1"/>
          </p:cNvSpPr>
          <p:nvPr/>
        </p:nvSpPr>
        <p:spPr bwMode="auto">
          <a:xfrm>
            <a:off x="3276600" y="5181600"/>
            <a:ext cx="152400" cy="122238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5630" name="Straight Arrow Connector 46"/>
          <p:cNvCxnSpPr>
            <a:cxnSpLocks noChangeShapeType="1"/>
          </p:cNvCxnSpPr>
          <p:nvPr/>
        </p:nvCxnSpPr>
        <p:spPr bwMode="auto">
          <a:xfrm>
            <a:off x="5486400" y="6170613"/>
            <a:ext cx="2590800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1" name="Straight Arrow Connector 47"/>
          <p:cNvCxnSpPr>
            <a:cxnSpLocks noChangeShapeType="1"/>
          </p:cNvCxnSpPr>
          <p:nvPr/>
        </p:nvCxnSpPr>
        <p:spPr bwMode="auto">
          <a:xfrm rot="5400000" flipH="1" flipV="1">
            <a:off x="4837907" y="5522119"/>
            <a:ext cx="1295400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32" name="TextBox 48"/>
          <p:cNvSpPr txBox="1">
            <a:spLocks noChangeArrowheads="1"/>
          </p:cNvSpPr>
          <p:nvPr/>
        </p:nvSpPr>
        <p:spPr bwMode="auto">
          <a:xfrm>
            <a:off x="4800600" y="5180013"/>
            <a:ext cx="6524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Mean</a:t>
            </a:r>
          </a:p>
        </p:txBody>
      </p:sp>
      <p:cxnSp>
        <p:nvCxnSpPr>
          <p:cNvPr id="25633" name="Straight Connector 49"/>
          <p:cNvCxnSpPr>
            <a:cxnSpLocks noChangeShapeType="1"/>
          </p:cNvCxnSpPr>
          <p:nvPr/>
        </p:nvCxnSpPr>
        <p:spPr bwMode="auto">
          <a:xfrm rot="5400000">
            <a:off x="5980113" y="5219700"/>
            <a:ext cx="687388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4" name="Straight Connector 50"/>
          <p:cNvCxnSpPr>
            <a:cxnSpLocks noChangeShapeType="1"/>
          </p:cNvCxnSpPr>
          <p:nvPr/>
        </p:nvCxnSpPr>
        <p:spPr bwMode="auto">
          <a:xfrm rot="5400000">
            <a:off x="6933407" y="5518944"/>
            <a:ext cx="45720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35" name="TextBox 51"/>
          <p:cNvSpPr txBox="1">
            <a:spLocks noChangeArrowheads="1"/>
          </p:cNvSpPr>
          <p:nvPr/>
        </p:nvSpPr>
        <p:spPr bwMode="auto">
          <a:xfrm>
            <a:off x="5867400" y="4951413"/>
            <a:ext cx="3317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A</a:t>
            </a:r>
          </a:p>
        </p:txBody>
      </p:sp>
      <p:sp>
        <p:nvSpPr>
          <p:cNvPr id="25636" name="TextBox 52"/>
          <p:cNvSpPr txBox="1">
            <a:spLocks noChangeArrowheads="1"/>
          </p:cNvSpPr>
          <p:nvPr/>
        </p:nvSpPr>
        <p:spPr bwMode="auto">
          <a:xfrm>
            <a:off x="6705600" y="5257800"/>
            <a:ext cx="320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25637" name="Rectangle 53"/>
          <p:cNvSpPr>
            <a:spLocks noChangeArrowheads="1"/>
          </p:cNvSpPr>
          <p:nvPr/>
        </p:nvSpPr>
        <p:spPr bwMode="auto">
          <a:xfrm>
            <a:off x="6248400" y="5133975"/>
            <a:ext cx="152400" cy="122238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8" name="Rectangle 54"/>
          <p:cNvSpPr>
            <a:spLocks noChangeArrowheads="1"/>
          </p:cNvSpPr>
          <p:nvPr/>
        </p:nvSpPr>
        <p:spPr bwMode="auto">
          <a:xfrm>
            <a:off x="7086600" y="5443538"/>
            <a:ext cx="152400" cy="122237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1F3F5A-7476-427D-A1E7-2A1D6695C226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The </a:t>
            </a:r>
            <a:r>
              <a:rPr lang="en-US" i="1" smtClean="0"/>
              <a:t>t</a:t>
            </a:r>
            <a:r>
              <a:rPr lang="en-US" smtClean="0"/>
              <a:t>-test (1)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1. Compute sample means     and</a:t>
            </a:r>
          </a:p>
          <a:p>
            <a:pPr>
              <a:buFontTx/>
              <a:buNone/>
            </a:pPr>
            <a:r>
              <a:rPr lang="en-US" smtClean="0"/>
              <a:t>2. Compute sample standard deviations </a:t>
            </a:r>
            <a:r>
              <a:rPr lang="en-US" i="1" smtClean="0"/>
              <a:t>s</a:t>
            </a:r>
            <a:r>
              <a:rPr lang="en-US" i="1" baseline="-25000" smtClean="0"/>
              <a:t>a</a:t>
            </a:r>
            <a:r>
              <a:rPr lang="en-US" i="1" smtClean="0"/>
              <a:t> </a:t>
            </a:r>
            <a:r>
              <a:rPr lang="en-US" smtClean="0"/>
              <a:t>and </a:t>
            </a:r>
            <a:r>
              <a:rPr lang="en-US" i="1" smtClean="0"/>
              <a:t>s</a:t>
            </a:r>
            <a:r>
              <a:rPr lang="en-US" i="1" baseline="-25000" smtClean="0"/>
              <a:t>b</a:t>
            </a:r>
            <a:endParaRPr lang="en-US" i="1" smtClean="0"/>
          </a:p>
          <a:p>
            <a:pPr>
              <a:buFontTx/>
              <a:buNone/>
            </a:pPr>
            <a:r>
              <a:rPr lang="en-US" smtClean="0"/>
              <a:t>3. Compute mean difference =</a:t>
            </a:r>
          </a:p>
          <a:p>
            <a:pPr>
              <a:buFontTx/>
              <a:buNone/>
            </a:pPr>
            <a:r>
              <a:rPr lang="en-US" smtClean="0"/>
              <a:t>4. Compute standard deviation of difference:</a:t>
            </a:r>
          </a:p>
        </p:txBody>
      </p:sp>
      <p:graphicFrame>
        <p:nvGraphicFramePr>
          <p:cNvPr id="26629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68663" y="4692650"/>
          <a:ext cx="2293937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9" name="Equation" r:id="rId4" imgW="901309" imgH="495085" progId="Equation.3">
                  <p:embed/>
                </p:oleObj>
              </mc:Choice>
              <mc:Fallback>
                <p:oleObj name="Equation" r:id="rId4" imgW="901309" imgH="495085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663" y="4692650"/>
                        <a:ext cx="2293937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8"/>
          <p:cNvGraphicFramePr>
            <a:graphicFrameLocks noChangeAspect="1"/>
          </p:cNvGraphicFramePr>
          <p:nvPr/>
        </p:nvGraphicFramePr>
        <p:xfrm>
          <a:off x="5715000" y="1985963"/>
          <a:ext cx="476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0" name="Equation" r:id="rId6" imgW="190500" imgH="228600" progId="Equation.3">
                  <p:embed/>
                </p:oleObj>
              </mc:Choice>
              <mc:Fallback>
                <p:oleObj name="Equation" r:id="rId6" imgW="1905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985963"/>
                        <a:ext cx="4762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9"/>
          <p:cNvGraphicFramePr>
            <a:graphicFrameLocks noChangeAspect="1"/>
          </p:cNvGraphicFramePr>
          <p:nvPr/>
        </p:nvGraphicFramePr>
        <p:xfrm>
          <a:off x="6934200" y="1992313"/>
          <a:ext cx="476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1" name="Equation" r:id="rId8" imgW="190500" imgH="228600" progId="Equation.3">
                  <p:embed/>
                </p:oleObj>
              </mc:Choice>
              <mc:Fallback>
                <p:oleObj name="Equation" r:id="rId8" imgW="19050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992313"/>
                        <a:ext cx="4762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10"/>
          <p:cNvGraphicFramePr>
            <a:graphicFrameLocks noChangeAspect="1"/>
          </p:cNvGraphicFramePr>
          <p:nvPr/>
        </p:nvGraphicFramePr>
        <p:xfrm>
          <a:off x="6278563" y="3484563"/>
          <a:ext cx="1308100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2" name="Equation" r:id="rId10" imgW="482391" imgH="228501" progId="Equation.3">
                  <p:embed/>
                </p:oleObj>
              </mc:Choice>
              <mc:Fallback>
                <p:oleObj name="Equation" r:id="rId10" imgW="482391" imgH="228501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8563" y="3484563"/>
                        <a:ext cx="1308100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731C52-FB38-48E8-A278-23E1B2824B59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The </a:t>
            </a:r>
            <a:r>
              <a:rPr lang="en-US" i="1" smtClean="0"/>
              <a:t>t</a:t>
            </a:r>
            <a:r>
              <a:rPr lang="en-US" smtClean="0"/>
              <a:t>-test (2)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5. Compute effective degrees of freedom: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smtClean="0"/>
              <a:t>Note</a:t>
            </a:r>
          </a:p>
          <a:p>
            <a:pPr>
              <a:buFontTx/>
              <a:buNone/>
            </a:pPr>
            <a:r>
              <a:rPr lang="en-US" dirty="0" smtClean="0"/>
              <a:t>	when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a</a:t>
            </a:r>
            <a:r>
              <a:rPr lang="en-US" dirty="0" smtClean="0"/>
              <a:t> =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dirty="0" smtClean="0"/>
              <a:t>, v = 2n</a:t>
            </a:r>
            <a:r>
              <a:rPr lang="en-US" baseline="-25000" dirty="0" smtClean="0"/>
              <a:t>a</a:t>
            </a:r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dirty="0" smtClean="0"/>
              <a:t>when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∞, v  </a:t>
            </a:r>
            <a:r>
              <a:rPr lang="en-US" dirty="0" err="1" smtClean="0">
                <a:sym typeface="Wingdings" pitchFamily="2" charset="2"/>
              </a:rPr>
              <a:t>n</a:t>
            </a:r>
            <a:r>
              <a:rPr lang="en-US" baseline="-25000" dirty="0" err="1" smtClean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 - 1</a:t>
            </a:r>
            <a:endParaRPr lang="en-US" dirty="0" smtClean="0"/>
          </a:p>
        </p:txBody>
      </p:sp>
      <p:graphicFrame>
        <p:nvGraphicFramePr>
          <p:cNvPr id="27653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854200" y="2435225"/>
          <a:ext cx="5308600" cy="198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9" name="Equation" r:id="rId4" imgW="2247900" imgH="749300" progId="Equation.3">
                  <p:embed/>
                </p:oleObj>
              </mc:Choice>
              <mc:Fallback>
                <p:oleObj name="Equation" r:id="rId4" imgW="2247900" imgH="7493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2435225"/>
                        <a:ext cx="5308600" cy="198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028E8C-0967-4DFA-A48C-2C7CE6F95EE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3" name="AutoShape 2"/>
          <p:cNvSpPr>
            <a:spLocks noGrp="1" noChangeArrowheads="1"/>
          </p:cNvSpPr>
          <p:nvPr>
            <p:ph type="title"/>
          </p:nvPr>
        </p:nvSpPr>
        <p:spPr>
          <a:xfrm>
            <a:off x="693738" y="615950"/>
            <a:ext cx="7756525" cy="1130300"/>
          </a:xfrm>
          <a:prstGeom prst="roundRect">
            <a:avLst>
              <a:gd name="adj" fmla="val 16667"/>
            </a:avLst>
          </a:prstGeom>
          <a:noFill/>
          <a:ln w="12700" cap="flat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smtClean="0"/>
              <a:t>What is a Sample?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How tall is a human?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Could measure every person in the world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Or could measure everyone in this room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Population has fixed </a:t>
            </a:r>
            <a:r>
              <a:rPr lang="en-US" i="1" dirty="0" smtClean="0"/>
              <a:t>parameters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E.g., mean, </a:t>
            </a:r>
            <a:r>
              <a:rPr lang="en-US" smtClean="0"/>
              <a:t>standard deviation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Real and meaningful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Sample has </a:t>
            </a:r>
            <a:r>
              <a:rPr lang="en-US" i="1" dirty="0" smtClean="0"/>
              <a:t>statistics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Drawn from population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Inherently erroneous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731C52-FB38-48E8-A278-23E1B2824B59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The </a:t>
            </a:r>
            <a:r>
              <a:rPr lang="en-US" i="1" smtClean="0"/>
              <a:t>t</a:t>
            </a:r>
            <a:r>
              <a:rPr lang="en-US" smtClean="0"/>
              <a:t>-test (2)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6. Compute the confidence interval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7. If interval includes zero, no difference</a:t>
            </a:r>
          </a:p>
        </p:txBody>
      </p:sp>
      <p:graphicFrame>
        <p:nvGraphicFramePr>
          <p:cNvPr id="27654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6791617"/>
              </p:ext>
            </p:extLst>
          </p:nvPr>
        </p:nvGraphicFramePr>
        <p:xfrm>
          <a:off x="2538413" y="2743200"/>
          <a:ext cx="30924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2" name="Equation" r:id="rId4" imgW="1168200" imgH="241200" progId="Equation.3">
                  <p:embed/>
                </p:oleObj>
              </mc:Choice>
              <mc:Fallback>
                <p:oleObj name="Equation" r:id="rId4" imgW="1168200" imgH="241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3" y="2743200"/>
                        <a:ext cx="30924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2939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467054-E94E-47E5-A296-51D1550BF1E4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Comparing Proportions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/>
              <a:t>k</a:t>
            </a:r>
            <a:r>
              <a:rPr lang="en-US" dirty="0" smtClean="0"/>
              <a:t> of </a:t>
            </a:r>
            <a:r>
              <a:rPr lang="en-US" i="1" dirty="0" smtClean="0"/>
              <a:t>n</a:t>
            </a:r>
            <a:r>
              <a:rPr lang="en-US" dirty="0" smtClean="0"/>
              <a:t> trials give a certain result (category, e.g</a:t>
            </a:r>
            <a:r>
              <a:rPr lang="en-US" smtClean="0"/>
              <a:t>., male/female), </a:t>
            </a:r>
            <a:r>
              <a:rPr lang="en-US" dirty="0" smtClean="0"/>
              <a:t>then confidence interval is: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r>
              <a:rPr lang="en-US" dirty="0" smtClean="0"/>
              <a:t>If interval includes 0.5, can’t say which outcome is statistically meaningful</a:t>
            </a:r>
          </a:p>
          <a:p>
            <a:r>
              <a:rPr lang="en-US" dirty="0" smtClean="0"/>
              <a:t>Must have </a:t>
            </a:r>
            <a:r>
              <a:rPr lang="en-US" i="1" dirty="0" smtClean="0"/>
              <a:t>k </a:t>
            </a:r>
            <a:r>
              <a:rPr lang="en-US" dirty="0" smtClean="0">
                <a:sym typeface="Symbol" pitchFamily="18" charset="2"/>
              </a:rPr>
              <a:t></a:t>
            </a:r>
            <a:r>
              <a:rPr lang="en-US" dirty="0" smtClean="0"/>
              <a:t> 10 to get valid results</a:t>
            </a:r>
          </a:p>
        </p:txBody>
      </p:sp>
      <p:graphicFrame>
        <p:nvGraphicFramePr>
          <p:cNvPr id="28677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7714448"/>
              </p:ext>
            </p:extLst>
          </p:nvPr>
        </p:nvGraphicFramePr>
        <p:xfrm>
          <a:off x="2690813" y="3276600"/>
          <a:ext cx="3455987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Equation" r:id="rId4" imgW="1307880" imgH="444240" progId="Equation.3">
                  <p:embed/>
                </p:oleObj>
              </mc:Choice>
              <mc:Fallback>
                <p:oleObj name="Equation" r:id="rId4" imgW="1307880" imgH="44424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813" y="3276600"/>
                        <a:ext cx="3455987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100BBB-254D-494A-B10C-176B704C064B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9699" name="AutoShape 2"/>
          <p:cNvSpPr>
            <a:spLocks noGrp="1" noChangeArrowheads="1"/>
          </p:cNvSpPr>
          <p:nvPr>
            <p:ph type="title"/>
          </p:nvPr>
        </p:nvSpPr>
        <p:spPr>
          <a:xfrm>
            <a:off x="990600" y="615950"/>
            <a:ext cx="7162800" cy="1130300"/>
          </a:xfrm>
          <a:prstGeom prst="roundRect">
            <a:avLst>
              <a:gd name="adj" fmla="val 16667"/>
            </a:avLst>
          </a:prstGeom>
          <a:noFill/>
          <a:ln w="12700" cap="flat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smtClean="0"/>
              <a:t>Special Considerations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Selecting a confidence level</a:t>
            </a:r>
          </a:p>
          <a:p>
            <a:r>
              <a:rPr lang="en-US" smtClean="0"/>
              <a:t>Hypothesis testing</a:t>
            </a:r>
          </a:p>
          <a:p>
            <a:r>
              <a:rPr lang="en-US" smtClean="0"/>
              <a:t>One-sided confidence intervals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FF67133-B35F-4904-814D-8B0DACB69EE9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Selecting</a:t>
            </a:r>
            <a:br>
              <a:rPr lang="en-US" smtClean="0"/>
            </a:br>
            <a:r>
              <a:rPr lang="en-US" smtClean="0"/>
              <a:t>a Confidence Level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Depends on cost of being wrong</a:t>
            </a:r>
          </a:p>
          <a:p>
            <a:r>
              <a:rPr lang="en-US" smtClean="0"/>
              <a:t>90%, 95% are common values for scientific papers</a:t>
            </a:r>
          </a:p>
          <a:p>
            <a:r>
              <a:rPr lang="en-US" smtClean="0"/>
              <a:t>Generally, use highest value that lets you make a firm statement</a:t>
            </a:r>
          </a:p>
          <a:p>
            <a:pPr lvl="1"/>
            <a:r>
              <a:rPr lang="en-US" smtClean="0"/>
              <a:t>But it’s better to be consistent throughout a given paper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7AE686-FC9D-4127-89F3-A3BA4BB7C9FC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Hypothesis Testing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The </a:t>
            </a:r>
            <a:r>
              <a:rPr lang="en-US" i="1" smtClean="0"/>
              <a:t>null hypothesis</a:t>
            </a:r>
            <a:r>
              <a:rPr lang="en-US" smtClean="0"/>
              <a:t> (</a:t>
            </a:r>
            <a:r>
              <a:rPr lang="en-US" i="1" smtClean="0"/>
              <a:t>H</a:t>
            </a:r>
            <a:r>
              <a:rPr lang="en-US" i="1" baseline="-25000" smtClean="0"/>
              <a:t>0</a:t>
            </a:r>
            <a:r>
              <a:rPr lang="en-US" smtClean="0"/>
              <a:t>) is common in statistics</a:t>
            </a:r>
          </a:p>
          <a:p>
            <a:pPr lvl="1"/>
            <a:r>
              <a:rPr lang="en-US" smtClean="0"/>
              <a:t>Confusing due to double negative</a:t>
            </a:r>
          </a:p>
          <a:p>
            <a:pPr lvl="1"/>
            <a:r>
              <a:rPr lang="en-US" smtClean="0"/>
              <a:t>Gives less information than confidence interval</a:t>
            </a:r>
          </a:p>
          <a:p>
            <a:pPr lvl="1"/>
            <a:r>
              <a:rPr lang="en-US" smtClean="0"/>
              <a:t>Often harder to compute</a:t>
            </a:r>
          </a:p>
          <a:p>
            <a:r>
              <a:rPr lang="en-US" smtClean="0"/>
              <a:t>Should understand that </a:t>
            </a:r>
            <a:r>
              <a:rPr lang="en-US" i="1" smtClean="0"/>
              <a:t>rejecting</a:t>
            </a:r>
            <a:r>
              <a:rPr lang="en-US" smtClean="0"/>
              <a:t> null hypothesis implies result </a:t>
            </a:r>
            <a:r>
              <a:rPr lang="en-US" i="1" smtClean="0"/>
              <a:t>is</a:t>
            </a:r>
            <a:r>
              <a:rPr lang="en-US" smtClean="0"/>
              <a:t> meaningful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8EE587-6BA2-4C37-86C3-868AF5852C9C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One-Sided</a:t>
            </a:r>
            <a:br>
              <a:rPr lang="en-US" smtClean="0"/>
            </a:br>
            <a:r>
              <a:rPr lang="en-US" smtClean="0"/>
              <a:t>Confidence Intervals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Two-sided intervals test for mean being outside a certain range (see “error bands” in previous graphs)</a:t>
            </a:r>
          </a:p>
          <a:p>
            <a:r>
              <a:rPr lang="en-US" smtClean="0"/>
              <a:t>One-sided tests useful if only interested in one limit</a:t>
            </a:r>
          </a:p>
          <a:p>
            <a:r>
              <a:rPr lang="en-US" smtClean="0"/>
              <a:t>Use </a:t>
            </a:r>
            <a:r>
              <a:rPr lang="en-US" i="1" smtClean="0"/>
              <a:t>z</a:t>
            </a:r>
            <a:r>
              <a:rPr lang="en-US" i="1" baseline="-25000" smtClean="0"/>
              <a:t>1-</a:t>
            </a:r>
            <a:r>
              <a:rPr lang="en-US" i="1" baseline="-25000" smtClean="0">
                <a:latin typeface="Symbol" pitchFamily="18" charset="2"/>
              </a:rPr>
              <a:t></a:t>
            </a:r>
            <a:r>
              <a:rPr lang="en-US" smtClean="0">
                <a:latin typeface="Symbol" pitchFamily="18" charset="2"/>
              </a:rPr>
              <a:t></a:t>
            </a:r>
            <a:r>
              <a:rPr lang="en-US" smtClean="0"/>
              <a:t>or </a:t>
            </a:r>
            <a:r>
              <a:rPr lang="en-US" i="1" smtClean="0"/>
              <a:t>t</a:t>
            </a:r>
            <a:r>
              <a:rPr lang="en-US" i="1" baseline="-25000" smtClean="0"/>
              <a:t>1-</a:t>
            </a:r>
            <a:r>
              <a:rPr lang="en-US" i="1" baseline="-25000" smtClean="0">
                <a:latin typeface="Symbol" pitchFamily="18" charset="2"/>
              </a:rPr>
              <a:t></a:t>
            </a:r>
            <a:r>
              <a:rPr lang="en-US" i="1" baseline="-25000" smtClean="0"/>
              <a:t>;n</a:t>
            </a:r>
            <a:r>
              <a:rPr lang="en-US" smtClean="0"/>
              <a:t> instead of </a:t>
            </a:r>
            <a:r>
              <a:rPr lang="en-US" i="1" smtClean="0"/>
              <a:t>z</a:t>
            </a:r>
            <a:r>
              <a:rPr lang="en-US" i="1" baseline="-25000" smtClean="0"/>
              <a:t>1-</a:t>
            </a:r>
            <a:r>
              <a:rPr lang="en-US" i="1" baseline="-25000" smtClean="0">
                <a:latin typeface="Symbol" pitchFamily="18" charset="2"/>
              </a:rPr>
              <a:t></a:t>
            </a:r>
            <a:r>
              <a:rPr lang="en-US" i="1" baseline="-25000" smtClean="0"/>
              <a:t>/2</a:t>
            </a:r>
            <a:r>
              <a:rPr lang="en-US" smtClean="0">
                <a:latin typeface="Symbol" pitchFamily="18" charset="2"/>
              </a:rPr>
              <a:t></a:t>
            </a:r>
            <a:r>
              <a:rPr lang="en-US" smtClean="0"/>
              <a:t>or </a:t>
            </a:r>
            <a:r>
              <a:rPr lang="en-US" i="1" smtClean="0"/>
              <a:t>t</a:t>
            </a:r>
            <a:r>
              <a:rPr lang="en-US" i="1" baseline="-25000" smtClean="0"/>
              <a:t>1-</a:t>
            </a:r>
            <a:r>
              <a:rPr lang="en-US" i="1" baseline="-25000" smtClean="0">
                <a:latin typeface="Symbol" pitchFamily="18" charset="2"/>
              </a:rPr>
              <a:t></a:t>
            </a:r>
            <a:r>
              <a:rPr lang="en-US" i="1" baseline="-25000" smtClean="0"/>
              <a:t>/2;n</a:t>
            </a:r>
            <a:r>
              <a:rPr lang="en-US" smtClean="0"/>
              <a:t> in formulas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A96DF8-A5F2-4D3C-9FC0-6362D7AB7AE9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3795" name="AutoShape 2"/>
          <p:cNvSpPr>
            <a:spLocks noGrp="1" noChangeArrowheads="1"/>
          </p:cNvSpPr>
          <p:nvPr>
            <p:ph type="title"/>
          </p:nvPr>
        </p:nvSpPr>
        <p:spPr>
          <a:xfrm>
            <a:off x="1066800" y="615950"/>
            <a:ext cx="7010400" cy="1130300"/>
          </a:xfrm>
          <a:prstGeom prst="roundRect">
            <a:avLst>
              <a:gd name="adj" fmla="val 16667"/>
            </a:avLst>
          </a:prstGeom>
          <a:noFill/>
          <a:ln w="12700" cap="flat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smtClean="0"/>
              <a:t>Sample Sizes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Bigger sample sizes give narrower intervals</a:t>
            </a:r>
          </a:p>
          <a:p>
            <a:pPr lvl="1"/>
            <a:r>
              <a:rPr lang="en-US" dirty="0" smtClean="0"/>
              <a:t>Smaller values of 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dirty="0" smtClean="0">
                <a:sym typeface="Symbol" pitchFamily="18" charset="2"/>
              </a:rPr>
              <a:t></a:t>
            </a:r>
            <a:r>
              <a:rPr lang="en-US" dirty="0" smtClean="0"/>
              <a:t> as </a:t>
            </a:r>
            <a:r>
              <a:rPr lang="en-US" i="1" dirty="0" smtClean="0"/>
              <a:t>n</a:t>
            </a:r>
            <a:r>
              <a:rPr lang="en-US" dirty="0" smtClean="0"/>
              <a:t> increases</a:t>
            </a:r>
          </a:p>
          <a:p>
            <a:pPr marL="457200" lvl="1" indent="0">
              <a:buNone/>
            </a:pPr>
            <a:r>
              <a:rPr lang="en-US" smtClean="0"/>
              <a:t>in </a:t>
            </a:r>
            <a:r>
              <a:rPr lang="en-US" dirty="0" smtClean="0"/>
              <a:t>formulas</a:t>
            </a:r>
          </a:p>
          <a:p>
            <a:r>
              <a:rPr lang="en-US" dirty="0" smtClean="0"/>
              <a:t>But sample collection is often expensive</a:t>
            </a:r>
          </a:p>
          <a:p>
            <a:pPr lvl="1"/>
            <a:r>
              <a:rPr lang="en-US" dirty="0" smtClean="0"/>
              <a:t>What is minimum we can get away with?</a:t>
            </a:r>
          </a:p>
        </p:txBody>
      </p:sp>
      <p:graphicFrame>
        <p:nvGraphicFramePr>
          <p:cNvPr id="33797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7294449"/>
              </p:ext>
            </p:extLst>
          </p:nvPr>
        </p:nvGraphicFramePr>
        <p:xfrm>
          <a:off x="7239000" y="2888284"/>
          <a:ext cx="6096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2" name="Equation" r:id="rId4" imgW="253780" imgH="215713" progId="Equation.3">
                  <p:embed/>
                </p:oleObj>
              </mc:Choice>
              <mc:Fallback>
                <p:oleObj name="Equation" r:id="rId4" imgW="253780" imgH="215713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888284"/>
                        <a:ext cx="6096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78C351-9E74-48E5-8B1C-2F234D2B7363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Choosing a Sample Size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To get a given percentage error ±</a:t>
            </a:r>
            <a:r>
              <a:rPr lang="en-US" i="1" smtClean="0"/>
              <a:t>r</a:t>
            </a:r>
            <a:r>
              <a:rPr lang="en-US" sz="1400" smtClean="0"/>
              <a:t> </a:t>
            </a:r>
            <a:r>
              <a:rPr lang="en-US" smtClean="0"/>
              <a:t>%:</a:t>
            </a:r>
          </a:p>
          <a:p>
            <a:pPr>
              <a:spcBef>
                <a:spcPct val="240000"/>
              </a:spcBef>
            </a:pPr>
            <a:r>
              <a:rPr lang="en-US" smtClean="0"/>
              <a:t>Here, </a:t>
            </a:r>
            <a:r>
              <a:rPr lang="en-US" i="1" smtClean="0"/>
              <a:t>z</a:t>
            </a:r>
            <a:r>
              <a:rPr lang="en-US" smtClean="0"/>
              <a:t> represents either </a:t>
            </a:r>
            <a:r>
              <a:rPr lang="en-US" i="1" smtClean="0"/>
              <a:t>z</a:t>
            </a:r>
            <a:r>
              <a:rPr lang="en-US" smtClean="0"/>
              <a:t> or </a:t>
            </a:r>
            <a:r>
              <a:rPr lang="en-US" i="1" smtClean="0"/>
              <a:t>t</a:t>
            </a:r>
            <a:r>
              <a:rPr lang="en-US" smtClean="0"/>
              <a:t> as appropriate</a:t>
            </a:r>
          </a:p>
          <a:p>
            <a:r>
              <a:rPr lang="en-US" smtClean="0"/>
              <a:t>For a proportion </a:t>
            </a:r>
            <a:r>
              <a:rPr lang="en-US" i="1" smtClean="0"/>
              <a:t>p </a:t>
            </a:r>
            <a:r>
              <a:rPr lang="en-US" smtClean="0"/>
              <a:t>= </a:t>
            </a:r>
            <a:r>
              <a:rPr lang="en-US" i="1" smtClean="0"/>
              <a:t>k</a:t>
            </a:r>
            <a:r>
              <a:rPr lang="en-US" smtClean="0"/>
              <a:t>/</a:t>
            </a:r>
            <a:r>
              <a:rPr lang="en-US" i="1" smtClean="0"/>
              <a:t>n</a:t>
            </a:r>
            <a:r>
              <a:rPr lang="en-US" smtClean="0"/>
              <a:t>:</a:t>
            </a:r>
          </a:p>
        </p:txBody>
      </p:sp>
      <p:graphicFrame>
        <p:nvGraphicFramePr>
          <p:cNvPr id="34821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514600" y="2435225"/>
          <a:ext cx="25146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1" name="Equation" r:id="rId4" imgW="926698" imgH="495085" progId="Equation.3">
                  <p:embed/>
                </p:oleObj>
              </mc:Choice>
              <mc:Fallback>
                <p:oleObj name="Equation" r:id="rId4" imgW="926698" imgH="495085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435225"/>
                        <a:ext cx="2514600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2562225" y="5207000"/>
          <a:ext cx="23907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2" name="Equation" r:id="rId6" imgW="965200" imgH="393700" progId="Equation.3">
                  <p:embed/>
                </p:oleObj>
              </mc:Choice>
              <mc:Fallback>
                <p:oleObj name="Equation" r:id="rId6" imgW="965200" imgH="3937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225" y="5207000"/>
                        <a:ext cx="2390775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4B0885-F20F-482E-A469-0BF01E6814C0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Example of</a:t>
            </a:r>
            <a:br>
              <a:rPr lang="en-US" smtClean="0"/>
            </a:br>
            <a:r>
              <a:rPr lang="en-US" smtClean="0"/>
              <a:t>Choosing Sample Size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Five runs of a compilation took 22.5, 19.8, 21.1, 26.7, 20.2 seconds</a:t>
            </a:r>
          </a:p>
          <a:p>
            <a:r>
              <a:rPr lang="en-US" dirty="0" smtClean="0"/>
              <a:t>How many runs to get ±5</a:t>
            </a:r>
            <a:r>
              <a:rPr lang="en-US" b="1" dirty="0" smtClean="0">
                <a:solidFill>
                  <a:srgbClr val="FF0000"/>
                </a:solidFill>
              </a:rPr>
              <a:t>%</a:t>
            </a:r>
            <a:r>
              <a:rPr lang="en-US" dirty="0" smtClean="0"/>
              <a:t> confidence interval at 90% confidence level?</a:t>
            </a:r>
          </a:p>
          <a:p>
            <a:r>
              <a:rPr lang="en-US" dirty="0" smtClean="0"/>
              <a:t>   = 22.1, </a:t>
            </a:r>
            <a:r>
              <a:rPr lang="en-US" i="1" dirty="0" smtClean="0"/>
              <a:t>s</a:t>
            </a:r>
            <a:r>
              <a:rPr lang="en-US" dirty="0" smtClean="0"/>
              <a:t> = 2.8, </a:t>
            </a:r>
            <a:r>
              <a:rPr lang="en-US" i="1" dirty="0" smtClean="0"/>
              <a:t>t</a:t>
            </a:r>
            <a:r>
              <a:rPr lang="en-US" baseline="-25000" dirty="0" smtClean="0"/>
              <a:t>0.95;4</a:t>
            </a:r>
            <a:r>
              <a:rPr lang="en-US" i="1" dirty="0" smtClean="0"/>
              <a:t> </a:t>
            </a:r>
            <a:r>
              <a:rPr lang="en-US" dirty="0" smtClean="0"/>
              <a:t>= 2.132</a:t>
            </a:r>
          </a:p>
          <a:p>
            <a:pPr>
              <a:lnSpc>
                <a:spcPct val="21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40000"/>
              </a:lnSpc>
              <a:spcBef>
                <a:spcPct val="100000"/>
              </a:spcBef>
            </a:pPr>
            <a:r>
              <a:rPr lang="en-US" dirty="0" smtClean="0"/>
              <a:t>Note that first 5 runs can’t be reused! </a:t>
            </a:r>
          </a:p>
        </p:txBody>
      </p:sp>
      <p:graphicFrame>
        <p:nvGraphicFramePr>
          <p:cNvPr id="35845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1044575" y="3952875"/>
          <a:ext cx="3810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5" name="Equation" r:id="rId4" imgW="139579" imgH="164957" progId="Equation.3">
                  <p:embed/>
                </p:oleObj>
              </mc:Choice>
              <mc:Fallback>
                <p:oleObj name="Equation" r:id="rId4" imgW="139579" imgH="164957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3952875"/>
                        <a:ext cx="38100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055688" y="4495800"/>
          <a:ext cx="6781800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6" name="Equation" r:id="rId6" imgW="2540000" imgH="495300" progId="Equation.3">
                  <p:embed/>
                </p:oleObj>
              </mc:Choice>
              <mc:Fallback>
                <p:oleObj name="Equation" r:id="rId6" imgW="2540000" imgH="4953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4495800"/>
                        <a:ext cx="6781800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White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7EBFF4-A0AC-4136-8893-8E6DBB81F83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Sample Statistics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How tall is a human?</a:t>
            </a:r>
          </a:p>
          <a:p>
            <a:pPr lvl="1"/>
            <a:r>
              <a:rPr lang="en-US" smtClean="0"/>
              <a:t>People in Lov 103 have a mean height</a:t>
            </a:r>
          </a:p>
          <a:p>
            <a:pPr lvl="1"/>
            <a:r>
              <a:rPr lang="en-US" smtClean="0"/>
              <a:t>People in Lov 301 have a different mean</a:t>
            </a:r>
          </a:p>
          <a:p>
            <a:r>
              <a:rPr lang="en-US" smtClean="0"/>
              <a:t>Sample mean is </a:t>
            </a:r>
            <a:r>
              <a:rPr lang="en-US" i="1" smtClean="0"/>
              <a:t>itself</a:t>
            </a:r>
            <a:r>
              <a:rPr lang="en-US" smtClean="0"/>
              <a:t> a random variable</a:t>
            </a:r>
          </a:p>
          <a:p>
            <a:pPr lvl="1"/>
            <a:r>
              <a:rPr lang="en-US" smtClean="0"/>
              <a:t>Has own distribution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234421-38AF-44CC-8C54-8C5830B296B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Estimating Population</a:t>
            </a:r>
            <a:br>
              <a:rPr lang="en-US" smtClean="0"/>
            </a:br>
            <a:r>
              <a:rPr lang="en-US" smtClean="0"/>
              <a:t>from Samples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How tall is a human?</a:t>
            </a:r>
          </a:p>
          <a:p>
            <a:pPr lvl="1"/>
            <a:r>
              <a:rPr lang="en-US" smtClean="0"/>
              <a:t>Measure everybody in this room</a:t>
            </a:r>
          </a:p>
          <a:p>
            <a:pPr lvl="1"/>
            <a:r>
              <a:rPr lang="en-US" smtClean="0"/>
              <a:t>Calculate sample mean </a:t>
            </a:r>
          </a:p>
          <a:p>
            <a:pPr lvl="1"/>
            <a:r>
              <a:rPr lang="en-US" smtClean="0"/>
              <a:t>Assume population mean </a:t>
            </a:r>
            <a:r>
              <a:rPr lang="en-US" i="1" smtClean="0">
                <a:latin typeface="Symbol" pitchFamily="18" charset="2"/>
              </a:rPr>
              <a:t></a:t>
            </a:r>
            <a:r>
              <a:rPr lang="en-US" smtClean="0">
                <a:latin typeface="Symbol" pitchFamily="18" charset="2"/>
              </a:rPr>
              <a:t></a:t>
            </a:r>
            <a:r>
              <a:rPr lang="en-US" smtClean="0"/>
              <a:t>equals</a:t>
            </a:r>
          </a:p>
          <a:p>
            <a:r>
              <a:rPr lang="en-US" smtClean="0"/>
              <a:t>What is the error in our estimate?</a:t>
            </a:r>
          </a:p>
        </p:txBody>
      </p:sp>
      <p:graphicFrame>
        <p:nvGraphicFramePr>
          <p:cNvPr id="7173" name="Object 6"/>
          <p:cNvGraphicFramePr>
            <a:graphicFrameLocks noChangeAspect="1"/>
          </p:cNvGraphicFramePr>
          <p:nvPr/>
        </p:nvGraphicFramePr>
        <p:xfrm>
          <a:off x="5270500" y="2971800"/>
          <a:ext cx="3683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4" imgW="139579" imgH="164957" progId="Equation.3">
                  <p:embed/>
                </p:oleObj>
              </mc:Choice>
              <mc:Fallback>
                <p:oleObj name="Equation" r:id="rId4" imgW="139579" imgH="16495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0" y="2971800"/>
                        <a:ext cx="3683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7"/>
          <p:cNvGraphicFramePr>
            <a:graphicFrameLocks noChangeAspect="1"/>
          </p:cNvGraphicFramePr>
          <p:nvPr/>
        </p:nvGraphicFramePr>
        <p:xfrm>
          <a:off x="7010400" y="3451225"/>
          <a:ext cx="3683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Equation" r:id="rId6" imgW="139579" imgH="164957" progId="Equation.3">
                  <p:embed/>
                </p:oleObj>
              </mc:Choice>
              <mc:Fallback>
                <p:oleObj name="Equation" r:id="rId6" imgW="139579" imgH="16495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451225"/>
                        <a:ext cx="3683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D5B7FB8-75AC-4689-A752-D348B46C690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Estimating Error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Sample mean is a random variable</a:t>
            </a:r>
          </a:p>
          <a:p>
            <a:pPr lvl="1">
              <a:buFont typeface="Symbol" pitchFamily="18" charset="2"/>
              <a:buChar char="Þ"/>
            </a:pPr>
            <a:r>
              <a:rPr lang="en-US" smtClean="0"/>
              <a:t> Mean has some distribution</a:t>
            </a:r>
          </a:p>
          <a:p>
            <a:pPr lvl="1">
              <a:buFont typeface="Symbol" pitchFamily="18" charset="2"/>
              <a:buChar char="\"/>
            </a:pPr>
            <a:r>
              <a:rPr lang="en-US" smtClean="0"/>
              <a:t>Multiple sample means have “mean of means”</a:t>
            </a:r>
          </a:p>
          <a:p>
            <a:r>
              <a:rPr lang="en-US" smtClean="0"/>
              <a:t>Knowing distribution of means, we can estimate error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5AA7BC-25B6-4697-98E3-30C558F22187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Estimating the Value</a:t>
            </a:r>
            <a:br>
              <a:rPr lang="en-US" smtClean="0"/>
            </a:br>
            <a:r>
              <a:rPr lang="en-US" smtClean="0"/>
              <a:t>of a Random Variable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How tall is Fred?</a:t>
            </a:r>
          </a:p>
          <a:p>
            <a:r>
              <a:rPr lang="en-US" smtClean="0"/>
              <a:t>Suppose average human height is 170 cm</a:t>
            </a:r>
          </a:p>
          <a:p>
            <a:pPr lvl="1">
              <a:buFont typeface="Symbol" pitchFamily="18" charset="2"/>
              <a:buChar char="\"/>
            </a:pPr>
            <a:r>
              <a:rPr lang="en-US" smtClean="0"/>
              <a:t>Fred is 170 cm tall</a:t>
            </a:r>
          </a:p>
          <a:p>
            <a:pPr lvl="1"/>
            <a:r>
              <a:rPr lang="en-US" smtClean="0"/>
              <a:t>Yeah, right</a:t>
            </a:r>
          </a:p>
          <a:p>
            <a:r>
              <a:rPr lang="en-US" smtClean="0"/>
              <a:t>Safer to assume a range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4492D4-370A-43AF-B139-A653A98618B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0243" name="AutoShape 2"/>
          <p:cNvSpPr>
            <a:spLocks noGrp="1" noChangeArrowheads="1"/>
          </p:cNvSpPr>
          <p:nvPr>
            <p:ph type="title"/>
          </p:nvPr>
        </p:nvSpPr>
        <p:spPr>
          <a:xfrm>
            <a:off x="693738" y="615950"/>
            <a:ext cx="7756525" cy="1130300"/>
          </a:xfrm>
          <a:prstGeom prst="roundRect">
            <a:avLst>
              <a:gd name="adj" fmla="val 16667"/>
            </a:avLst>
          </a:prstGeom>
          <a:noFill/>
          <a:ln w="12700" cap="flat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smtClean="0"/>
              <a:t>Confidence Intervals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How tall is Fred?</a:t>
            </a:r>
          </a:p>
          <a:p>
            <a:pPr lvl="1"/>
            <a:r>
              <a:rPr lang="en-US" smtClean="0"/>
              <a:t>Suppose 90% of humans are between 155 and 190 cm</a:t>
            </a:r>
          </a:p>
          <a:p>
            <a:pPr lvl="1">
              <a:buFont typeface="Symbol" pitchFamily="18" charset="2"/>
              <a:buChar char="\"/>
            </a:pPr>
            <a:r>
              <a:rPr lang="en-US" smtClean="0"/>
              <a:t>Fred is between 155 and 190 cm</a:t>
            </a:r>
          </a:p>
          <a:p>
            <a:r>
              <a:rPr lang="en-US" smtClean="0"/>
              <a:t>We are </a:t>
            </a:r>
            <a:r>
              <a:rPr lang="en-US" i="1" smtClean="0"/>
              <a:t>90% confident</a:t>
            </a:r>
            <a:r>
              <a:rPr lang="en-US" smtClean="0"/>
              <a:t> that Fred is between 155 and 190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4C46F9-CE9B-45DF-AE1F-FC8891E75D0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Confidence Interval</a:t>
            </a:r>
            <a:br>
              <a:rPr lang="en-US" smtClean="0"/>
            </a:br>
            <a:r>
              <a:rPr lang="en-US" smtClean="0"/>
              <a:t>of Sample Mean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Knowing where 90% of sample means fall, we can state a 90% confidence interval</a:t>
            </a:r>
          </a:p>
          <a:p>
            <a:r>
              <a:rPr lang="en-US" smtClean="0"/>
              <a:t>Key is </a:t>
            </a:r>
            <a:r>
              <a:rPr lang="en-US" i="1" smtClean="0"/>
              <a:t>Central Limit Theorem:</a:t>
            </a:r>
            <a:endParaRPr lang="en-US" smtClean="0"/>
          </a:p>
          <a:p>
            <a:pPr lvl="1"/>
            <a:r>
              <a:rPr lang="en-US" smtClean="0"/>
              <a:t>Sample means are normally distributed</a:t>
            </a:r>
          </a:p>
          <a:p>
            <a:pPr lvl="1"/>
            <a:r>
              <a:rPr lang="en-US" smtClean="0"/>
              <a:t>Only if independent</a:t>
            </a:r>
          </a:p>
          <a:p>
            <a:pPr lvl="1"/>
            <a:r>
              <a:rPr lang="en-US" smtClean="0"/>
              <a:t>Mean of sample means is population mean </a:t>
            </a:r>
            <a:r>
              <a:rPr lang="en-US" i="1" smtClean="0">
                <a:latin typeface="Symbol" pitchFamily="18" charset="2"/>
              </a:rPr>
              <a:t></a:t>
            </a:r>
            <a:endParaRPr lang="en-US" smtClean="0"/>
          </a:p>
          <a:p>
            <a:pPr lvl="1"/>
            <a:r>
              <a:rPr lang="en-US" smtClean="0"/>
              <a:t>Standard deviation of sample means (</a:t>
            </a:r>
            <a:r>
              <a:rPr lang="en-US" i="1" smtClean="0"/>
              <a:t>standard error) </a:t>
            </a:r>
            <a:r>
              <a:rPr lang="en-US" smtClean="0"/>
              <a:t>is</a:t>
            </a:r>
            <a:endParaRPr lang="en-US" i="1" smtClean="0"/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4419600" y="6107113"/>
          <a:ext cx="83820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Equation" r:id="rId4" imgW="380835" imgH="342751" progId="Equation.3">
                  <p:embed/>
                </p:oleObj>
              </mc:Choice>
              <mc:Fallback>
                <p:oleObj name="Equation" r:id="rId4" imgW="380835" imgH="34275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6107113"/>
                        <a:ext cx="838200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stdlect">
  <a:themeElements>
    <a:clrScheme name="">
      <a:dk1>
        <a:srgbClr val="000000"/>
      </a:dk1>
      <a:lt1>
        <a:srgbClr val="FFFFFF"/>
      </a:lt1>
      <a:dk2>
        <a:srgbClr val="0033CC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tdlect.po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dlect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lect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\\BOW\GEOFF\cs147\slides\stdlect.pot</Template>
  <TotalTime>259</TotalTime>
  <Pages>66</Pages>
  <Words>1468</Words>
  <Application>Microsoft Office PowerPoint</Application>
  <PresentationFormat>On-screen Show (4:3)</PresentationFormat>
  <Paragraphs>255</Paragraphs>
  <Slides>39</Slides>
  <Notes>37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Cambria Math</vt:lpstr>
      <vt:lpstr>Comic Sans MS</vt:lpstr>
      <vt:lpstr>Symbol</vt:lpstr>
      <vt:lpstr>Times New Roman</vt:lpstr>
      <vt:lpstr>Wingdings</vt:lpstr>
      <vt:lpstr>stdlect</vt:lpstr>
      <vt:lpstr>Equation</vt:lpstr>
      <vt:lpstr>Chart</vt:lpstr>
      <vt:lpstr>Comparing Systems Using Sample Data</vt:lpstr>
      <vt:lpstr>Comparison Methodology</vt:lpstr>
      <vt:lpstr>What is a Sample?</vt:lpstr>
      <vt:lpstr>Sample Statistics</vt:lpstr>
      <vt:lpstr>Estimating Population from Samples</vt:lpstr>
      <vt:lpstr>Estimating Error</vt:lpstr>
      <vt:lpstr>Estimating the Value of a Random Variable</vt:lpstr>
      <vt:lpstr>Confidence Intervals</vt:lpstr>
      <vt:lpstr>Confidence Interval of Sample Mean</vt:lpstr>
      <vt:lpstr>Estimating Confidence Intervals</vt:lpstr>
      <vt:lpstr>The z Distribution</vt:lpstr>
      <vt:lpstr>Example of z Distribution</vt:lpstr>
      <vt:lpstr>Example of z Distribution</vt:lpstr>
      <vt:lpstr>Graph of  z Distribution Example</vt:lpstr>
      <vt:lpstr>The t Distribution</vt:lpstr>
      <vt:lpstr>Example of t Distribution</vt:lpstr>
      <vt:lpstr>Example of t Distribution</vt:lpstr>
      <vt:lpstr>Graph of  t Distribution Example</vt:lpstr>
      <vt:lpstr>Getting More Confidence</vt:lpstr>
      <vt:lpstr>Confidence Intervals vs. Standard Deviations</vt:lpstr>
      <vt:lpstr>Confidence Intervals vs. Standard Deviations</vt:lpstr>
      <vt:lpstr>Making Decisions</vt:lpstr>
      <vt:lpstr>Testing for Zero Mean</vt:lpstr>
      <vt:lpstr>Comparing Alternatives</vt:lpstr>
      <vt:lpstr>Comparing Paired Observations</vt:lpstr>
      <vt:lpstr>Example: Comparing Paired Observations</vt:lpstr>
      <vt:lpstr>Comparing Unpaired Observations</vt:lpstr>
      <vt:lpstr>The t-test (1)</vt:lpstr>
      <vt:lpstr>The t-test (2)</vt:lpstr>
      <vt:lpstr>The t-test (2)</vt:lpstr>
      <vt:lpstr>Comparing Proportions</vt:lpstr>
      <vt:lpstr>Special Considerations</vt:lpstr>
      <vt:lpstr>Selecting a Confidence Level</vt:lpstr>
      <vt:lpstr>Hypothesis Testing</vt:lpstr>
      <vt:lpstr>One-Sided Confidence Intervals</vt:lpstr>
      <vt:lpstr>Sample Sizes</vt:lpstr>
      <vt:lpstr>Choosing a Sample Size</vt:lpstr>
      <vt:lpstr>Example of Choosing Sample Size</vt:lpstr>
      <vt:lpstr>White Slide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Systems Using Sample Data  Experimental Methodology for Software Systems October 2, 1996</dc:title>
  <dc:creator>Geoff Kuenning</dc:creator>
  <cp:lastModifiedBy>awang</cp:lastModifiedBy>
  <cp:revision>82</cp:revision>
  <cp:lastPrinted>1601-01-01T00:00:00Z</cp:lastPrinted>
  <dcterms:created xsi:type="dcterms:W3CDTF">1996-09-11T15:05:42Z</dcterms:created>
  <dcterms:modified xsi:type="dcterms:W3CDTF">2020-10-28T20:49:44Z</dcterms:modified>
</cp:coreProperties>
</file>