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8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2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02"/>
  </p:notesMasterIdLst>
  <p:handoutMasterIdLst>
    <p:handoutMasterId r:id="rId103"/>
  </p:handoutMasterIdLst>
  <p:sldIdLst>
    <p:sldId id="321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99" r:id="rId38"/>
    <p:sldId id="400" r:id="rId39"/>
    <p:sldId id="401" r:id="rId40"/>
    <p:sldId id="402" r:id="rId41"/>
    <p:sldId id="333" r:id="rId42"/>
    <p:sldId id="334" r:id="rId43"/>
    <p:sldId id="335" r:id="rId44"/>
    <p:sldId id="336" r:id="rId45"/>
    <p:sldId id="407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4" r:id="rId54"/>
    <p:sldId id="345" r:id="rId55"/>
    <p:sldId id="346" r:id="rId56"/>
    <p:sldId id="347" r:id="rId57"/>
    <p:sldId id="348" r:id="rId58"/>
    <p:sldId id="349" r:id="rId59"/>
    <p:sldId id="350" r:id="rId60"/>
    <p:sldId id="351" r:id="rId61"/>
    <p:sldId id="352" r:id="rId62"/>
    <p:sldId id="353" r:id="rId63"/>
    <p:sldId id="354" r:id="rId64"/>
    <p:sldId id="355" r:id="rId65"/>
    <p:sldId id="356" r:id="rId66"/>
    <p:sldId id="357" r:id="rId67"/>
    <p:sldId id="358" r:id="rId68"/>
    <p:sldId id="359" r:id="rId69"/>
    <p:sldId id="360" r:id="rId70"/>
    <p:sldId id="361" r:id="rId71"/>
    <p:sldId id="362" r:id="rId72"/>
    <p:sldId id="363" r:id="rId73"/>
    <p:sldId id="364" r:id="rId74"/>
    <p:sldId id="365" r:id="rId75"/>
    <p:sldId id="408" r:id="rId76"/>
    <p:sldId id="366" r:id="rId77"/>
    <p:sldId id="367" r:id="rId78"/>
    <p:sldId id="368" r:id="rId79"/>
    <p:sldId id="369" r:id="rId80"/>
    <p:sldId id="370" r:id="rId81"/>
    <p:sldId id="371" r:id="rId82"/>
    <p:sldId id="372" r:id="rId83"/>
    <p:sldId id="373" r:id="rId84"/>
    <p:sldId id="374" r:id="rId85"/>
    <p:sldId id="375" r:id="rId86"/>
    <p:sldId id="383" r:id="rId87"/>
    <p:sldId id="384" r:id="rId88"/>
    <p:sldId id="396" r:id="rId89"/>
    <p:sldId id="397" r:id="rId90"/>
    <p:sldId id="398" r:id="rId91"/>
    <p:sldId id="385" r:id="rId92"/>
    <p:sldId id="405" r:id="rId93"/>
    <p:sldId id="386" r:id="rId94"/>
    <p:sldId id="392" r:id="rId95"/>
    <p:sldId id="388" r:id="rId96"/>
    <p:sldId id="389" r:id="rId97"/>
    <p:sldId id="390" r:id="rId98"/>
    <p:sldId id="391" r:id="rId99"/>
    <p:sldId id="403" r:id="rId100"/>
    <p:sldId id="404" r:id="rId101"/>
  </p:sldIdLst>
  <p:sldSz cx="9144000" cy="6858000" type="screen4x3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4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\qq.xl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wang\Documents\Teaching\CIS%205105%20Computer%20Systems%20Performance%20Analysi%20(Spring%202021)\lecture%202\qq%20examp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wang\Documents\Teaching\CIS%205105%20Computer%20Systems%20Performance%20Analysi%20(Spring%202021)\lecture%202\qq%20examp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\lecture_2_example.x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\qq.x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4"/>
          <c:order val="0"/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</c:v>
                </c:pt>
                <c:pt idx="14">
                  <c:v>-0.6</c:v>
                </c:pt>
                <c:pt idx="15">
                  <c:v>-0.5</c:v>
                </c:pt>
                <c:pt idx="16">
                  <c:v>-0.4</c:v>
                </c:pt>
                <c:pt idx="17">
                  <c:v>-0.3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</c:v>
                </c:pt>
                <c:pt idx="24">
                  <c:v>0.4</c:v>
                </c:pt>
                <c:pt idx="25">
                  <c:v>0.5</c:v>
                </c:pt>
                <c:pt idx="26">
                  <c:v>0.6</c:v>
                </c:pt>
                <c:pt idx="27">
                  <c:v>0.7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</c:v>
                </c:pt>
                <c:pt idx="40">
                  <c:v>2</c:v>
                </c:pt>
              </c:numCache>
            </c:numRef>
          </c:xVal>
          <c:yVal>
            <c:numRef>
              <c:f>Sheet1!$F$2:$F$42</c:f>
              <c:numCache>
                <c:formatCode>General</c:formatCode>
                <c:ptCount val="41"/>
                <c:pt idx="0">
                  <c:v>5.3990966509663181E-2</c:v>
                </c:pt>
                <c:pt idx="1">
                  <c:v>6.5615814770392772E-2</c:v>
                </c:pt>
                <c:pt idx="2">
                  <c:v>7.8950158295739772E-2</c:v>
                </c:pt>
                <c:pt idx="3">
                  <c:v>9.4049077370746817E-2</c:v>
                </c:pt>
                <c:pt idx="4">
                  <c:v>0.11092083467221391</c:v>
                </c:pt>
                <c:pt idx="5">
                  <c:v>0.12951759565743598</c:v>
                </c:pt>
                <c:pt idx="6">
                  <c:v>0.1497274656259697</c:v>
                </c:pt>
                <c:pt idx="7">
                  <c:v>0.17136859203661928</c:v>
                </c:pt>
                <c:pt idx="8">
                  <c:v>0.19418605497053523</c:v>
                </c:pt>
                <c:pt idx="9">
                  <c:v>0.21785217701832774</c:v>
                </c:pt>
                <c:pt idx="10">
                  <c:v>0.24197072450334595</c:v>
                </c:pt>
                <c:pt idx="11">
                  <c:v>0.26608524988138305</c:v>
                </c:pt>
                <c:pt idx="12">
                  <c:v>0.28969155274256975</c:v>
                </c:pt>
                <c:pt idx="13">
                  <c:v>0.3122539333463753</c:v>
                </c:pt>
                <c:pt idx="14">
                  <c:v>0.33322460287004457</c:v>
                </c:pt>
                <c:pt idx="15">
                  <c:v>0.35206532674131441</c:v>
                </c:pt>
                <c:pt idx="16">
                  <c:v>0.36827014027928023</c:v>
                </c:pt>
                <c:pt idx="17">
                  <c:v>0.38138781543562467</c:v>
                </c:pt>
                <c:pt idx="18">
                  <c:v>0.39104269394992608</c:v>
                </c:pt>
                <c:pt idx="19">
                  <c:v>0.39695254745109615</c:v>
                </c:pt>
                <c:pt idx="20">
                  <c:v>0.39894228037538715</c:v>
                </c:pt>
                <c:pt idx="21">
                  <c:v>0.39695254745109615</c:v>
                </c:pt>
                <c:pt idx="22">
                  <c:v>0.39104269394992608</c:v>
                </c:pt>
                <c:pt idx="23">
                  <c:v>0.38138781543562467</c:v>
                </c:pt>
                <c:pt idx="24">
                  <c:v>0.36827014027928023</c:v>
                </c:pt>
                <c:pt idx="25">
                  <c:v>0.35206532674131441</c:v>
                </c:pt>
                <c:pt idx="26">
                  <c:v>0.33322460287004457</c:v>
                </c:pt>
                <c:pt idx="27">
                  <c:v>0.3122539333463753</c:v>
                </c:pt>
                <c:pt idx="28">
                  <c:v>0.28969155274256975</c:v>
                </c:pt>
                <c:pt idx="29">
                  <c:v>0.26608524988138305</c:v>
                </c:pt>
                <c:pt idx="30">
                  <c:v>0.24197072450334595</c:v>
                </c:pt>
                <c:pt idx="31">
                  <c:v>0.21785217701832774</c:v>
                </c:pt>
                <c:pt idx="32">
                  <c:v>0.19418605497053523</c:v>
                </c:pt>
                <c:pt idx="33">
                  <c:v>0.17136859203661928</c:v>
                </c:pt>
                <c:pt idx="34">
                  <c:v>0.1497274656259697</c:v>
                </c:pt>
                <c:pt idx="35">
                  <c:v>0.12951759565743598</c:v>
                </c:pt>
                <c:pt idx="36">
                  <c:v>0.11092083467221391</c:v>
                </c:pt>
                <c:pt idx="37">
                  <c:v>9.4049077370746817E-2</c:v>
                </c:pt>
                <c:pt idx="38">
                  <c:v>7.8950158295739772E-2</c:v>
                </c:pt>
                <c:pt idx="39">
                  <c:v>6.5615814770392772E-2</c:v>
                </c:pt>
                <c:pt idx="40">
                  <c:v>5.3990966509663181E-2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97600"/>
        <c:axId val="-732897056"/>
      </c:scatterChart>
      <c:valAx>
        <c:axId val="-732897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crossAx val="-732897056"/>
        <c:crosses val="autoZero"/>
        <c:crossBetween val="midCat"/>
      </c:valAx>
      <c:valAx>
        <c:axId val="-732897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73289760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inverted</a:t>
            </a:r>
            <a:r>
              <a:rPr lang="en-US" baseline="0"/>
              <a:t> normal distribution</a:t>
            </a:r>
            <a:endParaRPr lang="en-US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Sheet1!$F$46</c:f>
              <c:strCache>
                <c:ptCount val="1"/>
                <c:pt idx="0">
                  <c:v>-2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Sheet1!$E$47:$E$86</c:f>
              <c:numCache>
                <c:formatCode>General</c:formatCode>
                <c:ptCount val="40"/>
                <c:pt idx="0">
                  <c:v>6.5615814770392826E-3</c:v>
                </c:pt>
                <c:pt idx="1">
                  <c:v>1.4456597306613252E-2</c:v>
                </c:pt>
                <c:pt idx="2">
                  <c:v>2.386150504368794E-2</c:v>
                </c:pt>
                <c:pt idx="3">
                  <c:v>3.4953588510909316E-2</c:v>
                </c:pt>
                <c:pt idx="4">
                  <c:v>4.7905348076652907E-2</c:v>
                </c:pt>
                <c:pt idx="5">
                  <c:v>6.2878094639249912E-2</c:v>
                </c:pt>
                <c:pt idx="6">
                  <c:v>8.001495384291181E-2</c:v>
                </c:pt>
                <c:pt idx="7">
                  <c:v>9.9433559339965352E-2</c:v>
                </c:pt>
                <c:pt idx="8">
                  <c:v>0.12121877704179812</c:v>
                </c:pt>
                <c:pt idx="9">
                  <c:v>0.14541584949213276</c:v>
                </c:pt>
                <c:pt idx="10">
                  <c:v>0.17202437448027103</c:v>
                </c:pt>
                <c:pt idx="11">
                  <c:v>0.20099352975452797</c:v>
                </c:pt>
                <c:pt idx="12">
                  <c:v>0.23221892308916556</c:v>
                </c:pt>
                <c:pt idx="13">
                  <c:v>0.26554138337617</c:v>
                </c:pt>
                <c:pt idx="14">
                  <c:v>0.30074791605030143</c:v>
                </c:pt>
                <c:pt idx="15">
                  <c:v>0.33757493007822953</c:v>
                </c:pt>
                <c:pt idx="16">
                  <c:v>0.37571371162179196</c:v>
                </c:pt>
                <c:pt idx="17">
                  <c:v>0.41481798101678463</c:v>
                </c:pt>
                <c:pt idx="18">
                  <c:v>0.45451323576189417</c:v>
                </c:pt>
                <c:pt idx="19">
                  <c:v>0.49440746379943301</c:v>
                </c:pt>
                <c:pt idx="20">
                  <c:v>0.53410271854454261</c:v>
                </c:pt>
                <c:pt idx="21">
                  <c:v>0.57320698793953506</c:v>
                </c:pt>
                <c:pt idx="22">
                  <c:v>0.61134576948309771</c:v>
                </c:pt>
                <c:pt idx="23">
                  <c:v>0.64817278351102559</c:v>
                </c:pt>
                <c:pt idx="24">
                  <c:v>0.68337931618515702</c:v>
                </c:pt>
                <c:pt idx="25">
                  <c:v>0.7167017764721616</c:v>
                </c:pt>
                <c:pt idx="26">
                  <c:v>0.74792716980679874</c:v>
                </c:pt>
                <c:pt idx="27">
                  <c:v>0.77689632508105588</c:v>
                </c:pt>
                <c:pt idx="28">
                  <c:v>0.80350485006919425</c:v>
                </c:pt>
                <c:pt idx="29">
                  <c:v>0.82770192251952901</c:v>
                </c:pt>
                <c:pt idx="30">
                  <c:v>0.8494871402213614</c:v>
                </c:pt>
                <c:pt idx="31">
                  <c:v>0.86890574571841528</c:v>
                </c:pt>
                <c:pt idx="32">
                  <c:v>0.88604260492207709</c:v>
                </c:pt>
                <c:pt idx="33">
                  <c:v>0.90101535148467404</c:v>
                </c:pt>
                <c:pt idx="34">
                  <c:v>0.9139671110504175</c:v>
                </c:pt>
                <c:pt idx="35">
                  <c:v>0.92505919451763896</c:v>
                </c:pt>
                <c:pt idx="36">
                  <c:v>0.93446410225471366</c:v>
                </c:pt>
                <c:pt idx="37">
                  <c:v>0.94235911808428763</c:v>
                </c:pt>
                <c:pt idx="38">
                  <c:v>0.94892069956132685</c:v>
                </c:pt>
                <c:pt idx="39">
                  <c:v>0.95431979621229313</c:v>
                </c:pt>
              </c:numCache>
            </c:numRef>
          </c:xVal>
          <c:yVal>
            <c:numRef>
              <c:f>Sheet1!$F$47:$F$86</c:f>
              <c:numCache>
                <c:formatCode>General</c:formatCode>
                <c:ptCount val="40"/>
                <c:pt idx="0">
                  <c:v>-1.9000000000000001</c:v>
                </c:pt>
                <c:pt idx="1">
                  <c:v>-1.8</c:v>
                </c:pt>
                <c:pt idx="2">
                  <c:v>-1.7</c:v>
                </c:pt>
                <c:pt idx="3">
                  <c:v>-1.6</c:v>
                </c:pt>
                <c:pt idx="4">
                  <c:v>-1.5</c:v>
                </c:pt>
                <c:pt idx="5">
                  <c:v>-1.4</c:v>
                </c:pt>
                <c:pt idx="6">
                  <c:v>-1.3</c:v>
                </c:pt>
                <c:pt idx="7">
                  <c:v>-1.2</c:v>
                </c:pt>
                <c:pt idx="8">
                  <c:v>-1.1000000000000001</c:v>
                </c:pt>
                <c:pt idx="9">
                  <c:v>-1</c:v>
                </c:pt>
                <c:pt idx="10">
                  <c:v>-0.9</c:v>
                </c:pt>
                <c:pt idx="11">
                  <c:v>-0.8</c:v>
                </c:pt>
                <c:pt idx="12">
                  <c:v>-0.70000000000000007</c:v>
                </c:pt>
                <c:pt idx="13">
                  <c:v>-0.60000000000000009</c:v>
                </c:pt>
                <c:pt idx="14">
                  <c:v>-0.5</c:v>
                </c:pt>
                <c:pt idx="15">
                  <c:v>-0.4</c:v>
                </c:pt>
                <c:pt idx="16">
                  <c:v>-0.30000000000000004</c:v>
                </c:pt>
                <c:pt idx="17">
                  <c:v>-0.2</c:v>
                </c:pt>
                <c:pt idx="18">
                  <c:v>-0.1</c:v>
                </c:pt>
                <c:pt idx="19">
                  <c:v>0</c:v>
                </c:pt>
                <c:pt idx="20">
                  <c:v>0.1</c:v>
                </c:pt>
                <c:pt idx="21">
                  <c:v>0.2</c:v>
                </c:pt>
                <c:pt idx="22">
                  <c:v>0.30000000000000004</c:v>
                </c:pt>
                <c:pt idx="23">
                  <c:v>0.4</c:v>
                </c:pt>
                <c:pt idx="24">
                  <c:v>0.5</c:v>
                </c:pt>
                <c:pt idx="25">
                  <c:v>0.60000000000000009</c:v>
                </c:pt>
                <c:pt idx="26">
                  <c:v>0.70000000000000007</c:v>
                </c:pt>
                <c:pt idx="27">
                  <c:v>0.8</c:v>
                </c:pt>
                <c:pt idx="28">
                  <c:v>0.9</c:v>
                </c:pt>
                <c:pt idx="29">
                  <c:v>1</c:v>
                </c:pt>
                <c:pt idx="30">
                  <c:v>1.1000000000000001</c:v>
                </c:pt>
                <c:pt idx="31">
                  <c:v>1.2</c:v>
                </c:pt>
                <c:pt idx="32">
                  <c:v>1.3</c:v>
                </c:pt>
                <c:pt idx="33">
                  <c:v>1.4</c:v>
                </c:pt>
                <c:pt idx="34">
                  <c:v>1.5</c:v>
                </c:pt>
                <c:pt idx="35">
                  <c:v>1.6</c:v>
                </c:pt>
                <c:pt idx="36">
                  <c:v>1.7</c:v>
                </c:pt>
                <c:pt idx="37">
                  <c:v>1.8</c:v>
                </c:pt>
                <c:pt idx="38">
                  <c:v>1.9000000000000001</c:v>
                </c:pt>
                <c:pt idx="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95424"/>
        <c:axId val="-732888352"/>
      </c:scatterChart>
      <c:valAx>
        <c:axId val="-732895424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8352"/>
        <c:crosses val="autoZero"/>
        <c:crossBetween val="midCat"/>
        <c:minorUnit val="0.1"/>
      </c:valAx>
      <c:valAx>
        <c:axId val="-7328883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x=F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(y</a:t>
                </a:r>
                <a:r>
                  <a:rPr lang="en-US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542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yi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Sheet1!$C$3:$C$12</c:f>
              <c:numCache>
                <c:formatCode>0.00</c:formatCode>
                <c:ptCount val="10"/>
                <c:pt idx="0">
                  <c:v>-1.646839288608541</c:v>
                </c:pt>
                <c:pt idx="1">
                  <c:v>-1.0348120568824546</c:v>
                </c:pt>
                <c:pt idx="2">
                  <c:v>-0.67234481227438181</c:v>
                </c:pt>
                <c:pt idx="3">
                  <c:v>-0.38375344638642911</c:v>
                </c:pt>
                <c:pt idx="4">
                  <c:v>-0.12510020748818707</c:v>
                </c:pt>
                <c:pt idx="5">
                  <c:v>0.12510020748818707</c:v>
                </c:pt>
                <c:pt idx="6">
                  <c:v>0.38375344638642911</c:v>
                </c:pt>
                <c:pt idx="7">
                  <c:v>0.67234481227438181</c:v>
                </c:pt>
                <c:pt idx="8">
                  <c:v>1.0348120568824539</c:v>
                </c:pt>
                <c:pt idx="9">
                  <c:v>1.646839288608541</c:v>
                </c:pt>
              </c:numCache>
            </c:numRef>
          </c:xVal>
          <c:yVal>
            <c:numRef>
              <c:f>Sheet1!$D$3:$D$12</c:f>
              <c:numCache>
                <c:formatCode>General</c:formatCode>
                <c:ptCount val="10"/>
                <c:pt idx="0">
                  <c:v>-17</c:v>
                </c:pt>
                <c:pt idx="1">
                  <c:v>-10</c:v>
                </c:pt>
                <c:pt idx="2">
                  <c:v>-4.8</c:v>
                </c:pt>
                <c:pt idx="3">
                  <c:v>2</c:v>
                </c:pt>
                <c:pt idx="4">
                  <c:v>5.4</c:v>
                </c:pt>
                <c:pt idx="5">
                  <c:v>27</c:v>
                </c:pt>
                <c:pt idx="6">
                  <c:v>84.3</c:v>
                </c:pt>
                <c:pt idx="7">
                  <c:v>92</c:v>
                </c:pt>
                <c:pt idx="8">
                  <c:v>445</c:v>
                </c:pt>
                <c:pt idx="9">
                  <c:v>2056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682149968"/>
        <c:axId val="-682151056"/>
      </c:scatterChart>
      <c:valAx>
        <c:axId val="-682149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82151056"/>
        <c:crosses val="autoZero"/>
        <c:crossBetween val="midCat"/>
      </c:valAx>
      <c:valAx>
        <c:axId val="-682151056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821499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yi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Sheet1!$C$3:$C$10</c:f>
              <c:numCache>
                <c:formatCode>0.00</c:formatCode>
                <c:ptCount val="8"/>
                <c:pt idx="0">
                  <c:v>-1.646839288608541</c:v>
                </c:pt>
                <c:pt idx="1">
                  <c:v>-1.0348120568824546</c:v>
                </c:pt>
                <c:pt idx="2">
                  <c:v>-0.67234481227438181</c:v>
                </c:pt>
                <c:pt idx="3">
                  <c:v>-0.38375344638642911</c:v>
                </c:pt>
                <c:pt idx="4">
                  <c:v>-0.12510020748818707</c:v>
                </c:pt>
                <c:pt idx="5">
                  <c:v>0.12510020748818707</c:v>
                </c:pt>
                <c:pt idx="6">
                  <c:v>0.38375344638642911</c:v>
                </c:pt>
                <c:pt idx="7">
                  <c:v>0.67234481227438181</c:v>
                </c:pt>
              </c:numCache>
            </c:numRef>
          </c:xVal>
          <c:yVal>
            <c:numRef>
              <c:f>Sheet1!$D$3:$D$10</c:f>
              <c:numCache>
                <c:formatCode>General</c:formatCode>
                <c:ptCount val="8"/>
                <c:pt idx="0">
                  <c:v>-17</c:v>
                </c:pt>
                <c:pt idx="1">
                  <c:v>-10</c:v>
                </c:pt>
                <c:pt idx="2">
                  <c:v>-4.8</c:v>
                </c:pt>
                <c:pt idx="3">
                  <c:v>2</c:v>
                </c:pt>
                <c:pt idx="4">
                  <c:v>5.4</c:v>
                </c:pt>
                <c:pt idx="5">
                  <c:v>27</c:v>
                </c:pt>
                <c:pt idx="6">
                  <c:v>84.3</c:v>
                </c:pt>
                <c:pt idx="7">
                  <c:v>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682161392"/>
        <c:axId val="-682155408"/>
      </c:scatterChart>
      <c:valAx>
        <c:axId val="-682161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82155408"/>
        <c:crosses val="autoZero"/>
        <c:crossBetween val="midCat"/>
      </c:valAx>
      <c:valAx>
        <c:axId val="-682155408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82161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yi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Sheet1!$C$3:$C$13</c:f>
              <c:numCache>
                <c:formatCode>0.00</c:formatCode>
                <c:ptCount val="11"/>
                <c:pt idx="0">
                  <c:v>-1.692884905001657</c:v>
                </c:pt>
                <c:pt idx="1">
                  <c:v>-1.095418933048971</c:v>
                </c:pt>
                <c:pt idx="2">
                  <c:v>-0.74569708667360524</c:v>
                </c:pt>
                <c:pt idx="3">
                  <c:v>-0.47097123621203452</c:v>
                </c:pt>
                <c:pt idx="4">
                  <c:v>-0.22888335892891973</c:v>
                </c:pt>
                <c:pt idx="5">
                  <c:v>0</c:v>
                </c:pt>
                <c:pt idx="6">
                  <c:v>0.22888335892892028</c:v>
                </c:pt>
                <c:pt idx="7">
                  <c:v>0.47097123621203452</c:v>
                </c:pt>
                <c:pt idx="8">
                  <c:v>0.74569708667360524</c:v>
                </c:pt>
                <c:pt idx="9">
                  <c:v>1.095418933048971</c:v>
                </c:pt>
                <c:pt idx="10">
                  <c:v>1.6928849050016574</c:v>
                </c:pt>
              </c:numCache>
            </c:numRef>
          </c:xVal>
          <c:yVal>
            <c:numRef>
              <c:f>Sheet1!$D$3:$D$13</c:f>
              <c:numCache>
                <c:formatCode>General</c:formatCode>
                <c:ptCount val="11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7808"/>
        <c:axId val="-732894880"/>
      </c:scatterChart>
      <c:valAx>
        <c:axId val="-732887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-732894880"/>
        <c:crosses val="autoZero"/>
        <c:crossBetween val="midCat"/>
      </c:valAx>
      <c:valAx>
        <c:axId val="-7328948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</a:t>
                </a:r>
                <a:r>
                  <a:rPr lang="en-US" baseline="-25000"/>
                  <a:t>i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73288780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uniform</a:t>
            </a:r>
            <a:r>
              <a:rPr lang="en-US" baseline="0"/>
              <a:t> distribution (pdf)</a:t>
            </a:r>
            <a:endParaRPr lang="en-US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0.5</c:v>
                </c:pt>
                <c:pt idx="20">
                  <c:v>0.5</c:v>
                </c:pt>
                <c:pt idx="21">
                  <c:v>0.5</c:v>
                </c:pt>
                <c:pt idx="22">
                  <c:v>0.5</c:v>
                </c:pt>
                <c:pt idx="23">
                  <c:v>0.5</c:v>
                </c:pt>
                <c:pt idx="24">
                  <c:v>0.5</c:v>
                </c:pt>
                <c:pt idx="25">
                  <c:v>0.5</c:v>
                </c:pt>
                <c:pt idx="26">
                  <c:v>0.5</c:v>
                </c:pt>
                <c:pt idx="27">
                  <c:v>0.5</c:v>
                </c:pt>
                <c:pt idx="28">
                  <c:v>0.5</c:v>
                </c:pt>
                <c:pt idx="29">
                  <c:v>0.5</c:v>
                </c:pt>
                <c:pt idx="30">
                  <c:v>0.5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6720"/>
        <c:axId val="-732891072"/>
      </c:scatterChart>
      <c:valAx>
        <c:axId val="-732886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1072"/>
        <c:crosses val="autoZero"/>
        <c:crossBetween val="midCat"/>
      </c:valAx>
      <c:valAx>
        <c:axId val="-7328910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 = 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672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uniform distribution (cdf)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Sheet1!$C$2:$C$42</c:f>
              <c:numCache>
                <c:formatCode>General</c:formatCode>
                <c:ptCount val="4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4.9999999999999996E-2</c:v>
                </c:pt>
                <c:pt idx="12">
                  <c:v>0.1</c:v>
                </c:pt>
                <c:pt idx="13">
                  <c:v>0.15000000000000005</c:v>
                </c:pt>
                <c:pt idx="14">
                  <c:v>0.2</c:v>
                </c:pt>
                <c:pt idx="15">
                  <c:v>0.25</c:v>
                </c:pt>
                <c:pt idx="16">
                  <c:v>0.30000000000000004</c:v>
                </c:pt>
                <c:pt idx="17">
                  <c:v>0.35000000000000003</c:v>
                </c:pt>
                <c:pt idx="18">
                  <c:v>0.40000000000000008</c:v>
                </c:pt>
                <c:pt idx="19">
                  <c:v>0.45</c:v>
                </c:pt>
                <c:pt idx="20">
                  <c:v>0.5</c:v>
                </c:pt>
                <c:pt idx="21">
                  <c:v>0.54999999999999993</c:v>
                </c:pt>
                <c:pt idx="22">
                  <c:v>0.60000000000000009</c:v>
                </c:pt>
                <c:pt idx="23">
                  <c:v>0.65</c:v>
                </c:pt>
                <c:pt idx="24">
                  <c:v>0.70000000000000007</c:v>
                </c:pt>
                <c:pt idx="25">
                  <c:v>0.75000000000000011</c:v>
                </c:pt>
                <c:pt idx="26">
                  <c:v>0.8</c:v>
                </c:pt>
                <c:pt idx="27">
                  <c:v>0.8500000000000002</c:v>
                </c:pt>
                <c:pt idx="28">
                  <c:v>0.90000000000000013</c:v>
                </c:pt>
                <c:pt idx="29">
                  <c:v>0.95000000000000029</c:v>
                </c:pt>
                <c:pt idx="30">
                  <c:v>1.0000000000000002</c:v>
                </c:pt>
                <c:pt idx="31">
                  <c:v>1.0000000000000002</c:v>
                </c:pt>
                <c:pt idx="32">
                  <c:v>1.0000000000000002</c:v>
                </c:pt>
                <c:pt idx="33">
                  <c:v>1.0000000000000002</c:v>
                </c:pt>
                <c:pt idx="34">
                  <c:v>1.0000000000000002</c:v>
                </c:pt>
                <c:pt idx="35">
                  <c:v>1.0000000000000002</c:v>
                </c:pt>
                <c:pt idx="36">
                  <c:v>1.0000000000000002</c:v>
                </c:pt>
                <c:pt idx="37">
                  <c:v>1.0000000000000002</c:v>
                </c:pt>
                <c:pt idx="38">
                  <c:v>1.0000000000000002</c:v>
                </c:pt>
                <c:pt idx="39">
                  <c:v>1.0000000000000002</c:v>
                </c:pt>
                <c:pt idx="40">
                  <c:v>1.0000000000000002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6176"/>
        <c:axId val="-732892160"/>
      </c:scatterChart>
      <c:valAx>
        <c:axId val="-732886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2160"/>
        <c:crosses val="autoZero"/>
        <c:crossBetween val="midCat"/>
      </c:valAx>
      <c:valAx>
        <c:axId val="-73289216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y = F(x</a:t>
                </a:r>
                <a:r>
                  <a:rPr lang="en-US" dirty="0" smtClean="0"/>
                  <a:t>)</a:t>
                </a:r>
                <a:r>
                  <a:rPr lang="en-US" baseline="0" dirty="0" smtClean="0"/>
                  <a:t> 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617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inverted uniform distribution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Sheet1!$A$47:$A$86</c:f>
              <c:numCache>
                <c:formatCode>General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4.9999999999999996E-2</c:v>
                </c:pt>
                <c:pt idx="11">
                  <c:v>0.1</c:v>
                </c:pt>
                <c:pt idx="12">
                  <c:v>0.15000000000000005</c:v>
                </c:pt>
                <c:pt idx="13">
                  <c:v>0.2</c:v>
                </c:pt>
                <c:pt idx="14">
                  <c:v>0.25</c:v>
                </c:pt>
                <c:pt idx="15">
                  <c:v>0.30000000000000004</c:v>
                </c:pt>
                <c:pt idx="16">
                  <c:v>0.35000000000000003</c:v>
                </c:pt>
                <c:pt idx="17">
                  <c:v>0.40000000000000008</c:v>
                </c:pt>
                <c:pt idx="18">
                  <c:v>0.45</c:v>
                </c:pt>
                <c:pt idx="19">
                  <c:v>0.5</c:v>
                </c:pt>
                <c:pt idx="20">
                  <c:v>0.54999999999999993</c:v>
                </c:pt>
                <c:pt idx="21">
                  <c:v>0.60000000000000009</c:v>
                </c:pt>
                <c:pt idx="22">
                  <c:v>0.65</c:v>
                </c:pt>
                <c:pt idx="23">
                  <c:v>0.70000000000000007</c:v>
                </c:pt>
                <c:pt idx="24">
                  <c:v>0.75000000000000011</c:v>
                </c:pt>
                <c:pt idx="25">
                  <c:v>0.8</c:v>
                </c:pt>
                <c:pt idx="26">
                  <c:v>0.8500000000000002</c:v>
                </c:pt>
                <c:pt idx="27">
                  <c:v>0.90000000000000013</c:v>
                </c:pt>
                <c:pt idx="28">
                  <c:v>0.95000000000000029</c:v>
                </c:pt>
                <c:pt idx="29">
                  <c:v>1.0000000000000002</c:v>
                </c:pt>
                <c:pt idx="30">
                  <c:v>1.0000000000000002</c:v>
                </c:pt>
                <c:pt idx="31">
                  <c:v>1.0000000000000002</c:v>
                </c:pt>
                <c:pt idx="32">
                  <c:v>1.0000000000000002</c:v>
                </c:pt>
                <c:pt idx="33">
                  <c:v>1.0000000000000002</c:v>
                </c:pt>
                <c:pt idx="34">
                  <c:v>1.0000000000000002</c:v>
                </c:pt>
                <c:pt idx="35">
                  <c:v>1.0000000000000002</c:v>
                </c:pt>
                <c:pt idx="36">
                  <c:v>1.0000000000000002</c:v>
                </c:pt>
                <c:pt idx="37">
                  <c:v>1.0000000000000002</c:v>
                </c:pt>
                <c:pt idx="38">
                  <c:v>1.0000000000000002</c:v>
                </c:pt>
                <c:pt idx="39">
                  <c:v>1.0000000000000002</c:v>
                </c:pt>
              </c:numCache>
            </c:numRef>
          </c:xVal>
          <c:yVal>
            <c:numRef>
              <c:f>Sheet1!$B$46:$B$86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9440"/>
        <c:axId val="-732887264"/>
      </c:scatterChart>
      <c:valAx>
        <c:axId val="-732889440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7264"/>
        <c:crosses val="autoZero"/>
        <c:crossBetween val="midCat"/>
        <c:minorUnit val="0.1"/>
      </c:valAx>
      <c:valAx>
        <c:axId val="-7328872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x = </a:t>
                </a:r>
                <a:r>
                  <a:rPr lang="en-US" dirty="0" smtClean="0"/>
                  <a:t>F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(y</a:t>
                </a:r>
                <a:r>
                  <a:rPr lang="en-US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944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triangular distribution (pdf)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Sheet1!$D$2:$D$42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0.1</c:v>
                </c:pt>
                <c:pt idx="12">
                  <c:v>0.2</c:v>
                </c:pt>
                <c:pt idx="13">
                  <c:v>0.30000000000000004</c:v>
                </c:pt>
                <c:pt idx="14">
                  <c:v>0.4</c:v>
                </c:pt>
                <c:pt idx="15">
                  <c:v>0.5</c:v>
                </c:pt>
                <c:pt idx="16">
                  <c:v>0.60000000000000009</c:v>
                </c:pt>
                <c:pt idx="17">
                  <c:v>0.70000000000000007</c:v>
                </c:pt>
                <c:pt idx="18">
                  <c:v>0.8</c:v>
                </c:pt>
                <c:pt idx="19">
                  <c:v>0.9</c:v>
                </c:pt>
                <c:pt idx="20">
                  <c:v>1</c:v>
                </c:pt>
                <c:pt idx="21">
                  <c:v>0.9</c:v>
                </c:pt>
                <c:pt idx="22">
                  <c:v>0.8</c:v>
                </c:pt>
                <c:pt idx="23">
                  <c:v>0.70000000000000007</c:v>
                </c:pt>
                <c:pt idx="24">
                  <c:v>0.60000000000000009</c:v>
                </c:pt>
                <c:pt idx="25">
                  <c:v>0.5</c:v>
                </c:pt>
                <c:pt idx="26">
                  <c:v>0.4</c:v>
                </c:pt>
                <c:pt idx="27">
                  <c:v>0.30000000000000004</c:v>
                </c:pt>
                <c:pt idx="28">
                  <c:v>0.2</c:v>
                </c:pt>
                <c:pt idx="29">
                  <c:v>0.1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91616"/>
        <c:axId val="-732894336"/>
      </c:scatterChart>
      <c:valAx>
        <c:axId val="-7328916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4336"/>
        <c:crosses val="autoZero"/>
        <c:crossBetween val="midCat"/>
      </c:valAx>
      <c:valAx>
        <c:axId val="-73289433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 = 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16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triangular distribution (cdf)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3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Sheet1!$E$2:$E$42</c:f>
              <c:numCache>
                <c:formatCode>General</c:formatCode>
                <c:ptCount val="41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1.0000000000000004E-2</c:v>
                </c:pt>
                <c:pt idx="12">
                  <c:v>2.9999999999999995E-2</c:v>
                </c:pt>
                <c:pt idx="13">
                  <c:v>6.0000000000000032E-2</c:v>
                </c:pt>
                <c:pt idx="14">
                  <c:v>0.10000000000000002</c:v>
                </c:pt>
                <c:pt idx="15">
                  <c:v>0.15000000000000005</c:v>
                </c:pt>
                <c:pt idx="16">
                  <c:v>0.21000000000000005</c:v>
                </c:pt>
                <c:pt idx="17">
                  <c:v>0.28000000000000008</c:v>
                </c:pt>
                <c:pt idx="18">
                  <c:v>0.36000000000000004</c:v>
                </c:pt>
                <c:pt idx="19">
                  <c:v>0.45</c:v>
                </c:pt>
                <c:pt idx="20">
                  <c:v>0.55000000000000004</c:v>
                </c:pt>
                <c:pt idx="21">
                  <c:v>0.64000000000000012</c:v>
                </c:pt>
                <c:pt idx="22">
                  <c:v>0.72000000000000008</c:v>
                </c:pt>
                <c:pt idx="23">
                  <c:v>0.78999999999999992</c:v>
                </c:pt>
                <c:pt idx="24">
                  <c:v>0.85000000000000009</c:v>
                </c:pt>
                <c:pt idx="25">
                  <c:v>0.89999999999999991</c:v>
                </c:pt>
                <c:pt idx="26">
                  <c:v>0.94000000000000006</c:v>
                </c:pt>
                <c:pt idx="27">
                  <c:v>0.97000000000000008</c:v>
                </c:pt>
                <c:pt idx="28">
                  <c:v>0.99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96512"/>
        <c:axId val="-732890528"/>
      </c:scatterChart>
      <c:valAx>
        <c:axId val="-732896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0528"/>
        <c:crosses val="autoZero"/>
        <c:crossBetween val="midCat"/>
      </c:valAx>
      <c:valAx>
        <c:axId val="-7328905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 = 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651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inverted triangular distribution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Sheet1!$D$46</c:f>
              <c:strCache>
                <c:ptCount val="1"/>
                <c:pt idx="0">
                  <c:v>-2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Sheet1!$C$47:$C$86</c:f>
              <c:numCache>
                <c:formatCode>General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1.0000000000000004E-2</c:v>
                </c:pt>
                <c:pt idx="11">
                  <c:v>2.9999999999999995E-2</c:v>
                </c:pt>
                <c:pt idx="12">
                  <c:v>6.0000000000000032E-2</c:v>
                </c:pt>
                <c:pt idx="13">
                  <c:v>0.10000000000000002</c:v>
                </c:pt>
                <c:pt idx="14">
                  <c:v>0.15000000000000005</c:v>
                </c:pt>
                <c:pt idx="15">
                  <c:v>0.21000000000000005</c:v>
                </c:pt>
                <c:pt idx="16">
                  <c:v>0.28000000000000008</c:v>
                </c:pt>
                <c:pt idx="17">
                  <c:v>0.36000000000000004</c:v>
                </c:pt>
                <c:pt idx="18">
                  <c:v>0.45</c:v>
                </c:pt>
                <c:pt idx="19">
                  <c:v>0.55000000000000004</c:v>
                </c:pt>
                <c:pt idx="20">
                  <c:v>0.64000000000000012</c:v>
                </c:pt>
                <c:pt idx="21">
                  <c:v>0.72000000000000008</c:v>
                </c:pt>
                <c:pt idx="22">
                  <c:v>0.78999999999999992</c:v>
                </c:pt>
                <c:pt idx="23">
                  <c:v>0.85000000000000009</c:v>
                </c:pt>
                <c:pt idx="24">
                  <c:v>0.89999999999999991</c:v>
                </c:pt>
                <c:pt idx="25">
                  <c:v>0.94000000000000006</c:v>
                </c:pt>
                <c:pt idx="26">
                  <c:v>0.97000000000000008</c:v>
                </c:pt>
                <c:pt idx="27">
                  <c:v>0.99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</c:numCache>
            </c:numRef>
          </c:xVal>
          <c:yVal>
            <c:numRef>
              <c:f>Sheet1!$D$47:$D$86</c:f>
              <c:numCache>
                <c:formatCode>General</c:formatCode>
                <c:ptCount val="40"/>
                <c:pt idx="0">
                  <c:v>-1.9000000000000001</c:v>
                </c:pt>
                <c:pt idx="1">
                  <c:v>-1.8</c:v>
                </c:pt>
                <c:pt idx="2">
                  <c:v>-1.7</c:v>
                </c:pt>
                <c:pt idx="3">
                  <c:v>-1.6</c:v>
                </c:pt>
                <c:pt idx="4">
                  <c:v>-1.5</c:v>
                </c:pt>
                <c:pt idx="5">
                  <c:v>-1.4</c:v>
                </c:pt>
                <c:pt idx="6">
                  <c:v>-1.3</c:v>
                </c:pt>
                <c:pt idx="7">
                  <c:v>-1.2</c:v>
                </c:pt>
                <c:pt idx="8">
                  <c:v>-1.1000000000000001</c:v>
                </c:pt>
                <c:pt idx="9">
                  <c:v>-1</c:v>
                </c:pt>
                <c:pt idx="10">
                  <c:v>-0.9</c:v>
                </c:pt>
                <c:pt idx="11">
                  <c:v>-0.8</c:v>
                </c:pt>
                <c:pt idx="12">
                  <c:v>-0.70000000000000007</c:v>
                </c:pt>
                <c:pt idx="13">
                  <c:v>-0.60000000000000009</c:v>
                </c:pt>
                <c:pt idx="14">
                  <c:v>-0.5</c:v>
                </c:pt>
                <c:pt idx="15">
                  <c:v>-0.4</c:v>
                </c:pt>
                <c:pt idx="16">
                  <c:v>-0.30000000000000004</c:v>
                </c:pt>
                <c:pt idx="17">
                  <c:v>-0.2</c:v>
                </c:pt>
                <c:pt idx="18">
                  <c:v>-0.1</c:v>
                </c:pt>
                <c:pt idx="19">
                  <c:v>0</c:v>
                </c:pt>
                <c:pt idx="20">
                  <c:v>0.1</c:v>
                </c:pt>
                <c:pt idx="21">
                  <c:v>0.2</c:v>
                </c:pt>
                <c:pt idx="22">
                  <c:v>0.30000000000000004</c:v>
                </c:pt>
                <c:pt idx="23">
                  <c:v>0.4</c:v>
                </c:pt>
                <c:pt idx="24">
                  <c:v>0.5</c:v>
                </c:pt>
                <c:pt idx="25">
                  <c:v>0.60000000000000009</c:v>
                </c:pt>
                <c:pt idx="26">
                  <c:v>0.70000000000000007</c:v>
                </c:pt>
                <c:pt idx="27">
                  <c:v>0.8</c:v>
                </c:pt>
                <c:pt idx="28">
                  <c:v>0.9</c:v>
                </c:pt>
                <c:pt idx="29">
                  <c:v>1</c:v>
                </c:pt>
                <c:pt idx="30">
                  <c:v>1.1000000000000001</c:v>
                </c:pt>
                <c:pt idx="31">
                  <c:v>1.2</c:v>
                </c:pt>
                <c:pt idx="32">
                  <c:v>1.3</c:v>
                </c:pt>
                <c:pt idx="33">
                  <c:v>1.4</c:v>
                </c:pt>
                <c:pt idx="34">
                  <c:v>1.5</c:v>
                </c:pt>
                <c:pt idx="35">
                  <c:v>1.6</c:v>
                </c:pt>
                <c:pt idx="36">
                  <c:v>1.7</c:v>
                </c:pt>
                <c:pt idx="37">
                  <c:v>1.8</c:v>
                </c:pt>
                <c:pt idx="38">
                  <c:v>1.9000000000000001</c:v>
                </c:pt>
                <c:pt idx="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8896"/>
        <c:axId val="-732889984"/>
      </c:scatterChart>
      <c:valAx>
        <c:axId val="-732888896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9984"/>
        <c:crosses val="autoZero"/>
        <c:crossBetween val="midCat"/>
        <c:minorUnit val="0.1"/>
      </c:valAx>
      <c:valAx>
        <c:axId val="-7328899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x = </a:t>
                </a:r>
                <a:r>
                  <a:rPr lang="en-US" dirty="0" smtClean="0"/>
                  <a:t>F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(y</a:t>
                </a:r>
                <a:r>
                  <a:rPr lang="en-US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88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normal distribution (pdf)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4"/>
          <c:order val="0"/>
          <c:spPr>
            <a:ln>
              <a:solidFill>
                <a:schemeClr val="accent5">
                  <a:lumMod val="90000"/>
                </a:schemeClr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Sheet1!$F$2:$F$42</c:f>
              <c:numCache>
                <c:formatCode>General</c:formatCode>
                <c:ptCount val="41"/>
                <c:pt idx="0">
                  <c:v>5.3990966509663181E-2</c:v>
                </c:pt>
                <c:pt idx="1">
                  <c:v>6.5615814770392772E-2</c:v>
                </c:pt>
                <c:pt idx="2">
                  <c:v>7.8950158295739759E-2</c:v>
                </c:pt>
                <c:pt idx="3">
                  <c:v>9.4049077370746831E-2</c:v>
                </c:pt>
                <c:pt idx="4">
                  <c:v>0.11092083467221392</c:v>
                </c:pt>
                <c:pt idx="5">
                  <c:v>0.12951759565743601</c:v>
                </c:pt>
                <c:pt idx="6">
                  <c:v>0.14972746562596972</c:v>
                </c:pt>
                <c:pt idx="7">
                  <c:v>0.17136859203661928</c:v>
                </c:pt>
                <c:pt idx="8">
                  <c:v>0.1941860549705352</c:v>
                </c:pt>
                <c:pt idx="9">
                  <c:v>0.21785217701832774</c:v>
                </c:pt>
                <c:pt idx="10">
                  <c:v>0.24197072450334595</c:v>
                </c:pt>
                <c:pt idx="11">
                  <c:v>0.26608524988138305</c:v>
                </c:pt>
                <c:pt idx="12">
                  <c:v>0.28969155274256975</c:v>
                </c:pt>
                <c:pt idx="13">
                  <c:v>0.3122539333463753</c:v>
                </c:pt>
                <c:pt idx="14">
                  <c:v>0.33322460287004468</c:v>
                </c:pt>
                <c:pt idx="15">
                  <c:v>0.35206532674131436</c:v>
                </c:pt>
                <c:pt idx="16">
                  <c:v>0.36827014027928034</c:v>
                </c:pt>
                <c:pt idx="17">
                  <c:v>0.38138781543562478</c:v>
                </c:pt>
                <c:pt idx="18">
                  <c:v>0.39104269394992619</c:v>
                </c:pt>
                <c:pt idx="19">
                  <c:v>0.3969525474510962</c:v>
                </c:pt>
                <c:pt idx="20">
                  <c:v>0.39894228037538726</c:v>
                </c:pt>
                <c:pt idx="21">
                  <c:v>0.3969525474510962</c:v>
                </c:pt>
                <c:pt idx="22">
                  <c:v>0.39104269394992619</c:v>
                </c:pt>
                <c:pt idx="23">
                  <c:v>0.38138781543562478</c:v>
                </c:pt>
                <c:pt idx="24">
                  <c:v>0.36827014027928034</c:v>
                </c:pt>
                <c:pt idx="25">
                  <c:v>0.35206532674131436</c:v>
                </c:pt>
                <c:pt idx="26">
                  <c:v>0.33322460287004468</c:v>
                </c:pt>
                <c:pt idx="27">
                  <c:v>0.3122539333463753</c:v>
                </c:pt>
                <c:pt idx="28">
                  <c:v>0.28969155274256975</c:v>
                </c:pt>
                <c:pt idx="29">
                  <c:v>0.26608524988138305</c:v>
                </c:pt>
                <c:pt idx="30">
                  <c:v>0.24197072450334595</c:v>
                </c:pt>
                <c:pt idx="31">
                  <c:v>0.21785217701832774</c:v>
                </c:pt>
                <c:pt idx="32">
                  <c:v>0.1941860549705352</c:v>
                </c:pt>
                <c:pt idx="33">
                  <c:v>0.17136859203661928</c:v>
                </c:pt>
                <c:pt idx="34">
                  <c:v>0.14972746562596972</c:v>
                </c:pt>
                <c:pt idx="35">
                  <c:v>0.12951759565743601</c:v>
                </c:pt>
                <c:pt idx="36">
                  <c:v>0.11092083467221392</c:v>
                </c:pt>
                <c:pt idx="37">
                  <c:v>9.4049077370746831E-2</c:v>
                </c:pt>
                <c:pt idx="38">
                  <c:v>7.8950158295739759E-2</c:v>
                </c:pt>
                <c:pt idx="39">
                  <c:v>6.5615814770392772E-2</c:v>
                </c:pt>
                <c:pt idx="40">
                  <c:v>5.3990966509663181E-2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95968"/>
        <c:axId val="-732883456"/>
      </c:scatterChart>
      <c:valAx>
        <c:axId val="-73289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crossAx val="-732883456"/>
        <c:crosses val="autoZero"/>
        <c:crossBetween val="midCat"/>
      </c:valAx>
      <c:valAx>
        <c:axId val="-73288345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 = 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9596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normal distribution (cdf)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5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-1.9000000000000001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-0.70000000000000007</c:v>
                </c:pt>
                <c:pt idx="14">
                  <c:v>-0.60000000000000009</c:v>
                </c:pt>
                <c:pt idx="15">
                  <c:v>-0.5</c:v>
                </c:pt>
                <c:pt idx="16">
                  <c:v>-0.4</c:v>
                </c:pt>
                <c:pt idx="17">
                  <c:v>-0.30000000000000004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0.30000000000000004</c:v>
                </c:pt>
                <c:pt idx="24">
                  <c:v>0.4</c:v>
                </c:pt>
                <c:pt idx="25">
                  <c:v>0.5</c:v>
                </c:pt>
                <c:pt idx="26">
                  <c:v>0.60000000000000009</c:v>
                </c:pt>
                <c:pt idx="27">
                  <c:v>0.70000000000000007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1.9000000000000001</c:v>
                </c:pt>
                <c:pt idx="40">
                  <c:v>2</c:v>
                </c:pt>
              </c:numCache>
            </c:numRef>
          </c:xVal>
          <c:yVal>
            <c:numRef>
              <c:f>Sheet1!$G$2:$G$42</c:f>
              <c:numCache>
                <c:formatCode>General</c:formatCode>
                <c:ptCount val="41"/>
                <c:pt idx="1">
                  <c:v>6.5615814770392826E-3</c:v>
                </c:pt>
                <c:pt idx="2">
                  <c:v>1.4456597306613252E-2</c:v>
                </c:pt>
                <c:pt idx="3">
                  <c:v>2.386150504368794E-2</c:v>
                </c:pt>
                <c:pt idx="4">
                  <c:v>3.4953588510909316E-2</c:v>
                </c:pt>
                <c:pt idx="5">
                  <c:v>4.7905348076652907E-2</c:v>
                </c:pt>
                <c:pt idx="6">
                  <c:v>6.2878094639249912E-2</c:v>
                </c:pt>
                <c:pt idx="7">
                  <c:v>8.001495384291181E-2</c:v>
                </c:pt>
                <c:pt idx="8">
                  <c:v>9.9433559339965352E-2</c:v>
                </c:pt>
                <c:pt idx="9">
                  <c:v>0.12121877704179812</c:v>
                </c:pt>
                <c:pt idx="10">
                  <c:v>0.14541584949213276</c:v>
                </c:pt>
                <c:pt idx="11">
                  <c:v>0.17202437448027103</c:v>
                </c:pt>
                <c:pt idx="12">
                  <c:v>0.20099352975452797</c:v>
                </c:pt>
                <c:pt idx="13">
                  <c:v>0.23221892308916556</c:v>
                </c:pt>
                <c:pt idx="14">
                  <c:v>0.26554138337617</c:v>
                </c:pt>
                <c:pt idx="15">
                  <c:v>0.30074791605030143</c:v>
                </c:pt>
                <c:pt idx="16">
                  <c:v>0.33757493007822953</c:v>
                </c:pt>
                <c:pt idx="17">
                  <c:v>0.37571371162179196</c:v>
                </c:pt>
                <c:pt idx="18">
                  <c:v>0.41481798101678463</c:v>
                </c:pt>
                <c:pt idx="19">
                  <c:v>0.45451323576189417</c:v>
                </c:pt>
                <c:pt idx="20">
                  <c:v>0.49440746379943301</c:v>
                </c:pt>
                <c:pt idx="21">
                  <c:v>0.53410271854454261</c:v>
                </c:pt>
                <c:pt idx="22">
                  <c:v>0.57320698793953506</c:v>
                </c:pt>
                <c:pt idx="23">
                  <c:v>0.61134576948309771</c:v>
                </c:pt>
                <c:pt idx="24">
                  <c:v>0.64817278351102559</c:v>
                </c:pt>
                <c:pt idx="25">
                  <c:v>0.68337931618515702</c:v>
                </c:pt>
                <c:pt idx="26">
                  <c:v>0.7167017764721616</c:v>
                </c:pt>
                <c:pt idx="27">
                  <c:v>0.74792716980679874</c:v>
                </c:pt>
                <c:pt idx="28">
                  <c:v>0.77689632508105588</c:v>
                </c:pt>
                <c:pt idx="29">
                  <c:v>0.80350485006919425</c:v>
                </c:pt>
                <c:pt idx="30">
                  <c:v>0.82770192251952901</c:v>
                </c:pt>
                <c:pt idx="31">
                  <c:v>0.8494871402213614</c:v>
                </c:pt>
                <c:pt idx="32">
                  <c:v>0.86890574571841528</c:v>
                </c:pt>
                <c:pt idx="33">
                  <c:v>0.88604260492207709</c:v>
                </c:pt>
                <c:pt idx="34">
                  <c:v>0.90101535148467404</c:v>
                </c:pt>
                <c:pt idx="35">
                  <c:v>0.9139671110504175</c:v>
                </c:pt>
                <c:pt idx="36">
                  <c:v>0.92505919451763896</c:v>
                </c:pt>
                <c:pt idx="37">
                  <c:v>0.93446410225471366</c:v>
                </c:pt>
                <c:pt idx="38">
                  <c:v>0.94235911808428763</c:v>
                </c:pt>
                <c:pt idx="39">
                  <c:v>0.94892069956132685</c:v>
                </c:pt>
                <c:pt idx="40">
                  <c:v>0.95431979621229313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32885632"/>
        <c:axId val="-732885088"/>
      </c:scatterChart>
      <c:valAx>
        <c:axId val="-732885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4F81BD"/>
            </a:solidFill>
          </a:ln>
        </c:spPr>
        <c:crossAx val="-732885088"/>
        <c:crosses val="autoZero"/>
        <c:crossBetween val="midCat"/>
      </c:valAx>
      <c:valAx>
        <c:axId val="-7328850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y = 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7328856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72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90" tIns="45188" rIns="91990" bIns="45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4388" cy="346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1966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2792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528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4208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9825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9553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1251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2049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5869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1770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3126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523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44358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5449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7257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262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80001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12085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1039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07637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69308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3437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568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33106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8749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25601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55848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40610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88623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8118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2392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44170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52759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403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79525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6141776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60273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50753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5494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759332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371999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469069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044092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100408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2973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10193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50665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5876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362914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822315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020815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09865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949161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342397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690850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9672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626875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378175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513208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057013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288707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295706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461765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207298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550892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384265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9422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276049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03865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213893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93889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942172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91182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79364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827024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41045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69249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5808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287887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895206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9052310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2698987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211588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8777218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1786011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3673805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727499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154160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9057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14725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154655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754223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9513" y="703263"/>
            <a:ext cx="4625975" cy="3468687"/>
          </a:xfrm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64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D4074-D44E-46B0-8688-B4FAC2F19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AE2E4-9A99-47D8-8F46-C015FEBB6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F7DEF-9DA1-4CFE-B1C3-31AA61BAC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C4A0C-1760-478A-A2ED-DDB54B053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3BD1-282C-4FFF-B9AD-3A5ADD7CA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48137-8A0A-4AEF-8783-83475A221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B6A4A-8E06-4538-975F-C9071E42E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65B04-8BF0-465A-9C90-C38DF18B6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FB87-45BC-4628-9420-E37DF9F36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DBDC7-8D14-4B95-B31F-39F98274C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CCF7-61A3-4D19-A9B3-D7DFFA476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ECA2EE25-4AFC-468A-8E24-A2203587D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emf"/><Relationship Id="rId4" Type="http://schemas.openxmlformats.org/officeDocument/2006/relationships/oleObject" Target="../embeddings/oleObject2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26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1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2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3.bin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1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Summarizing Measured Data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Examples of pmf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Coin flip: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Typical CS grad class size:</a:t>
            </a:r>
          </a:p>
        </p:txBody>
      </p:sp>
      <p:graphicFrame>
        <p:nvGraphicFramePr>
          <p:cNvPr id="614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67000" y="1828800"/>
          <a:ext cx="5170488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Chart" r:id="rId4" imgW="5171400" imgH="2211840" progId="MSGraph.Chart.8">
                  <p:embed followColorScheme="full"/>
                </p:oleObj>
              </mc:Choice>
              <mc:Fallback>
                <p:oleObj name="Chart" r:id="rId4" imgW="5171400" imgH="2211840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828800"/>
                        <a:ext cx="5170488" cy="197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33475" y="4265613"/>
          <a:ext cx="7237413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Chart" r:id="rId6" imgW="7234200" imgH="2211840" progId="MSGraph.Chart.8">
                  <p:embed followColorScheme="full"/>
                </p:oleObj>
              </mc:Choice>
              <mc:Fallback>
                <p:oleObj name="Chart" r:id="rId6" imgW="7234200" imgH="2211840" progId="MSGraph.Chart.8">
                  <p:embed followColorScheme="full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265613"/>
                        <a:ext cx="7237413" cy="197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Quantile-Quantile</a:t>
            </a:r>
            <a:r>
              <a:rPr lang="en-US" dirty="0" smtClean="0"/>
              <a:t> Plots:  Example 2</a:t>
            </a:r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390646"/>
              </p:ext>
            </p:extLst>
          </p:nvPr>
        </p:nvGraphicFramePr>
        <p:xfrm>
          <a:off x="2286000" y="2895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60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6. Expected Value (Mean)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Mean (mu)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Summation if discrete</a:t>
            </a:r>
          </a:p>
          <a:p>
            <a:r>
              <a:rPr lang="en-US" dirty="0" smtClean="0"/>
              <a:t>Integration if continuous</a:t>
            </a:r>
          </a:p>
        </p:txBody>
      </p:sp>
      <p:graphicFrame>
        <p:nvGraphicFramePr>
          <p:cNvPr id="7170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816282"/>
              </p:ext>
            </p:extLst>
          </p:nvPr>
        </p:nvGraphicFramePr>
        <p:xfrm>
          <a:off x="3325660" y="1676400"/>
          <a:ext cx="51054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4" imgW="2006280" imgH="469800" progId="Equation.3">
                  <p:embed/>
                </p:oleObj>
              </mc:Choice>
              <mc:Fallback>
                <p:oleObj name="Equation" r:id="rId4" imgW="2006280" imgH="4698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660" y="1676400"/>
                        <a:ext cx="51054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7. Variance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Var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ct val="100000"/>
              </a:spcBef>
            </a:pPr>
            <a:r>
              <a:rPr lang="en-US" dirty="0" smtClean="0"/>
              <a:t>Often easier to calculate equivalent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Usually denoted </a:t>
            </a:r>
            <a:r>
              <a:rPr lang="en-US" i="1" dirty="0" smtClean="0">
                <a:latin typeface="Symbol" pitchFamily="18" charset="2"/>
              </a:rPr>
              <a:t></a:t>
            </a:r>
            <a:r>
              <a:rPr lang="en-US" i="1" baseline="30000" dirty="0" smtClean="0">
                <a:latin typeface="Symbol" pitchFamily="18" charset="2"/>
              </a:rPr>
              <a:t></a:t>
            </a:r>
            <a:r>
              <a:rPr lang="en-US" baseline="30000" dirty="0" smtClean="0"/>
              <a:t>2</a:t>
            </a:r>
            <a:r>
              <a:rPr lang="en-US" dirty="0" smtClean="0"/>
              <a:t>; square root </a:t>
            </a:r>
            <a:r>
              <a:rPr lang="en-US" i="1" dirty="0" smtClean="0">
                <a:latin typeface="Symbol" pitchFamily="18" charset="2"/>
              </a:rPr>
              <a:t></a:t>
            </a:r>
            <a:r>
              <a:rPr lang="en-US" dirty="0"/>
              <a:t>(sigma) </a:t>
            </a:r>
            <a:r>
              <a:rPr lang="en-US" dirty="0" smtClean="0"/>
              <a:t>is called </a:t>
            </a:r>
            <a:r>
              <a:rPr lang="en-US" i="1" dirty="0" smtClean="0"/>
              <a:t>standard deviation</a:t>
            </a:r>
            <a:r>
              <a:rPr lang="en-US" dirty="0" smtClean="0"/>
              <a:t> </a:t>
            </a:r>
          </a:p>
        </p:txBody>
      </p:sp>
      <p:graphicFrame>
        <p:nvGraphicFramePr>
          <p:cNvPr id="819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98750" y="1719263"/>
          <a:ext cx="52260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Equation" r:id="rId4" imgW="2070000" imgH="787320" progId="Equation.3">
                  <p:embed/>
                </p:oleObj>
              </mc:Choice>
              <mc:Fallback>
                <p:oleObj name="Equation" r:id="rId4" imgW="2070000" imgH="78732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1719263"/>
                        <a:ext cx="52260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4221163"/>
          <a:ext cx="2357438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Equation" r:id="rId6" imgW="927000" imgH="228600" progId="Equation.3">
                  <p:embed/>
                </p:oleObj>
              </mc:Choice>
              <mc:Fallback>
                <p:oleObj name="Equation" r:id="rId6" imgW="927000" imgH="2286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21163"/>
                        <a:ext cx="2357438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8. Coefficient of Variation (C.O.V. or C.V.)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Ratio of standard deviation to mean:</a:t>
            </a:r>
          </a:p>
          <a:p>
            <a:pPr>
              <a:spcBef>
                <a:spcPct val="200000"/>
              </a:spcBef>
            </a:pPr>
            <a:r>
              <a:rPr lang="en-US" smtClean="0"/>
              <a:t>Indicates how well mean represents the variable</a:t>
            </a:r>
          </a:p>
          <a:p>
            <a:pPr>
              <a:spcBef>
                <a:spcPct val="200000"/>
              </a:spcBef>
            </a:pPr>
            <a:r>
              <a:rPr lang="en-US" smtClean="0"/>
              <a:t>Does not work well when µ </a:t>
            </a:r>
            <a:r>
              <a:rPr lang="en-US" smtClean="0">
                <a:sym typeface="Wingdings" pitchFamily="2" charset="2"/>
              </a:rPr>
              <a:t> 0</a:t>
            </a:r>
            <a:endParaRPr lang="en-US" smtClean="0"/>
          </a:p>
          <a:p>
            <a:pPr>
              <a:spcBef>
                <a:spcPct val="200000"/>
              </a:spcBef>
              <a:buFontTx/>
              <a:buNone/>
            </a:pPr>
            <a:endParaRPr lang="en-US" smtClean="0"/>
          </a:p>
        </p:txBody>
      </p:sp>
      <p:graphicFrame>
        <p:nvGraphicFramePr>
          <p:cNvPr id="921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03388" y="2346325"/>
          <a:ext cx="1725612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name="Equation" r:id="rId4" imgW="622080" imgH="419040" progId="Equation.3">
                  <p:embed/>
                </p:oleObj>
              </mc:Choice>
              <mc:Fallback>
                <p:oleObj name="Equation" r:id="rId4" imgW="622080" imgH="4190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346325"/>
                        <a:ext cx="1725612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9. Covariance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 </a:t>
            </a:r>
            <a:r>
              <a:rPr lang="en-US" dirty="0" smtClean="0"/>
              <a:t>with means </a:t>
            </a:r>
            <a:r>
              <a:rPr lang="en-US" i="1" dirty="0" smtClean="0">
                <a:latin typeface="Symbol" pitchFamily="18" charset="2"/>
              </a:rPr>
              <a:t></a:t>
            </a:r>
            <a:r>
              <a:rPr lang="en-US" i="1" baseline="-25000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Symbol" pitchFamily="18" charset="2"/>
              </a:rPr>
              <a:t></a:t>
            </a:r>
            <a:r>
              <a:rPr lang="en-US" i="1" baseline="-25000" dirty="0" smtClean="0"/>
              <a:t>y</a:t>
            </a:r>
            <a:r>
              <a:rPr lang="en-US" dirty="0" smtClean="0"/>
              <a:t>, their covariance is: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 covariance implies </a:t>
            </a:r>
            <a:r>
              <a:rPr lang="en-US" i="1" dirty="0" smtClean="0"/>
              <a:t>y</a:t>
            </a:r>
            <a:r>
              <a:rPr lang="en-US" dirty="0" smtClean="0"/>
              <a:t> departs from mean whenever </a:t>
            </a:r>
            <a:r>
              <a:rPr lang="en-US" i="1" dirty="0" smtClean="0"/>
              <a:t>x</a:t>
            </a:r>
            <a:r>
              <a:rPr lang="en-US" dirty="0" smtClean="0"/>
              <a:t> does</a:t>
            </a:r>
          </a:p>
        </p:txBody>
      </p:sp>
      <p:graphicFrame>
        <p:nvGraphicFramePr>
          <p:cNvPr id="1024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47800" y="2895600"/>
          <a:ext cx="61722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Equation" r:id="rId4" imgW="2412720" imgH="482400" progId="Equation.3">
                  <p:embed/>
                </p:oleObj>
              </mc:Choice>
              <mc:Fallback>
                <p:oleObj name="Equation" r:id="rId4" imgW="2412720" imgH="482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61722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Covariance (cont’d)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275000"/>
              </a:spcBef>
            </a:pPr>
            <a:r>
              <a:rPr lang="en-US" smtClean="0"/>
              <a:t>For independent variables,</a:t>
            </a:r>
            <a:br>
              <a:rPr lang="en-US" smtClean="0"/>
            </a:br>
            <a:r>
              <a:rPr lang="en-US" smtClean="0"/>
              <a:t>	</a:t>
            </a:r>
            <a:r>
              <a:rPr lang="en-US" i="1" smtClean="0"/>
              <a:t>E</a:t>
            </a:r>
            <a:r>
              <a:rPr lang="en-US" smtClean="0"/>
              <a:t>(</a:t>
            </a:r>
            <a:r>
              <a:rPr lang="en-US" i="1" smtClean="0"/>
              <a:t>xy</a:t>
            </a:r>
            <a:r>
              <a:rPr lang="en-US" smtClean="0"/>
              <a:t>)</a:t>
            </a:r>
            <a:r>
              <a:rPr lang="en-US" b="1" i="1" smtClean="0"/>
              <a:t> </a:t>
            </a:r>
            <a:r>
              <a:rPr lang="en-US" smtClean="0"/>
              <a:t>= </a:t>
            </a:r>
            <a:r>
              <a:rPr lang="en-US" i="1" smtClean="0"/>
              <a:t>E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)</a:t>
            </a:r>
            <a:r>
              <a:rPr lang="en-US" i="1" smtClean="0"/>
              <a:t>E</a:t>
            </a:r>
            <a:r>
              <a:rPr lang="en-US" smtClean="0"/>
              <a:t>(</a:t>
            </a:r>
            <a:r>
              <a:rPr lang="en-US" i="1" smtClean="0"/>
              <a:t>y</a:t>
            </a:r>
            <a:r>
              <a:rPr lang="en-US" smtClean="0"/>
              <a:t>)</a:t>
            </a:r>
            <a:br>
              <a:rPr lang="en-US" smtClean="0"/>
            </a:br>
            <a:r>
              <a:rPr lang="en-US" smtClean="0"/>
              <a:t>so Cov(</a:t>
            </a:r>
            <a:r>
              <a:rPr lang="en-US" i="1" smtClean="0"/>
              <a:t>x,y</a:t>
            </a:r>
            <a:r>
              <a:rPr lang="en-US" smtClean="0"/>
              <a:t>)</a:t>
            </a:r>
            <a:r>
              <a:rPr lang="en-US" i="1" smtClean="0"/>
              <a:t> </a:t>
            </a:r>
            <a:r>
              <a:rPr lang="en-US" smtClean="0"/>
              <a:t>= 0</a:t>
            </a:r>
          </a:p>
          <a:p>
            <a:r>
              <a:rPr lang="en-US" smtClean="0"/>
              <a:t>Reverse isn’t true: Cov(x,y) = 0 doesn’t imply independence</a:t>
            </a:r>
          </a:p>
          <a:p>
            <a:r>
              <a:rPr lang="en-US" smtClean="0"/>
              <a:t>If </a:t>
            </a:r>
            <a:r>
              <a:rPr lang="en-US" i="1" smtClean="0"/>
              <a:t>y = </a:t>
            </a:r>
            <a:r>
              <a:rPr lang="en-US" smtClean="0"/>
              <a:t>x, covariance reduces to variance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10. Correlation Coefficient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Normalized covariance </a:t>
            </a:r>
            <a:r>
              <a:rPr lang="en-US" smtClean="0"/>
              <a:t>(rho):</a:t>
            </a:r>
            <a:endParaRPr lang="en-US" dirty="0" smtClean="0"/>
          </a:p>
          <a:p>
            <a:pPr>
              <a:spcBef>
                <a:spcPct val="200000"/>
              </a:spcBef>
            </a:pPr>
            <a:r>
              <a:rPr lang="en-US" dirty="0" smtClean="0"/>
              <a:t>Always lies between -1 and 1</a:t>
            </a:r>
          </a:p>
          <a:p>
            <a:r>
              <a:rPr lang="en-US" dirty="0" smtClean="0"/>
              <a:t>Correlation of 1 </a:t>
            </a:r>
            <a:r>
              <a:rPr lang="en-US" dirty="0" smtClean="0">
                <a:latin typeface="Symbol" pitchFamily="18" charset="2"/>
              </a:rPr>
              <a:t>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smtClean="0"/>
              <a:t>~ </a:t>
            </a:r>
            <a:r>
              <a:rPr lang="en-US" i="1" dirty="0" smtClean="0"/>
              <a:t>y</a:t>
            </a:r>
            <a:r>
              <a:rPr lang="en-US" dirty="0" smtClean="0"/>
              <a:t>, -1 </a:t>
            </a:r>
            <a:r>
              <a:rPr lang="en-US" dirty="0" smtClean="0">
                <a:latin typeface="Symbol" pitchFamily="18" charset="2"/>
              </a:rPr>
              <a:t></a:t>
            </a:r>
          </a:p>
        </p:txBody>
      </p:sp>
      <p:graphicFrame>
        <p:nvGraphicFramePr>
          <p:cNvPr id="1126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818696"/>
              </p:ext>
            </p:extLst>
          </p:nvPr>
        </p:nvGraphicFramePr>
        <p:xfrm>
          <a:off x="6464300" y="4025900"/>
          <a:ext cx="12065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4" imgW="457200" imgH="164880" progId="Equation.3">
                  <p:embed/>
                </p:oleObj>
              </mc:Choice>
              <mc:Fallback>
                <p:oleObj name="Equation" r:id="rId4" imgW="457200" imgH="16488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300" y="4025900"/>
                        <a:ext cx="12065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74925" y="2358473"/>
                <a:ext cx="5794150" cy="1164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𝐶𝑜𝑟𝑟𝑒𝑙𝑎𝑡𝑖𝑜𝑛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𝑥𝑦</m:t>
                              </m:r>
                            </m:sub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925" y="2358473"/>
                <a:ext cx="5794150" cy="11646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11. Mean and Variance</a:t>
            </a:r>
            <a:br>
              <a:rPr lang="en-US" smtClean="0"/>
            </a:br>
            <a:r>
              <a:rPr lang="en-US" smtClean="0"/>
              <a:t>of Sums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any random variables,</a:t>
            </a:r>
          </a:p>
          <a:p>
            <a:pPr>
              <a:spcBef>
                <a:spcPct val="250000"/>
              </a:spcBef>
            </a:pPr>
            <a:r>
              <a:rPr lang="en-US" smtClean="0"/>
              <a:t>For independent variables,</a:t>
            </a:r>
          </a:p>
        </p:txBody>
      </p:sp>
      <p:graphicFrame>
        <p:nvGraphicFramePr>
          <p:cNvPr id="1229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2481263"/>
          <a:ext cx="5562600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" name="Equation" r:id="rId4" imgW="2158920" imgH="457200" progId="Equation.3">
                  <p:embed/>
                </p:oleObj>
              </mc:Choice>
              <mc:Fallback>
                <p:oleObj name="Equation" r:id="rId4" imgW="2158920" imgH="457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81263"/>
                        <a:ext cx="5562600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4114800"/>
          <a:ext cx="7086600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9" name="Equation" r:id="rId6" imgW="2654280" imgH="482400" progId="Equation.3">
                  <p:embed/>
                </p:oleObj>
              </mc:Choice>
              <mc:Fallback>
                <p:oleObj name="Equation" r:id="rId6" imgW="2654280" imgH="4824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14800"/>
                        <a:ext cx="7086600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12. Quantile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i="1" dirty="0" smtClean="0"/>
              <a:t>x</a:t>
            </a:r>
            <a:r>
              <a:rPr lang="en-US" dirty="0" smtClean="0"/>
              <a:t> value at which CDF takes a value </a:t>
            </a:r>
            <a:r>
              <a:rPr lang="en-US" i="1" dirty="0" smtClean="0">
                <a:latin typeface="Symbol" pitchFamily="18" charset="2"/>
              </a:rPr>
              <a:t></a:t>
            </a:r>
            <a:r>
              <a:rPr lang="en-US" i="1" dirty="0" smtClean="0"/>
              <a:t> </a:t>
            </a:r>
            <a:r>
              <a:rPr lang="en-US" dirty="0" smtClean="0"/>
              <a:t>is called </a:t>
            </a:r>
            <a:r>
              <a:rPr lang="en-US" i="1" dirty="0" smtClean="0">
                <a:latin typeface="Symbol" pitchFamily="18" charset="2"/>
              </a:rPr>
              <a:t>a</a:t>
            </a:r>
            <a:r>
              <a:rPr lang="en-US" i="1" dirty="0" smtClean="0"/>
              <a:t>-quantile </a:t>
            </a:r>
            <a:r>
              <a:rPr lang="en-US" dirty="0" smtClean="0"/>
              <a:t>or 100</a:t>
            </a:r>
            <a:r>
              <a:rPr lang="en-US" i="1" dirty="0" smtClean="0">
                <a:latin typeface="Symbol" pitchFamily="18" charset="2"/>
              </a:rPr>
              <a:t></a:t>
            </a:r>
            <a:r>
              <a:rPr lang="en-US" dirty="0" smtClean="0"/>
              <a:t>-</a:t>
            </a:r>
            <a:r>
              <a:rPr lang="en-US" i="1" dirty="0" smtClean="0"/>
              <a:t>percentile</a:t>
            </a:r>
            <a:r>
              <a:rPr lang="en-US" dirty="0" smtClean="0"/>
              <a:t>, denoted by </a:t>
            </a:r>
            <a:r>
              <a:rPr lang="en-US" i="1" dirty="0" smtClean="0"/>
              <a:t>x</a:t>
            </a:r>
            <a:r>
              <a:rPr lang="en-US" i="1" baseline="-25000" dirty="0" smtClean="0">
                <a:latin typeface="Symbol" pitchFamily="18" charset="2"/>
              </a:rPr>
              <a:t></a:t>
            </a:r>
            <a:r>
              <a:rPr lang="en-US" dirty="0" smtClean="0"/>
              <a:t>.</a:t>
            </a:r>
          </a:p>
          <a:p>
            <a:endParaRPr lang="en-US" i="1" dirty="0" smtClean="0"/>
          </a:p>
          <a:p>
            <a:r>
              <a:rPr lang="en-US" dirty="0" smtClean="0"/>
              <a:t>If 90th-percentile score on GRE was 162, then 90% of population got 162 or less</a:t>
            </a:r>
          </a:p>
        </p:txBody>
      </p:sp>
      <p:graphicFrame>
        <p:nvGraphicFramePr>
          <p:cNvPr id="1331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47800" y="3349625"/>
          <a:ext cx="39624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4" imgW="1460160" imgH="228600" progId="Equation.3">
                  <p:embed/>
                </p:oleObj>
              </mc:Choice>
              <mc:Fallback>
                <p:oleObj name="Equation" r:id="rId4" imgW="1460160" imgH="2286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49625"/>
                        <a:ext cx="39624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Quantile Example</a:t>
            </a:r>
          </a:p>
        </p:txBody>
      </p:sp>
      <p:graphicFrame>
        <p:nvGraphicFramePr>
          <p:cNvPr id="14338" name="Object 3">
            <a:hlinkClick r:id="" action="ppaction://ole?verb=0"/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693738" y="1979613"/>
          <a:ext cx="7777162" cy="364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2" name="Chart" r:id="rId4" imgW="7755120" imgH="3644640" progId="MSGraph.Chart.8">
                  <p:embed followColorScheme="full"/>
                </p:oleObj>
              </mc:Choice>
              <mc:Fallback>
                <p:oleObj name="Chart" r:id="rId4" imgW="7755120" imgH="364464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1979613"/>
                        <a:ext cx="7777162" cy="364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141663" y="5203825"/>
            <a:ext cx="0" cy="809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895850" y="5203825"/>
            <a:ext cx="0" cy="53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44713" y="5915025"/>
            <a:ext cx="19939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 i="1">
                <a:latin typeface="Symbol" pitchFamily="18" charset="2"/>
              </a:rPr>
              <a:t></a:t>
            </a:r>
            <a:r>
              <a:rPr lang="en-US" sz="3200" i="1"/>
              <a:t>-</a:t>
            </a:r>
            <a:r>
              <a:rPr lang="en-US" sz="3200">
                <a:latin typeface="Arial" charset="0"/>
              </a:rPr>
              <a:t>quantile</a:t>
            </a:r>
            <a:endParaRPr lang="en-US" sz="32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691063" y="5715000"/>
            <a:ext cx="23002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3200">
                <a:latin typeface="Arial" charset="0"/>
              </a:rPr>
              <a:t>0.5</a:t>
            </a:r>
            <a:r>
              <a:rPr lang="en-US" sz="3200"/>
              <a:t>-</a:t>
            </a:r>
            <a:r>
              <a:rPr lang="en-US" sz="3200">
                <a:latin typeface="Arial" charset="0"/>
              </a:rPr>
              <a:t>quantile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615950"/>
            <a:ext cx="7467600" cy="1130300"/>
          </a:xfrm>
          <a:prstGeom prst="roundRect">
            <a:avLst>
              <a:gd name="adj" fmla="val 16667"/>
            </a:avLst>
          </a:prstGeom>
          <a:ln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Introduction to Statistics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Concentration on applied statistics</a:t>
            </a:r>
          </a:p>
          <a:p>
            <a:pPr lvl="1"/>
            <a:r>
              <a:rPr lang="en-US" smtClean="0"/>
              <a:t>Especially those useful in measurement</a:t>
            </a:r>
          </a:p>
          <a:p>
            <a:r>
              <a:rPr lang="en-US" smtClean="0"/>
              <a:t>Today’s lecture will cover 15 basic concepts</a:t>
            </a:r>
          </a:p>
          <a:p>
            <a:pPr lvl="1"/>
            <a:r>
              <a:rPr lang="en-US" smtClean="0"/>
              <a:t>You should already be familiar with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13. Median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50th percentile (0.5-quantile) of a random variable</a:t>
            </a:r>
          </a:p>
          <a:p>
            <a:r>
              <a:rPr lang="en-US" dirty="0" smtClean="0"/>
              <a:t>Alternative to mean</a:t>
            </a:r>
          </a:p>
          <a:p>
            <a:r>
              <a:rPr lang="en-US" dirty="0" smtClean="0"/>
              <a:t>By definition, 50% of population is sub-median, 50% super-median</a:t>
            </a:r>
          </a:p>
          <a:p>
            <a:pPr lvl="1"/>
            <a:r>
              <a:rPr lang="en-US" dirty="0" smtClean="0"/>
              <a:t>Lots of bad (good) drivers</a:t>
            </a:r>
          </a:p>
          <a:p>
            <a:pPr lvl="1"/>
            <a:r>
              <a:rPr lang="en-US" dirty="0" smtClean="0"/>
              <a:t>Lots of smart (not so smart) people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14. Mode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Most likely value, i.e., </a:t>
            </a:r>
            <a:r>
              <a:rPr lang="en-US" i="1" dirty="0" smtClean="0"/>
              <a:t>x</a:t>
            </a:r>
            <a:r>
              <a:rPr lang="en-US" i="1" baseline="-25000" dirty="0" smtClean="0"/>
              <a:t>i </a:t>
            </a:r>
            <a:r>
              <a:rPr lang="en-US" dirty="0" smtClean="0"/>
              <a:t>with highest probability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, or </a:t>
            </a:r>
            <a:r>
              <a:rPr lang="en-US" i="1" dirty="0" smtClean="0"/>
              <a:t>x</a:t>
            </a:r>
            <a:r>
              <a:rPr lang="en-US" dirty="0" smtClean="0"/>
              <a:t> at which </a:t>
            </a:r>
            <a:r>
              <a:rPr lang="en-US" dirty="0" err="1" smtClean="0"/>
              <a:t>pdf</a:t>
            </a:r>
            <a:r>
              <a:rPr lang="en-US" dirty="0" smtClean="0"/>
              <a:t>/</a:t>
            </a:r>
            <a:r>
              <a:rPr lang="en-US" dirty="0" err="1" smtClean="0"/>
              <a:t>pmf</a:t>
            </a:r>
            <a:r>
              <a:rPr lang="en-US" dirty="0" smtClean="0"/>
              <a:t> is maximum</a:t>
            </a:r>
          </a:p>
          <a:p>
            <a:r>
              <a:rPr lang="en-US" dirty="0" smtClean="0"/>
              <a:t>Not necessarily defined (e.g., tie)</a:t>
            </a:r>
          </a:p>
          <a:p>
            <a:r>
              <a:rPr lang="en-US" dirty="0" smtClean="0"/>
              <a:t>Some distributions are bi-modal (e.g., human height has one mode for males and one for females)</a:t>
            </a:r>
          </a:p>
          <a:p>
            <a:r>
              <a:rPr lang="en-US" dirty="0" smtClean="0"/>
              <a:t>Can be applied to histogram buckets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Examples of Mode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Dice throws:</a:t>
            </a:r>
          </a:p>
          <a:p>
            <a:pPr>
              <a:spcBef>
                <a:spcPct val="300000"/>
              </a:spcBef>
            </a:pPr>
            <a:r>
              <a:rPr lang="en-US" smtClean="0"/>
              <a:t>Adult human weight:</a:t>
            </a:r>
          </a:p>
        </p:txBody>
      </p:sp>
      <p:graphicFrame>
        <p:nvGraphicFramePr>
          <p:cNvPr id="1536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86125" y="1814513"/>
          <a:ext cx="53213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0" name="Chart" r:id="rId4" imgW="5325120" imgH="1884240" progId="MSGraph.Chart.8">
                  <p:embed followColorScheme="full"/>
                </p:oleObj>
              </mc:Choice>
              <mc:Fallback>
                <p:oleObj name="Chart" r:id="rId4" imgW="5325120" imgH="1884240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1814513"/>
                        <a:ext cx="5321300" cy="187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Line 5"/>
          <p:cNvSpPr>
            <a:spLocks noChangeShapeType="1"/>
          </p:cNvSpPr>
          <p:nvPr/>
        </p:nvSpPr>
        <p:spPr bwMode="auto">
          <a:xfrm flipV="1">
            <a:off x="6254750" y="1822450"/>
            <a:ext cx="825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7072313" y="1585913"/>
            <a:ext cx="944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Mode</a:t>
            </a:r>
            <a:endParaRPr lang="en-US"/>
          </a:p>
        </p:txBody>
      </p:sp>
      <p:graphicFrame>
        <p:nvGraphicFramePr>
          <p:cNvPr id="15363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33525" y="4113213"/>
          <a:ext cx="6618288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1" name="Chart" r:id="rId6" imgW="6075000" imgH="2540520" progId="MSGraph.Chart.8">
                  <p:embed followColorScheme="full"/>
                </p:oleObj>
              </mc:Choice>
              <mc:Fallback>
                <p:oleObj name="Chart" r:id="rId6" imgW="6075000" imgH="2540520" progId="MSGraph.Chart.8">
                  <p:embed followColorScheme="full"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113213"/>
                        <a:ext cx="6618288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5873750" y="4032250"/>
            <a:ext cx="825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6691313" y="3795713"/>
            <a:ext cx="944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Mode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976313" y="4633913"/>
            <a:ext cx="15890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Sub-mode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2514600" y="4718050"/>
            <a:ext cx="450850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15. Normal (Gaussian) Distribution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Most common distribution in data analysis</a:t>
            </a:r>
          </a:p>
          <a:p>
            <a:r>
              <a:rPr lang="en-US" smtClean="0"/>
              <a:t>pdf is:</a:t>
            </a:r>
          </a:p>
          <a:p>
            <a:pPr>
              <a:spcBef>
                <a:spcPct val="300000"/>
              </a:spcBef>
            </a:pPr>
            <a:r>
              <a:rPr lang="en-US" i="1" smtClean="0"/>
              <a:t>-</a:t>
            </a:r>
            <a:r>
              <a:rPr lang="en-US" smtClean="0">
                <a:latin typeface="Symbol" pitchFamily="18" charset="2"/>
              </a:rPr>
              <a:t>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</a:t>
            </a:r>
            <a:r>
              <a:rPr lang="en-US" smtClean="0"/>
              <a:t>+</a:t>
            </a:r>
            <a:r>
              <a:rPr lang="en-US" smtClean="0">
                <a:latin typeface="Symbol" pitchFamily="18" charset="2"/>
              </a:rPr>
              <a:t></a:t>
            </a:r>
            <a:endParaRPr lang="en-US" i="1" smtClean="0"/>
          </a:p>
          <a:p>
            <a:r>
              <a:rPr lang="en-US" smtClean="0"/>
              <a:t>Mean is 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smtClean="0"/>
              <a:t> , standard deviation </a:t>
            </a:r>
            <a:r>
              <a:rPr lang="en-US" i="1" smtClean="0">
                <a:latin typeface="Symbol" pitchFamily="18" charset="2"/>
              </a:rPr>
              <a:t></a:t>
            </a:r>
          </a:p>
        </p:txBody>
      </p:sp>
      <p:graphicFrame>
        <p:nvGraphicFramePr>
          <p:cNvPr id="1638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14600" y="3205163"/>
          <a:ext cx="3646488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Equation" r:id="rId4" imgW="1358640" imgH="482400" progId="Equation.3">
                  <p:embed/>
                </p:oleObj>
              </mc:Choice>
              <mc:Fallback>
                <p:oleObj name="Equation" r:id="rId4" imgW="1358640" imgH="482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05163"/>
                        <a:ext cx="3646488" cy="129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Notation</a:t>
            </a:r>
            <a:br>
              <a:rPr lang="en-US" smtClean="0"/>
            </a:br>
            <a:r>
              <a:rPr lang="en-US" smtClean="0"/>
              <a:t>for Gaussian Distributions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Often denoted </a:t>
            </a:r>
            <a:r>
              <a:rPr lang="en-US" i="1" smtClean="0"/>
              <a:t>N</a:t>
            </a:r>
            <a:r>
              <a:rPr lang="en-US" smtClean="0"/>
              <a:t>(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smtClean="0"/>
              <a:t>,</a:t>
            </a:r>
            <a:r>
              <a:rPr lang="en-US" i="1" smtClean="0">
                <a:latin typeface="Symbol" pitchFamily="18" charset="2"/>
              </a:rPr>
              <a:t></a:t>
            </a:r>
            <a:r>
              <a:rPr lang="en-US" smtClean="0"/>
              <a:t>)</a:t>
            </a:r>
          </a:p>
          <a:p>
            <a:r>
              <a:rPr lang="en-US" smtClean="0"/>
              <a:t>Unit normal is </a:t>
            </a:r>
            <a:r>
              <a:rPr lang="en-US" i="1" smtClean="0"/>
              <a:t>N</a:t>
            </a:r>
            <a:r>
              <a:rPr lang="en-US" smtClean="0"/>
              <a:t>(0,1)</a:t>
            </a:r>
          </a:p>
          <a:p>
            <a:r>
              <a:rPr lang="en-US" smtClean="0"/>
              <a:t>If </a:t>
            </a:r>
            <a:r>
              <a:rPr lang="en-US" i="1" smtClean="0"/>
              <a:t>x</a:t>
            </a:r>
            <a:r>
              <a:rPr lang="en-US" smtClean="0"/>
              <a:t> has </a:t>
            </a:r>
            <a:r>
              <a:rPr lang="en-US" i="1" smtClean="0"/>
              <a:t>N</a:t>
            </a:r>
            <a:r>
              <a:rPr lang="en-US" smtClean="0"/>
              <a:t>(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smtClean="0"/>
              <a:t>,</a:t>
            </a:r>
            <a:r>
              <a:rPr lang="en-US" i="1" smtClean="0">
                <a:latin typeface="Symbol" pitchFamily="18" charset="2"/>
              </a:rPr>
              <a:t></a:t>
            </a:r>
            <a:r>
              <a:rPr lang="en-US" smtClean="0"/>
              <a:t>),             has </a:t>
            </a:r>
            <a:r>
              <a:rPr lang="en-US" i="1" smtClean="0"/>
              <a:t>N</a:t>
            </a:r>
            <a:r>
              <a:rPr lang="en-US" smtClean="0"/>
              <a:t>(0,1)</a:t>
            </a:r>
          </a:p>
          <a:p>
            <a:pPr>
              <a:spcBef>
                <a:spcPct val="75000"/>
              </a:spcBef>
            </a:pPr>
            <a:r>
              <a:rPr lang="en-US" smtClean="0"/>
              <a:t>The </a:t>
            </a:r>
            <a:r>
              <a:rPr lang="en-US" smtClean="0">
                <a:latin typeface="Symbol" pitchFamily="18" charset="2"/>
              </a:rPr>
              <a:t></a:t>
            </a:r>
            <a:r>
              <a:rPr lang="en-US" smtClean="0"/>
              <a:t>-quantile of unit normal </a:t>
            </a:r>
            <a:r>
              <a:rPr lang="en-US" i="1" smtClean="0"/>
              <a:t>z</a:t>
            </a:r>
            <a:r>
              <a:rPr lang="en-US" smtClean="0"/>
              <a:t> ~ </a:t>
            </a:r>
            <a:r>
              <a:rPr lang="en-US" i="1" smtClean="0"/>
              <a:t>N</a:t>
            </a:r>
            <a:r>
              <a:rPr lang="en-US" smtClean="0"/>
              <a:t>(0,1) is denoted </a:t>
            </a:r>
            <a:r>
              <a:rPr lang="en-US" i="1" smtClean="0"/>
              <a:t>z</a:t>
            </a:r>
            <a:r>
              <a:rPr lang="en-US" i="1" baseline="-25000" smtClean="0">
                <a:latin typeface="Symbol" pitchFamily="18" charset="2"/>
              </a:rPr>
              <a:t></a:t>
            </a:r>
            <a:r>
              <a:rPr lang="en-US" smtClean="0">
                <a:latin typeface="Symbol" pitchFamily="18" charset="2"/>
              </a:rPr>
              <a:t> </a:t>
            </a:r>
            <a:r>
              <a:rPr lang="en-US" smtClean="0"/>
              <a:t>so that</a:t>
            </a:r>
          </a:p>
        </p:txBody>
      </p:sp>
      <p:graphicFrame>
        <p:nvGraphicFramePr>
          <p:cNvPr id="1741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962400" y="2895600"/>
          <a:ext cx="108267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895600"/>
                        <a:ext cx="1082675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85863" y="4724400"/>
          <a:ext cx="6926262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9" name="Equation" r:id="rId6" imgW="2577960" imgH="431640" progId="Equation.3">
                  <p:embed/>
                </p:oleObj>
              </mc:Choice>
              <mc:Fallback>
                <p:oleObj name="Equation" r:id="rId6" imgW="2577960" imgH="43164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724400"/>
                        <a:ext cx="6926262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Why Is Gaussian</a:t>
            </a:r>
            <a:br>
              <a:rPr lang="en-US" smtClean="0"/>
            </a:br>
            <a:r>
              <a:rPr lang="en-US" smtClean="0"/>
              <a:t>So Popular?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We’ve seen that if </a:t>
            </a:r>
            <a:r>
              <a:rPr lang="en-US" i="1" smtClean="0"/>
              <a:t>x</a:t>
            </a:r>
            <a:r>
              <a:rPr lang="en-US" i="1" baseline="-25000" smtClean="0"/>
              <a:t>i </a:t>
            </a:r>
            <a:r>
              <a:rPr lang="en-US" smtClean="0"/>
              <a:t>~ </a:t>
            </a:r>
            <a:r>
              <a:rPr lang="en-US" i="1" smtClean="0"/>
              <a:t>N</a:t>
            </a:r>
            <a:r>
              <a:rPr lang="en-US" smtClean="0"/>
              <a:t>(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i="1" baseline="-25000" smtClean="0">
                <a:latin typeface="Symbol" pitchFamily="18" charset="2"/>
              </a:rPr>
              <a:t></a:t>
            </a:r>
            <a:r>
              <a:rPr lang="en-US" i="1" smtClean="0"/>
              <a:t>,</a:t>
            </a:r>
            <a:r>
              <a:rPr lang="en-US" i="1" smtClean="0">
                <a:latin typeface="Symbol" pitchFamily="18" charset="2"/>
              </a:rPr>
              <a:t></a:t>
            </a:r>
            <a:r>
              <a:rPr lang="en-US" i="1" baseline="-25000" smtClean="0">
                <a:latin typeface="Symbol" pitchFamily="18" charset="2"/>
              </a:rPr>
              <a:t></a:t>
            </a:r>
            <a:r>
              <a:rPr lang="en-US" smtClean="0"/>
              <a:t>) and all 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 independent, then</a:t>
            </a:r>
            <a:r>
              <a:rPr lang="en-US" i="1" baseline="-25000" smtClean="0"/>
              <a:t> </a:t>
            </a:r>
            <a:r>
              <a:rPr lang="en-US" smtClean="0">
                <a:latin typeface="Symbol" pitchFamily="18" charset="2"/>
              </a:rPr>
              <a:t></a:t>
            </a:r>
            <a:r>
              <a:rPr lang="en-US" i="1" smtClean="0">
                <a:latin typeface="Symbol" pitchFamily="18" charset="2"/>
              </a:rPr>
              <a:t></a:t>
            </a:r>
            <a:r>
              <a:rPr lang="en-US" i="1" baseline="-25000" smtClean="0"/>
              <a:t>i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 is normal with mean </a:t>
            </a:r>
            <a:r>
              <a:rPr lang="en-US" smtClean="0">
                <a:latin typeface="Symbol" pitchFamily="18" charset="2"/>
              </a:rPr>
              <a:t></a:t>
            </a:r>
            <a:r>
              <a:rPr lang="en-US" i="1" smtClean="0">
                <a:latin typeface="Symbol" pitchFamily="18" charset="2"/>
              </a:rPr>
              <a:t></a:t>
            </a:r>
            <a:r>
              <a:rPr lang="en-US" i="1" baseline="-25000" smtClean="0"/>
              <a:t>i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i="1" baseline="-25000" smtClean="0"/>
              <a:t>i</a:t>
            </a:r>
            <a:r>
              <a:rPr lang="en-US" smtClean="0"/>
              <a:t> and variance </a:t>
            </a:r>
            <a:r>
              <a:rPr lang="en-US" i="1" smtClean="0">
                <a:latin typeface="Symbol" pitchFamily="18" charset="2"/>
              </a:rPr>
              <a:t></a:t>
            </a:r>
            <a:r>
              <a:rPr lang="en-US" baseline="30000" smtClean="0">
                <a:latin typeface="Symbol" pitchFamily="18" charset="2"/>
              </a:rPr>
              <a:t></a:t>
            </a:r>
            <a:r>
              <a:rPr lang="en-US" i="1" smtClean="0">
                <a:latin typeface="Symbol" pitchFamily="18" charset="2"/>
              </a:rPr>
              <a:t></a:t>
            </a:r>
            <a:r>
              <a:rPr lang="en-US" smtClean="0">
                <a:latin typeface="Symbol" pitchFamily="18" charset="2"/>
              </a:rPr>
              <a:t></a:t>
            </a:r>
            <a:r>
              <a:rPr lang="en-US" i="1" smtClean="0">
                <a:latin typeface="Symbol" pitchFamily="18" charset="2"/>
              </a:rPr>
              <a:t></a:t>
            </a:r>
            <a:r>
              <a:rPr lang="en-US" i="1" baseline="-25000" smtClean="0"/>
              <a:t>i</a:t>
            </a:r>
            <a:r>
              <a:rPr lang="en-US" baseline="30000" smtClean="0"/>
              <a:t>2</a:t>
            </a:r>
            <a:r>
              <a:rPr lang="en-US" i="1" smtClean="0">
                <a:latin typeface="Symbol" pitchFamily="18" charset="2"/>
              </a:rPr>
              <a:t></a:t>
            </a:r>
            <a:r>
              <a:rPr lang="en-US" i="1" baseline="-25000" smtClean="0"/>
              <a:t>i</a:t>
            </a:r>
            <a:r>
              <a:rPr lang="en-US" baseline="30000" smtClean="0"/>
              <a:t>2</a:t>
            </a: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Sum of large no. of independent observations from </a:t>
            </a:r>
            <a:r>
              <a:rPr lang="en-US" i="1" smtClean="0"/>
              <a:t>any</a:t>
            </a:r>
            <a:r>
              <a:rPr lang="en-US" smtClean="0"/>
              <a:t> distribution is itself normal (Central Limit Theorem) </a:t>
            </a:r>
          </a:p>
          <a:p>
            <a:pPr lvl="1">
              <a:lnSpc>
                <a:spcPct val="100000"/>
              </a:lnSpc>
              <a:buFont typeface="Symbol" pitchFamily="18" charset="2"/>
              <a:buChar char="Þ"/>
            </a:pPr>
            <a:r>
              <a:rPr lang="en-US" smtClean="0"/>
              <a:t>Experimental errors can be modeled as</a:t>
            </a:r>
          </a:p>
          <a:p>
            <a:pPr lvl="1">
              <a:lnSpc>
                <a:spcPct val="100000"/>
              </a:lnSpc>
              <a:buFont typeface="Symbol" pitchFamily="18" charset="2"/>
              <a:buNone/>
            </a:pPr>
            <a:r>
              <a:rPr lang="en-US" smtClean="0"/>
              <a:t>    normal distribution.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4"/>
          <p:cNvSpPr>
            <a:spLocks noChangeArrowheads="1"/>
          </p:cNvSpPr>
          <p:nvPr/>
        </p:nvSpPr>
        <p:spPr bwMode="auto">
          <a:xfrm>
            <a:off x="1035050" y="503238"/>
            <a:ext cx="7073900" cy="1425575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Summarizing Data With</a:t>
            </a:r>
            <a:br>
              <a:rPr lang="en-US" smtClean="0"/>
            </a:br>
            <a:r>
              <a:rPr lang="en-US" smtClean="0"/>
              <a:t>a Single Number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Most condensed form of presentation of set of data</a:t>
            </a:r>
          </a:p>
          <a:p>
            <a:r>
              <a:rPr lang="en-US" smtClean="0"/>
              <a:t>Usually called the </a:t>
            </a:r>
            <a:r>
              <a:rPr lang="en-US" b="1" smtClean="0"/>
              <a:t>average</a:t>
            </a:r>
            <a:endParaRPr lang="en-US" smtClean="0"/>
          </a:p>
          <a:p>
            <a:pPr lvl="1"/>
            <a:r>
              <a:rPr lang="en-US" smtClean="0"/>
              <a:t>Average isn’t necessarily the mean</a:t>
            </a:r>
          </a:p>
          <a:p>
            <a:r>
              <a:rPr lang="en-US" smtClean="0"/>
              <a:t>Must be representative of a major part of the data set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Indices of</a:t>
            </a:r>
            <a:br>
              <a:rPr lang="en-US" smtClean="0"/>
            </a:br>
            <a:r>
              <a:rPr lang="en-US" smtClean="0"/>
              <a:t>Central Tendency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Mean</a:t>
            </a:r>
          </a:p>
          <a:p>
            <a:r>
              <a:rPr lang="en-US" smtClean="0"/>
              <a:t>Median</a:t>
            </a:r>
          </a:p>
          <a:p>
            <a:r>
              <a:rPr lang="en-US" smtClean="0"/>
              <a:t>Mode</a:t>
            </a:r>
          </a:p>
          <a:p>
            <a:r>
              <a:rPr lang="en-US" smtClean="0"/>
              <a:t>All specify </a:t>
            </a:r>
            <a:r>
              <a:rPr lang="en-US" i="1" smtClean="0"/>
              <a:t>center of location</a:t>
            </a:r>
            <a:r>
              <a:rPr lang="en-US" smtClean="0"/>
              <a:t> of distribution of observations in sample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Sample Mean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Take sum of all observations</a:t>
            </a:r>
          </a:p>
          <a:p>
            <a:r>
              <a:rPr lang="en-US" dirty="0" smtClean="0"/>
              <a:t>Divide by number of observations</a:t>
            </a:r>
          </a:p>
          <a:p>
            <a:r>
              <a:rPr lang="en-US" dirty="0" smtClean="0"/>
              <a:t>More affected by outliers than median or mode</a:t>
            </a:r>
          </a:p>
          <a:p>
            <a:r>
              <a:rPr lang="en-US" dirty="0" smtClean="0"/>
              <a:t>Mean is a linear property</a:t>
            </a:r>
          </a:p>
          <a:p>
            <a:pPr lvl="1"/>
            <a:r>
              <a:rPr lang="en-US" dirty="0" smtClean="0"/>
              <a:t>Mean of sum is sum of means</a:t>
            </a:r>
          </a:p>
          <a:p>
            <a:pPr lvl="1"/>
            <a:r>
              <a:rPr lang="en-US" dirty="0" smtClean="0"/>
              <a:t>Not true for median and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Sample Median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Sort observations</a:t>
            </a:r>
          </a:p>
          <a:p>
            <a:r>
              <a:rPr lang="en-US" smtClean="0"/>
              <a:t>Take observation in middle of series</a:t>
            </a:r>
          </a:p>
          <a:p>
            <a:pPr lvl="1"/>
            <a:r>
              <a:rPr lang="en-US" smtClean="0"/>
              <a:t>If even number, split the difference</a:t>
            </a:r>
          </a:p>
          <a:p>
            <a:r>
              <a:rPr lang="en-US" smtClean="0"/>
              <a:t>More resistant to outliers</a:t>
            </a:r>
          </a:p>
          <a:p>
            <a:pPr lvl="1"/>
            <a:r>
              <a:rPr lang="en-US" smtClean="0"/>
              <a:t>But not all points given “equal weight”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1. Independent Events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Occurrence of one event doesn’t affect probability of other</a:t>
            </a:r>
          </a:p>
          <a:p>
            <a:r>
              <a:rPr lang="en-US" smtClean="0"/>
              <a:t>Examples:</a:t>
            </a:r>
          </a:p>
          <a:p>
            <a:pPr lvl="1"/>
            <a:r>
              <a:rPr lang="en-US" smtClean="0"/>
              <a:t>Coin flips</a:t>
            </a:r>
          </a:p>
          <a:p>
            <a:pPr lvl="1"/>
            <a:r>
              <a:rPr lang="en-US" smtClean="0"/>
              <a:t>Inputs from separate users</a:t>
            </a:r>
          </a:p>
          <a:p>
            <a:pPr lvl="1"/>
            <a:r>
              <a:rPr lang="en-US" smtClean="0"/>
              <a:t>“Unrelated” traffic accidents</a:t>
            </a:r>
          </a:p>
          <a:p>
            <a:r>
              <a:rPr lang="en-US" smtClean="0"/>
              <a:t>What about second basketball free throw after the player misses the first?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Sample Mode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Plot histogram of observations</a:t>
            </a:r>
          </a:p>
          <a:p>
            <a:pPr lvl="1"/>
            <a:r>
              <a:rPr lang="en-US" smtClean="0"/>
              <a:t>Using existing categories</a:t>
            </a:r>
          </a:p>
          <a:p>
            <a:pPr lvl="1"/>
            <a:r>
              <a:rPr lang="en-US" smtClean="0"/>
              <a:t>Or dividing ranges into buckets</a:t>
            </a:r>
          </a:p>
          <a:p>
            <a:pPr lvl="1"/>
            <a:r>
              <a:rPr lang="en-US" smtClean="0"/>
              <a:t>Or using kernel density estimation</a:t>
            </a:r>
          </a:p>
          <a:p>
            <a:r>
              <a:rPr lang="en-US" smtClean="0"/>
              <a:t>Choose midpoint of bucket where histogram peaks</a:t>
            </a:r>
          </a:p>
          <a:p>
            <a:pPr lvl="1"/>
            <a:r>
              <a:rPr lang="en-US" smtClean="0"/>
              <a:t>For categorical variables, the most frequently occurring</a:t>
            </a:r>
          </a:p>
          <a:p>
            <a:r>
              <a:rPr lang="en-US" smtClean="0"/>
              <a:t>Effectively ignores much of the sample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Characteristics of</a:t>
            </a:r>
            <a:br>
              <a:rPr lang="en-US" smtClean="0"/>
            </a:br>
            <a:r>
              <a:rPr lang="en-US" smtClean="0"/>
              <a:t>Mean, Median, and Mode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Mean and median always exist and are unique</a:t>
            </a:r>
          </a:p>
          <a:p>
            <a:r>
              <a:rPr lang="en-US" smtClean="0"/>
              <a:t>Mode may or may not exist</a:t>
            </a:r>
          </a:p>
          <a:p>
            <a:pPr lvl="1"/>
            <a:r>
              <a:rPr lang="en-US" smtClean="0"/>
              <a:t>If there is a mode, may be more than one</a:t>
            </a:r>
          </a:p>
          <a:p>
            <a:r>
              <a:rPr lang="en-US" smtClean="0"/>
              <a:t>Mean, median and mode may be identical</a:t>
            </a:r>
          </a:p>
          <a:p>
            <a:pPr lvl="1"/>
            <a:r>
              <a:rPr lang="en-US" smtClean="0"/>
              <a:t>Or may all be different</a:t>
            </a:r>
          </a:p>
          <a:p>
            <a:pPr lvl="1"/>
            <a:r>
              <a:rPr lang="en-US" smtClean="0"/>
              <a:t>Or some may be the same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Mean, Median, and Mode Identical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1843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0" y="2119313"/>
          <a:ext cx="5106988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Chart" r:id="rId4" imgW="6096000" imgH="4067243" progId="MSGraph.Chart.8">
                  <p:embed followColorScheme="full"/>
                </p:oleObj>
              </mc:Choice>
              <mc:Fallback>
                <p:oleObj name="Chart" r:id="rId4" imgW="6096000" imgH="4067243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119313"/>
                        <a:ext cx="5106988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371975" y="2901950"/>
            <a:ext cx="0" cy="2301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843338" y="1936750"/>
            <a:ext cx="1014412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Median</a:t>
            </a:r>
          </a:p>
          <a:p>
            <a:pPr algn="ctr"/>
            <a:r>
              <a:rPr lang="en-US" sz="2000">
                <a:latin typeface="Arial" charset="0"/>
              </a:rPr>
              <a:t>Mean</a:t>
            </a:r>
          </a:p>
          <a:p>
            <a:pPr algn="ctr"/>
            <a:r>
              <a:rPr lang="en-US" sz="2000">
                <a:latin typeface="Arial" charset="0"/>
              </a:rPr>
              <a:t>Mode</a:t>
            </a:r>
            <a:endParaRPr lang="en-US" sz="20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252913" y="5381625"/>
            <a:ext cx="3841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x</a:t>
            </a:r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976313" y="3171825"/>
            <a:ext cx="766762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pdf</a:t>
            </a:r>
          </a:p>
          <a:p>
            <a:r>
              <a:rPr lang="en-US">
                <a:latin typeface="Arial" charset="0"/>
              </a:rPr>
              <a:t>f(x)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Median, Mean, and Mode</a:t>
            </a:r>
            <a:br>
              <a:rPr lang="en-US" smtClean="0"/>
            </a:br>
            <a:r>
              <a:rPr lang="en-US" smtClean="0"/>
              <a:t>All Different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1945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362200" y="2262188"/>
          <a:ext cx="4640263" cy="319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Chart" r:id="rId4" imgW="4648335" imgH="3200400" progId="MSGraph.Chart.8">
                  <p:embed followColorScheme="full"/>
                </p:oleObj>
              </mc:Choice>
              <mc:Fallback>
                <p:oleObj name="Chart" r:id="rId4" imgW="4648335" imgH="3200400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62188"/>
                        <a:ext cx="4640263" cy="319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724400" y="4038600"/>
            <a:ext cx="0" cy="1276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327525" y="4410075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5105400" y="3844925"/>
            <a:ext cx="0" cy="14541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373438" y="4022725"/>
            <a:ext cx="1331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638425" y="3806825"/>
            <a:ext cx="815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charset="0"/>
              </a:rPr>
              <a:t>Mean</a:t>
            </a:r>
            <a:endParaRPr lang="en-US" sz="2000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3575050" y="4410075"/>
            <a:ext cx="717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652713" y="4203700"/>
            <a:ext cx="10144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charset="0"/>
              </a:rPr>
              <a:t>Median</a:t>
            </a:r>
            <a:endParaRPr lang="en-US" sz="200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4156075" y="3829050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414713" y="3613150"/>
            <a:ext cx="815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latin typeface="Arial" charset="0"/>
              </a:rPr>
              <a:t>Mode</a:t>
            </a:r>
            <a:endParaRPr lang="en-US" sz="2000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052513" y="3171825"/>
            <a:ext cx="766762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pdf</a:t>
            </a:r>
          </a:p>
          <a:p>
            <a:r>
              <a:rPr lang="en-US">
                <a:latin typeface="Arial" charset="0"/>
              </a:rPr>
              <a:t>f(x)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4252913" y="5457825"/>
            <a:ext cx="3841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x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So, Which Should I Use?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If data is categorical, use mode</a:t>
            </a:r>
          </a:p>
          <a:p>
            <a:r>
              <a:rPr lang="en-US" dirty="0" smtClean="0"/>
              <a:t>If a total of all observations makes sense, use mean</a:t>
            </a:r>
          </a:p>
          <a:p>
            <a:r>
              <a:rPr lang="en-US" dirty="0" smtClean="0"/>
              <a:t>If not, and distribution is skewed, use median</a:t>
            </a:r>
          </a:p>
          <a:p>
            <a:r>
              <a:rPr lang="en-US" dirty="0" smtClean="0"/>
              <a:t>Otherwise, use mean</a:t>
            </a:r>
          </a:p>
          <a:p>
            <a:r>
              <a:rPr lang="en-US" dirty="0" smtClean="0"/>
              <a:t>But think about what you’re choosing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Some Examples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Most-used resource in system</a:t>
            </a:r>
          </a:p>
          <a:p>
            <a:pPr lvl="1"/>
            <a:r>
              <a:rPr lang="en-US" smtClean="0"/>
              <a:t>Mode</a:t>
            </a:r>
          </a:p>
          <a:p>
            <a:r>
              <a:rPr lang="en-US" smtClean="0"/>
              <a:t>Interarrival times</a:t>
            </a:r>
          </a:p>
          <a:p>
            <a:pPr lvl="1"/>
            <a:r>
              <a:rPr lang="en-US" smtClean="0"/>
              <a:t>Mean</a:t>
            </a:r>
          </a:p>
          <a:p>
            <a:r>
              <a:rPr lang="en-US" smtClean="0"/>
              <a:t>Load</a:t>
            </a:r>
          </a:p>
          <a:p>
            <a:pPr lvl="1"/>
            <a:r>
              <a:rPr lang="en-US" smtClean="0"/>
              <a:t>Median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Don’t Always</a:t>
            </a:r>
            <a:br>
              <a:rPr lang="en-US" smtClean="0"/>
            </a:br>
            <a:r>
              <a:rPr lang="en-US" smtClean="0"/>
              <a:t>Use the Mean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Means are often overused and misused</a:t>
            </a:r>
          </a:p>
          <a:p>
            <a:pPr lvl="1"/>
            <a:r>
              <a:rPr lang="en-US" dirty="0" smtClean="0"/>
              <a:t>Means of significantly different values</a:t>
            </a:r>
          </a:p>
          <a:p>
            <a:pPr lvl="1"/>
            <a:r>
              <a:rPr lang="en-US" dirty="0" smtClean="0"/>
              <a:t>Means of highly skewed distributions</a:t>
            </a:r>
          </a:p>
          <a:p>
            <a:pPr lvl="1"/>
            <a:r>
              <a:rPr lang="en-US" dirty="0" smtClean="0"/>
              <a:t>Multiplying means to get mean of a product</a:t>
            </a:r>
          </a:p>
          <a:p>
            <a:pPr lvl="2"/>
            <a:r>
              <a:rPr lang="en-US" dirty="0" smtClean="0"/>
              <a:t>Example:  </a:t>
            </a:r>
            <a:r>
              <a:rPr lang="en-US" dirty="0" err="1" smtClean="0"/>
              <a:t>PetsMart</a:t>
            </a:r>
            <a:endParaRPr lang="en-US" dirty="0" smtClean="0"/>
          </a:p>
          <a:p>
            <a:pPr lvl="3"/>
            <a:r>
              <a:rPr lang="en-US" dirty="0" smtClean="0"/>
              <a:t>Average number of legs per animal</a:t>
            </a:r>
          </a:p>
          <a:p>
            <a:pPr lvl="3"/>
            <a:r>
              <a:rPr lang="en-US" dirty="0" smtClean="0"/>
              <a:t>Average number of toes per leg</a:t>
            </a:r>
          </a:p>
          <a:p>
            <a:pPr lvl="2"/>
            <a:r>
              <a:rPr lang="en-US" dirty="0" smtClean="0"/>
              <a:t>Only works for independent variables</a:t>
            </a:r>
          </a:p>
          <a:p>
            <a:pPr lvl="1"/>
            <a:r>
              <a:rPr lang="en-US" dirty="0" smtClean="0"/>
              <a:t>Errors in taking ratios of means</a:t>
            </a:r>
          </a:p>
          <a:p>
            <a:pPr lvl="1"/>
            <a:r>
              <a:rPr lang="en-US" dirty="0" smtClean="0"/>
              <a:t>Means of categorical variables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Bandwidth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600537"/>
              </p:ext>
            </p:extLst>
          </p:nvPr>
        </p:nvGraphicFramePr>
        <p:xfrm>
          <a:off x="685800" y="1981200"/>
          <a:ext cx="7772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(MB)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r>
                        <a:rPr lang="en-US" baseline="0" dirty="0" smtClean="0"/>
                        <a:t> 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 (MB/sec)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429000"/>
            <a:ext cx="7772400" cy="266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What is the average bandwidth?</a:t>
            </a:r>
          </a:p>
          <a:p>
            <a:pPr marL="457200" lvl="1" indent="0">
              <a:buNone/>
            </a:pPr>
            <a:r>
              <a:rPr lang="en-US" dirty="0" smtClean="0"/>
              <a:t>(20 MB/sec + 10 MB/sec)/2 = 15 MB/sec ???</a:t>
            </a:r>
          </a:p>
        </p:txBody>
      </p:sp>
    </p:spTree>
    <p:extLst>
      <p:ext uri="{BB962C8B-B14F-4D97-AF65-F5344CB8AC3E}">
        <p14:creationId xmlns:p14="http://schemas.microsoft.com/office/powerpoint/2010/main" val="6178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Bandwidth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28402"/>
              </p:ext>
            </p:extLst>
          </p:nvPr>
        </p:nvGraphicFramePr>
        <p:xfrm>
          <a:off x="685800" y="1981200"/>
          <a:ext cx="7772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(MB)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r>
                        <a:rPr lang="en-US" baseline="0" dirty="0" smtClean="0"/>
                        <a:t> 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 (MB/sec)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429000"/>
            <a:ext cx="7772400" cy="266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When file size is fixed</a:t>
            </a:r>
            <a:endParaRPr lang="en-US" dirty="0"/>
          </a:p>
          <a:p>
            <a:pPr lvl="1"/>
            <a:r>
              <a:rPr lang="en-US" dirty="0" smtClean="0"/>
              <a:t>Average transfer time = 1.5 sec</a:t>
            </a:r>
          </a:p>
          <a:p>
            <a:pPr lvl="1"/>
            <a:r>
              <a:rPr lang="en-US" dirty="0" smtClean="0"/>
              <a:t>Average bandwidth = 20 MB / 1.5 sec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= 13.3 MB/sec (11% difference!)</a:t>
            </a:r>
          </a:p>
          <a:p>
            <a:r>
              <a:rPr lang="en-US" dirty="0" smtClean="0"/>
              <a:t>Another way</a:t>
            </a:r>
          </a:p>
          <a:p>
            <a:pPr marL="457200" lvl="1" indent="0">
              <a:buNone/>
            </a:pPr>
            <a:r>
              <a:rPr lang="en-US" dirty="0" smtClean="0"/>
              <a:t>(20MB + 20MB)/(1 sec + 2 sec) = 13.3 MB/sec</a:t>
            </a:r>
          </a:p>
        </p:txBody>
      </p:sp>
    </p:spTree>
    <p:extLst>
      <p:ext uri="{BB962C8B-B14F-4D97-AF65-F5344CB8AC3E}">
        <p14:creationId xmlns:p14="http://schemas.microsoft.com/office/powerpoint/2010/main" val="30092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 Same Bandwidth Numbers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32268"/>
              </p:ext>
            </p:extLst>
          </p:nvPr>
        </p:nvGraphicFramePr>
        <p:xfrm>
          <a:off x="685800" y="1981200"/>
          <a:ext cx="7772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(MB)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r>
                        <a:rPr lang="en-US" baseline="0" dirty="0" smtClean="0"/>
                        <a:t> 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 (MB/sec)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3429000"/>
            <a:ext cx="7772400" cy="266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(60MB + 20MB)/(3 sec + 2 sec) = 16 MB/sec</a:t>
            </a:r>
          </a:p>
        </p:txBody>
      </p:sp>
    </p:spTree>
    <p:extLst>
      <p:ext uri="{BB962C8B-B14F-4D97-AF65-F5344CB8AC3E}">
        <p14:creationId xmlns:p14="http://schemas.microsoft.com/office/powerpoint/2010/main" val="33917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2. Random Variable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Variable that takes values probabilistically</a:t>
            </a:r>
          </a:p>
          <a:p>
            <a:r>
              <a:rPr lang="en-US" dirty="0" smtClean="0"/>
              <a:t>Variable usually denoted by capital letters, particular values by lowercase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Number shown on dice</a:t>
            </a:r>
          </a:p>
          <a:p>
            <a:pPr lvl="1"/>
            <a:r>
              <a:rPr lang="en-US" dirty="0" smtClean="0"/>
              <a:t>Network delay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 Bandwidth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479360"/>
              </p:ext>
            </p:extLst>
          </p:nvPr>
        </p:nvGraphicFramePr>
        <p:xfrm>
          <a:off x="685800" y="1981200"/>
          <a:ext cx="7772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(MB)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r>
                        <a:rPr lang="en-US" baseline="0" dirty="0" smtClean="0"/>
                        <a:t> 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 (MB/sec)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3429000"/>
            <a:ext cx="7772400" cy="266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(60MB + 20MB)/(1 sec + 6 sec) = 11 MB/sec</a:t>
            </a:r>
          </a:p>
        </p:txBody>
      </p:sp>
    </p:spTree>
    <p:extLst>
      <p:ext uri="{BB962C8B-B14F-4D97-AF65-F5344CB8AC3E}">
        <p14:creationId xmlns:p14="http://schemas.microsoft.com/office/powerpoint/2010/main" val="5439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Geometric Means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An alternative to the arithmetic mean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Use geometric mean if product of observations makes sense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2468563" y="2795588"/>
          <a:ext cx="2573337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6" name="Equation" r:id="rId4" imgW="965160" imgH="330120" progId="Equation.3">
                  <p:embed/>
                </p:oleObj>
              </mc:Choice>
              <mc:Fallback>
                <p:oleObj name="Equation" r:id="rId4" imgW="965160" imgH="330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795588"/>
                        <a:ext cx="2573337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Good Places To Use</a:t>
            </a:r>
            <a:br>
              <a:rPr lang="en-US" smtClean="0"/>
            </a:br>
            <a:r>
              <a:rPr lang="en-US" smtClean="0"/>
              <a:t>Geometric Mean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Layered architectures</a:t>
            </a:r>
          </a:p>
          <a:p>
            <a:r>
              <a:rPr lang="en-US" smtClean="0"/>
              <a:t>Performance improvements over successive versions</a:t>
            </a:r>
          </a:p>
          <a:p>
            <a:r>
              <a:rPr lang="en-US" smtClean="0"/>
              <a:t>Average error rate on multihop network path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Harmonic Mean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Harmonic mean of sample {</a:t>
            </a:r>
            <a:r>
              <a:rPr lang="en-US" i="1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x</a:t>
            </a:r>
            <a:r>
              <a:rPr lang="en-US" baseline="-25000" smtClean="0"/>
              <a:t>2</a:t>
            </a:r>
            <a:r>
              <a:rPr lang="en-US" smtClean="0"/>
              <a:t>, ..., </a:t>
            </a:r>
            <a:r>
              <a:rPr lang="en-US" i="1" smtClean="0"/>
              <a:t>x</a:t>
            </a:r>
            <a:r>
              <a:rPr lang="en-US" i="1" baseline="-25000" smtClean="0"/>
              <a:t>n</a:t>
            </a:r>
            <a:r>
              <a:rPr lang="en-US" smtClean="0"/>
              <a:t>} is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Use when arithmetic mean of 1/x</a:t>
            </a:r>
            <a:r>
              <a:rPr lang="en-US" baseline="-25000" smtClean="0"/>
              <a:t>1</a:t>
            </a:r>
            <a:r>
              <a:rPr lang="en-US" smtClean="0"/>
              <a:t> is sensible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150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93900" y="2952750"/>
          <a:ext cx="4568825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0" name="Equation" r:id="rId4" imgW="1714320" imgH="533160" progId="Equation.3">
                  <p:embed/>
                </p:oleObj>
              </mc:Choice>
              <mc:Fallback>
                <p:oleObj name="Equation" r:id="rId4" imgW="1714320" imgH="53316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2952750"/>
                        <a:ext cx="4568825" cy="141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Using</a:t>
            </a:r>
            <a:br>
              <a:rPr lang="en-US" smtClean="0"/>
            </a:br>
            <a:r>
              <a:rPr lang="en-US" smtClean="0"/>
              <a:t>Harmonic Mean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When working with MIPS numbers from a single benchmark</a:t>
            </a:r>
          </a:p>
          <a:p>
            <a:pPr lvl="1"/>
            <a:r>
              <a:rPr lang="en-US" smtClean="0"/>
              <a:t>Since MIPS calculated by dividing constant number of instructions by elapsed time</a:t>
            </a:r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Not valid if different </a:t>
            </a:r>
            <a:r>
              <a:rPr lang="en-US" i="1" smtClean="0"/>
              <a:t>m</a:t>
            </a:r>
            <a:r>
              <a:rPr lang="en-US" smtClean="0"/>
              <a:t>’s (e.g., different benchmarks for each observation)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grpSp>
        <p:nvGrpSpPr>
          <p:cNvPr id="52228" name="Group 10"/>
          <p:cNvGrpSpPr>
            <a:grpSpLocks/>
          </p:cNvGrpSpPr>
          <p:nvPr/>
        </p:nvGrpSpPr>
        <p:grpSpPr bwMode="auto">
          <a:xfrm>
            <a:off x="3176588" y="3762375"/>
            <a:ext cx="1836737" cy="1044575"/>
            <a:chOff x="2001" y="2411"/>
            <a:chExt cx="1157" cy="658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2001" y="2553"/>
              <a:ext cx="615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i="1">
                  <a:latin typeface="Arial" charset="0"/>
                </a:rPr>
                <a:t>x</a:t>
              </a:r>
              <a:r>
                <a:rPr lang="en-US" i="1" baseline="-25000">
                  <a:latin typeface="Arial" charset="0"/>
                </a:rPr>
                <a:t>i</a:t>
              </a:r>
              <a:r>
                <a:rPr lang="en-US"/>
                <a:t>  = </a:t>
              </a:r>
            </a:p>
          </p:txBody>
        </p:sp>
        <p:grpSp>
          <p:nvGrpSpPr>
            <p:cNvPr id="52230" name="Group 9"/>
            <p:cNvGrpSpPr>
              <a:grpSpLocks/>
            </p:cNvGrpSpPr>
            <p:nvPr/>
          </p:nvGrpSpPr>
          <p:grpSpPr bwMode="auto">
            <a:xfrm>
              <a:off x="2686" y="2411"/>
              <a:ext cx="472" cy="658"/>
              <a:chOff x="2686" y="2411"/>
              <a:chExt cx="472" cy="658"/>
            </a:xfrm>
          </p:grpSpPr>
          <p:sp>
            <p:nvSpPr>
              <p:cNvPr id="52231" name="Rectangle 4"/>
              <p:cNvSpPr>
                <a:spLocks noChangeArrowheads="1"/>
              </p:cNvSpPr>
              <p:nvPr/>
            </p:nvSpPr>
            <p:spPr bwMode="auto">
              <a:xfrm>
                <a:off x="2769" y="2411"/>
                <a:ext cx="327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i="1">
                    <a:latin typeface="Arial" charset="0"/>
                  </a:rPr>
                  <a:t>m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52232" name="Rectangle 6"/>
              <p:cNvSpPr>
                <a:spLocks noChangeArrowheads="1"/>
              </p:cNvSpPr>
              <p:nvPr/>
            </p:nvSpPr>
            <p:spPr bwMode="auto">
              <a:xfrm>
                <a:off x="2817" y="2706"/>
                <a:ext cx="222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i="1">
                    <a:latin typeface="Arial" charset="0"/>
                  </a:rPr>
                  <a:t>t</a:t>
                </a:r>
                <a:r>
                  <a:rPr lang="en-US" i="1" baseline="-25000">
                    <a:latin typeface="Arial" charset="0"/>
                  </a:rPr>
                  <a:t>i</a:t>
                </a:r>
                <a:endParaRPr lang="en-US" baseline="-25000"/>
              </a:p>
            </p:txBody>
          </p:sp>
          <p:sp>
            <p:nvSpPr>
              <p:cNvPr id="52233" name="Line 7"/>
              <p:cNvSpPr>
                <a:spLocks noChangeShapeType="1"/>
              </p:cNvSpPr>
              <p:nvPr/>
            </p:nvSpPr>
            <p:spPr bwMode="auto">
              <a:xfrm>
                <a:off x="2686" y="2751"/>
                <a:ext cx="47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of Using Harmonic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 from a given benchmark</a:t>
            </a:r>
          </a:p>
          <a:p>
            <a:pPr lvl="1"/>
            <a:r>
              <a:rPr lang="en-US" dirty="0" smtClean="0"/>
              <a:t>Constant number of bytes (B) divided by varying elapsed times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…)</a:t>
            </a:r>
          </a:p>
          <a:p>
            <a:pPr lvl="2"/>
            <a:r>
              <a:rPr lang="en-US" dirty="0" smtClean="0"/>
              <a:t>B/t</a:t>
            </a:r>
            <a:r>
              <a:rPr lang="en-US" baseline="-25000" dirty="0" smtClean="0"/>
              <a:t>1</a:t>
            </a:r>
            <a:r>
              <a:rPr lang="en-US" dirty="0" smtClean="0"/>
              <a:t>, B/t</a:t>
            </a:r>
            <a:r>
              <a:rPr lang="en-US" baseline="-25000" dirty="0" smtClean="0"/>
              <a:t>2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We really want to average the times first</a:t>
            </a:r>
          </a:p>
          <a:p>
            <a:pPr lvl="2"/>
            <a:r>
              <a:rPr lang="en-US" dirty="0" smtClean="0"/>
              <a:t>T = (t</a:t>
            </a:r>
            <a:r>
              <a:rPr lang="en-US" baseline="-25000" dirty="0" smtClean="0"/>
              <a:t>1</a:t>
            </a:r>
            <a:r>
              <a:rPr lang="en-US" dirty="0" smtClean="0"/>
              <a:t> + t</a:t>
            </a:r>
            <a:r>
              <a:rPr lang="en-US" baseline="-25000" dirty="0" smtClean="0"/>
              <a:t>2</a:t>
            </a:r>
            <a:r>
              <a:rPr lang="en-US" dirty="0" smtClean="0"/>
              <a:t> ….)/n</a:t>
            </a:r>
          </a:p>
          <a:p>
            <a:pPr lvl="2"/>
            <a:r>
              <a:rPr lang="en-US" dirty="0" smtClean="0"/>
              <a:t>Then compute the bandwidth B/T</a:t>
            </a:r>
          </a:p>
          <a:p>
            <a:pPr marL="1371600" lvl="3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Bn</a:t>
            </a:r>
            <a:r>
              <a:rPr lang="en-US" dirty="0" smtClean="0"/>
              <a:t>/(t</a:t>
            </a:r>
            <a:r>
              <a:rPr lang="en-US" baseline="-25000" dirty="0" smtClean="0"/>
              <a:t>1</a:t>
            </a:r>
            <a:r>
              <a:rPr lang="en-US" dirty="0" smtClean="0"/>
              <a:t> + t</a:t>
            </a:r>
            <a:r>
              <a:rPr lang="en-US" baseline="-25000" dirty="0" smtClean="0"/>
              <a:t>2</a:t>
            </a:r>
            <a:r>
              <a:rPr lang="en-US" dirty="0" smtClean="0"/>
              <a:t>…) = n/(t</a:t>
            </a:r>
            <a:r>
              <a:rPr lang="en-US" baseline="-25000" dirty="0" smtClean="0"/>
              <a:t>1</a:t>
            </a:r>
            <a:r>
              <a:rPr lang="en-US" dirty="0" smtClean="0"/>
              <a:t>/B + t</a:t>
            </a:r>
            <a:r>
              <a:rPr lang="en-US" baseline="-25000" dirty="0" smtClean="0"/>
              <a:t>2</a:t>
            </a:r>
            <a:r>
              <a:rPr lang="en-US" dirty="0" smtClean="0"/>
              <a:t>/B….)</a:t>
            </a:r>
          </a:p>
        </p:txBody>
      </p:sp>
    </p:spTree>
    <p:extLst>
      <p:ext uri="{BB962C8B-B14F-4D97-AF65-F5344CB8AC3E}">
        <p14:creationId xmlns:p14="http://schemas.microsoft.com/office/powerpoint/2010/main" val="42787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Means of Ratios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Given </a:t>
            </a:r>
            <a:r>
              <a:rPr lang="en-US" i="1" smtClean="0"/>
              <a:t>n</a:t>
            </a:r>
            <a:r>
              <a:rPr lang="en-US" smtClean="0"/>
              <a:t> ratios, how do you summarize them?</a:t>
            </a:r>
          </a:p>
          <a:p>
            <a:r>
              <a:rPr lang="en-US" smtClean="0"/>
              <a:t>Can’t always just use harmonic mean</a:t>
            </a:r>
          </a:p>
          <a:p>
            <a:pPr lvl="1"/>
            <a:r>
              <a:rPr lang="en-US" smtClean="0"/>
              <a:t>Or similar simple method</a:t>
            </a:r>
          </a:p>
          <a:p>
            <a:r>
              <a:rPr lang="en-US" smtClean="0"/>
              <a:t>Consider numerators and denominators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Considering Mean of Ratios: Case 1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Both numerator and denominator have physical meaning</a:t>
            </a:r>
          </a:p>
          <a:p>
            <a:r>
              <a:rPr lang="en-US" smtClean="0"/>
              <a:t>Then the average of the ratios is the ratio of the averages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Example: CPU Utilizations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           Measurement		CPU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     Duration		       Busy (%)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40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50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40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50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100				  20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</a:t>
            </a:r>
            <a:r>
              <a:rPr lang="en-US" smtClean="0">
                <a:solidFill>
                  <a:schemeClr val="accent1"/>
                </a:solidFill>
              </a:rPr>
              <a:t>Sum				200 %</a:t>
            </a:r>
            <a:endParaRPr lang="en-US" smtClean="0"/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        Mean?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Mean for CPU Utilizations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		 Measurement			CPU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     Duration		       Busy (%)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40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50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40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    1				  50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100				  20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	</a:t>
            </a:r>
            <a:r>
              <a:rPr lang="en-US" smtClean="0">
                <a:solidFill>
                  <a:schemeClr val="accent1"/>
                </a:solidFill>
              </a:rPr>
              <a:t>Sum				200 %</a:t>
            </a:r>
            <a:endParaRPr lang="en-US" smtClean="0"/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		        Mean?		     </a:t>
            </a:r>
            <a:r>
              <a:rPr lang="en-US" smtClean="0">
                <a:solidFill>
                  <a:schemeClr val="hlink"/>
                </a:solidFill>
              </a:rPr>
              <a:t>Not 40%</a:t>
            </a:r>
            <a:endParaRPr lang="en-US" smtClean="0"/>
          </a:p>
          <a:p>
            <a:pPr>
              <a:lnSpc>
                <a:spcPct val="7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3. Cumulative Distribution Function (CDF)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Maps a value </a:t>
            </a:r>
            <a:r>
              <a:rPr lang="en-US" i="1" smtClean="0"/>
              <a:t>a</a:t>
            </a:r>
            <a:r>
              <a:rPr lang="en-US" smtClean="0"/>
              <a:t> to probability that the outcome is less than or equal to </a:t>
            </a:r>
            <a:r>
              <a:rPr lang="en-US" i="1" smtClean="0"/>
              <a:t>a:</a:t>
            </a:r>
          </a:p>
          <a:p>
            <a:endParaRPr lang="en-US" smtClean="0"/>
          </a:p>
          <a:p>
            <a:r>
              <a:rPr lang="en-US" smtClean="0"/>
              <a:t>Valid for discrete and continuous variables</a:t>
            </a:r>
            <a:endParaRPr lang="en-US" i="1" smtClean="0"/>
          </a:p>
          <a:p>
            <a:r>
              <a:rPr lang="en-US" smtClean="0"/>
              <a:t>Monotonically increasing</a:t>
            </a:r>
          </a:p>
          <a:p>
            <a:r>
              <a:rPr lang="en-US" smtClean="0"/>
              <a:t>Easy to specify, calculate, measure</a:t>
            </a:r>
          </a:p>
        </p:txBody>
      </p:sp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28800" y="2895600"/>
          <a:ext cx="297338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4" imgW="1079280" imgH="215640" progId="Equation.3">
                  <p:embed/>
                </p:oleObj>
              </mc:Choice>
              <mc:Fallback>
                <p:oleObj name="Equation" r:id="rId4" imgW="1079280" imgH="2156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95600"/>
                        <a:ext cx="297338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Properly Calculating Mean</a:t>
            </a:r>
            <a:br>
              <a:rPr lang="en-US" smtClean="0"/>
            </a:br>
            <a:r>
              <a:rPr lang="en-US" smtClean="0"/>
              <a:t>For CPU Utilization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Why not 40%?</a:t>
            </a:r>
          </a:p>
          <a:p>
            <a:r>
              <a:rPr lang="en-US" smtClean="0"/>
              <a:t>Because CPU-busy percentages are ratios</a:t>
            </a:r>
          </a:p>
          <a:p>
            <a:pPr lvl="1"/>
            <a:r>
              <a:rPr lang="en-US" smtClean="0"/>
              <a:t>So their denominators aren’t comparable</a:t>
            </a:r>
          </a:p>
          <a:p>
            <a:r>
              <a:rPr lang="en-US" smtClean="0"/>
              <a:t>The duration-100 observation must be weighted more heavily than the duration-1 observations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 What Is</a:t>
            </a:r>
            <a:br>
              <a:rPr lang="en-US" smtClean="0"/>
            </a:br>
            <a:r>
              <a:rPr lang="en-US" smtClean="0"/>
              <a:t>the Proper Average?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Go back to the original ratios 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33413" y="3095625"/>
            <a:ext cx="192246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Mean CPU</a:t>
            </a:r>
          </a:p>
          <a:p>
            <a:pPr algn="ctr"/>
            <a:r>
              <a:rPr lang="en-US" sz="2800">
                <a:latin typeface="Arial" charset="0"/>
              </a:rPr>
              <a:t>Utilization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652713" y="3232150"/>
            <a:ext cx="4667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4000"/>
              <a:t>=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262313" y="2943225"/>
            <a:ext cx="49720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>
                <a:latin typeface="Arial" charset="0"/>
              </a:rPr>
              <a:t>0.40 + 0.50 + 0.40 + 0.50 + 20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948113" y="3629025"/>
            <a:ext cx="31892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>
                <a:latin typeface="Arial" charset="0"/>
              </a:rPr>
              <a:t>1 + 1 + 1 + 1 + 100</a:t>
            </a: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3359150" y="3581400"/>
            <a:ext cx="524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2652713" y="4603750"/>
            <a:ext cx="4667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4000"/>
              <a:t>=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3490913" y="4619625"/>
            <a:ext cx="9921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800">
                <a:latin typeface="Arial" charset="0"/>
              </a:rPr>
              <a:t>21 %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Considering Mean of Ratios: Case 1a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Sum of numerators has physical meaning, denominator is a constant</a:t>
            </a:r>
          </a:p>
          <a:p>
            <a:r>
              <a:rPr lang="en-US" smtClean="0"/>
              <a:t>Take the arithmetic mean of the ratios to get the overall mean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For Example,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What if we calculated CPU utilization from last example using only the four duration-1 measurements?</a:t>
            </a:r>
          </a:p>
          <a:p>
            <a:r>
              <a:rPr lang="en-US" smtClean="0"/>
              <a:t>Then the average is </a:t>
            </a:r>
          </a:p>
          <a:p>
            <a:pPr>
              <a:buFontTx/>
              <a:buNone/>
            </a:pPr>
            <a:endParaRPr lang="en-US" smtClean="0"/>
          </a:p>
        </p:txBody>
      </p:sp>
      <p:grpSp>
        <p:nvGrpSpPr>
          <p:cNvPr id="60420" name="Group 21"/>
          <p:cNvGrpSpPr>
            <a:grpSpLocks/>
          </p:cNvGrpSpPr>
          <p:nvPr/>
        </p:nvGrpSpPr>
        <p:grpSpPr bwMode="auto">
          <a:xfrm>
            <a:off x="1284288" y="4238625"/>
            <a:ext cx="6773862" cy="942975"/>
            <a:chOff x="1143" y="2670"/>
            <a:chExt cx="4267" cy="594"/>
          </a:xfrm>
        </p:grpSpPr>
        <p:sp>
          <p:nvSpPr>
            <p:cNvPr id="60421" name="Rectangle 4"/>
            <p:cNvSpPr>
              <a:spLocks noChangeArrowheads="1"/>
            </p:cNvSpPr>
            <p:nvPr/>
          </p:nvSpPr>
          <p:spPr bwMode="auto">
            <a:xfrm>
              <a:off x="1143" y="2670"/>
              <a:ext cx="239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Arial" charset="0"/>
                </a:rPr>
                <a:t>1</a:t>
              </a:r>
            </a:p>
            <a:p>
              <a:r>
                <a:rPr lang="en-US" sz="2800">
                  <a:latin typeface="Arial" charset="0"/>
                </a:rPr>
                <a:t>4</a:t>
              </a:r>
            </a:p>
          </p:txBody>
        </p:sp>
        <p:sp>
          <p:nvSpPr>
            <p:cNvPr id="60422" name="Rectangle 5"/>
            <p:cNvSpPr>
              <a:spLocks noChangeArrowheads="1"/>
            </p:cNvSpPr>
            <p:nvPr/>
          </p:nvSpPr>
          <p:spPr bwMode="auto">
            <a:xfrm>
              <a:off x="1479" y="2703"/>
              <a:ext cx="231" cy="4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>
                  <a:latin typeface="Arial" charset="0"/>
                </a:rPr>
                <a:t>(</a:t>
              </a:r>
            </a:p>
          </p:txBody>
        </p:sp>
        <p:sp>
          <p:nvSpPr>
            <p:cNvPr id="60423" name="Rectangle 6"/>
            <p:cNvSpPr>
              <a:spLocks noChangeArrowheads="1"/>
            </p:cNvSpPr>
            <p:nvPr/>
          </p:nvSpPr>
          <p:spPr bwMode="auto">
            <a:xfrm>
              <a:off x="1723" y="2670"/>
              <a:ext cx="426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800">
                  <a:latin typeface="Arial" charset="0"/>
                </a:rPr>
                <a:t>.40</a:t>
              </a:r>
            </a:p>
            <a:p>
              <a:pPr algn="ctr"/>
              <a:r>
                <a:rPr lang="en-US" sz="2800">
                  <a:latin typeface="Arial" charset="0"/>
                </a:rPr>
                <a:t>1</a:t>
              </a:r>
            </a:p>
          </p:txBody>
        </p:sp>
        <p:sp>
          <p:nvSpPr>
            <p:cNvPr id="60424" name="Rectangle 7"/>
            <p:cNvSpPr>
              <a:spLocks noChangeArrowheads="1"/>
            </p:cNvSpPr>
            <p:nvPr/>
          </p:nvSpPr>
          <p:spPr bwMode="auto">
            <a:xfrm>
              <a:off x="2347" y="2670"/>
              <a:ext cx="426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800">
                  <a:latin typeface="Arial" charset="0"/>
                </a:rPr>
                <a:t>.50</a:t>
              </a:r>
            </a:p>
            <a:p>
              <a:pPr algn="ctr"/>
              <a:r>
                <a:rPr lang="en-US" sz="2800">
                  <a:latin typeface="Arial" charset="0"/>
                </a:rPr>
                <a:t>1</a:t>
              </a:r>
            </a:p>
          </p:txBody>
        </p:sp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2971" y="2670"/>
              <a:ext cx="426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800">
                  <a:latin typeface="Arial" charset="0"/>
                </a:rPr>
                <a:t>.40</a:t>
              </a:r>
            </a:p>
            <a:p>
              <a:pPr algn="ctr"/>
              <a:r>
                <a:rPr lang="en-US" sz="2800">
                  <a:latin typeface="Arial" charset="0"/>
                </a:rPr>
                <a:t>1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3595" y="2670"/>
              <a:ext cx="426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800">
                  <a:latin typeface="Arial" charset="0"/>
                </a:rPr>
                <a:t>.50</a:t>
              </a:r>
            </a:p>
            <a:p>
              <a:pPr algn="ctr"/>
              <a:r>
                <a:rPr lang="en-US" sz="2800">
                  <a:latin typeface="Arial" charset="0"/>
                </a:rPr>
                <a:t>1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2121" y="2807"/>
              <a:ext cx="24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Arial" charset="0"/>
                </a:rPr>
                <a:t>+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2760" y="2807"/>
              <a:ext cx="24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Arial" charset="0"/>
                </a:rPr>
                <a:t>+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3399" y="2807"/>
              <a:ext cx="24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Arial" charset="0"/>
                </a:rPr>
                <a:t>+</a:t>
              </a:r>
            </a:p>
          </p:txBody>
        </p:sp>
        <p:sp>
          <p:nvSpPr>
            <p:cNvPr id="60430" name="Rectangle 13"/>
            <p:cNvSpPr>
              <a:spLocks noChangeArrowheads="1"/>
            </p:cNvSpPr>
            <p:nvPr/>
          </p:nvSpPr>
          <p:spPr bwMode="auto">
            <a:xfrm>
              <a:off x="3975" y="2703"/>
              <a:ext cx="231" cy="4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>
                  <a:latin typeface="Arial" charset="0"/>
                </a:rPr>
                <a:t>)</a:t>
              </a:r>
            </a:p>
          </p:txBody>
        </p:sp>
        <p:sp>
          <p:nvSpPr>
            <p:cNvPr id="60431" name="Line 14"/>
            <p:cNvSpPr>
              <a:spLocks noChangeShapeType="1"/>
            </p:cNvSpPr>
            <p:nvPr/>
          </p:nvSpPr>
          <p:spPr bwMode="auto">
            <a:xfrm>
              <a:off x="1156" y="2976"/>
              <a:ext cx="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2" name="Line 15"/>
            <p:cNvSpPr>
              <a:spLocks noChangeShapeType="1"/>
            </p:cNvSpPr>
            <p:nvPr/>
          </p:nvSpPr>
          <p:spPr bwMode="auto">
            <a:xfrm>
              <a:off x="1780" y="2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3" name="Line 16"/>
            <p:cNvSpPr>
              <a:spLocks noChangeShapeType="1"/>
            </p:cNvSpPr>
            <p:nvPr/>
          </p:nvSpPr>
          <p:spPr bwMode="auto">
            <a:xfrm>
              <a:off x="2404" y="2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4" name="Line 17"/>
            <p:cNvSpPr>
              <a:spLocks noChangeShapeType="1"/>
            </p:cNvSpPr>
            <p:nvPr/>
          </p:nvSpPr>
          <p:spPr bwMode="auto">
            <a:xfrm>
              <a:off x="3028" y="2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5" name="Line 18"/>
            <p:cNvSpPr>
              <a:spLocks noChangeShapeType="1"/>
            </p:cNvSpPr>
            <p:nvPr/>
          </p:nvSpPr>
          <p:spPr bwMode="auto">
            <a:xfrm>
              <a:off x="3652" y="2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6" name="Rectangle 19"/>
            <p:cNvSpPr>
              <a:spLocks noChangeArrowheads="1"/>
            </p:cNvSpPr>
            <p:nvPr/>
          </p:nvSpPr>
          <p:spPr bwMode="auto">
            <a:xfrm>
              <a:off x="4311" y="2766"/>
              <a:ext cx="264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latin typeface="Arial" charset="0"/>
                </a:rPr>
                <a:t>=</a:t>
              </a:r>
            </a:p>
          </p:txBody>
        </p:sp>
        <p:sp>
          <p:nvSpPr>
            <p:cNvPr id="60437" name="Rectangle 20"/>
            <p:cNvSpPr>
              <a:spLocks noChangeArrowheads="1"/>
            </p:cNvSpPr>
            <p:nvPr/>
          </p:nvSpPr>
          <p:spPr bwMode="auto">
            <a:xfrm>
              <a:off x="4859" y="2783"/>
              <a:ext cx="55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>
                  <a:latin typeface="Arial" charset="0"/>
                </a:rPr>
                <a:t>0.45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Considering Mean of Ratios: Case 1b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 of denominators has a physical meaning, numerator is a constant</a:t>
            </a:r>
          </a:p>
          <a:p>
            <a:r>
              <a:rPr lang="en-US" dirty="0" smtClean="0"/>
              <a:t>Take harmonic mean of the ratios</a:t>
            </a:r>
          </a:p>
          <a:p>
            <a:pPr lvl="1"/>
            <a:r>
              <a:rPr lang="en-US" dirty="0" smtClean="0"/>
              <a:t>E.g., bandwidth (same file size/different times)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Considering Mean of Ratios: Case 2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Numerator and denominator are expected to have a multiplicative, near-constant property</a:t>
            </a:r>
          </a:p>
          <a:p>
            <a:pPr>
              <a:buFontTx/>
              <a:buNone/>
            </a:pPr>
            <a:r>
              <a:rPr lang="en-US" smtClean="0"/>
              <a:t>	a</a:t>
            </a:r>
            <a:r>
              <a:rPr lang="en-US" baseline="-25000" smtClean="0"/>
              <a:t>i</a:t>
            </a:r>
            <a:r>
              <a:rPr lang="en-US" smtClean="0"/>
              <a:t> = c b</a:t>
            </a:r>
            <a:r>
              <a:rPr lang="en-US" baseline="-25000" smtClean="0"/>
              <a:t>i</a:t>
            </a:r>
          </a:p>
          <a:p>
            <a:r>
              <a:rPr lang="en-US" smtClean="0"/>
              <a:t>Estimate c with geometric mean of a</a:t>
            </a:r>
            <a:r>
              <a:rPr lang="en-US" baseline="-25000" smtClean="0"/>
              <a:t>i</a:t>
            </a:r>
            <a:r>
              <a:rPr lang="en-US" smtClean="0"/>
              <a:t>/b</a:t>
            </a:r>
            <a:r>
              <a:rPr lang="en-US" baseline="-25000" smtClean="0"/>
              <a:t>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for Case 2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An optimizer reduces the size of code</a:t>
            </a:r>
          </a:p>
          <a:p>
            <a:r>
              <a:rPr lang="en-US" dirty="0" smtClean="0"/>
              <a:t>What is the average reduction in size, based on its observed performance on several different programs?</a:t>
            </a:r>
          </a:p>
          <a:p>
            <a:r>
              <a:rPr lang="en-US" dirty="0" smtClean="0"/>
              <a:t>Proper metric is percent reduction in size</a:t>
            </a:r>
          </a:p>
          <a:p>
            <a:r>
              <a:rPr lang="en-US" dirty="0" smtClean="0"/>
              <a:t>And we’re looking for a constant</a:t>
            </a:r>
            <a:r>
              <a:rPr lang="en-US" i="1" dirty="0" smtClean="0"/>
              <a:t> c </a:t>
            </a:r>
            <a:r>
              <a:rPr lang="en-US" dirty="0" smtClean="0"/>
              <a:t>as the average reduction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Program Optimizer Example, Continued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 				     Code Size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Program		Before	After		Ratio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BubbleP		   119	   89		.75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IntmmP		   158	   134	.85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PermP		   142	   121	.85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PuzzleP		  8612	  7579	.88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QueenP		  7133	  7062	.99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QuickP		   184	   112	.61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SieveP		  2908	  2879	.99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mtClean="0"/>
              <a:t>TowersP		    433	   307	.71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mtClean="0"/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692150" y="2819400"/>
            <a:ext cx="760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3511550" y="2362200"/>
            <a:ext cx="273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Why Not Use</a:t>
            </a:r>
            <a:br>
              <a:rPr lang="en-US" smtClean="0"/>
            </a:br>
            <a:r>
              <a:rPr lang="en-US" smtClean="0"/>
              <a:t>Ratio of Sums?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Why not add up pre-optimized sizes and post-optimized sizes and take the ratio?</a:t>
            </a:r>
          </a:p>
          <a:p>
            <a:pPr lvl="1"/>
            <a:r>
              <a:rPr lang="en-US" smtClean="0"/>
              <a:t>Benchmarks of non-comparable size</a:t>
            </a:r>
          </a:p>
          <a:p>
            <a:pPr lvl="1"/>
            <a:r>
              <a:rPr lang="en-US" smtClean="0"/>
              <a:t>No indication of importance of each benchmark in overall code mix</a:t>
            </a:r>
          </a:p>
          <a:p>
            <a:pPr lvl="1"/>
            <a:r>
              <a:rPr lang="en-US" smtClean="0"/>
              <a:t>When looking for constant factor, not the best method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 Use the</a:t>
            </a:r>
            <a:br>
              <a:rPr lang="en-US" smtClean="0"/>
            </a:br>
            <a:r>
              <a:rPr lang="en-US" smtClean="0"/>
              <a:t>Geometric Mean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Multiply the ratios from the 8 benchmarks</a:t>
            </a:r>
          </a:p>
          <a:p>
            <a:r>
              <a:rPr lang="en-US" smtClean="0"/>
              <a:t>Then take the 1/8 power of the result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253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2488" y="3622675"/>
          <a:ext cx="79375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4" name="Equation" r:id="rId4" imgW="2869920" imgH="457200" progId="Equation.3">
                  <p:embed/>
                </p:oleObj>
              </mc:Choice>
              <mc:Fallback>
                <p:oleObj name="Equation" r:id="rId4" imgW="2869920" imgH="457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3622675"/>
                        <a:ext cx="79375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CDF Examples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Coin flip (T = 0, H = 1):</a:t>
            </a:r>
          </a:p>
          <a:p>
            <a:pPr>
              <a:lnSpc>
                <a:spcPct val="500000"/>
              </a:lnSpc>
            </a:pPr>
            <a:r>
              <a:rPr lang="en-US" dirty="0" smtClean="0"/>
              <a:t>Exponential packet </a:t>
            </a:r>
            <a:r>
              <a:rPr lang="en-US" dirty="0" err="1" smtClean="0"/>
              <a:t>interarrival</a:t>
            </a:r>
            <a:r>
              <a:rPr lang="en-US" dirty="0" smtClean="0"/>
              <a:t> times:</a:t>
            </a:r>
          </a:p>
        </p:txBody>
      </p:sp>
      <p:graphicFrame>
        <p:nvGraphicFramePr>
          <p:cNvPr id="2050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0740"/>
              </p:ext>
            </p:extLst>
          </p:nvPr>
        </p:nvGraphicFramePr>
        <p:xfrm>
          <a:off x="2882900" y="2640013"/>
          <a:ext cx="3205163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Chart" r:id="rId4" imgW="6076849" imgH="3029085" progId="MSGraph.Chart.8">
                  <p:embed followColorScheme="full"/>
                </p:oleObj>
              </mc:Choice>
              <mc:Fallback>
                <p:oleObj name="Chart" r:id="rId4" imgW="6076849" imgH="3029085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640013"/>
                        <a:ext cx="3205163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132013" y="4545013"/>
          <a:ext cx="4706937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Chart" r:id="rId6" imgW="4698720" imgH="1807920" progId="MSGraph.Chart.8">
                  <p:embed followColorScheme="full"/>
                </p:oleObj>
              </mc:Choice>
              <mc:Fallback>
                <p:oleObj name="Chart" r:id="rId6" imgW="4698720" imgH="1807920" progId="MSGraph.Chart.8">
                  <p:embed followColorScheme="full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4545013"/>
                        <a:ext cx="4706937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4"/>
          <p:cNvSpPr>
            <a:spLocks noChangeArrowheads="1"/>
          </p:cNvSpPr>
          <p:nvPr/>
        </p:nvSpPr>
        <p:spPr bwMode="auto">
          <a:xfrm>
            <a:off x="1149350" y="692150"/>
            <a:ext cx="6845300" cy="9779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Summarizing Variability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 single number rarely tells entire story of a data set</a:t>
            </a:r>
          </a:p>
          <a:p>
            <a:r>
              <a:rPr lang="en-US" smtClean="0"/>
              <a:t>Usually, you need to know how much the rest of the data set varies from that index of central tendency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Why Is Variability Important?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Consider two Web servers:</a:t>
            </a:r>
          </a:p>
          <a:p>
            <a:pPr lvl="1"/>
            <a:r>
              <a:rPr lang="en-US" smtClean="0"/>
              <a:t>Server A services all requests in 1 second</a:t>
            </a:r>
          </a:p>
          <a:p>
            <a:pPr lvl="1"/>
            <a:r>
              <a:rPr lang="en-US" smtClean="0"/>
              <a:t>Server B services 90% of all requests in .5 seconds</a:t>
            </a:r>
          </a:p>
          <a:p>
            <a:pPr lvl="2"/>
            <a:r>
              <a:rPr lang="en-US" smtClean="0"/>
              <a:t>But 10% in 55 seconds</a:t>
            </a:r>
          </a:p>
          <a:p>
            <a:pPr lvl="1"/>
            <a:r>
              <a:rPr lang="en-US" smtClean="0"/>
              <a:t>Both have mean service times of 1 second</a:t>
            </a:r>
          </a:p>
          <a:p>
            <a:pPr lvl="1"/>
            <a:r>
              <a:rPr lang="en-US" smtClean="0"/>
              <a:t>But which would you prefer to use?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Indices of Dispersion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Measures of how much a data set varies</a:t>
            </a:r>
          </a:p>
          <a:p>
            <a:pPr lvl="1"/>
            <a:r>
              <a:rPr lang="en-US" smtClean="0"/>
              <a:t>Range</a:t>
            </a:r>
          </a:p>
          <a:p>
            <a:pPr lvl="1"/>
            <a:r>
              <a:rPr lang="en-US" smtClean="0"/>
              <a:t>Variance and standard deviation</a:t>
            </a:r>
          </a:p>
          <a:p>
            <a:pPr lvl="1"/>
            <a:r>
              <a:rPr lang="en-US" smtClean="0"/>
              <a:t>Percentiles</a:t>
            </a:r>
          </a:p>
          <a:p>
            <a:pPr lvl="1"/>
            <a:r>
              <a:rPr lang="en-US" smtClean="0"/>
              <a:t>Semi-interquartile range</a:t>
            </a:r>
          </a:p>
          <a:p>
            <a:pPr lvl="1"/>
            <a:r>
              <a:rPr lang="en-US" smtClean="0"/>
              <a:t>Mean absolute deviation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Range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Minimum &amp; maximum values in data set</a:t>
            </a:r>
          </a:p>
          <a:p>
            <a:r>
              <a:rPr lang="en-US" dirty="0" smtClean="0"/>
              <a:t>Can be tracked as data values arrive</a:t>
            </a:r>
          </a:p>
          <a:p>
            <a:r>
              <a:rPr lang="en-US" dirty="0" smtClean="0"/>
              <a:t>Variability = max - min</a:t>
            </a:r>
          </a:p>
          <a:p>
            <a:r>
              <a:rPr lang="en-US" dirty="0" smtClean="0"/>
              <a:t>Often not useful, due to outliers</a:t>
            </a:r>
          </a:p>
          <a:p>
            <a:r>
              <a:rPr lang="en-US" dirty="0" smtClean="0"/>
              <a:t>Min tends to go to zero</a:t>
            </a:r>
          </a:p>
          <a:p>
            <a:r>
              <a:rPr lang="en-US" dirty="0" smtClean="0"/>
              <a:t>Max tends to increase over time</a:t>
            </a:r>
          </a:p>
          <a:p>
            <a:r>
              <a:rPr lang="en-US" dirty="0" smtClean="0"/>
              <a:t>Not useful for unbounded variables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3435350" y="768350"/>
            <a:ext cx="2197100" cy="825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Range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data set</a:t>
            </a:r>
          </a:p>
          <a:p>
            <a:pPr>
              <a:buFontTx/>
              <a:buNone/>
            </a:pPr>
            <a:r>
              <a:rPr lang="en-US" smtClean="0"/>
              <a:t>	2, 5.4, -17, 2056, 445, -4.8, 84.3, 92, 27, -10</a:t>
            </a:r>
          </a:p>
          <a:p>
            <a:pPr lvl="1"/>
            <a:r>
              <a:rPr lang="en-US" smtClean="0"/>
              <a:t>Maximum is 2056</a:t>
            </a:r>
          </a:p>
          <a:p>
            <a:pPr lvl="1"/>
            <a:r>
              <a:rPr lang="en-US" smtClean="0"/>
              <a:t>Minimum is -17</a:t>
            </a:r>
          </a:p>
          <a:p>
            <a:pPr lvl="1"/>
            <a:r>
              <a:rPr lang="en-US" smtClean="0"/>
              <a:t>Range is 2073</a:t>
            </a:r>
          </a:p>
          <a:p>
            <a:pPr lvl="1"/>
            <a:r>
              <a:rPr lang="en-US" smtClean="0"/>
              <a:t>While arithmetic mean is 268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Variance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Sample variance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Variance is expressed in units of the measured quantity squared</a:t>
            </a:r>
          </a:p>
          <a:p>
            <a:pPr lvl="1"/>
            <a:r>
              <a:rPr lang="en-US" dirty="0" smtClean="0"/>
              <a:t>Which isn’t always easy to understand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839788" y="768350"/>
            <a:ext cx="7461250" cy="825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4" name="Object 7"/>
          <p:cNvGraphicFramePr>
            <a:graphicFrameLocks noChangeAspect="1"/>
          </p:cNvGraphicFramePr>
          <p:nvPr/>
        </p:nvGraphicFramePr>
        <p:xfrm>
          <a:off x="2549525" y="2438400"/>
          <a:ext cx="36480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Equation" r:id="rId4" imgW="1396800" imgH="431640" progId="Equation.3">
                  <p:embed/>
                </p:oleObj>
              </mc:Choice>
              <mc:Fallback>
                <p:oleObj name="Equation" r:id="rId4" imgW="139680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2438400"/>
                        <a:ext cx="3648075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Variance Example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data set</a:t>
            </a:r>
          </a:p>
          <a:p>
            <a:pPr>
              <a:buFontTx/>
              <a:buNone/>
            </a:pPr>
            <a:r>
              <a:rPr lang="en-US" smtClean="0"/>
              <a:t>	2, 5.4, -17, 2056, 445, -4.8, 84.3, 92, 27, -10</a:t>
            </a:r>
          </a:p>
          <a:p>
            <a:r>
              <a:rPr lang="en-US" smtClean="0"/>
              <a:t>Variance is 413746.6</a:t>
            </a:r>
          </a:p>
          <a:p>
            <a:r>
              <a:rPr lang="en-US" smtClean="0"/>
              <a:t>You can see the problem with variance:</a:t>
            </a:r>
          </a:p>
          <a:p>
            <a:pPr lvl="1"/>
            <a:r>
              <a:rPr lang="en-US" smtClean="0"/>
              <a:t>Given a mean of 268, what does that variance indicate?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Standard Deviation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Square root of the variance</a:t>
            </a:r>
          </a:p>
          <a:p>
            <a:r>
              <a:rPr lang="en-US" smtClean="0"/>
              <a:t>In same units as units of metric</a:t>
            </a:r>
          </a:p>
          <a:p>
            <a:r>
              <a:rPr lang="en-US" smtClean="0"/>
              <a:t>So easier to compare to metric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Standard Deviation Example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sample set we’ve been using, standard deviation is 643</a:t>
            </a:r>
          </a:p>
          <a:p>
            <a:r>
              <a:rPr lang="en-US" dirty="0" smtClean="0"/>
              <a:t>Given mean of 268, clearly the standard deviation shows lots of variability from mean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Coefficient of Variation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The ratio of standard deviation to mean</a:t>
            </a:r>
          </a:p>
          <a:p>
            <a:r>
              <a:rPr lang="en-US" smtClean="0"/>
              <a:t>Normalizes units of these quantities into ratio or percentage</a:t>
            </a:r>
          </a:p>
          <a:p>
            <a:r>
              <a:rPr lang="en-US" smtClean="0"/>
              <a:t>Often abbreviated C.O.V. or C.V.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4. Probability Density Function (pdf)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Derivative of (continuous) CDF:</a:t>
            </a:r>
          </a:p>
          <a:p>
            <a:pPr>
              <a:lnSpc>
                <a:spcPct val="350000"/>
              </a:lnSpc>
            </a:pPr>
            <a:r>
              <a:rPr lang="en-US" smtClean="0"/>
              <a:t>Usable to find probability of a range:</a:t>
            </a:r>
          </a:p>
        </p:txBody>
      </p:sp>
      <p:graphicFrame>
        <p:nvGraphicFramePr>
          <p:cNvPr id="307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371600" y="2514600"/>
          <a:ext cx="22987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4" imgW="876240" imgH="393480" progId="Equation.3">
                  <p:embed/>
                </p:oleObj>
              </mc:Choice>
              <mc:Fallback>
                <p:oleObj name="Equation" r:id="rId4" imgW="876240" imgH="39348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14600"/>
                        <a:ext cx="22987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95400" y="4191000"/>
          <a:ext cx="5105400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6" imgW="1955520" imgH="583920" progId="Equation.3">
                  <p:embed/>
                </p:oleObj>
              </mc:Choice>
              <mc:Fallback>
                <p:oleObj name="Equation" r:id="rId6" imgW="1955520" imgH="58392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91000"/>
                        <a:ext cx="5105400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Coefficient of Variation Example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 For sample set we’ve been using, standard deviation is 643</a:t>
            </a:r>
          </a:p>
          <a:p>
            <a:r>
              <a:rPr lang="en-US" smtClean="0"/>
              <a:t>Mean is 268</a:t>
            </a:r>
          </a:p>
          <a:p>
            <a:r>
              <a:rPr lang="en-US" smtClean="0"/>
              <a:t>So C.O.V. is 643/268</a:t>
            </a:r>
          </a:p>
          <a:p>
            <a:pPr>
              <a:buFontTx/>
              <a:buNone/>
            </a:pPr>
            <a:r>
              <a:rPr lang="en-US" smtClean="0"/>
              <a:t>				=  2.4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Percentiles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Specification of how observations fall into buckets</a:t>
            </a:r>
          </a:p>
          <a:p>
            <a:r>
              <a:rPr lang="en-US" smtClean="0"/>
              <a:t>E.g., 5-percentile is observation that is at the lower 5% of the set</a:t>
            </a:r>
          </a:p>
          <a:p>
            <a:pPr lvl="1"/>
            <a:r>
              <a:rPr lang="en-US" smtClean="0"/>
              <a:t>While 95-percentile is observation at 	the 95% boundary of the set</a:t>
            </a:r>
          </a:p>
          <a:p>
            <a:r>
              <a:rPr lang="en-US" smtClean="0"/>
              <a:t>Useful even for unbounded variables</a:t>
            </a: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2984500" y="768350"/>
            <a:ext cx="3171825" cy="825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Relatives of Percentiles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Quantiles - fraction between 0 and 1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Instead of percentage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Also called fractiles</a:t>
            </a:r>
          </a:p>
          <a:p>
            <a:pPr>
              <a:lnSpc>
                <a:spcPct val="80000"/>
              </a:lnSpc>
            </a:pPr>
            <a:r>
              <a:rPr lang="en-US" smtClean="0"/>
              <a:t>Deciles - percentiles at 10% boundaries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First is 10-percentile, second is 20-percentile, etc.</a:t>
            </a:r>
          </a:p>
          <a:p>
            <a:pPr>
              <a:lnSpc>
                <a:spcPct val="80000"/>
              </a:lnSpc>
            </a:pPr>
            <a:r>
              <a:rPr lang="en-US" smtClean="0"/>
              <a:t>Quartiles - divide data set into four parts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25% of sample below first quartile, etc.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Second quartile is also median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Calculating Quantiles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latin typeface="Symbol" pitchFamily="18" charset="2"/>
              </a:rPr>
              <a:t></a:t>
            </a:r>
            <a:r>
              <a:rPr lang="en-US" smtClean="0"/>
              <a:t>-quantile is estimated by sorting the set</a:t>
            </a:r>
          </a:p>
          <a:p>
            <a:r>
              <a:rPr lang="en-US" smtClean="0"/>
              <a:t>Then take [(n-1)</a:t>
            </a:r>
            <a:r>
              <a:rPr lang="en-US" smtClean="0">
                <a:latin typeface="Symbol" pitchFamily="18" charset="2"/>
              </a:rPr>
              <a:t></a:t>
            </a:r>
            <a:r>
              <a:rPr lang="en-US" smtClean="0"/>
              <a:t>+1]</a:t>
            </a:r>
            <a:r>
              <a:rPr lang="en-US" baseline="30000" smtClean="0"/>
              <a:t>th</a:t>
            </a:r>
            <a:r>
              <a:rPr lang="en-US" smtClean="0"/>
              <a:t> element</a:t>
            </a:r>
          </a:p>
          <a:p>
            <a:pPr lvl="1"/>
            <a:r>
              <a:rPr lang="en-US" smtClean="0"/>
              <a:t>Rounding to nearest integer index</a:t>
            </a:r>
          </a:p>
          <a:p>
            <a:pPr lvl="1"/>
            <a:r>
              <a:rPr lang="en-US" smtClean="0"/>
              <a:t>Exception: for small sets, may be better to choose “intermediate” value as is done for median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Quartile 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For data set</a:t>
            </a:r>
          </a:p>
          <a:p>
            <a:pPr>
              <a:buFontTx/>
              <a:buNone/>
            </a:pPr>
            <a:r>
              <a:rPr lang="en-US" dirty="0" smtClean="0"/>
              <a:t>	2, 5.4, -17, 2056, 445, -4.8, 84.3, 92, 27, -10</a:t>
            </a:r>
          </a:p>
          <a:p>
            <a:pPr>
              <a:buFontTx/>
              <a:buNone/>
            </a:pPr>
            <a:r>
              <a:rPr lang="en-US" dirty="0" smtClean="0"/>
              <a:t>	(10 observations)</a:t>
            </a:r>
          </a:p>
          <a:p>
            <a:r>
              <a:rPr lang="en-US" dirty="0" smtClean="0"/>
              <a:t>Sort it:</a:t>
            </a:r>
          </a:p>
          <a:p>
            <a:pPr>
              <a:buFontTx/>
              <a:buNone/>
            </a:pPr>
            <a:r>
              <a:rPr lang="en-US" dirty="0" smtClean="0"/>
              <a:t>	-17, -10, -4.8, 2, 5.4, 27, 84.3, 92, 445, 2056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Quartile 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Sort it:</a:t>
            </a:r>
          </a:p>
          <a:p>
            <a:pPr>
              <a:buFontTx/>
              <a:buNone/>
            </a:pPr>
            <a:r>
              <a:rPr lang="en-US" dirty="0" smtClean="0"/>
              <a:t>	-17, -10, -4.8, 2, 5.4, 27, 84.3, 92, 445, 2056</a:t>
            </a:r>
          </a:p>
          <a:p>
            <a:r>
              <a:rPr lang="en-US" dirty="0" smtClean="0"/>
              <a:t>The first quartile Q</a:t>
            </a:r>
            <a:r>
              <a:rPr lang="en-US" baseline="-25000" dirty="0" smtClean="0"/>
              <a:t>1</a:t>
            </a:r>
            <a:r>
              <a:rPr lang="en-US" dirty="0" smtClean="0"/>
              <a:t> is the [(10 -1)*.25+1]</a:t>
            </a:r>
            <a:r>
              <a:rPr lang="en-US" dirty="0" err="1" smtClean="0"/>
              <a:t>th</a:t>
            </a:r>
            <a:r>
              <a:rPr lang="en-US" dirty="0" smtClean="0"/>
              <a:t> or the 3</a:t>
            </a:r>
            <a:r>
              <a:rPr lang="en-US" baseline="30000" dirty="0" smtClean="0"/>
              <a:t>rd</a:t>
            </a:r>
            <a:r>
              <a:rPr lang="en-US" dirty="0" smtClean="0"/>
              <a:t> element:  -4.8</a:t>
            </a:r>
          </a:p>
          <a:p>
            <a:r>
              <a:rPr lang="en-US" dirty="0" smtClean="0"/>
              <a:t>The third quartile Q</a:t>
            </a:r>
            <a:r>
              <a:rPr lang="en-US" baseline="-25000" dirty="0" smtClean="0"/>
              <a:t>3</a:t>
            </a:r>
            <a:r>
              <a:rPr lang="en-US" dirty="0" smtClean="0"/>
              <a:t> is the [(10 – 1)*.75 + 1]</a:t>
            </a:r>
            <a:r>
              <a:rPr lang="en-US" dirty="0" err="1" smtClean="0"/>
              <a:t>th</a:t>
            </a:r>
            <a:r>
              <a:rPr lang="en-US" dirty="0" smtClean="0"/>
              <a:t> or the 8</a:t>
            </a:r>
            <a:r>
              <a:rPr lang="en-US" baseline="30000" dirty="0" smtClean="0"/>
              <a:t>th</a:t>
            </a:r>
            <a:r>
              <a:rPr lang="en-US" dirty="0" smtClean="0"/>
              <a:t> element:  92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5417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Interquartile Range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mtClean="0"/>
              <a:t>Yet another measure of dispersion</a:t>
            </a:r>
          </a:p>
          <a:p>
            <a:pPr>
              <a:lnSpc>
                <a:spcPct val="95000"/>
              </a:lnSpc>
            </a:pPr>
            <a:r>
              <a:rPr lang="en-US" smtClean="0"/>
              <a:t>The difference between Q3 and Q1</a:t>
            </a:r>
          </a:p>
          <a:p>
            <a:pPr>
              <a:lnSpc>
                <a:spcPct val="95000"/>
              </a:lnSpc>
            </a:pPr>
            <a:r>
              <a:rPr lang="en-US" smtClean="0"/>
              <a:t>Semi-interquartile range is half that: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mtClean="0"/>
          </a:p>
          <a:p>
            <a:pPr>
              <a:lnSpc>
                <a:spcPct val="95000"/>
              </a:lnSpc>
              <a:buFontTx/>
              <a:buNone/>
            </a:pPr>
            <a:endParaRPr lang="en-US" smtClean="0"/>
          </a:p>
          <a:p>
            <a:pPr>
              <a:lnSpc>
                <a:spcPct val="95000"/>
              </a:lnSpc>
              <a:buFontTx/>
              <a:buNone/>
            </a:pPr>
            <a:endParaRPr lang="en-US" smtClean="0"/>
          </a:p>
          <a:p>
            <a:pPr>
              <a:lnSpc>
                <a:spcPct val="95000"/>
              </a:lnSpc>
            </a:pPr>
            <a:r>
              <a:rPr lang="en-US" smtClean="0"/>
              <a:t>Often interesting measure of what’s going on in the middle of the range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  <p:graphicFrame>
        <p:nvGraphicFramePr>
          <p:cNvPr id="2457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4375" y="3894138"/>
          <a:ext cx="381317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Equation" r:id="rId4" imgW="1079280" imgH="393480" progId="Equation.3">
                  <p:embed/>
                </p:oleObj>
              </mc:Choice>
              <mc:Fallback>
                <p:oleObj name="Equation" r:id="rId4" imgW="1079280" imgH="39348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894138"/>
                        <a:ext cx="3813175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Semi-Interquartile Range Example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data set</a:t>
            </a:r>
          </a:p>
          <a:p>
            <a:pPr>
              <a:buFontTx/>
              <a:buNone/>
            </a:pPr>
            <a:r>
              <a:rPr lang="en-US" smtClean="0"/>
              <a:t>-17, -10, -4.8, 2, 5.4, 27, 84.3, 92, 445, 2056</a:t>
            </a:r>
          </a:p>
          <a:p>
            <a:r>
              <a:rPr lang="en-US" smtClean="0"/>
              <a:t>Q</a:t>
            </a:r>
            <a:r>
              <a:rPr lang="en-US" baseline="-25000" smtClean="0"/>
              <a:t>3</a:t>
            </a:r>
            <a:r>
              <a:rPr lang="en-US" smtClean="0"/>
              <a:t> is 92</a:t>
            </a:r>
          </a:p>
          <a:p>
            <a:r>
              <a:rPr lang="en-US" smtClean="0"/>
              <a:t>Q</a:t>
            </a:r>
            <a:r>
              <a:rPr lang="en-US" baseline="-25000" smtClean="0"/>
              <a:t>1</a:t>
            </a:r>
            <a:r>
              <a:rPr lang="en-US" smtClean="0"/>
              <a:t> is -4.8</a:t>
            </a:r>
          </a:p>
          <a:p>
            <a:endParaRPr lang="en-US" i="1" smtClean="0"/>
          </a:p>
          <a:p>
            <a:endParaRPr lang="en-US" smtClean="0"/>
          </a:p>
          <a:p>
            <a:pPr>
              <a:lnSpc>
                <a:spcPct val="70000"/>
              </a:lnSpc>
            </a:pPr>
            <a:r>
              <a:rPr lang="en-US" smtClean="0"/>
              <a:t>Suggesting much variability caused by outliers</a:t>
            </a:r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1114425" y="4614863"/>
          <a:ext cx="54006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name="Equation" r:id="rId4" imgW="2323800" imgH="393480" progId="Equation.3">
                  <p:embed/>
                </p:oleObj>
              </mc:Choice>
              <mc:Fallback>
                <p:oleObj name="Equation" r:id="rId4" imgW="23238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614863"/>
                        <a:ext cx="54006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Mean Absolute Deviation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Another measure of variability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Mean absolute deviation =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Doesn’t require multiplication or square roots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1139825" y="776288"/>
            <a:ext cx="6864350" cy="809625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6" name="Object 6"/>
          <p:cNvGraphicFramePr>
            <a:graphicFrameLocks noChangeAspect="1"/>
          </p:cNvGraphicFramePr>
          <p:nvPr/>
        </p:nvGraphicFramePr>
        <p:xfrm>
          <a:off x="5895975" y="2720975"/>
          <a:ext cx="20510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0" name="Equation" r:id="rId4" imgW="774360" imgH="431640" progId="Equation.3">
                  <p:embed/>
                </p:oleObj>
              </mc:Choice>
              <mc:Fallback>
                <p:oleObj name="Equation" r:id="rId4" imgW="77436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2720975"/>
                        <a:ext cx="2051050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Mean Absolute Deviation Example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data set</a:t>
            </a:r>
          </a:p>
          <a:p>
            <a:pPr>
              <a:buFontTx/>
              <a:buNone/>
            </a:pPr>
            <a:r>
              <a:rPr lang="en-US" smtClean="0"/>
              <a:t>-17, -10, -4.8, 2, 5.4, 27, 84.3, 92, 445, 2056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Mean absolute deviation is</a:t>
            </a:r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765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17675" y="4692650"/>
          <a:ext cx="38322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4" name="Equation" r:id="rId4" imgW="1422360" imgH="431640" progId="Equation.3">
                  <p:embed/>
                </p:oleObj>
              </mc:Choice>
              <mc:Fallback>
                <p:oleObj name="Equation" r:id="rId4" imgW="1422360" imgH="4316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4692650"/>
                        <a:ext cx="383222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Examples of pdf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Exponential interarrival times:</a:t>
            </a:r>
          </a:p>
          <a:p>
            <a:pPr>
              <a:lnSpc>
                <a:spcPct val="400000"/>
              </a:lnSpc>
            </a:pPr>
            <a:r>
              <a:rPr lang="en-US" smtClean="0"/>
              <a:t>Gaussian (normal) distribution:</a:t>
            </a:r>
          </a:p>
        </p:txBody>
      </p:sp>
      <p:graphicFrame>
        <p:nvGraphicFramePr>
          <p:cNvPr id="409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87663" y="2382838"/>
          <a:ext cx="2998787" cy="141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Chart" r:id="rId4" imgW="3426840" imgH="2112480" progId="MSGraph.Chart.8">
                  <p:embed followColorScheme="full"/>
                </p:oleObj>
              </mc:Choice>
              <mc:Fallback>
                <p:oleObj name="Chart" r:id="rId4" imgW="3426840" imgH="2112480" progId="MSGraph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2382838"/>
                        <a:ext cx="2998787" cy="141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45331"/>
              </p:ext>
            </p:extLst>
          </p:nvPr>
        </p:nvGraphicFramePr>
        <p:xfrm>
          <a:off x="2514600" y="4267200"/>
          <a:ext cx="4572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Sensitivity To Outliers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From most to least,</a:t>
            </a:r>
          </a:p>
          <a:p>
            <a:pPr lvl="1"/>
            <a:r>
              <a:rPr lang="en-US" smtClean="0"/>
              <a:t>Range</a:t>
            </a:r>
          </a:p>
          <a:p>
            <a:pPr lvl="1"/>
            <a:r>
              <a:rPr lang="en-US" smtClean="0"/>
              <a:t>Variance</a:t>
            </a:r>
          </a:p>
          <a:p>
            <a:pPr lvl="1"/>
            <a:r>
              <a:rPr lang="en-US" smtClean="0"/>
              <a:t>Mean absolute deviation</a:t>
            </a:r>
          </a:p>
          <a:p>
            <a:pPr lvl="1"/>
            <a:r>
              <a:rPr lang="en-US" smtClean="0"/>
              <a:t>Semi-interquartile 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So, Which Index of Dispersion Should I Use?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844550" y="2216150"/>
            <a:ext cx="3644900" cy="11303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1890713" y="2576513"/>
            <a:ext cx="15732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Bounded?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844550" y="3816350"/>
            <a:ext cx="3644900" cy="11303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660525" y="3948113"/>
            <a:ext cx="19780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latin typeface="Arial" charset="0"/>
              </a:rPr>
              <a:t>Unimodal</a:t>
            </a:r>
          </a:p>
          <a:p>
            <a:pPr algn="ctr"/>
            <a:r>
              <a:rPr lang="en-US">
                <a:latin typeface="Arial" charset="0"/>
              </a:rPr>
              <a:t>symmetrical?</a:t>
            </a:r>
            <a:endParaRPr lang="en-US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4502150" y="2795588"/>
            <a:ext cx="173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6615113" y="2486025"/>
            <a:ext cx="13763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Range</a:t>
            </a:r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4502150" y="4371975"/>
            <a:ext cx="173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6462713" y="4086225"/>
            <a:ext cx="12874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C.O.V</a:t>
            </a:r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2667000" y="33591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2667000" y="49593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Rectangle 14"/>
          <p:cNvSpPr>
            <a:spLocks noChangeArrowheads="1"/>
          </p:cNvSpPr>
          <p:nvPr/>
        </p:nvSpPr>
        <p:spPr bwMode="auto">
          <a:xfrm>
            <a:off x="733425" y="5411788"/>
            <a:ext cx="38639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>
                <a:latin typeface="Arial" charset="0"/>
              </a:rPr>
              <a:t>Percentiles or SIQR</a:t>
            </a:r>
            <a:endParaRPr lang="en-US"/>
          </a:p>
        </p:txBody>
      </p:sp>
      <p:sp>
        <p:nvSpPr>
          <p:cNvPr id="81935" name="Rectangle 15"/>
          <p:cNvSpPr>
            <a:spLocks noChangeArrowheads="1"/>
          </p:cNvSpPr>
          <p:nvPr/>
        </p:nvSpPr>
        <p:spPr bwMode="auto">
          <a:xfrm>
            <a:off x="773113" y="5915025"/>
            <a:ext cx="82772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But always remember what you’re looking for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4405313" y="2435225"/>
            <a:ext cx="574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Arial" charset="0"/>
              </a:rPr>
              <a:t>Yes</a:t>
            </a: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4405313" y="4035425"/>
            <a:ext cx="574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Arial" charset="0"/>
              </a:rPr>
              <a:t>Yes</a:t>
            </a:r>
            <a:endParaRPr lang="en-US" sz="1800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2652713" y="3311525"/>
            <a:ext cx="473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Arial" charset="0"/>
              </a:rPr>
              <a:t>No</a:t>
            </a:r>
            <a:endParaRPr lang="en-US" sz="1800"/>
          </a:p>
        </p:txBody>
      </p:sp>
      <p:sp>
        <p:nvSpPr>
          <p:cNvPr id="81939" name="Rectangle 19"/>
          <p:cNvSpPr>
            <a:spLocks noChangeArrowheads="1"/>
          </p:cNvSpPr>
          <p:nvPr/>
        </p:nvSpPr>
        <p:spPr bwMode="auto">
          <a:xfrm>
            <a:off x="2652713" y="4911725"/>
            <a:ext cx="473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Arial" charset="0"/>
              </a:rPr>
              <a:t>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3"/>
          <p:cNvSpPr>
            <a:spLocks noGrp="1" noChangeArrowheads="1"/>
          </p:cNvSpPr>
          <p:nvPr>
            <p:ph type="title"/>
          </p:nvPr>
        </p:nvSpPr>
        <p:spPr>
          <a:xfrm>
            <a:off x="1147763" y="561975"/>
            <a:ext cx="6848475" cy="1323975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Finding a Distribution</a:t>
            </a:r>
            <a:br>
              <a:rPr lang="en-US" smtClean="0"/>
            </a:br>
            <a:r>
              <a:rPr lang="en-US" smtClean="0"/>
              <a:t>for Datasets</a:t>
            </a:r>
          </a:p>
        </p:txBody>
      </p:sp>
      <p:sp>
        <p:nvSpPr>
          <p:cNvPr id="82947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If a data set has a common distribution, that’s the best way to summarize it</a:t>
            </a:r>
          </a:p>
          <a:p>
            <a:r>
              <a:rPr lang="en-US" smtClean="0"/>
              <a:t>Saying a data set is uniformly distributed is more informative than just giving its mean and standard deviation</a:t>
            </a:r>
          </a:p>
          <a:p>
            <a:r>
              <a:rPr lang="en-US" smtClean="0"/>
              <a:t>So how do you determine if your data set fits a distribution?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Methods of Determining</a:t>
            </a:r>
            <a:br>
              <a:rPr lang="en-US" smtClean="0"/>
            </a:br>
            <a:r>
              <a:rPr lang="en-US" smtClean="0"/>
              <a:t>a Distribution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Plot a histogram</a:t>
            </a:r>
          </a:p>
          <a:p>
            <a:r>
              <a:rPr lang="en-US" smtClean="0"/>
              <a:t>Quantile-quantile plot</a:t>
            </a:r>
          </a:p>
          <a:p>
            <a:r>
              <a:rPr lang="en-US" smtClean="0"/>
              <a:t>Statistical methods (not covered in this class)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6858000" cy="114300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Plotting a Histogram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Suitable if you have a relatively large number of data points</a:t>
            </a:r>
          </a:p>
          <a:p>
            <a:pPr>
              <a:buFontTx/>
              <a:buNone/>
            </a:pPr>
            <a:r>
              <a:rPr lang="en-US" smtClean="0"/>
              <a:t>1. Determine range of observations</a:t>
            </a:r>
          </a:p>
          <a:p>
            <a:pPr>
              <a:buFontTx/>
              <a:buNone/>
            </a:pPr>
            <a:r>
              <a:rPr lang="en-US" smtClean="0"/>
              <a:t>2. Divide range into buckets</a:t>
            </a:r>
          </a:p>
          <a:p>
            <a:pPr>
              <a:buFontTx/>
              <a:buNone/>
            </a:pPr>
            <a:r>
              <a:rPr lang="en-US" smtClean="0"/>
              <a:t>3.Count number of observations in each bucket</a:t>
            </a:r>
          </a:p>
          <a:p>
            <a:pPr>
              <a:buFontTx/>
              <a:buNone/>
            </a:pPr>
            <a:r>
              <a:rPr lang="en-US" smtClean="0"/>
              <a:t>4. Divide by total number of observations and plot as column chart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Problems With</a:t>
            </a:r>
            <a:br>
              <a:rPr lang="en-US" smtClean="0"/>
            </a:br>
            <a:r>
              <a:rPr lang="en-US" smtClean="0"/>
              <a:t>Histogram Approach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Determining cell size</a:t>
            </a:r>
          </a:p>
          <a:p>
            <a:pPr lvl="1"/>
            <a:r>
              <a:rPr lang="en-US" smtClean="0"/>
              <a:t>If too small, too few observations per cell</a:t>
            </a:r>
          </a:p>
          <a:p>
            <a:pPr lvl="1"/>
            <a:r>
              <a:rPr lang="en-US" smtClean="0"/>
              <a:t>If too large, no useful details in plot</a:t>
            </a:r>
          </a:p>
          <a:p>
            <a:r>
              <a:rPr lang="en-US" smtClean="0"/>
              <a:t>If fewer than five observations in a cell, cell size is too small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Grp="1" noChangeArrowheads="1"/>
          </p:cNvSpPr>
          <p:nvPr>
            <p:ph type="title"/>
          </p:nvPr>
        </p:nvSpPr>
        <p:spPr>
          <a:xfrm>
            <a:off x="1003300" y="609600"/>
            <a:ext cx="7137400" cy="114300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Quantile-Quantile Plots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More suitable for small data sets</a:t>
            </a:r>
          </a:p>
          <a:p>
            <a:r>
              <a:rPr lang="en-US" smtClean="0"/>
              <a:t>Basically, guess a distribution</a:t>
            </a:r>
          </a:p>
          <a:p>
            <a:r>
              <a:rPr lang="en-US" smtClean="0"/>
              <a:t>Plot where quantiles of data should fall in that distribution</a:t>
            </a:r>
          </a:p>
          <a:p>
            <a:pPr lvl="1"/>
            <a:r>
              <a:rPr lang="en-US" smtClean="0"/>
              <a:t>Against where they actually fall</a:t>
            </a:r>
          </a:p>
          <a:p>
            <a:r>
              <a:rPr lang="en-US" smtClean="0"/>
              <a:t>If plot is close to linear, data closely matches that distribution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Obtaining</a:t>
            </a:r>
            <a:br>
              <a:rPr lang="en-US" smtClean="0"/>
            </a:br>
            <a:r>
              <a:rPr lang="en-US" smtClean="0"/>
              <a:t>Theoretical Quantiles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Need to determine where </a:t>
            </a:r>
            <a:r>
              <a:rPr lang="en-US" dirty="0" err="1" smtClean="0"/>
              <a:t>quantiles</a:t>
            </a:r>
            <a:r>
              <a:rPr lang="en-US" dirty="0" smtClean="0"/>
              <a:t> should fall for a particular distribution</a:t>
            </a:r>
          </a:p>
          <a:p>
            <a:r>
              <a:rPr lang="en-US" dirty="0" smtClean="0"/>
              <a:t>Requires inverting CDF for that distribution</a:t>
            </a:r>
          </a:p>
          <a:p>
            <a:pPr marL="457200" lvl="1" indent="0">
              <a:buNone/>
            </a:pPr>
            <a:r>
              <a:rPr lang="en-US" dirty="0" smtClean="0"/>
              <a:t>y = F(x) </a:t>
            </a:r>
            <a:r>
              <a:rPr lang="en-US" dirty="0" smtClean="0">
                <a:sym typeface="Wingdings" pitchFamily="2" charset="2"/>
              </a:rPr>
              <a:t> x = F</a:t>
            </a:r>
            <a:r>
              <a:rPr lang="en-US" baseline="30000" dirty="0" smtClean="0">
                <a:sym typeface="Wingdings" pitchFamily="2" charset="2"/>
              </a:rPr>
              <a:t>-1</a:t>
            </a:r>
            <a:r>
              <a:rPr lang="en-US" dirty="0" smtClean="0">
                <a:sym typeface="Wingdings" pitchFamily="2" charset="2"/>
              </a:rPr>
              <a:t>(y)</a:t>
            </a:r>
            <a:endParaRPr lang="en-US" dirty="0" smtClean="0"/>
          </a:p>
          <a:p>
            <a:pPr lvl="1"/>
            <a:r>
              <a:rPr lang="en-US" dirty="0" smtClean="0"/>
              <a:t>Then determining </a:t>
            </a:r>
            <a:r>
              <a:rPr lang="en-US" dirty="0" err="1" smtClean="0"/>
              <a:t>quantiles</a:t>
            </a:r>
            <a:r>
              <a:rPr lang="en-US" dirty="0" smtClean="0"/>
              <a:t> for observed 	points</a:t>
            </a:r>
          </a:p>
          <a:p>
            <a:pPr lvl="1"/>
            <a:r>
              <a:rPr lang="en-US" dirty="0" smtClean="0"/>
              <a:t>Then plugging </a:t>
            </a:r>
            <a:r>
              <a:rPr lang="en-US" dirty="0" err="1" smtClean="0"/>
              <a:t>quantiles</a:t>
            </a:r>
            <a:r>
              <a:rPr lang="en-US" dirty="0" smtClean="0"/>
              <a:t> into inverted CDF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Inverting a Distribution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5908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187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Inverting a Distribution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5908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890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5. Probability Mass Function (pmf)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CDF not differentiable for discrete random variables</a:t>
            </a:r>
          </a:p>
          <a:p>
            <a:r>
              <a:rPr lang="en-US" smtClean="0"/>
              <a:t>pmf serves as replacement: </a:t>
            </a:r>
            <a:r>
              <a:rPr lang="en-US" i="1" smtClean="0"/>
              <a:t>f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)</a:t>
            </a:r>
            <a:r>
              <a:rPr lang="en-US" i="1" smtClean="0"/>
              <a:t> = p</a:t>
            </a:r>
            <a:r>
              <a:rPr lang="en-US" i="1" baseline="-25000" smtClean="0"/>
              <a:t>i</a:t>
            </a:r>
            <a:r>
              <a:rPr lang="en-US" smtClean="0"/>
              <a:t> where </a:t>
            </a:r>
            <a:r>
              <a:rPr lang="en-US" i="1" smtClean="0"/>
              <a:t>p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is the probability that </a:t>
            </a:r>
            <a:r>
              <a:rPr lang="en-US" i="1" smtClean="0"/>
              <a:t>x</a:t>
            </a:r>
            <a:r>
              <a:rPr lang="en-US" smtClean="0"/>
              <a:t> will take on the value 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endParaRPr lang="en-US" smtClean="0"/>
          </a:p>
          <a:p>
            <a:endParaRPr lang="en-US" smtClean="0"/>
          </a:p>
        </p:txBody>
      </p:sp>
      <p:graphicFrame>
        <p:nvGraphicFramePr>
          <p:cNvPr id="512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44650" y="4456113"/>
          <a:ext cx="5016500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4" imgW="1981080" imgH="583920" progId="Equation.3">
                  <p:embed/>
                </p:oleObj>
              </mc:Choice>
              <mc:Fallback>
                <p:oleObj name="Equation" r:id="rId4" imgW="1981080" imgH="58392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4456113"/>
                        <a:ext cx="5016500" cy="146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Inverting a Distribution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667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944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Inverting a Distribution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Common distributions have already been inverted (how convenient…)</a:t>
            </a:r>
          </a:p>
          <a:p>
            <a:r>
              <a:rPr lang="en-US" dirty="0" smtClean="0"/>
              <a:t>For others that are hard to invert, tables and approximations often available (nearly as convenient)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Inverting a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&gt;0</m:t>
                          </m:r>
                        </m:e>
                      </m:mr>
                    </m:m>
                  </m:oMath>
                </a14:m>
                <a:endParaRPr lang="en-US" b="0" dirty="0" smtClean="0"/>
              </a:p>
              <a:p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≤−1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&gt;1</m:t>
                          </m:r>
                        </m:e>
                      </m:mr>
                    </m:m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6197600" y="928493"/>
            <a:ext cx="3026608" cy="2918768"/>
            <a:chOff x="5105400" y="2791767"/>
            <a:chExt cx="3026608" cy="2918768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5105400" y="4343400"/>
              <a:ext cx="2590800" cy="0"/>
            </a:xfrm>
            <a:prstGeom prst="straightConnector1">
              <a:avLst/>
            </a:prstGeom>
            <a:solidFill>
              <a:schemeClr val="bg2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 flipV="1">
              <a:off x="6396454" y="3022600"/>
              <a:ext cx="0" cy="2687935"/>
            </a:xfrm>
            <a:prstGeom prst="straightConnector1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7793454" y="434340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96454" y="279176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H="1">
              <a:off x="5181600" y="3022600"/>
              <a:ext cx="2514600" cy="2540000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396454" y="3022600"/>
              <a:ext cx="851986" cy="939802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5486400" y="4724400"/>
              <a:ext cx="910054" cy="986135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6197600" y="3775944"/>
            <a:ext cx="3026608" cy="2918768"/>
            <a:chOff x="5105400" y="2791767"/>
            <a:chExt cx="3026608" cy="2918768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>
              <a:off x="5105400" y="4343400"/>
              <a:ext cx="2590800" cy="0"/>
            </a:xfrm>
            <a:prstGeom prst="straightConnector1">
              <a:avLst/>
            </a:prstGeom>
            <a:solidFill>
              <a:schemeClr val="bg2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6396454" y="3022600"/>
              <a:ext cx="0" cy="2687935"/>
            </a:xfrm>
            <a:prstGeom prst="straightConnector1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7793454" y="434340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96454" y="279176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flipH="1">
              <a:off x="5181600" y="3022600"/>
              <a:ext cx="2514600" cy="2540000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800681" y="3403599"/>
              <a:ext cx="895519" cy="939802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H="1">
              <a:off x="5105400" y="4343400"/>
              <a:ext cx="910054" cy="844623"/>
            </a:xfrm>
            <a:prstGeom prst="line">
              <a:avLst/>
            </a:prstGeom>
            <a:solidFill>
              <a:schemeClr val="bg2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224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Is Our Sample Data Set Normally Distributed?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Our data set was</a:t>
            </a:r>
          </a:p>
          <a:p>
            <a:pPr>
              <a:buFontTx/>
              <a:buNone/>
            </a:pPr>
            <a:r>
              <a:rPr lang="en-US" smtClean="0"/>
              <a:t>-17, -10, -4.8, 2, 5.4, 27, 84.3, 92, 445, 2056</a:t>
            </a:r>
          </a:p>
          <a:p>
            <a:r>
              <a:rPr lang="en-US" smtClean="0"/>
              <a:t>Does this match normal distribution?</a:t>
            </a:r>
          </a:p>
          <a:p>
            <a:r>
              <a:rPr lang="en-US" smtClean="0"/>
              <a:t>The normal distribution doesn’t invert nicely</a:t>
            </a:r>
          </a:p>
          <a:p>
            <a:pPr lvl="1"/>
            <a:r>
              <a:rPr lang="en-US" smtClean="0"/>
              <a:t>But there is an approximation:</a:t>
            </a:r>
          </a:p>
          <a:p>
            <a:pPr lvl="1">
              <a:buFontTx/>
              <a:buNone/>
            </a:pPr>
            <a:endParaRPr lang="en-US" smtClean="0"/>
          </a:p>
          <a:p>
            <a:pPr lvl="1">
              <a:buFontTx/>
              <a:buNone/>
            </a:pPr>
            <a:endParaRPr lang="en-US" smtClean="0"/>
          </a:p>
          <a:p>
            <a:pPr lvl="1">
              <a:lnSpc>
                <a:spcPct val="20000"/>
              </a:lnSpc>
            </a:pPr>
            <a:r>
              <a:rPr lang="en-US" smtClean="0"/>
              <a:t>Or invert numerically</a:t>
            </a:r>
          </a:p>
          <a:p>
            <a:pPr>
              <a:buFontTx/>
              <a:buNone/>
            </a:pPr>
            <a:endParaRPr lang="en-US" smtClean="0"/>
          </a:p>
        </p:txBody>
      </p:sp>
      <p:graphicFrame>
        <p:nvGraphicFramePr>
          <p:cNvPr id="28674" name="Object 5"/>
          <p:cNvGraphicFramePr>
            <a:graphicFrameLocks noChangeAspect="1"/>
          </p:cNvGraphicFramePr>
          <p:nvPr/>
        </p:nvGraphicFramePr>
        <p:xfrm>
          <a:off x="2017713" y="5484813"/>
          <a:ext cx="4968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Equation" r:id="rId4" imgW="1726920" imgH="241200" progId="Equation.3">
                  <p:embed/>
                </p:oleObj>
              </mc:Choice>
              <mc:Fallback>
                <p:oleObj name="Equation" r:id="rId4" imgW="17269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5484813"/>
                        <a:ext cx="49688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Data For Example Normal </a:t>
            </a:r>
            <a:r>
              <a:rPr lang="en-US" dirty="0" err="1" smtClean="0"/>
              <a:t>Quantile-Quantile</a:t>
            </a:r>
            <a:r>
              <a:rPr lang="en-US" dirty="0" smtClean="0"/>
              <a:t> Plot</a:t>
            </a:r>
          </a:p>
        </p:txBody>
      </p:sp>
      <p:sp>
        <p:nvSpPr>
          <p:cNvPr id="90115" name="Line 4"/>
          <p:cNvSpPr>
            <a:spLocks noChangeShapeType="1"/>
          </p:cNvSpPr>
          <p:nvPr/>
        </p:nvSpPr>
        <p:spPr bwMode="auto">
          <a:xfrm>
            <a:off x="1419225" y="2471738"/>
            <a:ext cx="6083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807750"/>
              </p:ext>
            </p:extLst>
          </p:nvPr>
        </p:nvGraphicFramePr>
        <p:xfrm>
          <a:off x="1282700" y="2484438"/>
          <a:ext cx="6705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</a:tblGrid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= 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– 0.5)/n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sz="1800" b="1" kern="1200" baseline="-25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</a:t>
                      </a:r>
                      <a:r>
                        <a:rPr lang="en-US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800" b="1" kern="1200" baseline="-25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-1.64684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-17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-1.03481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-0.67234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-4.8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-0.38375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-0.1251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5.4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0.383753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84.3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0.672345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1.034812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445</a:t>
                      </a:r>
                      <a:endParaRPr lang="en-US" dirty="0"/>
                    </a:p>
                  </a:txBody>
                  <a:tcPr/>
                </a:tc>
              </a:tr>
              <a:tr h="3154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1.646839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ular Callout 1"/>
          <p:cNvSpPr/>
          <p:nvPr/>
        </p:nvSpPr>
        <p:spPr bwMode="auto">
          <a:xfrm>
            <a:off x="4800600" y="6146800"/>
            <a:ext cx="3962400" cy="685800"/>
          </a:xfrm>
          <a:prstGeom prst="wedgeRectCallout">
            <a:avLst>
              <a:gd name="adj1" fmla="val 8227"/>
              <a:gd name="adj2" fmla="val -89352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Remember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sort this column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7975600" y="3124200"/>
            <a:ext cx="1168400" cy="1676400"/>
          </a:xfrm>
          <a:prstGeom prst="wedgeRectCallout">
            <a:avLst>
              <a:gd name="adj1" fmla="val -104633"/>
              <a:gd name="adj2" fmla="val -7854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 values for data points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676400" y="5638800"/>
            <a:ext cx="1654175" cy="1219200"/>
          </a:xfrm>
          <a:prstGeom prst="wedgeRectCallout">
            <a:avLst>
              <a:gd name="adj1" fmla="val 54063"/>
              <a:gd name="adj2" fmla="val -74759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Quantiles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normal distribution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0" y="1828800"/>
            <a:ext cx="9131300" cy="642938"/>
          </a:xfrm>
          <a:prstGeom prst="wedgeRectCallout">
            <a:avLst>
              <a:gd name="adj1" fmla="val 10499"/>
              <a:gd name="adj2" fmla="val 61605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= F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), where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 = q</a:t>
            </a:r>
            <a:r>
              <a:rPr lang="en-US" baseline="-25000" dirty="0" smtClean="0"/>
              <a:t>i</a:t>
            </a:r>
            <a:r>
              <a:rPr lang="en-US" dirty="0"/>
              <a:t>, </a:t>
            </a:r>
            <a:r>
              <a:rPr lang="en-US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), the inverse CDF of normal distribution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Normal</a:t>
            </a:r>
            <a:br>
              <a:rPr lang="en-US" smtClean="0"/>
            </a:br>
            <a:r>
              <a:rPr lang="en-US" smtClean="0"/>
              <a:t>Quantile-Quantile Plot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135952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Analysis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Definitely not normal</a:t>
            </a:r>
          </a:p>
          <a:p>
            <a:pPr lvl="1"/>
            <a:r>
              <a:rPr lang="en-US" smtClean="0"/>
              <a:t>Because it isn’t linear</a:t>
            </a:r>
          </a:p>
          <a:p>
            <a:pPr lvl="1"/>
            <a:r>
              <a:rPr lang="en-US" smtClean="0"/>
              <a:t>Tail at high end is too long for normal</a:t>
            </a:r>
          </a:p>
          <a:p>
            <a:r>
              <a:rPr lang="en-US" smtClean="0"/>
              <a:t>But perhaps the lower part of graph is normal?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Quantile-Quantile Plot</a:t>
            </a:r>
            <a:br>
              <a:rPr lang="en-US" smtClean="0"/>
            </a:br>
            <a:r>
              <a:rPr lang="en-US" smtClean="0"/>
              <a:t>of Partial Data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919693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Analysis</a:t>
            </a:r>
            <a:br>
              <a:rPr lang="en-US" smtClean="0"/>
            </a:br>
            <a:r>
              <a:rPr lang="en-US" smtClean="0"/>
              <a:t>of Partial Data Plot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Again, at highest points it doesn’t fit normal distribution</a:t>
            </a:r>
          </a:p>
          <a:p>
            <a:r>
              <a:rPr lang="en-US" smtClean="0"/>
              <a:t>But at lower points it fits somewhat well</a:t>
            </a:r>
          </a:p>
          <a:p>
            <a:r>
              <a:rPr lang="en-US" smtClean="0"/>
              <a:t>So, again, this distribution looks like normal with longer tail to right</a:t>
            </a:r>
          </a:p>
          <a:p>
            <a:r>
              <a:rPr lang="en-US" smtClean="0"/>
              <a:t>Really need more data points</a:t>
            </a:r>
          </a:p>
          <a:p>
            <a:r>
              <a:rPr lang="en-US" smtClean="0"/>
              <a:t>You can keep this up for a good, long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Quantile-Quantile</a:t>
            </a:r>
            <a:r>
              <a:rPr lang="en-US" dirty="0" smtClean="0"/>
              <a:t> Plots: 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459599"/>
              </p:ext>
            </p:extLst>
          </p:nvPr>
        </p:nvGraphicFramePr>
        <p:xfrm>
          <a:off x="685800" y="1981200"/>
          <a:ext cx="7772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q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= 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– 0.5)/n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sz="1800" b="1" kern="1200" baseline="-25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</a:t>
                      </a:r>
                      <a:r>
                        <a:rPr lang="en-US" sz="1800" b="1" kern="1200" baseline="-250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800" b="1" kern="1200" baseline="-25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410</TotalTime>
  <Pages>65</Pages>
  <Words>2999</Words>
  <Application>Microsoft Office PowerPoint</Application>
  <PresentationFormat>On-screen Show (4:3)</PresentationFormat>
  <Paragraphs>726</Paragraphs>
  <Slides>100</Slides>
  <Notes>92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100</vt:i4>
      </vt:variant>
    </vt:vector>
  </HeadingPairs>
  <TitlesOfParts>
    <vt:vector size="109" baseType="lpstr">
      <vt:lpstr>Arial</vt:lpstr>
      <vt:lpstr>Cambria Math</vt:lpstr>
      <vt:lpstr>Comic Sans MS</vt:lpstr>
      <vt:lpstr>Symbol</vt:lpstr>
      <vt:lpstr>Times New Roman</vt:lpstr>
      <vt:lpstr>Wingdings</vt:lpstr>
      <vt:lpstr>stdlect</vt:lpstr>
      <vt:lpstr>Chart</vt:lpstr>
      <vt:lpstr>Equation</vt:lpstr>
      <vt:lpstr>Summarizing Measured Data</vt:lpstr>
      <vt:lpstr>Introduction to Statistics</vt:lpstr>
      <vt:lpstr>1. Independent Events</vt:lpstr>
      <vt:lpstr>2. Random Variable</vt:lpstr>
      <vt:lpstr>3. Cumulative Distribution Function (CDF)</vt:lpstr>
      <vt:lpstr>CDF Examples</vt:lpstr>
      <vt:lpstr>4. Probability Density Function (pdf)</vt:lpstr>
      <vt:lpstr>Examples of pdf</vt:lpstr>
      <vt:lpstr>5. Probability Mass Function (pmf)</vt:lpstr>
      <vt:lpstr>Examples of pmf</vt:lpstr>
      <vt:lpstr>6. Expected Value (Mean)</vt:lpstr>
      <vt:lpstr>7. Variance</vt:lpstr>
      <vt:lpstr>8. Coefficient of Variation (C.O.V. or C.V.)</vt:lpstr>
      <vt:lpstr>9. Covariance</vt:lpstr>
      <vt:lpstr>Covariance (cont’d)</vt:lpstr>
      <vt:lpstr>10. Correlation Coefficient</vt:lpstr>
      <vt:lpstr>11. Mean and Variance of Sums</vt:lpstr>
      <vt:lpstr>12. Quantile</vt:lpstr>
      <vt:lpstr>Quantile Example</vt:lpstr>
      <vt:lpstr>13. Median</vt:lpstr>
      <vt:lpstr>14. Mode</vt:lpstr>
      <vt:lpstr>Examples of Mode</vt:lpstr>
      <vt:lpstr>15. Normal (Gaussian) Distribution</vt:lpstr>
      <vt:lpstr>Notation for Gaussian Distributions</vt:lpstr>
      <vt:lpstr>Why Is Gaussian So Popular?</vt:lpstr>
      <vt:lpstr>Summarizing Data With a Single Number</vt:lpstr>
      <vt:lpstr>Indices of Central Tendency</vt:lpstr>
      <vt:lpstr>Sample Mean</vt:lpstr>
      <vt:lpstr>Sample Median</vt:lpstr>
      <vt:lpstr>Sample Mode</vt:lpstr>
      <vt:lpstr>Characteristics of Mean, Median, and Mode</vt:lpstr>
      <vt:lpstr>Mean, Median, and Mode Identical</vt:lpstr>
      <vt:lpstr>Median, Mean, and Mode All Different</vt:lpstr>
      <vt:lpstr>So, Which Should I Use?</vt:lpstr>
      <vt:lpstr>Some Examples</vt:lpstr>
      <vt:lpstr>Don’t Always Use the Mean</vt:lpstr>
      <vt:lpstr>Example:  Bandwidth</vt:lpstr>
      <vt:lpstr>Example:  Bandwidth</vt:lpstr>
      <vt:lpstr>Example 2:  Same Bandwidth Numbers</vt:lpstr>
      <vt:lpstr>Example 2:  Bandwidth</vt:lpstr>
      <vt:lpstr>Geometric Means</vt:lpstr>
      <vt:lpstr>Good Places To Use Geometric Mean</vt:lpstr>
      <vt:lpstr>Harmonic Mean</vt:lpstr>
      <vt:lpstr>Example of Using Harmonic Mean</vt:lpstr>
      <vt:lpstr>Another Example of Using Harmonic Mean</vt:lpstr>
      <vt:lpstr>Means of Ratios</vt:lpstr>
      <vt:lpstr>Considering Mean of Ratios: Case 1</vt:lpstr>
      <vt:lpstr>Example: CPU Utilizations</vt:lpstr>
      <vt:lpstr>Mean for CPU Utilizations</vt:lpstr>
      <vt:lpstr>Properly Calculating Mean For CPU Utilization</vt:lpstr>
      <vt:lpstr>So What Is the Proper Average?</vt:lpstr>
      <vt:lpstr>Considering Mean of Ratios: Case 1a</vt:lpstr>
      <vt:lpstr>For Example,</vt:lpstr>
      <vt:lpstr>Considering Mean of Ratios: Case 1b</vt:lpstr>
      <vt:lpstr>Considering Mean of Ratios: Case 2</vt:lpstr>
      <vt:lpstr>Example for Case 2</vt:lpstr>
      <vt:lpstr>Program Optimizer Example, Continued</vt:lpstr>
      <vt:lpstr>Why Not Use Ratio of Sums?</vt:lpstr>
      <vt:lpstr>So Use the Geometric Mean</vt:lpstr>
      <vt:lpstr>Summarizing Variability</vt:lpstr>
      <vt:lpstr>Why Is Variability Important?</vt:lpstr>
      <vt:lpstr>Indices of Dispersion</vt:lpstr>
      <vt:lpstr>Range</vt:lpstr>
      <vt:lpstr>Example of Range</vt:lpstr>
      <vt:lpstr>Variance</vt:lpstr>
      <vt:lpstr>Variance Example</vt:lpstr>
      <vt:lpstr>Standard Deviation</vt:lpstr>
      <vt:lpstr>Standard Deviation Example</vt:lpstr>
      <vt:lpstr>Coefficient of Variation</vt:lpstr>
      <vt:lpstr>Coefficient of Variation Example</vt:lpstr>
      <vt:lpstr>Percentiles</vt:lpstr>
      <vt:lpstr>Relatives of Percentiles</vt:lpstr>
      <vt:lpstr>Calculating Quantiles</vt:lpstr>
      <vt:lpstr>Quartile Example</vt:lpstr>
      <vt:lpstr>Quartile Example</vt:lpstr>
      <vt:lpstr>Interquartile Range</vt:lpstr>
      <vt:lpstr>Semi-Interquartile Range Example</vt:lpstr>
      <vt:lpstr>Mean Absolute Deviation</vt:lpstr>
      <vt:lpstr>Mean Absolute Deviation Example</vt:lpstr>
      <vt:lpstr>Sensitivity To Outliers</vt:lpstr>
      <vt:lpstr>So, Which Index of Dispersion Should I Use?</vt:lpstr>
      <vt:lpstr>Finding a Distribution for Datasets</vt:lpstr>
      <vt:lpstr>Methods of Determining a Distribution</vt:lpstr>
      <vt:lpstr>Plotting a Histogram</vt:lpstr>
      <vt:lpstr>Problems With Histogram Approach</vt:lpstr>
      <vt:lpstr>Quantile-Quantile Plots</vt:lpstr>
      <vt:lpstr>Obtaining Theoretical Quantiles</vt:lpstr>
      <vt:lpstr>Inverting a Distribution</vt:lpstr>
      <vt:lpstr>Inverting a Distribution</vt:lpstr>
      <vt:lpstr>Inverting a Distribution</vt:lpstr>
      <vt:lpstr>Inverting a Distribution</vt:lpstr>
      <vt:lpstr>Example:  Inverting a Distribution</vt:lpstr>
      <vt:lpstr>Is Our Sample Data Set Normally Distributed?</vt:lpstr>
      <vt:lpstr>Data For Example Normal Quantile-Quantile Plot</vt:lpstr>
      <vt:lpstr>Example Normal Quantile-Quantile Plot</vt:lpstr>
      <vt:lpstr>Analysis</vt:lpstr>
      <vt:lpstr>Quantile-Quantile Plot of Partial Data</vt:lpstr>
      <vt:lpstr>Analysis of Partial Data Plot</vt:lpstr>
      <vt:lpstr>Quantile-Quantile Plots:  Example 2</vt:lpstr>
      <vt:lpstr>Quantile-Quantile Plots:  Example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Selecting Techniques and Overview of Statistics   Experimental Methodology for Software Systems October 2, 1996</dc:title>
  <dc:subject>Lecture 2, Experimental Methodology</dc:subject>
  <dc:creator>Geoff Kuenning</dc:creator>
  <cp:keywords>Experimental Methodology</cp:keywords>
  <cp:lastModifiedBy>awang90210@gmail.com</cp:lastModifiedBy>
  <cp:revision>180</cp:revision>
  <cp:lastPrinted>1998-04-08T18:34:46Z</cp:lastPrinted>
  <dcterms:created xsi:type="dcterms:W3CDTF">1996-08-22T19:18:22Z</dcterms:created>
  <dcterms:modified xsi:type="dcterms:W3CDTF">2021-01-12T16:13:47Z</dcterms:modified>
</cp:coreProperties>
</file>