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323" r:id="rId2"/>
    <p:sldId id="432" r:id="rId3"/>
    <p:sldId id="434" r:id="rId4"/>
    <p:sldId id="435" r:id="rId5"/>
    <p:sldId id="436" r:id="rId6"/>
    <p:sldId id="437" r:id="rId7"/>
    <p:sldId id="438" r:id="rId8"/>
    <p:sldId id="439" r:id="rId9"/>
    <p:sldId id="442" r:id="rId10"/>
    <p:sldId id="443" r:id="rId11"/>
    <p:sldId id="444" r:id="rId12"/>
    <p:sldId id="449" r:id="rId13"/>
    <p:sldId id="445" r:id="rId14"/>
    <p:sldId id="446" r:id="rId15"/>
    <p:sldId id="447" r:id="rId16"/>
    <p:sldId id="450" r:id="rId17"/>
    <p:sldId id="448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324" r:id="rId4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3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3099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64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0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5A08-79C1-42B1-891D-0B79CB6A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D120-CF96-46DF-A145-33FD3A817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BC2C-70F0-4C6B-8F1E-8BC44863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8E68-DB6E-4490-A0B1-B8270D0C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D2E6-51A7-49BF-AC86-7A460968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E7E0-1AF1-44E6-B7FD-A2B6DD80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628F-72F8-4632-9F10-34A7FE5C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8EE7-B3FF-45B6-9F1A-4D0A5C9DD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FD9A-3EE0-428A-8661-0E5AA40C9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47D67-40BB-496B-B66B-9559FC8A1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311E821-68F3-4FED-8026-8A8AB9D1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Operational Laws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Wang</a:t>
            </a:r>
          </a:p>
          <a:p>
            <a:r>
              <a:rPr lang="en-US" dirty="0" smtClean="0"/>
              <a:t>CIS 5105</a:t>
            </a:r>
          </a:p>
          <a:p>
            <a:r>
              <a:rPr lang="en-US" dirty="0" smtClean="0"/>
              <a:t>Computer Systems</a:t>
            </a:r>
          </a:p>
          <a:p>
            <a:r>
              <a:rPr lang="en-US" dirty="0" smtClean="0"/>
              <a:t>Performance Analysis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Forced Flow Law</a:t>
            </a:r>
            <a:endParaRPr lang="en-US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𝑆𝑦𝑠𝑡𝑒𝑚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𝑑𝑒𝑣𝑖𝑐𝑒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i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total service demand on the device</a:t>
                </a:r>
              </a:p>
              <a:p>
                <a:r>
                  <a:rPr lang="en-US" dirty="0" smtClean="0"/>
                  <a:t>Device with the highest D is the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bottleneck device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b="-17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6261" y="1752600"/>
            <a:ext cx="8487124" cy="4335825"/>
            <a:chOff x="386261" y="1752600"/>
            <a:chExt cx="8487124" cy="4335825"/>
          </a:xfrm>
        </p:grpSpPr>
        <p:grpSp>
          <p:nvGrpSpPr>
            <p:cNvPr id="55" name="Group 54"/>
            <p:cNvGrpSpPr/>
            <p:nvPr/>
          </p:nvGrpSpPr>
          <p:grpSpPr>
            <a:xfrm>
              <a:off x="386261" y="1752600"/>
              <a:ext cx="6062112" cy="4335825"/>
              <a:chOff x="2065944" y="1683975"/>
              <a:chExt cx="6062112" cy="4335825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29936" y="1683975"/>
                <a:ext cx="171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17 terminals</a:t>
                </a:r>
                <a:endParaRPr lang="en-US" dirty="0"/>
              </a:p>
            </p:txBody>
          </p:sp>
          <p:cxnSp>
            <p:nvCxnSpPr>
              <p:cNvPr id="13" name="Elbow Connector 12"/>
              <p:cNvCxnSpPr>
                <a:stCxn id="5" idx="6"/>
                <a:endCxn id="6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Elbow Connector 16"/>
              <p:cNvCxnSpPr>
                <a:stCxn id="5" idx="6"/>
                <a:endCxn id="7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Elbow Connector 19"/>
              <p:cNvCxnSpPr>
                <a:stCxn id="5" idx="6"/>
                <a:endCxn id="9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Elbow Connector 22"/>
              <p:cNvCxnSpPr>
                <a:stCxn id="9" idx="2"/>
                <a:endCxn id="5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Elbow Connector 24"/>
              <p:cNvCxnSpPr>
                <a:stCxn id="6" idx="6"/>
                <a:endCxn id="5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7" idx="6"/>
                <a:endCxn id="5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2065944" y="4962800"/>
                <a:ext cx="2286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CPU</a:t>
                </a:r>
                <a:r>
                  <a:rPr lang="en-US" dirty="0" smtClean="0"/>
                  <a:t> = 5 seconds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72200" y="2622202"/>
                <a:ext cx="195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50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51537" y="4450569"/>
                <a:ext cx="1955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= 30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514406" y="3620042"/>
              <a:ext cx="2358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= 15.7 IO/sec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02443" y="3320594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80/181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20569" y="5090693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100/181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48091" y="2296797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1/181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3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86261" y="1752600"/>
            <a:ext cx="8487124" cy="4335825"/>
            <a:chOff x="685800" y="1752600"/>
            <a:chExt cx="8487124" cy="4335825"/>
          </a:xfrm>
        </p:grpSpPr>
        <p:grpSp>
          <p:nvGrpSpPr>
            <p:cNvPr id="55" name="Group 54"/>
            <p:cNvGrpSpPr/>
            <p:nvPr/>
          </p:nvGrpSpPr>
          <p:grpSpPr>
            <a:xfrm>
              <a:off x="685800" y="1752600"/>
              <a:ext cx="6062112" cy="4335825"/>
              <a:chOff x="2065944" y="1683975"/>
              <a:chExt cx="6062112" cy="4335825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29936" y="1683975"/>
                <a:ext cx="171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17 terminals</a:t>
                </a:r>
                <a:endParaRPr lang="en-US" dirty="0"/>
              </a:p>
            </p:txBody>
          </p:sp>
          <p:cxnSp>
            <p:nvCxnSpPr>
              <p:cNvPr id="13" name="Elbow Connector 12"/>
              <p:cNvCxnSpPr>
                <a:stCxn id="5" idx="6"/>
                <a:endCxn id="6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Elbow Connector 16"/>
              <p:cNvCxnSpPr>
                <a:stCxn id="5" idx="6"/>
                <a:endCxn id="7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Elbow Connector 19"/>
              <p:cNvCxnSpPr>
                <a:stCxn id="5" idx="6"/>
                <a:endCxn id="9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Elbow Connector 22"/>
              <p:cNvCxnSpPr>
                <a:stCxn id="9" idx="2"/>
                <a:endCxn id="5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Elbow Connector 24"/>
              <p:cNvCxnSpPr>
                <a:stCxn id="6" idx="6"/>
                <a:endCxn id="5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7" idx="6"/>
                <a:endCxn id="5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2065944" y="4962800"/>
                <a:ext cx="2286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CPU</a:t>
                </a:r>
                <a:r>
                  <a:rPr lang="en-US" dirty="0" smtClean="0"/>
                  <a:t> = 5 seconds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72200" y="2622202"/>
                <a:ext cx="195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50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51537" y="4450569"/>
                <a:ext cx="1955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= 30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813945" y="3620042"/>
              <a:ext cx="2358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= 15.7 IO/sec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0883" y="3401258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0</a:t>
            </a:r>
            <a:r>
              <a:rPr lang="en-US" b="1" i="1" dirty="0" smtClean="0">
                <a:solidFill>
                  <a:srgbClr val="7030A0"/>
                </a:solidFill>
              </a:rPr>
              <a:t> = 1/181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CPU</a:t>
            </a:r>
            <a:endParaRPr lang="en-US" b="1" i="1" baseline="-25000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45126" y="4054576"/>
            <a:ext cx="282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CPU</a:t>
            </a:r>
            <a:r>
              <a:rPr lang="en-US" b="1" i="1" dirty="0" smtClean="0">
                <a:solidFill>
                  <a:srgbClr val="7030A0"/>
                </a:solidFill>
              </a:rPr>
              <a:t> =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A</a:t>
            </a:r>
            <a:r>
              <a:rPr lang="en-US" b="1" i="1" dirty="0" smtClean="0">
                <a:solidFill>
                  <a:srgbClr val="7030A0"/>
                </a:solidFill>
              </a:rPr>
              <a:t> +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B</a:t>
            </a:r>
            <a:r>
              <a:rPr lang="en-US" b="1" i="1" dirty="0" smtClean="0">
                <a:solidFill>
                  <a:srgbClr val="7030A0"/>
                </a:solidFill>
              </a:rPr>
              <a:t> +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0</a:t>
            </a:r>
            <a:endParaRPr lang="en-US" b="1" i="1" baseline="-25000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9219" y="3259225"/>
            <a:ext cx="238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= 80/181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CPU</a:t>
            </a:r>
            <a:endParaRPr lang="en-US" b="1" i="1" baseline="-2500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6517" y="5090694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B</a:t>
            </a:r>
            <a:r>
              <a:rPr lang="en-US" b="1" i="1" dirty="0" smtClean="0">
                <a:solidFill>
                  <a:srgbClr val="7030A0"/>
                </a:solidFill>
              </a:rPr>
              <a:t> = 100/181 C</a:t>
            </a:r>
            <a:r>
              <a:rPr lang="en-US" b="1" i="1" baseline="-25000" dirty="0" smtClean="0">
                <a:solidFill>
                  <a:srgbClr val="7030A0"/>
                </a:solidFill>
              </a:rPr>
              <a:t>CPU</a:t>
            </a:r>
            <a:endParaRPr lang="en-US" b="1" i="1" baseline="-25000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02443" y="332059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80/181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620569" y="509069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100/181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748091" y="22967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Visiting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𝐶𝑃𝑈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through C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Visiting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𝐶𝑃𝑈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181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𝐶𝑃𝑈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=181,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852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Service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86261" y="1752600"/>
            <a:ext cx="8487124" cy="4335825"/>
            <a:chOff x="386261" y="1752600"/>
            <a:chExt cx="8487124" cy="4335825"/>
          </a:xfrm>
        </p:grpSpPr>
        <p:grpSp>
          <p:nvGrpSpPr>
            <p:cNvPr id="35" name="Group 34"/>
            <p:cNvGrpSpPr/>
            <p:nvPr/>
          </p:nvGrpSpPr>
          <p:grpSpPr>
            <a:xfrm>
              <a:off x="386261" y="1752600"/>
              <a:ext cx="7060783" cy="4335825"/>
              <a:chOff x="2065944" y="1683975"/>
              <a:chExt cx="7060783" cy="4335825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29936" y="1683975"/>
                <a:ext cx="171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17 terminals</a:t>
                </a:r>
                <a:endParaRPr lang="en-US" dirty="0"/>
              </a:p>
            </p:txBody>
          </p:sp>
          <p:cxnSp>
            <p:nvCxnSpPr>
              <p:cNvPr id="47" name="Elbow Connector 46"/>
              <p:cNvCxnSpPr>
                <a:stCxn id="40" idx="6"/>
                <a:endCxn id="41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Elbow Connector 47"/>
              <p:cNvCxnSpPr>
                <a:stCxn id="40" idx="6"/>
                <a:endCxn id="42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Elbow Connector 48"/>
              <p:cNvCxnSpPr>
                <a:stCxn id="40" idx="6"/>
                <a:endCxn id="44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Elbow Connector 49"/>
              <p:cNvCxnSpPr>
                <a:stCxn id="44" idx="2"/>
                <a:endCxn id="40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1" name="Elbow Connector 50"/>
              <p:cNvCxnSpPr>
                <a:stCxn id="41" idx="6"/>
                <a:endCxn id="40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Elbow Connector 51"/>
              <p:cNvCxnSpPr>
                <a:stCxn id="42" idx="6"/>
                <a:endCxn id="40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3" name="TextBox 52"/>
              <p:cNvSpPr txBox="1"/>
              <p:nvPr/>
            </p:nvSpPr>
            <p:spPr>
              <a:xfrm>
                <a:off x="2065944" y="4962800"/>
                <a:ext cx="28456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7030A0"/>
                    </a:solidFill>
                  </a:rPr>
                  <a:t>D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CPU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5 seconds/job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172200" y="2622202"/>
                <a:ext cx="2954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50 </a:t>
                </a:r>
                <a:r>
                  <a:rPr lang="en-US" b="1" i="1" dirty="0" err="1" smtClean="0">
                    <a:solidFill>
                      <a:srgbClr val="7030A0"/>
                    </a:solidFill>
                  </a:rPr>
                  <a:t>msecs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/request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951537" y="4450569"/>
                <a:ext cx="2965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b="1" i="1" baseline="-25000" dirty="0">
                    <a:solidFill>
                      <a:srgbClr val="7030A0"/>
                    </a:solidFill>
                  </a:rPr>
                  <a:t>B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30 </a:t>
                </a:r>
                <a:r>
                  <a:rPr lang="en-US" b="1" i="1" dirty="0" err="1" smtClean="0">
                    <a:solidFill>
                      <a:srgbClr val="7030A0"/>
                    </a:solidFill>
                  </a:rPr>
                  <a:t>msecs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/request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514406" y="3620042"/>
              <a:ext cx="2358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= 15.7 IO/sec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2443" y="3320594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80/181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20569" y="5090693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100/181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8091" y="2296797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1/181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430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Service Demands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seconds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∗0.05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∗0.03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Throughputs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6261" y="1752600"/>
            <a:ext cx="8487124" cy="4335825"/>
            <a:chOff x="386261" y="1752600"/>
            <a:chExt cx="8487124" cy="4335825"/>
          </a:xfrm>
        </p:grpSpPr>
        <p:grpSp>
          <p:nvGrpSpPr>
            <p:cNvPr id="55" name="Group 54"/>
            <p:cNvGrpSpPr/>
            <p:nvPr/>
          </p:nvGrpSpPr>
          <p:grpSpPr>
            <a:xfrm>
              <a:off x="386261" y="1752600"/>
              <a:ext cx="6062112" cy="4335825"/>
              <a:chOff x="2065944" y="1683975"/>
              <a:chExt cx="6062112" cy="4335825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29936" y="1683975"/>
                <a:ext cx="171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17 terminals</a:t>
                </a:r>
                <a:endParaRPr lang="en-US" dirty="0"/>
              </a:p>
            </p:txBody>
          </p:sp>
          <p:cxnSp>
            <p:nvCxnSpPr>
              <p:cNvPr id="13" name="Elbow Connector 12"/>
              <p:cNvCxnSpPr>
                <a:stCxn id="5" idx="6"/>
                <a:endCxn id="6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Elbow Connector 16"/>
              <p:cNvCxnSpPr>
                <a:stCxn id="5" idx="6"/>
                <a:endCxn id="7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Elbow Connector 19"/>
              <p:cNvCxnSpPr>
                <a:stCxn id="5" idx="6"/>
                <a:endCxn id="9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Elbow Connector 22"/>
              <p:cNvCxnSpPr>
                <a:stCxn id="9" idx="2"/>
                <a:endCxn id="5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Elbow Connector 24"/>
              <p:cNvCxnSpPr>
                <a:stCxn id="6" idx="6"/>
                <a:endCxn id="5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Elbow Connector 26"/>
              <p:cNvCxnSpPr>
                <a:stCxn id="7" idx="6"/>
                <a:endCxn id="5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2065944" y="4962800"/>
                <a:ext cx="2286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CPU</a:t>
                </a:r>
                <a:r>
                  <a:rPr lang="en-US" dirty="0" smtClean="0"/>
                  <a:t> = 5 seconds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72200" y="2622202"/>
                <a:ext cx="195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50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51537" y="4450569"/>
                <a:ext cx="1955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= 30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514406" y="3620042"/>
              <a:ext cx="2358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</a:rPr>
                <a:t>X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A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15.7 IO/sec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02443" y="3320594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80/181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20569" y="5090693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100/181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48091" y="2296797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1/181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Forced Flow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15.7 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𝐼𝑂𝑠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𝐼𝑂𝑠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=0.1963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=0.1963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=35.48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analysis can be performed without any assumptions about the distribution of service and </a:t>
            </a:r>
            <a:r>
              <a:rPr lang="en-US" dirty="0" err="1" smtClean="0"/>
              <a:t>interarrival</a:t>
            </a:r>
            <a:r>
              <a:rPr lang="en-US" dirty="0" smtClean="0"/>
              <a:t> times</a:t>
            </a:r>
          </a:p>
          <a:p>
            <a:r>
              <a:rPr lang="en-US" dirty="0" smtClean="0"/>
              <a:t>Operational laws are measureable and testable</a:t>
            </a:r>
          </a:p>
          <a:p>
            <a:pPr lvl="1"/>
            <a:r>
              <a:rPr lang="en-US" dirty="0" smtClean="0"/>
              <a:t>E.g., Number of job arrivals = number of job completions</a:t>
            </a:r>
          </a:p>
          <a:p>
            <a:r>
              <a:rPr lang="en-US" dirty="0" smtClean="0"/>
              <a:t>Dependency of requests are not testable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075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Throughputs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0.1963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𝑗𝑜𝑏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=0.1963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=19.63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Utilization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=0.1963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=98%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=0.1963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=78.4%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=0.1963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𝑗𝑜𝑏𝑠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58.8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Also an operational law</a:t>
                </a:r>
              </a:p>
              <a:p>
                <a:r>
                  <a:rPr lang="en-US" dirty="0" smtClean="0"/>
                  <a:t>Mean number of a device’s queue = arrival rate x mean time in device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When the job flow is balanced, </a:t>
                </a:r>
                <a:r>
                  <a:rPr lang="el-GR" dirty="0" smtClean="0"/>
                  <a:t>λ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X</a:t>
                </a:r>
                <a:r>
                  <a:rPr lang="en-US" baseline="-25000" dirty="0" smtClean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6261" y="1752600"/>
            <a:ext cx="8487124" cy="4335825"/>
            <a:chOff x="386261" y="1752600"/>
            <a:chExt cx="8487124" cy="4335825"/>
          </a:xfrm>
        </p:grpSpPr>
        <p:grpSp>
          <p:nvGrpSpPr>
            <p:cNvPr id="30" name="Group 29"/>
            <p:cNvGrpSpPr/>
            <p:nvPr/>
          </p:nvGrpSpPr>
          <p:grpSpPr>
            <a:xfrm>
              <a:off x="386261" y="1752600"/>
              <a:ext cx="6062112" cy="4335825"/>
              <a:chOff x="2065944" y="1683975"/>
              <a:chExt cx="6062112" cy="4335825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29936" y="1683975"/>
                <a:ext cx="1712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17 terminals</a:t>
                </a:r>
                <a:endParaRPr lang="en-US" dirty="0"/>
              </a:p>
            </p:txBody>
          </p:sp>
          <p:cxnSp>
            <p:nvCxnSpPr>
              <p:cNvPr id="42" name="Elbow Connector 41"/>
              <p:cNvCxnSpPr>
                <a:stCxn id="35" idx="6"/>
                <a:endCxn id="36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3" name="Elbow Connector 42"/>
              <p:cNvCxnSpPr>
                <a:stCxn id="35" idx="6"/>
                <a:endCxn id="37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" name="Elbow Connector 43"/>
              <p:cNvCxnSpPr>
                <a:stCxn id="35" idx="6"/>
                <a:endCxn id="39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Elbow Connector 44"/>
              <p:cNvCxnSpPr>
                <a:stCxn id="39" idx="2"/>
                <a:endCxn id="35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Elbow Connector 45"/>
              <p:cNvCxnSpPr>
                <a:stCxn id="36" idx="6"/>
                <a:endCxn id="35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Elbow Connector 46"/>
              <p:cNvCxnSpPr>
                <a:stCxn id="37" idx="6"/>
                <a:endCxn id="35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2065944" y="4962800"/>
                <a:ext cx="1710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Q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CPU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8.88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72200" y="2622202"/>
                <a:ext cx="1955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50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951537" y="4450569"/>
                <a:ext cx="1955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= 30 </a:t>
                </a:r>
                <a:r>
                  <a:rPr lang="en-US" dirty="0" err="1" smtClean="0"/>
                  <a:t>msecs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514406" y="3620042"/>
              <a:ext cx="2358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</a:rPr>
                <a:t>X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A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15.7 IO/sec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49780" y="3309791"/>
              <a:ext cx="14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</a:rPr>
                <a:t>Q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A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3.19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7722" y="5090694"/>
              <a:ext cx="1433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</a:rPr>
                <a:t>Q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B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1.40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8091" y="2296797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1/181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513299" y="5271829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X</a:t>
            </a:r>
            <a:r>
              <a:rPr lang="en-US" b="1" i="1" baseline="-25000" dirty="0" smtClean="0">
                <a:solidFill>
                  <a:srgbClr val="7030A0"/>
                </a:solidFill>
              </a:rPr>
              <a:t>B</a:t>
            </a:r>
            <a:r>
              <a:rPr lang="en-US" b="1" i="1" dirty="0" smtClean="0">
                <a:solidFill>
                  <a:srgbClr val="7030A0"/>
                </a:solidFill>
              </a:rPr>
              <a:t> = 19.6 IO/sec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0324" y="3531934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X</a:t>
            </a:r>
            <a:r>
              <a:rPr lang="en-US" b="1" i="1" baseline="-25000" dirty="0" smtClean="0">
                <a:solidFill>
                  <a:srgbClr val="7030A0"/>
                </a:solidFill>
              </a:rPr>
              <a:t>CPU</a:t>
            </a:r>
            <a:r>
              <a:rPr lang="en-US" b="1" i="1" dirty="0" smtClean="0">
                <a:solidFill>
                  <a:srgbClr val="7030A0"/>
                </a:solidFill>
              </a:rPr>
              <a:t> = 35.48 requests/sec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Little’s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𝐶𝑃𝑈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𝐶𝑃𝑈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8.88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35.48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3.19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15.7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03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19.6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0.071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Response Time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timesharing systems can be divided into two subsystems</a:t>
            </a:r>
          </a:p>
          <a:p>
            <a:pPr lvl="1"/>
            <a:r>
              <a:rPr lang="en-US" dirty="0" smtClean="0"/>
              <a:t>Terminal subsystem (one per user)</a:t>
            </a:r>
            <a:endParaRPr lang="en-US" dirty="0"/>
          </a:p>
          <a:p>
            <a:pPr lvl="1"/>
            <a:r>
              <a:rPr lang="en-US" dirty="0" smtClean="0"/>
              <a:t>Central subsystem (shared by 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62600" y="2667000"/>
            <a:ext cx="2131870" cy="3189223"/>
            <a:chOff x="742613" y="1752600"/>
            <a:chExt cx="2131870" cy="3189223"/>
          </a:xfrm>
        </p:grpSpPr>
        <p:sp>
          <p:nvSpPr>
            <p:cNvPr id="7" name="Oval 6"/>
            <p:cNvSpPr/>
            <p:nvPr/>
          </p:nvSpPr>
          <p:spPr bwMode="auto">
            <a:xfrm>
              <a:off x="1215917" y="22425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15917" y="25473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15917" y="28521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613" y="1752600"/>
              <a:ext cx="1327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terminals</a:t>
              </a:r>
              <a:endParaRPr lang="en-US" dirty="0"/>
            </a:p>
          </p:txBody>
        </p:sp>
        <p:cxnSp>
          <p:nvCxnSpPr>
            <p:cNvPr id="11" name="Elbow Connector 10"/>
            <p:cNvCxnSpPr>
              <a:stCxn id="14" idx="3"/>
              <a:endCxn id="8" idx="6"/>
            </p:cNvCxnSpPr>
            <p:nvPr/>
          </p:nvCxnSpPr>
          <p:spPr bwMode="auto">
            <a:xfrm flipH="1" flipV="1">
              <a:off x="1596917" y="2737857"/>
              <a:ext cx="612764" cy="1788468"/>
            </a:xfrm>
            <a:prstGeom prst="bentConnector3">
              <a:avLst>
                <a:gd name="adj1" fmla="val -3730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Elbow Connector 11"/>
            <p:cNvCxnSpPr>
              <a:stCxn id="8" idx="2"/>
              <a:endCxn id="14" idx="1"/>
            </p:cNvCxnSpPr>
            <p:nvPr/>
          </p:nvCxnSpPr>
          <p:spPr bwMode="auto">
            <a:xfrm rot="10800000" flipV="1">
              <a:off x="742613" y="2737857"/>
              <a:ext cx="473304" cy="1788468"/>
            </a:xfrm>
            <a:prstGeom prst="bentConnector3">
              <a:avLst>
                <a:gd name="adj1" fmla="val 14829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689752" y="328249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2613" y="4110826"/>
              <a:ext cx="1467068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Central</a:t>
              </a:r>
            </a:p>
            <a:p>
              <a:pPr algn="ctr"/>
              <a:r>
                <a:rPr lang="en-US" dirty="0" smtClean="0"/>
                <a:t>subsystem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Response Time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Little’s Law can be applied to any part of the system</a:t>
            </a:r>
          </a:p>
          <a:p>
            <a:pPr lvl="1"/>
            <a:r>
              <a:rPr lang="en-US" dirty="0"/>
              <a:t>Assuming job flow in that part is balanced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 = XR</a:t>
            </a:r>
          </a:p>
          <a:p>
            <a:r>
              <a:rPr lang="en-US" dirty="0" smtClean="0"/>
              <a:t>Q is the total number of jobs in M device queues in the system</a:t>
            </a:r>
          </a:p>
          <a:p>
            <a:r>
              <a:rPr lang="en-US" dirty="0" smtClean="0"/>
              <a:t>R is the system response time</a:t>
            </a:r>
          </a:p>
          <a:p>
            <a:r>
              <a:rPr lang="en-US" dirty="0" smtClean="0"/>
              <a:t>X is the system throughput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 = Q</a:t>
            </a:r>
            <a:r>
              <a:rPr lang="en-US" baseline="-25000" dirty="0" smtClean="0"/>
              <a:t>1</a:t>
            </a:r>
            <a:r>
              <a:rPr lang="en-US" dirty="0" smtClean="0"/>
              <a:t> + Q</a:t>
            </a:r>
            <a:r>
              <a:rPr lang="en-US" baseline="-25000" dirty="0" smtClean="0"/>
              <a:t>2</a:t>
            </a:r>
            <a:r>
              <a:rPr lang="en-US" dirty="0" smtClean="0"/>
              <a:t> + … + Q</a:t>
            </a:r>
            <a:r>
              <a:rPr lang="en-US" baseline="-25000" dirty="0" smtClean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General Response Time Law</a:t>
            </a:r>
            <a:endParaRPr lang="en-US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that Q = XR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Q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Q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… + Q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XR = X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X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… + X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= V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V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… V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b="-19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71600" y="1828800"/>
            <a:ext cx="5865366" cy="4335825"/>
            <a:chOff x="280324" y="1752600"/>
            <a:chExt cx="5865366" cy="4335825"/>
          </a:xfrm>
        </p:grpSpPr>
        <p:grpSp>
          <p:nvGrpSpPr>
            <p:cNvPr id="29" name="Group 28"/>
            <p:cNvGrpSpPr/>
            <p:nvPr/>
          </p:nvGrpSpPr>
          <p:grpSpPr>
            <a:xfrm>
              <a:off x="386261" y="1752600"/>
              <a:ext cx="5759429" cy="4335825"/>
              <a:chOff x="386261" y="1752600"/>
              <a:chExt cx="5759429" cy="433582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86261" y="1752600"/>
                <a:ext cx="5759429" cy="4335825"/>
                <a:chOff x="2065944" y="1683975"/>
                <a:chExt cx="5759429" cy="4335825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2562726" y="3886200"/>
                  <a:ext cx="1143000" cy="1143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CPU</a:t>
                  </a: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6525126" y="3124200"/>
                  <a:ext cx="1143000" cy="1143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Disk A</a:t>
                  </a: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553200" y="4876800"/>
                  <a:ext cx="1143000" cy="1143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Disk B</a:t>
                  </a: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2895600" y="2173932"/>
                  <a:ext cx="381000" cy="381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2895600" y="2478732"/>
                  <a:ext cx="381000" cy="381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2895600" y="2783532"/>
                  <a:ext cx="381000" cy="381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229936" y="1683975"/>
                  <a:ext cx="17123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17 terminals</a:t>
                  </a:r>
                  <a:endParaRPr lang="en-US" dirty="0"/>
                </a:p>
              </p:txBody>
            </p:sp>
            <p:cxnSp>
              <p:nvCxnSpPr>
                <p:cNvPr id="42" name="Elbow Connector 41"/>
                <p:cNvCxnSpPr>
                  <a:stCxn id="35" idx="6"/>
                  <a:endCxn id="36" idx="2"/>
                </p:cNvCxnSpPr>
                <p:nvPr/>
              </p:nvCxnSpPr>
              <p:spPr bwMode="auto">
                <a:xfrm flipV="1">
                  <a:off x="3705726" y="3695700"/>
                  <a:ext cx="2819400" cy="762000"/>
                </a:xfrm>
                <a:prstGeom prst="bentConnector3">
                  <a:avLst>
                    <a:gd name="adj1" fmla="val 47013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3" name="Elbow Connector 42"/>
                <p:cNvCxnSpPr>
                  <a:stCxn id="35" idx="6"/>
                  <a:endCxn id="37" idx="2"/>
                </p:cNvCxnSpPr>
                <p:nvPr/>
              </p:nvCxnSpPr>
              <p:spPr bwMode="auto">
                <a:xfrm>
                  <a:off x="3705726" y="4457700"/>
                  <a:ext cx="2847474" cy="990600"/>
                </a:xfrm>
                <a:prstGeom prst="bentConnector3">
                  <a:avLst>
                    <a:gd name="adj1" fmla="val 47042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4" name="Elbow Connector 43"/>
                <p:cNvCxnSpPr>
                  <a:stCxn id="35" idx="6"/>
                  <a:endCxn id="39" idx="6"/>
                </p:cNvCxnSpPr>
                <p:nvPr/>
              </p:nvCxnSpPr>
              <p:spPr bwMode="auto">
                <a:xfrm flipH="1" flipV="1">
                  <a:off x="3276600" y="2669232"/>
                  <a:ext cx="429126" cy="1788468"/>
                </a:xfrm>
                <a:prstGeom prst="bentConnector3">
                  <a:avLst>
                    <a:gd name="adj1" fmla="val -155795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5" name="Elbow Connector 44"/>
                <p:cNvCxnSpPr>
                  <a:stCxn id="39" idx="2"/>
                  <a:endCxn id="35" idx="2"/>
                </p:cNvCxnSpPr>
                <p:nvPr/>
              </p:nvCxnSpPr>
              <p:spPr bwMode="auto">
                <a:xfrm rot="10800000" flipV="1">
                  <a:off x="2562726" y="2669232"/>
                  <a:ext cx="332874" cy="1788468"/>
                </a:xfrm>
                <a:prstGeom prst="bentConnector3">
                  <a:avLst>
                    <a:gd name="adj1" fmla="val 295542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6" name="Elbow Connector 45"/>
                <p:cNvCxnSpPr>
                  <a:stCxn id="36" idx="6"/>
                  <a:endCxn id="35" idx="2"/>
                </p:cNvCxnSpPr>
                <p:nvPr/>
              </p:nvCxnSpPr>
              <p:spPr bwMode="auto">
                <a:xfrm flipH="1">
                  <a:off x="2562726" y="3695700"/>
                  <a:ext cx="5105400" cy="762000"/>
                </a:xfrm>
                <a:prstGeom prst="bentConnector5">
                  <a:avLst>
                    <a:gd name="adj1" fmla="val -9898"/>
                    <a:gd name="adj2" fmla="val 336053"/>
                    <a:gd name="adj3" fmla="val 112726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7" name="Elbow Connector 46"/>
                <p:cNvCxnSpPr>
                  <a:stCxn id="37" idx="6"/>
                  <a:endCxn id="35" idx="2"/>
                </p:cNvCxnSpPr>
                <p:nvPr/>
              </p:nvCxnSpPr>
              <p:spPr bwMode="auto">
                <a:xfrm flipH="1" flipV="1">
                  <a:off x="2562726" y="4457700"/>
                  <a:ext cx="5133474" cy="990600"/>
                </a:xfrm>
                <a:prstGeom prst="bentConnector5">
                  <a:avLst>
                    <a:gd name="adj1" fmla="val -9140"/>
                    <a:gd name="adj2" fmla="val -80365"/>
                    <a:gd name="adj3" fmla="val 112656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2065944" y="4962800"/>
                  <a:ext cx="18197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7030A0"/>
                      </a:solidFill>
                    </a:rPr>
                    <a:t>R</a:t>
                  </a:r>
                  <a:r>
                    <a:rPr lang="en-US" b="1" i="1" baseline="-25000" dirty="0" smtClean="0">
                      <a:solidFill>
                        <a:srgbClr val="7030A0"/>
                      </a:solidFill>
                    </a:rPr>
                    <a:t>CPU</a:t>
                  </a:r>
                  <a:r>
                    <a:rPr lang="en-US" b="1" i="1" dirty="0" smtClean="0">
                      <a:solidFill>
                        <a:srgbClr val="7030A0"/>
                      </a:solidFill>
                    </a:rPr>
                    <a:t> = 0.250</a:t>
                  </a:r>
                  <a:endParaRPr lang="en-US" b="1" i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369435" y="321386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287633" y="543403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172200" y="2622202"/>
                  <a:ext cx="15454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7030A0"/>
                      </a:solidFill>
                    </a:rPr>
                    <a:t>R</a:t>
                  </a:r>
                  <a:r>
                    <a:rPr lang="en-US" b="1" i="1" baseline="-25000" dirty="0" smtClean="0">
                      <a:solidFill>
                        <a:srgbClr val="7030A0"/>
                      </a:solidFill>
                    </a:rPr>
                    <a:t>A</a:t>
                  </a:r>
                  <a:r>
                    <a:rPr lang="en-US" b="1" i="1" dirty="0" smtClean="0">
                      <a:solidFill>
                        <a:srgbClr val="7030A0"/>
                      </a:solidFill>
                    </a:rPr>
                    <a:t> = 0.203</a:t>
                  </a:r>
                  <a:endParaRPr lang="en-US" b="1" i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279757" y="4436418"/>
                  <a:ext cx="15456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7030A0"/>
                      </a:solidFill>
                    </a:rPr>
                    <a:t>R</a:t>
                  </a:r>
                  <a:r>
                    <a:rPr lang="en-US" b="1" i="1" baseline="-25000" dirty="0" smtClean="0">
                      <a:solidFill>
                        <a:srgbClr val="7030A0"/>
                      </a:solidFill>
                    </a:rPr>
                    <a:t>B</a:t>
                  </a:r>
                  <a:r>
                    <a:rPr lang="en-US" b="1" i="1" dirty="0" smtClean="0">
                      <a:solidFill>
                        <a:srgbClr val="7030A0"/>
                      </a:solidFill>
                    </a:rPr>
                    <a:t> = 0.071</a:t>
                  </a:r>
                  <a:endParaRPr lang="en-US" b="1" i="1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3449780" y="3309791"/>
                <a:ext cx="11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7030A0"/>
                    </a:solidFill>
                  </a:rPr>
                  <a:t>V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80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27722" y="5090694"/>
                <a:ext cx="1316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V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B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100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80324" y="3531934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</a:rPr>
                <a:t>V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CPU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181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35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 = R</a:t>
            </a:r>
            <a:r>
              <a:rPr lang="en-US" baseline="-25000" dirty="0" smtClean="0"/>
              <a:t>CPU</a:t>
            </a:r>
            <a:r>
              <a:rPr lang="en-US" dirty="0" smtClean="0"/>
              <a:t>V</a:t>
            </a:r>
            <a:r>
              <a:rPr lang="en-US" baseline="-25000" dirty="0" smtClean="0"/>
              <a:t>CPU</a:t>
            </a:r>
            <a:r>
              <a:rPr lang="en-US" dirty="0" smtClean="0"/>
              <a:t> + R</a:t>
            </a:r>
            <a:r>
              <a:rPr lang="en-US" baseline="-25000" dirty="0" smtClean="0"/>
              <a:t>A</a:t>
            </a:r>
            <a:r>
              <a:rPr lang="en-US" dirty="0" smtClean="0"/>
              <a:t>V</a:t>
            </a:r>
            <a:r>
              <a:rPr lang="en-US" baseline="-25000" dirty="0" smtClean="0"/>
              <a:t>A</a:t>
            </a:r>
            <a:r>
              <a:rPr lang="en-US" dirty="0" smtClean="0"/>
              <a:t> + R</a:t>
            </a:r>
            <a:r>
              <a:rPr lang="en-US" baseline="-25000" dirty="0" smtClean="0"/>
              <a:t>B</a:t>
            </a:r>
            <a:r>
              <a:rPr lang="en-US" dirty="0" smtClean="0"/>
              <a:t>V</a:t>
            </a:r>
            <a:r>
              <a:rPr lang="en-US" baseline="-25000" dirty="0" smtClean="0"/>
              <a:t>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0.250 x 181 + 0.203 x 80 + 0.071 *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100 = 68.6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measured</a:t>
            </a:r>
          </a:p>
          <a:p>
            <a:r>
              <a:rPr lang="en-US" dirty="0" smtClean="0"/>
              <a:t>For a time period T</a:t>
            </a:r>
          </a:p>
          <a:p>
            <a:pPr lvl="1"/>
            <a:r>
              <a:rPr lang="en-US" dirty="0" smtClean="0"/>
              <a:t>We can observe A</a:t>
            </a:r>
            <a:r>
              <a:rPr lang="en-US" baseline="-25000" dirty="0" smtClean="0"/>
              <a:t>i</a:t>
            </a:r>
            <a:r>
              <a:rPr lang="en-US" dirty="0" smtClean="0"/>
              <a:t> arrivals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r>
              <a:rPr lang="en-US" dirty="0" smtClean="0"/>
              <a:t> job completions</a:t>
            </a:r>
          </a:p>
          <a:p>
            <a:pPr lvl="1"/>
            <a:r>
              <a:rPr lang="en-US" dirty="0" smtClean="0"/>
              <a:t>The busy time B</a:t>
            </a:r>
            <a:r>
              <a:rPr lang="en-US" baseline="-25000" dirty="0" smtClean="0"/>
              <a:t>i</a:t>
            </a:r>
            <a:r>
              <a:rPr lang="en-US" dirty="0" smtClean="0"/>
              <a:t> during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39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Response Time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interactive system</a:t>
            </a:r>
          </a:p>
          <a:p>
            <a:pPr lvl="1"/>
            <a:r>
              <a:rPr lang="en-US" dirty="0" smtClean="0"/>
              <a:t>Users generate requests that are serviced by the central subsystem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 smtClean="0"/>
              <a:t>comes </a:t>
            </a:r>
            <a:r>
              <a:rPr lang="en-US" dirty="0" smtClean="0"/>
              <a:t>back to the terminal</a:t>
            </a:r>
          </a:p>
          <a:p>
            <a:pPr lvl="1"/>
            <a:r>
              <a:rPr lang="en-US" dirty="0" smtClean="0"/>
              <a:t>After a think time Z, the users submit the next request</a:t>
            </a:r>
          </a:p>
          <a:p>
            <a:pPr lvl="1"/>
            <a:r>
              <a:rPr lang="en-US" dirty="0" smtClean="0"/>
              <a:t>If the system response time is R, the total cycle time of requests is R + Z</a:t>
            </a:r>
          </a:p>
          <a:p>
            <a:pPr lvl="1"/>
            <a:r>
              <a:rPr lang="en-US" dirty="0" smtClean="0"/>
              <a:t>Each user generates T/(R + Z) requests in time period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Interactive Response Time Law</a:t>
            </a:r>
            <a:endParaRPr lang="en-US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an interactive system</a:t>
                </a:r>
              </a:p>
              <a:p>
                <a:pPr lvl="1"/>
                <a:r>
                  <a:rPr lang="en-US" dirty="0" smtClean="0"/>
                  <a:t>Each user generates T/(R + Z) requests in time period Z</a:t>
                </a:r>
              </a:p>
              <a:p>
                <a:pPr lvl="1"/>
                <a:r>
                  <a:rPr lang="en-US" dirty="0" smtClean="0"/>
                  <a:t>If there are N users</a:t>
                </a:r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𝑠𝑦𝑠𝑡𝑒𝑚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𝑟𝑒𝑞𝑢𝑒𝑠𝑡𝑠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r="-471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0.1963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=68.6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seconds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53000" y="1974993"/>
            <a:ext cx="3110147" cy="3881230"/>
            <a:chOff x="133013" y="1060593"/>
            <a:chExt cx="3110147" cy="3881230"/>
          </a:xfrm>
        </p:grpSpPr>
        <p:sp>
          <p:nvSpPr>
            <p:cNvPr id="8" name="Oval 7"/>
            <p:cNvSpPr/>
            <p:nvPr/>
          </p:nvSpPr>
          <p:spPr bwMode="auto">
            <a:xfrm>
              <a:off x="1215917" y="22425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15917" y="25473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215917" y="2852157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3013" y="1060593"/>
              <a:ext cx="31101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17 terminals</a:t>
              </a:r>
            </a:p>
            <a:p>
              <a:r>
                <a:rPr lang="en-US" dirty="0" smtClean="0"/>
                <a:t>Z = 18 seconds</a:t>
              </a:r>
            </a:p>
            <a:p>
              <a:r>
                <a:rPr lang="en-US" dirty="0" smtClean="0"/>
                <a:t>X = 0.1963 jobs/second</a:t>
              </a:r>
              <a:endParaRPr lang="en-US" dirty="0"/>
            </a:p>
          </p:txBody>
        </p:sp>
        <p:cxnSp>
          <p:nvCxnSpPr>
            <p:cNvPr id="12" name="Elbow Connector 11"/>
            <p:cNvCxnSpPr>
              <a:stCxn id="15" idx="3"/>
              <a:endCxn id="9" idx="6"/>
            </p:cNvCxnSpPr>
            <p:nvPr/>
          </p:nvCxnSpPr>
          <p:spPr bwMode="auto">
            <a:xfrm flipH="1" flipV="1">
              <a:off x="1596917" y="2737857"/>
              <a:ext cx="612764" cy="1788468"/>
            </a:xfrm>
            <a:prstGeom prst="bentConnector3">
              <a:avLst>
                <a:gd name="adj1" fmla="val -3730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Elbow Connector 12"/>
            <p:cNvCxnSpPr>
              <a:stCxn id="9" idx="2"/>
              <a:endCxn id="15" idx="1"/>
            </p:cNvCxnSpPr>
            <p:nvPr/>
          </p:nvCxnSpPr>
          <p:spPr bwMode="auto">
            <a:xfrm rot="10800000" flipV="1">
              <a:off x="742613" y="2737857"/>
              <a:ext cx="473304" cy="1788468"/>
            </a:xfrm>
            <a:prstGeom prst="bentConnector3">
              <a:avLst>
                <a:gd name="adj1" fmla="val 148299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89752" y="328249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613" y="4110826"/>
              <a:ext cx="1467068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Central</a:t>
              </a:r>
            </a:p>
            <a:p>
              <a:pPr algn="ctr"/>
              <a:r>
                <a:rPr lang="en-US" dirty="0" smtClean="0"/>
                <a:t>subsystem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8760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Forced flow law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device with the highest D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the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bottleneck device</a:t>
                </a:r>
              </a:p>
              <a:p>
                <a:r>
                  <a:rPr lang="en-US" dirty="0" smtClean="0"/>
                  <a:t>Improving the bottleneck device has the highest payoff in terms of throughput</a:t>
                </a:r>
              </a:p>
              <a:p>
                <a:pPr lvl="1"/>
                <a:r>
                  <a:rPr lang="en-US" dirty="0" smtClean="0"/>
                  <a:t>Improving other devices will have limited effect on system performance</a:t>
                </a:r>
              </a:p>
              <a:p>
                <a:r>
                  <a:rPr lang="en-US" dirty="0" smtClean="0"/>
                  <a:t>Identifying bottleneck device is the first step to improve system performance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 r="-2118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device b is the bottleneck device (i.e.,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max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Since </a:t>
                </a: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&lt;</a:t>
                </a:r>
                <a:r>
                  <a:rPr lang="en-US" dirty="0" smtClean="0"/>
                  <a:t>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0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Response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Occurs when there is only 1 job in the system</a:t>
                </a:r>
              </a:p>
              <a:p>
                <a:r>
                  <a:rPr lang="en-US" dirty="0" smtClean="0"/>
                  <a:t>There is no </a:t>
                </a:r>
                <a:r>
                  <a:rPr lang="en-US" dirty="0" err="1" smtClean="0"/>
                  <a:t>queueing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With N &gt; 1, the response time will be higher due to </a:t>
                </a:r>
                <a:r>
                  <a:rPr lang="en-US" dirty="0" err="1" smtClean="0"/>
                  <a:t>queueing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Interactive Response Time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b="1" i="1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2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Interactive Response Time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b="1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Since R(N) </a:t>
                </a:r>
                <a:r>
                  <a:rPr lang="en-US" u="sng" dirty="0" smtClean="0"/>
                  <a:t>&gt;</a:t>
                </a:r>
                <a:r>
                  <a:rPr lang="en-US" dirty="0" smtClean="0"/>
                  <a:t> 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0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0" y="5791200"/>
            <a:ext cx="3581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743200" y="3810000"/>
            <a:ext cx="0" cy="1981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85032" y="58629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1618" y="356466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X(N)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743200" y="4569767"/>
            <a:ext cx="358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743199" y="3505200"/>
            <a:ext cx="1371601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754635" y="4242662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0818" y="3346103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= 1/(D+Z)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2731168" y="4641502"/>
            <a:ext cx="3569366" cy="1157718"/>
          </a:xfrm>
          <a:custGeom>
            <a:avLst/>
            <a:gdLst>
              <a:gd name="connsiteX0" fmla="*/ 0 w 3356811"/>
              <a:gd name="connsiteY0" fmla="*/ 1517294 h 1517294"/>
              <a:gd name="connsiteX1" fmla="*/ 998621 w 3356811"/>
              <a:gd name="connsiteY1" fmla="*/ 229915 h 1517294"/>
              <a:gd name="connsiteX2" fmla="*/ 3356811 w 3356811"/>
              <a:gd name="connsiteY2" fmla="*/ 1315 h 151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6811" h="1517294">
                <a:moveTo>
                  <a:pt x="0" y="1517294"/>
                </a:moveTo>
                <a:cubicBezTo>
                  <a:pt x="219576" y="999936"/>
                  <a:pt x="439153" y="482578"/>
                  <a:pt x="998621" y="229915"/>
                </a:cubicBezTo>
                <a:cubicBezTo>
                  <a:pt x="1558090" y="-22748"/>
                  <a:pt x="2963779" y="-690"/>
                  <a:pt x="3356811" y="131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6551162" y="3216887"/>
                <a:ext cx="2288038" cy="2269514"/>
              </a:xfrm>
              <a:prstGeom prst="roundRect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𝒁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0" lang="en-US" sz="2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1162" y="3216887"/>
                <a:ext cx="2288038" cy="22695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50168" y="579922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nee = N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65093" y="3795498"/>
            <a:ext cx="0" cy="19957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3453064" y="4026331"/>
            <a:ext cx="3098098" cy="5434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83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71618" y="3346103"/>
            <a:ext cx="4452982" cy="3186174"/>
            <a:chOff x="1871618" y="3346103"/>
            <a:chExt cx="4452982" cy="318617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743200" y="5791200"/>
              <a:ext cx="3581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743200" y="38100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885032" y="5862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1618" y="3564666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(N)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719134" y="4844715"/>
              <a:ext cx="3581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770351" y="3505201"/>
              <a:ext cx="1344449" cy="2755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4500" y="461388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0818" y="3346103"/>
              <a:ext cx="1737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 = </a:t>
              </a:r>
              <a:r>
                <a:rPr lang="en-US" dirty="0" err="1" smtClean="0"/>
                <a:t>D</a:t>
              </a:r>
              <a:r>
                <a:rPr lang="en-US" baseline="-25000" dirty="0" err="1" smtClean="0"/>
                <a:t>max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9271" y="579922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30000" dirty="0" smtClean="0"/>
                <a:t>*</a:t>
              </a:r>
              <a:endParaRPr lang="en-US" baseline="30000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465093" y="3795498"/>
              <a:ext cx="0" cy="1995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271527" y="6070612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-Z</a:t>
              </a:r>
              <a:endParaRPr lang="en-US" baseline="-25000" dirty="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731168" y="3585411"/>
              <a:ext cx="1251285" cy="1251284"/>
            </a:xfrm>
            <a:custGeom>
              <a:avLst/>
              <a:gdLst>
                <a:gd name="connsiteX0" fmla="*/ 0 w 1251285"/>
                <a:gd name="connsiteY0" fmla="*/ 1251284 h 1251284"/>
                <a:gd name="connsiteX1" fmla="*/ 649706 w 1251285"/>
                <a:gd name="connsiteY1" fmla="*/ 1034715 h 1251284"/>
                <a:gd name="connsiteX2" fmla="*/ 1251285 w 1251285"/>
                <a:gd name="connsiteY2" fmla="*/ 0 h 125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285" h="1251284">
                  <a:moveTo>
                    <a:pt x="0" y="1251284"/>
                  </a:moveTo>
                  <a:cubicBezTo>
                    <a:pt x="220579" y="1247273"/>
                    <a:pt x="441159" y="1243262"/>
                    <a:pt x="649706" y="1034715"/>
                  </a:cubicBezTo>
                  <a:cubicBezTo>
                    <a:pt x="858253" y="826168"/>
                    <a:pt x="1054769" y="413084"/>
                    <a:pt x="125128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7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𝑎𝑟𝑟𝑖𝑣𝑎𝑙𝑠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𝑐𝑜𝑚𝑝𝑙𝑒𝑡𝑖𝑜𝑛𝑠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04233" y="1828355"/>
            <a:ext cx="5303560" cy="4336270"/>
            <a:chOff x="712957" y="1752155"/>
            <a:chExt cx="5303560" cy="4336270"/>
          </a:xfrm>
        </p:grpSpPr>
        <p:grpSp>
          <p:nvGrpSpPr>
            <p:cNvPr id="30" name="Group 29"/>
            <p:cNvGrpSpPr/>
            <p:nvPr/>
          </p:nvGrpSpPr>
          <p:grpSpPr>
            <a:xfrm>
              <a:off x="883043" y="1752155"/>
              <a:ext cx="5133474" cy="4336270"/>
              <a:chOff x="2562726" y="1683530"/>
              <a:chExt cx="5133474" cy="433627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2562726" y="3886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CPU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525126" y="31242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A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553200" y="4876800"/>
                <a:ext cx="1143000" cy="1143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Disk B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895600" y="21739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2895600" y="24787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2895600" y="2783532"/>
                <a:ext cx="381000" cy="381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82596" y="1683530"/>
                <a:ext cx="1026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Z = 18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2" name="Elbow Connector 41"/>
              <p:cNvCxnSpPr>
                <a:stCxn id="35" idx="6"/>
                <a:endCxn id="36" idx="2"/>
              </p:cNvCxnSpPr>
              <p:nvPr/>
            </p:nvCxnSpPr>
            <p:spPr bwMode="auto">
              <a:xfrm flipV="1">
                <a:off x="3705726" y="3695700"/>
                <a:ext cx="2819400" cy="762000"/>
              </a:xfrm>
              <a:prstGeom prst="bentConnector3">
                <a:avLst>
                  <a:gd name="adj1" fmla="val 47013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3" name="Elbow Connector 42"/>
              <p:cNvCxnSpPr>
                <a:stCxn id="35" idx="6"/>
                <a:endCxn id="37" idx="2"/>
              </p:cNvCxnSpPr>
              <p:nvPr/>
            </p:nvCxnSpPr>
            <p:spPr bwMode="auto">
              <a:xfrm>
                <a:off x="3705726" y="4457700"/>
                <a:ext cx="2847474" cy="990600"/>
              </a:xfrm>
              <a:prstGeom prst="bentConnector3">
                <a:avLst>
                  <a:gd name="adj1" fmla="val 470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" name="Elbow Connector 43"/>
              <p:cNvCxnSpPr>
                <a:stCxn id="35" idx="6"/>
                <a:endCxn id="39" idx="6"/>
              </p:cNvCxnSpPr>
              <p:nvPr/>
            </p:nvCxnSpPr>
            <p:spPr bwMode="auto">
              <a:xfrm flipH="1" flipV="1">
                <a:off x="3276600" y="2669232"/>
                <a:ext cx="429126" cy="1788468"/>
              </a:xfrm>
              <a:prstGeom prst="bentConnector3">
                <a:avLst>
                  <a:gd name="adj1" fmla="val -15579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Elbow Connector 44"/>
              <p:cNvCxnSpPr>
                <a:stCxn id="39" idx="2"/>
                <a:endCxn id="35" idx="2"/>
              </p:cNvCxnSpPr>
              <p:nvPr/>
            </p:nvCxnSpPr>
            <p:spPr bwMode="auto">
              <a:xfrm rot="10800000" flipV="1">
                <a:off x="2562726" y="2669232"/>
                <a:ext cx="332874" cy="1788468"/>
              </a:xfrm>
              <a:prstGeom prst="bentConnector3">
                <a:avLst>
                  <a:gd name="adj1" fmla="val 295542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Elbow Connector 45"/>
              <p:cNvCxnSpPr>
                <a:stCxn id="36" idx="6"/>
                <a:endCxn id="35" idx="2"/>
              </p:cNvCxnSpPr>
              <p:nvPr/>
            </p:nvCxnSpPr>
            <p:spPr bwMode="auto">
              <a:xfrm flipH="1">
                <a:off x="2562726" y="3695700"/>
                <a:ext cx="5105400" cy="762000"/>
              </a:xfrm>
              <a:prstGeom prst="bentConnector5">
                <a:avLst>
                  <a:gd name="adj1" fmla="val -9898"/>
                  <a:gd name="adj2" fmla="val 336053"/>
                  <a:gd name="adj3" fmla="val 11272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Elbow Connector 46"/>
              <p:cNvCxnSpPr>
                <a:stCxn id="37" idx="6"/>
                <a:endCxn id="35" idx="2"/>
              </p:cNvCxnSpPr>
              <p:nvPr/>
            </p:nvCxnSpPr>
            <p:spPr bwMode="auto">
              <a:xfrm flipH="1" flipV="1">
                <a:off x="2562726" y="4457700"/>
                <a:ext cx="5133474" cy="990600"/>
              </a:xfrm>
              <a:prstGeom prst="bentConnector5">
                <a:avLst>
                  <a:gd name="adj1" fmla="val -9140"/>
                  <a:gd name="adj2" fmla="val -80365"/>
                  <a:gd name="adj3" fmla="val 1126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4369435" y="321386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87633" y="543403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94854" y="2662535"/>
                <a:ext cx="1014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D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4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11578" y="4415135"/>
                <a:ext cx="10262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7030A0"/>
                    </a:solidFill>
                  </a:rPr>
                  <a:t>D</a:t>
                </a:r>
                <a:r>
                  <a:rPr lang="en-US" b="1" i="1" baseline="-25000" dirty="0" smtClean="0">
                    <a:solidFill>
                      <a:srgbClr val="7030A0"/>
                    </a:solidFill>
                  </a:rPr>
                  <a:t>B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= 3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12957" y="3507424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</a:rPr>
                <a:t>D</a:t>
              </a:r>
              <a:r>
                <a:rPr lang="en-US" b="1" i="1" baseline="-25000" dirty="0" smtClean="0">
                  <a:solidFill>
                    <a:srgbClr val="7030A0"/>
                  </a:solidFill>
                </a:rPr>
                <a:t>CPU</a:t>
              </a:r>
              <a:r>
                <a:rPr lang="en-US" b="1" i="1" dirty="0" smtClean="0">
                  <a:solidFill>
                    <a:srgbClr val="7030A0"/>
                  </a:solidFill>
                </a:rPr>
                <a:t> = 5</a:t>
              </a:r>
              <a:endParaRPr lang="en-US" b="1" i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945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𝐶𝑃𝑈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=5+4+3=12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⁡(12,5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−18)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⁡(12, 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−18)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12+18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6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743200" y="5791200"/>
            <a:ext cx="3581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2743200" y="3810000"/>
            <a:ext cx="0" cy="1981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85032" y="58629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1618" y="356466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X(N)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743200" y="4569767"/>
            <a:ext cx="358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743199" y="3505200"/>
            <a:ext cx="1371601" cy="228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91067" y="43389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0818" y="3346103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= 1/30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2731168" y="4641502"/>
            <a:ext cx="3569366" cy="1157718"/>
          </a:xfrm>
          <a:custGeom>
            <a:avLst/>
            <a:gdLst>
              <a:gd name="connsiteX0" fmla="*/ 0 w 3356811"/>
              <a:gd name="connsiteY0" fmla="*/ 1517294 h 1517294"/>
              <a:gd name="connsiteX1" fmla="*/ 998621 w 3356811"/>
              <a:gd name="connsiteY1" fmla="*/ 229915 h 1517294"/>
              <a:gd name="connsiteX2" fmla="*/ 3356811 w 3356811"/>
              <a:gd name="connsiteY2" fmla="*/ 1315 h 151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6811" h="1517294">
                <a:moveTo>
                  <a:pt x="0" y="1517294"/>
                </a:moveTo>
                <a:cubicBezTo>
                  <a:pt x="219576" y="999936"/>
                  <a:pt x="439153" y="482578"/>
                  <a:pt x="998621" y="229915"/>
                </a:cubicBezTo>
                <a:cubicBezTo>
                  <a:pt x="1558090" y="-22748"/>
                  <a:pt x="2963779" y="-690"/>
                  <a:pt x="3356811" y="131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3787" y="58065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465093" y="3795498"/>
            <a:ext cx="0" cy="19957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8564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⁡(12, 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−18)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D4628F-72F8-4632-9F10-34A7FE5CDB5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71618" y="3346103"/>
            <a:ext cx="4452982" cy="2978497"/>
            <a:chOff x="1871618" y="3346103"/>
            <a:chExt cx="4452982" cy="2978497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743200" y="5791200"/>
              <a:ext cx="3581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2743200" y="38100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885032" y="58629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1618" y="3564666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(N)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719134" y="4844715"/>
              <a:ext cx="3581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2770351" y="3505201"/>
              <a:ext cx="1344449" cy="2755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284500" y="461388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0818" y="3346103"/>
              <a:ext cx="131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 = 5</a:t>
              </a:r>
              <a:endParaRPr lang="en-US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3298" y="579922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baseline="300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465093" y="3795498"/>
              <a:ext cx="0" cy="1995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Freeform 16"/>
            <p:cNvSpPr/>
            <p:nvPr/>
          </p:nvSpPr>
          <p:spPr bwMode="auto">
            <a:xfrm>
              <a:off x="2731168" y="3585411"/>
              <a:ext cx="1251285" cy="1251284"/>
            </a:xfrm>
            <a:custGeom>
              <a:avLst/>
              <a:gdLst>
                <a:gd name="connsiteX0" fmla="*/ 0 w 1251285"/>
                <a:gd name="connsiteY0" fmla="*/ 1251284 h 1251284"/>
                <a:gd name="connsiteX1" fmla="*/ 649706 w 1251285"/>
                <a:gd name="connsiteY1" fmla="*/ 1034715 h 1251284"/>
                <a:gd name="connsiteX2" fmla="*/ 1251285 w 1251285"/>
                <a:gd name="connsiteY2" fmla="*/ 0 h 125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285" h="1251284">
                  <a:moveTo>
                    <a:pt x="0" y="1251284"/>
                  </a:moveTo>
                  <a:cubicBezTo>
                    <a:pt x="220579" y="1247273"/>
                    <a:pt x="441159" y="1243262"/>
                    <a:pt x="649706" y="1034715"/>
                  </a:cubicBezTo>
                  <a:cubicBezTo>
                    <a:pt x="858253" y="826168"/>
                    <a:pt x="1054769" y="413084"/>
                    <a:pt x="125128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952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many users can we support with response time &lt; 100?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⁡(12, 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−18)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−18≥100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≥82,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≥23.6,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𝑒𝑥𝑐𝑒𝑒𝑑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9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A51287-7E9D-4C61-AC3B-F52EB79C847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White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𝑈𝑡𝑖𝑙𝑖𝑧𝑎𝑡𝑖𝑜𝑛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𝑏𝑢𝑠𝑦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𝑆𝑒𝑟𝑣𝑖𝑐𝑒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𝑠𝑒𝑟𝑣𝑒𝑑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𝑠𝑒𝑟𝑣𝑒𝑑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Utilization Law</a:t>
            </a:r>
            <a:endParaRPr lang="en-US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𝑗𝑜𝑏𝑠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𝑗𝑜𝑏𝑠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Law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Gateway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= 125 packets per second = exit rate = throughput = X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= 2 </a:t>
            </a:r>
            <a:r>
              <a:rPr lang="en-US" dirty="0" err="1" smtClean="0"/>
              <a:t>msec</a:t>
            </a:r>
            <a:r>
              <a:rPr lang="en-US" dirty="0" smtClean="0"/>
              <a:t> = 0.002 second</a:t>
            </a:r>
          </a:p>
          <a:p>
            <a:endParaRPr lang="en-US" dirty="0"/>
          </a:p>
          <a:p>
            <a:r>
              <a:rPr lang="en-US" dirty="0" smtClean="0"/>
              <a:t>Utilization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= 125 x 0.002 = 25%</a:t>
            </a:r>
          </a:p>
          <a:p>
            <a:r>
              <a:rPr lang="en-US" dirty="0" smtClean="0"/>
              <a:t>With Utilization Law, we do </a:t>
            </a:r>
            <a:r>
              <a:rPr lang="en-US" u="sng" dirty="0" smtClean="0"/>
              <a:t>not</a:t>
            </a:r>
            <a:r>
              <a:rPr lang="en-US" dirty="0" smtClean="0"/>
              <a:t> need to assume independent random variables with exponential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 txBox="1">
            <a:spLocks noChangeArrowheads="1"/>
          </p:cNvSpPr>
          <p:nvPr/>
        </p:nvSpPr>
        <p:spPr bwMode="auto">
          <a:xfrm>
            <a:off x="685800" y="609600"/>
            <a:ext cx="7772400" cy="1371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Flow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Relates the system throughput to individual device throughputs</a:t>
            </a:r>
          </a:p>
          <a:p>
            <a:r>
              <a:rPr lang="en-US" dirty="0" smtClean="0"/>
              <a:t>For an open system, number of jobs leaving the system = throughput</a:t>
            </a:r>
          </a:p>
          <a:p>
            <a:r>
              <a:rPr lang="en-US" dirty="0" smtClean="0"/>
              <a:t>For a closed system, the out link is connected to the in link of a system</a:t>
            </a:r>
          </a:p>
          <a:p>
            <a:r>
              <a:rPr lang="en-US" dirty="0"/>
              <a:t>Assume job flow balance, where A</a:t>
            </a:r>
            <a:r>
              <a:rPr lang="en-US" baseline="-25000" dirty="0"/>
              <a:t>i</a:t>
            </a:r>
            <a:r>
              <a:rPr lang="en-US" dirty="0"/>
              <a:t> = C</a:t>
            </a:r>
            <a:r>
              <a:rPr lang="en-US" baseline="-25000" dirty="0"/>
              <a:t>i</a:t>
            </a:r>
            <a:r>
              <a:rPr lang="en-US" dirty="0"/>
              <a:t> for a period 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Ratio V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job makes 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request for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device in the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82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E9BC2C-70F0-4C6B-8F1E-8BC448633A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81200" y="4724400"/>
            <a:ext cx="4800600" cy="1828800"/>
            <a:chOff x="1905000" y="4191000"/>
            <a:chExt cx="48006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4191000"/>
              <a:ext cx="3962400" cy="1828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905000" y="45720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1905000" y="57150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113597" y="526702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733800" y="4514195"/>
              <a:ext cx="2036904" cy="1214491"/>
              <a:chOff x="3553548" y="4338935"/>
              <a:chExt cx="2036904" cy="1214491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4419600" y="4495800"/>
                <a:ext cx="533400" cy="6096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810000" y="4581324"/>
                <a:ext cx="609600" cy="420504"/>
                <a:chOff x="3962400" y="4419600"/>
                <a:chExt cx="609600" cy="420504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3962400" y="4419600"/>
                  <a:ext cx="152400" cy="4191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114800" y="4419600"/>
                  <a:ext cx="152400" cy="4191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4267200" y="4421004"/>
                  <a:ext cx="152400" cy="4191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4419600" y="4419600"/>
                  <a:ext cx="152400" cy="419100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553548" y="5091761"/>
                <a:ext cx="2036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requests/job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>
                <a:stCxn id="6" idx="6"/>
              </p:cNvCxnSpPr>
              <p:nvPr/>
            </p:nvCxnSpPr>
            <p:spPr bwMode="auto">
              <a:xfrm flipV="1">
                <a:off x="4953000" y="4790874"/>
                <a:ext cx="533400" cy="972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4928005" y="433893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/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148463"/>
      </p:ext>
    </p:extLst>
  </p:cSld>
  <p:clrMapOvr>
    <a:masterClrMapping/>
  </p:clrMapOvr>
</p:sld>
</file>

<file path=ppt/theme/theme1.xml><?xml version="1.0" encoding="utf-8"?>
<a:theme xmlns:a="http://schemas.openxmlformats.org/drawingml/2006/main" name="stdlect">
  <a:themeElements>
    <a:clrScheme name="">
      <a:dk1>
        <a:srgbClr val="000000"/>
      </a:dk1>
      <a:lt1>
        <a:srgbClr val="FFFFFF"/>
      </a:lt1>
      <a:dk2>
        <a:srgbClr val="0033CC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dlect.pot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dlec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lec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lec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\\BOW\GEOFF\cs147\slides\stdlect.pot</Template>
  <TotalTime>3456</TotalTime>
  <Pages>67</Pages>
  <Words>862</Words>
  <Application>Microsoft Office PowerPoint</Application>
  <PresentationFormat>On-screen Show (4:3)</PresentationFormat>
  <Paragraphs>366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Cambria Math</vt:lpstr>
      <vt:lpstr>Comic Sans MS</vt:lpstr>
      <vt:lpstr>Times New Roman</vt:lpstr>
      <vt:lpstr>stdlect</vt:lpstr>
      <vt:lpstr>Operational Laws</vt:lpstr>
      <vt:lpstr>Operational Laws</vt:lpstr>
      <vt:lpstr>Operational Quantities</vt:lpstr>
      <vt:lpstr>Also…</vt:lpstr>
      <vt:lpstr>Also…</vt:lpstr>
      <vt:lpstr>Utilization Law</vt:lpstr>
      <vt:lpstr>Utilization Law Example</vt:lpstr>
      <vt:lpstr>Forced Flow Laws</vt:lpstr>
      <vt:lpstr>Visit Ratio Vi</vt:lpstr>
      <vt:lpstr>Forced Flow Law</vt:lpstr>
      <vt:lpstr>Example</vt:lpstr>
      <vt:lpstr>Example</vt:lpstr>
      <vt:lpstr>Solving for Visiting Ratios</vt:lpstr>
      <vt:lpstr>Dividing through C0</vt:lpstr>
      <vt:lpstr>Solving for Visiting Ratios</vt:lpstr>
      <vt:lpstr>Determine the Service Demand</vt:lpstr>
      <vt:lpstr>Determine the Service Demands</vt:lpstr>
      <vt:lpstr>Determine the Throughputs</vt:lpstr>
      <vt:lpstr>Applying the Forced Flow Law</vt:lpstr>
      <vt:lpstr>Determine the Throughputs</vt:lpstr>
      <vt:lpstr>Applying the Utilization Law</vt:lpstr>
      <vt:lpstr>Little’s Law</vt:lpstr>
      <vt:lpstr>Example</vt:lpstr>
      <vt:lpstr>Applying Little’s Law</vt:lpstr>
      <vt:lpstr>General Response Time Law</vt:lpstr>
      <vt:lpstr>General Response Time Law</vt:lpstr>
      <vt:lpstr>General Response Time Law</vt:lpstr>
      <vt:lpstr>Example</vt:lpstr>
      <vt:lpstr>Example</vt:lpstr>
      <vt:lpstr>Interactive Response Time Law</vt:lpstr>
      <vt:lpstr>Interactive Response Time Law</vt:lpstr>
      <vt:lpstr>Example</vt:lpstr>
      <vt:lpstr>Bottleneck Analysis</vt:lpstr>
      <vt:lpstr>Bottleneck Analysis</vt:lpstr>
      <vt:lpstr>Min Response Time</vt:lpstr>
      <vt:lpstr>Applying the Interactive Response Time Law</vt:lpstr>
      <vt:lpstr>Applying the Interactive Response Time Law</vt:lpstr>
      <vt:lpstr>Summary</vt:lpstr>
      <vt:lpstr>Summary</vt:lpstr>
      <vt:lpstr>Example</vt:lpstr>
      <vt:lpstr>Example</vt:lpstr>
      <vt:lpstr>Example</vt:lpstr>
      <vt:lpstr>Example</vt:lpstr>
      <vt:lpstr>Example</vt:lpstr>
      <vt:lpstr>Example</vt:lpstr>
      <vt:lpstr>White Slide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Factor Experiments and Two-Factor Full Factorial Designs Without Replications  Experimental Methodology for Software Systems November 13, 1996</dc:title>
  <dc:creator>Peter Reiher</dc:creator>
  <cp:lastModifiedBy>awang90210@gmail.com</cp:lastModifiedBy>
  <cp:revision>1530</cp:revision>
  <cp:lastPrinted>1601-01-01T00:00:00Z</cp:lastPrinted>
  <dcterms:created xsi:type="dcterms:W3CDTF">1996-11-06T17:08:26Z</dcterms:created>
  <dcterms:modified xsi:type="dcterms:W3CDTF">2020-12-21T15:47:51Z</dcterms:modified>
</cp:coreProperties>
</file>