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323" r:id="rId2"/>
    <p:sldId id="432" r:id="rId3"/>
    <p:sldId id="433" r:id="rId4"/>
    <p:sldId id="470" r:id="rId5"/>
    <p:sldId id="434" r:id="rId6"/>
    <p:sldId id="472" r:id="rId7"/>
    <p:sldId id="473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1" r:id="rId33"/>
    <p:sldId id="502" r:id="rId34"/>
    <p:sldId id="503" r:id="rId35"/>
    <p:sldId id="504" r:id="rId36"/>
    <p:sldId id="507" r:id="rId37"/>
    <p:sldId id="505" r:id="rId38"/>
    <p:sldId id="506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39" r:id="rId57"/>
    <p:sldId id="525" r:id="rId58"/>
    <p:sldId id="526" r:id="rId59"/>
    <p:sldId id="527" r:id="rId60"/>
    <p:sldId id="528" r:id="rId61"/>
    <p:sldId id="529" r:id="rId62"/>
    <p:sldId id="530" r:id="rId63"/>
    <p:sldId id="531" r:id="rId64"/>
    <p:sldId id="532" r:id="rId65"/>
    <p:sldId id="533" r:id="rId66"/>
    <p:sldId id="534" r:id="rId67"/>
    <p:sldId id="535" r:id="rId68"/>
    <p:sldId id="536" r:id="rId69"/>
    <p:sldId id="537" r:id="rId70"/>
    <p:sldId id="538" r:id="rId71"/>
    <p:sldId id="541" r:id="rId72"/>
    <p:sldId id="542" r:id="rId73"/>
    <p:sldId id="544" r:id="rId74"/>
    <p:sldId id="545" r:id="rId75"/>
    <p:sldId id="324" r:id="rId7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0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wang\Documents\Teaching\CIS%205105%20Computer%20Systems%20Performance%20Analysi%20(Spring%202021)\lecture%2027\utiliz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wang\Documents\Teaching\CIS%205105%20Computer%20Systems%20Performance%20Analysi%20(Spring%202021)\lecture%2027\utiliz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wang\Documents\Teaching\CIS%205105%20Computer%20Systems%20Performance%20Analysi%20(Spring%202021)\lecture%2027\utiliz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wang\Documents\Teaching\CIS%205105%20Computer%20Systems%20Performance%20Analysi%20(Spring%202021)\lecture%2027\mm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wang\Documents\Teaching\CIS%205105%20Computer%20Systems%20Performance%20Analysi%20(Spring%202021)\lecture%2027\mm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ro/(1-ro)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0.11111111111111112</c:v>
                </c:pt>
                <c:pt idx="2">
                  <c:v>0.25</c:v>
                </c:pt>
                <c:pt idx="3">
                  <c:v>0.4285714285714286</c:v>
                </c:pt>
                <c:pt idx="4">
                  <c:v>0.66666666666666674</c:v>
                </c:pt>
                <c:pt idx="5">
                  <c:v>1</c:v>
                </c:pt>
                <c:pt idx="6">
                  <c:v>1.4999999999999998</c:v>
                </c:pt>
                <c:pt idx="7">
                  <c:v>2.333333333333333</c:v>
                </c:pt>
                <c:pt idx="8">
                  <c:v>4.0000000000000009</c:v>
                </c:pt>
                <c:pt idx="9">
                  <c:v>9.0000000000000018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155216"/>
        <c:axId val="2102150320"/>
      </c:scatterChart>
      <c:valAx>
        <c:axId val="2102155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ym typeface="Symbol" panose="05050102010706020507" pitchFamily="18" charset="2"/>
                  </a:rPr>
                  <a:t>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0320"/>
        <c:crosses val="autoZero"/>
        <c:crossBetween val="midCat"/>
      </c:valAx>
      <c:valAx>
        <c:axId val="210215032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ym typeface="Symbol" panose="05050102010706020507" pitchFamily="18" charset="2"/>
                  </a:rPr>
                  <a:t></a:t>
                </a:r>
                <a:r>
                  <a:rPr lang="en-US"/>
                  <a:t>/(1-</a:t>
                </a:r>
                <a:r>
                  <a:rPr lang="en-US">
                    <a:sym typeface="Symbol" panose="05050102010706020507" pitchFamily="18" charset="2"/>
                  </a:rPr>
                  <a:t></a:t>
                </a:r>
                <a:r>
                  <a:rPr lang="en-US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5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ro/(1-ro)^2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0.12345679012345678</c:v>
                </c:pt>
                <c:pt idx="2">
                  <c:v>0.31249999999999994</c:v>
                </c:pt>
                <c:pt idx="3">
                  <c:v>0.61224489795918369</c:v>
                </c:pt>
                <c:pt idx="4">
                  <c:v>1.1111111111111112</c:v>
                </c:pt>
                <c:pt idx="5">
                  <c:v>2</c:v>
                </c:pt>
                <c:pt idx="6">
                  <c:v>3.7499999999999991</c:v>
                </c:pt>
                <c:pt idx="7">
                  <c:v>7.777777777777775</c:v>
                </c:pt>
                <c:pt idx="8">
                  <c:v>20.000000000000011</c:v>
                </c:pt>
                <c:pt idx="9">
                  <c:v>90.000000000000043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154128"/>
        <c:axId val="2102156304"/>
      </c:scatterChart>
      <c:valAx>
        <c:axId val="2102154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ym typeface="Symbol" panose="05050102010706020507" pitchFamily="18" charset="2"/>
                  </a:rPr>
                  <a:t>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6304"/>
        <c:crosses val="autoZero"/>
        <c:crossBetween val="midCat"/>
      </c:valAx>
      <c:valAx>
        <c:axId val="210215630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ym typeface="Symbol" panose="05050102010706020507" pitchFamily="18" charset="2"/>
                  </a:rPr>
                  <a:t></a:t>
                </a:r>
                <a:r>
                  <a:rPr lang="en-US"/>
                  <a:t>/(1-</a:t>
                </a:r>
                <a:r>
                  <a:rPr lang="en-US">
                    <a:sym typeface="Symbol" panose="05050102010706020507" pitchFamily="18" charset="2"/>
                  </a:rPr>
                  <a:t></a:t>
                </a:r>
                <a:r>
                  <a:rPr lang="en-US"/>
                  <a:t>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4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ym typeface="Symbol" panose="05050102010706020507" pitchFamily="18" charset="2"/>
              </a:rPr>
              <a:t></a:t>
            </a:r>
            <a:r>
              <a:rPr lang="en-US"/>
              <a:t>= 0.5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ro^n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Sheet1!$A$16:$A$20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Sheet1!$B$16:$B$20</c:f>
              <c:numCache>
                <c:formatCode>General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6.25E-2</c:v>
                </c:pt>
                <c:pt idx="4">
                  <c:v>3.125E-2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161744"/>
        <c:axId val="2102157936"/>
      </c:scatterChart>
      <c:valAx>
        <c:axId val="210216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jobs in the system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7936"/>
        <c:crosses val="autoZero"/>
        <c:crossBetween val="midCat"/>
      </c:valAx>
      <c:valAx>
        <c:axId val="210215793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 of having &gt;= n jobs in the system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6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ro/(1-ro)*(1/500)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2E-3</c:v>
                </c:pt>
                <c:pt idx="1">
                  <c:v>2.2222222222222222E-3</c:v>
                </c:pt>
                <c:pt idx="2">
                  <c:v>2.5000000000000001E-3</c:v>
                </c:pt>
                <c:pt idx="3">
                  <c:v>2.8571428571428576E-3</c:v>
                </c:pt>
                <c:pt idx="4">
                  <c:v>3.3333333333333335E-3</c:v>
                </c:pt>
                <c:pt idx="5">
                  <c:v>4.0000000000000001E-3</c:v>
                </c:pt>
                <c:pt idx="6">
                  <c:v>5.0000000000000001E-3</c:v>
                </c:pt>
                <c:pt idx="7">
                  <c:v>6.6666666666666662E-3</c:v>
                </c:pt>
                <c:pt idx="8">
                  <c:v>1.0000000000000002E-2</c:v>
                </c:pt>
                <c:pt idx="9">
                  <c:v>2.0000000000000004E-2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155760"/>
        <c:axId val="2102154672"/>
      </c:scatterChart>
      <c:valAx>
        <c:axId val="2102155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ym typeface="Symbol" panose="05050102010706020507" pitchFamily="18" charset="2"/>
                  </a:rPr>
                  <a:t>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4672"/>
        <c:crosses val="autoZero"/>
        <c:crossBetween val="midCat"/>
      </c:valAx>
      <c:valAx>
        <c:axId val="210215467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ym typeface="Symbol" panose="05050102010706020507" pitchFamily="18" charset="2"/>
                  </a:rPr>
                  <a:t>1/</a:t>
                </a:r>
                <a:r>
                  <a:rPr lang="en-US"/>
                  <a:t>/(1-</a:t>
                </a:r>
                <a:r>
                  <a:rPr lang="en-US">
                    <a:sym typeface="Symbol" panose="05050102010706020507" pitchFamily="18" charset="2"/>
                  </a:rPr>
                  <a:t></a:t>
                </a:r>
                <a:r>
                  <a:rPr lang="en-US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 = 5, </a:t>
            </a:r>
            <a:r>
              <a:rPr lang="en-US">
                <a:sym typeface="Symbol" panose="05050102010706020507" pitchFamily="18" charset="2"/>
              </a:rPr>
              <a:t></a:t>
            </a:r>
            <a:r>
              <a:rPr lang="en-US"/>
              <a:t> = 0.5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Sheet1!$C$5:$C$15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Sheet1!$D$5:$D$15</c:f>
              <c:numCache>
                <c:formatCode>General</c:formatCode>
                <c:ptCount val="11"/>
                <c:pt idx="0">
                  <c:v>8.0100125156445559E-2</c:v>
                </c:pt>
                <c:pt idx="1">
                  <c:v>0.20025031289111389</c:v>
                </c:pt>
                <c:pt idx="2">
                  <c:v>0.25031289111389238</c:v>
                </c:pt>
                <c:pt idx="3">
                  <c:v>0.20859407592824364</c:v>
                </c:pt>
                <c:pt idx="4">
                  <c:v>0.13037129745515227</c:v>
                </c:pt>
                <c:pt idx="5">
                  <c:v>6.5185648727576137E-2</c:v>
                </c:pt>
                <c:pt idx="6">
                  <c:v>3.2592824363788069E-2</c:v>
                </c:pt>
                <c:pt idx="7">
                  <c:v>1.6296412181894034E-2</c:v>
                </c:pt>
                <c:pt idx="8">
                  <c:v>8.1482060909470171E-3</c:v>
                </c:pt>
                <c:pt idx="9">
                  <c:v>4.0741030454735086E-3</c:v>
                </c:pt>
                <c:pt idx="10">
                  <c:v>2.0370515227367543E-3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153584"/>
        <c:axId val="2102156848"/>
      </c:barChart>
      <c:catAx>
        <c:axId val="2102153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queue length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6848"/>
        <c:crosses val="autoZero"/>
        <c:auto val="1"/>
        <c:lblAlgn val="ctr"/>
        <c:lblOffset val="100"/>
        <c:noMultiLvlLbl val="0"/>
      </c:catAx>
      <c:valAx>
        <c:axId val="210215684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3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3099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45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60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5A08-79C1-42B1-891D-0B79CB6A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2D120-CF96-46DF-A145-33FD3A817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9BC2C-70F0-4C6B-8F1E-8BC44863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8E68-DB6E-4490-A0B1-B8270D0C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ED2E6-51A7-49BF-AC86-7A4609685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E7E0-1AF1-44E6-B7FD-A2B6DD80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628F-72F8-4632-9F10-34A7FE5C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8EE7-B3FF-45B6-9F1A-4D0A5C9DD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FD9A-3EE0-428A-8661-0E5AA40C9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47D67-40BB-496B-B66B-9559FC8A1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7772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32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311E821-68F3-4FED-8026-8A8AB9D1E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a Single Queue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Wang</a:t>
            </a:r>
          </a:p>
          <a:p>
            <a:r>
              <a:rPr lang="en-US" dirty="0" smtClean="0"/>
              <a:t>CIS 5105</a:t>
            </a:r>
          </a:p>
          <a:p>
            <a:r>
              <a:rPr lang="en-US" dirty="0" smtClean="0"/>
              <a:t>Computer Systems</a:t>
            </a:r>
          </a:p>
          <a:p>
            <a:r>
              <a:rPr lang="en-US" dirty="0" smtClean="0"/>
              <a:t>Performance Analysis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𝝀𝝁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2463354" y="1726927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𝒋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2463354" y="1726927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2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dirty="0" smtClean="0"/>
              <a:t>=1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den>
                    </m:f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+…=1</m:t>
                      </m:r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𝝆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+…=1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𝝆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b="-5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2463354" y="1726927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1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dirty="0" smtClean="0"/>
              <a:t>=1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𝝆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ρ</m:t>
                    </m:r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p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+…</m:t>
                    </m:r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𝝆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en-US" b="1" i="1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 1−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𝐔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𝐮𝐭𝐢𝐥𝐢𝐳𝐚𝐭𝐢𝐨𝐧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𝒋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𝒋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𝝆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2463354" y="1726927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5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Jobs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8510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Jobs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→0%,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=50%,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=75%,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→100%,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148" b="-19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Jobs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92278"/>
              </p:ext>
            </p:extLst>
          </p:nvPr>
        </p:nvGraphicFramePr>
        <p:xfrm>
          <a:off x="220980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37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111" b="-1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queueing model has only one queue</a:t>
            </a:r>
          </a:p>
          <a:p>
            <a:r>
              <a:rPr lang="en-US" dirty="0" smtClean="0"/>
              <a:t>Can be used to analyze individual resources in computer systems</a:t>
            </a:r>
          </a:p>
          <a:p>
            <a:r>
              <a:rPr lang="en-US" dirty="0" smtClean="0"/>
              <a:t>Many of these queues can be modeled as a birth-death process </a:t>
            </a:r>
          </a:p>
          <a:p>
            <a:pPr lvl="1"/>
            <a:r>
              <a:rPr lang="en-US" dirty="0" smtClean="0"/>
              <a:t>Job arrivals and </a:t>
            </a:r>
            <a:r>
              <a:rPr lang="en-US" dirty="0" smtClean="0"/>
              <a:t>departures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𝛒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𝛒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p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p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</m:sSup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in the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883671"/>
              </p:ext>
            </p:extLst>
          </p:nvPr>
        </p:nvGraphicFramePr>
        <p:xfrm>
          <a:off x="2286000" y="33715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79994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u="sng" dirty="0" smtClean="0"/>
              <a:t>&gt;</a:t>
            </a:r>
            <a:r>
              <a:rPr lang="en-US" dirty="0" smtClean="0"/>
              <a:t>n jobs in system)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𝑠𝑦𝑠𝑡𝑒𝑚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3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the Bounded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Birth-Death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in modeling systems in which jobs arrive one at a time</a:t>
            </a:r>
          </a:p>
          <a:p>
            <a:r>
              <a:rPr lang="en-US" dirty="0" smtClean="0"/>
              <a:t>The state can be represented by the number of jobs n in the system</a:t>
            </a:r>
          </a:p>
          <a:p>
            <a:r>
              <a:rPr lang="en-US" dirty="0" smtClean="0"/>
              <a:t>Arrival of a new job changes the state to n + 1 (birth)</a:t>
            </a:r>
          </a:p>
          <a:p>
            <a:r>
              <a:rPr lang="en-US" dirty="0" smtClean="0"/>
              <a:t>Departure of a job changes the state to n – 1 (death)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4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u="sng" dirty="0" smtClean="0"/>
              <a:t>&gt;</a:t>
            </a:r>
            <a:r>
              <a:rPr lang="en-US" dirty="0" smtClean="0"/>
              <a:t>n jobs in the system)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𝑗𝑜𝑏𝑠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1−(1−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524631"/>
              </p:ext>
            </p:extLst>
          </p:nvPr>
        </p:nvGraphicFramePr>
        <p:xfrm>
          <a:off x="2286000" y="4267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85593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Response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ym typeface="Symbol" panose="05050102010706020507" pitchFamily="18" charset="2"/>
                  </a:rPr>
                  <a:t> = 2 jobs/sec,  = 4 jobs/sec,  = / = ½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(1/4)/(1 – ½) = 0.5 sec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078354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Waiting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ym typeface="Symbol" panose="05050102010706020507" pitchFamily="18" charset="2"/>
                  </a:rPr>
                  <a:t>= 2 jobs/sec, =4 jobs/sec,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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dirty="0" smtClean="0"/>
                  <a:t>1/2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b="-8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8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Number of Jobs in the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ym typeface="Symbol" panose="05050102010706020507" pitchFamily="18" charset="2"/>
                  </a:rPr>
                  <a:t> = 1/2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1−1/2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18838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Network Gateway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Arrival rate </a:t>
            </a:r>
            <a:r>
              <a:rPr lang="en-US" dirty="0" smtClean="0">
                <a:sym typeface="Symbol" panose="05050102010706020507" pitchFamily="18" charset="2"/>
              </a:rPr>
              <a:t> = </a:t>
            </a:r>
            <a:r>
              <a:rPr lang="en-US" dirty="0" smtClean="0"/>
              <a:t>125 packets/sec</a:t>
            </a:r>
          </a:p>
          <a:p>
            <a:r>
              <a:rPr lang="en-US" dirty="0" smtClean="0"/>
              <a:t>Service time E[s] = 2 </a:t>
            </a:r>
            <a:r>
              <a:rPr lang="en-US" dirty="0" err="1" smtClean="0"/>
              <a:t>msec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 = 1/0.002 = 500 packets/sec</a:t>
            </a:r>
            <a:endParaRPr lang="en-US" dirty="0" smtClean="0"/>
          </a:p>
          <a:p>
            <a:r>
              <a:rPr lang="en-US" dirty="0" smtClean="0"/>
              <a:t>Buffer size:  13 packets</a:t>
            </a:r>
          </a:p>
          <a:p>
            <a:r>
              <a:rPr lang="en-US" dirty="0" smtClean="0"/>
              <a:t>Gateway utilization </a:t>
            </a:r>
            <a:r>
              <a:rPr lang="en-US" dirty="0" smtClean="0">
                <a:sym typeface="Symbol" panose="05050102010706020507" pitchFamily="18" charset="2"/>
              </a:rPr>
              <a:t> = / = 0.25</a:t>
            </a:r>
          </a:p>
          <a:p>
            <a:r>
              <a:rPr lang="en-US" dirty="0" smtClean="0">
                <a:sym typeface="Symbol" panose="05050102010706020507" pitchFamily="18" charset="2"/>
              </a:rPr>
              <a:t>Mean number of packets E[n] = /(1-) = .25/.75 = 0.33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5311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Network Gateway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Arrival rate </a:t>
                </a:r>
                <a:r>
                  <a:rPr lang="en-US" dirty="0" smtClean="0">
                    <a:sym typeface="Symbol" panose="05050102010706020507" pitchFamily="18" charset="2"/>
                  </a:rPr>
                  <a:t> = </a:t>
                </a:r>
                <a:r>
                  <a:rPr lang="en-US" dirty="0" smtClean="0"/>
                  <a:t>125 packets/sec</a:t>
                </a:r>
              </a:p>
              <a:p>
                <a:r>
                  <a:rPr lang="en-US" dirty="0" smtClean="0"/>
                  <a:t>Service time E[s] = 2 </a:t>
                </a:r>
                <a:r>
                  <a:rPr lang="en-US" dirty="0" err="1" smtClean="0"/>
                  <a:t>msec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 = 1/0.002 = 500 packets/sec</a:t>
                </a:r>
                <a:endParaRPr lang="en-US" dirty="0" smtClean="0"/>
              </a:p>
              <a:p>
                <a:r>
                  <a:rPr lang="en-US" dirty="0" smtClean="0"/>
                  <a:t>Buffer size:  13 packets</a:t>
                </a:r>
              </a:p>
              <a:p>
                <a:r>
                  <a:rPr lang="en-US" dirty="0" smtClean="0"/>
                  <a:t>Gateway utilization </a:t>
                </a:r>
                <a:r>
                  <a:rPr lang="en-US" dirty="0" smtClean="0">
                    <a:sym typeface="Symbol" panose="05050102010706020507" pitchFamily="18" charset="2"/>
                  </a:rPr>
                  <a:t> = / = 0.25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Time spent</a:t>
                </a:r>
                <a:r>
                  <a:rPr lang="en-US" dirty="0" smtClean="0"/>
                  <a:t> in the gateway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1−.25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𝑚𝑠𝑒𝑐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b="-6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8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Network Gateway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Time spent</a:t>
                </a:r>
                <a:r>
                  <a:rPr lang="en-US" dirty="0" smtClean="0"/>
                  <a:t> in the gateway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1−.25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𝑚𝑠𝑒𝑐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842561"/>
              </p:ext>
            </p:extLst>
          </p:nvPr>
        </p:nvGraphicFramePr>
        <p:xfrm>
          <a:off x="24384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3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Network Gateway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Arrival rate </a:t>
                </a:r>
                <a:r>
                  <a:rPr lang="en-US" dirty="0" smtClean="0">
                    <a:sym typeface="Symbol" panose="05050102010706020507" pitchFamily="18" charset="2"/>
                  </a:rPr>
                  <a:t> = </a:t>
                </a:r>
                <a:r>
                  <a:rPr lang="en-US" dirty="0" smtClean="0"/>
                  <a:t>125 packets/sec</a:t>
                </a:r>
              </a:p>
              <a:p>
                <a:r>
                  <a:rPr lang="en-US" dirty="0" smtClean="0"/>
                  <a:t>Service time E[s] = 2 </a:t>
                </a:r>
                <a:r>
                  <a:rPr lang="en-US" dirty="0" err="1" smtClean="0"/>
                  <a:t>msec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 = 1/0.002 = 500 packets/sec</a:t>
                </a:r>
                <a:endParaRPr lang="en-US" dirty="0" smtClean="0"/>
              </a:p>
              <a:p>
                <a:r>
                  <a:rPr lang="en-US" dirty="0" smtClean="0"/>
                  <a:t>Buffer size:  13 packets</a:t>
                </a:r>
              </a:p>
              <a:p>
                <a:r>
                  <a:rPr lang="en-US" dirty="0" smtClean="0"/>
                  <a:t>Gateway utilization </a:t>
                </a:r>
                <a:r>
                  <a:rPr lang="en-US" dirty="0" smtClean="0">
                    <a:sym typeface="Symbol" panose="05050102010706020507" pitchFamily="18" charset="2"/>
                  </a:rPr>
                  <a:t> = / = 0.25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Probability of buffer overflow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15 packets per billion packets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6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Network Gateway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Arrival rate </a:t>
                </a:r>
                <a:r>
                  <a:rPr lang="en-US" dirty="0" smtClean="0">
                    <a:sym typeface="Symbol" panose="05050102010706020507" pitchFamily="18" charset="2"/>
                  </a:rPr>
                  <a:t> = </a:t>
                </a:r>
                <a:r>
                  <a:rPr lang="en-US" dirty="0" smtClean="0"/>
                  <a:t>125 packets/sec</a:t>
                </a:r>
              </a:p>
              <a:p>
                <a:r>
                  <a:rPr lang="en-US" dirty="0" smtClean="0"/>
                  <a:t>Service time E[s] = 2 </a:t>
                </a:r>
                <a:r>
                  <a:rPr lang="en-US" dirty="0" err="1" smtClean="0"/>
                  <a:t>msec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 = 1/0.002 = 500 packets/sec</a:t>
                </a:r>
                <a:endParaRPr lang="en-US" dirty="0" smtClean="0"/>
              </a:p>
              <a:p>
                <a:r>
                  <a:rPr lang="en-US" dirty="0" smtClean="0"/>
                  <a:t>Buffer size:  13 packets</a:t>
                </a:r>
              </a:p>
              <a:p>
                <a:r>
                  <a:rPr lang="en-US" dirty="0" smtClean="0"/>
                  <a:t>Gateway utilization </a:t>
                </a:r>
                <a:r>
                  <a:rPr lang="en-US" dirty="0" smtClean="0">
                    <a:sym typeface="Symbol" panose="05050102010706020507" pitchFamily="18" charset="2"/>
                  </a:rPr>
                  <a:t> = / = 0.25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Limit packet loss rate to 10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-6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13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 13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≤−6,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𝜌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13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=0.35</m:t>
                      </m:r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b="-10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4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Network Gateway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Arrival rate </a:t>
                </a:r>
                <a:r>
                  <a:rPr lang="en-US" dirty="0" smtClean="0">
                    <a:sym typeface="Symbol" panose="05050102010706020507" pitchFamily="18" charset="2"/>
                  </a:rPr>
                  <a:t> = </a:t>
                </a:r>
                <a:r>
                  <a:rPr lang="en-US" dirty="0" smtClean="0"/>
                  <a:t>125 packets/sec</a:t>
                </a:r>
              </a:p>
              <a:p>
                <a:r>
                  <a:rPr lang="en-US" dirty="0" smtClean="0"/>
                  <a:t>Service time E[s] = 2 </a:t>
                </a:r>
                <a:r>
                  <a:rPr lang="en-US" dirty="0" err="1" smtClean="0"/>
                  <a:t>msec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 = 1/0.002 = 500 packets/sec</a:t>
                </a:r>
                <a:endParaRPr lang="en-US" dirty="0" smtClean="0"/>
              </a:p>
              <a:p>
                <a:r>
                  <a:rPr lang="en-US" dirty="0" smtClean="0"/>
                  <a:t>Buffer size:  13 packets</a:t>
                </a:r>
              </a:p>
              <a:p>
                <a:r>
                  <a:rPr lang="en-US" dirty="0" smtClean="0"/>
                  <a:t>Gateway utilization </a:t>
                </a:r>
                <a:r>
                  <a:rPr lang="en-US" dirty="0" smtClean="0">
                    <a:sym typeface="Symbol" panose="05050102010706020507" pitchFamily="18" charset="2"/>
                  </a:rPr>
                  <a:t> = / = 0.25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Limit packet loss rate to 10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-6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.25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≤−6,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⁡(.25)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.96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𝑤𝑒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𝑛𝑒𝑒𝑑𝑖𝑛𝑔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𝑜𝑛𝑙𝑦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10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𝑏𝑢𝑓𝑓𝑒𝑟𝑠</m:t>
                    </m: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M/M/1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used type of queue</a:t>
            </a:r>
          </a:p>
          <a:p>
            <a:r>
              <a:rPr lang="en-US" dirty="0" smtClean="0"/>
              <a:t>Models single processor systems or individual devices </a:t>
            </a:r>
          </a:p>
          <a:p>
            <a:r>
              <a:rPr lang="en-US" dirty="0" err="1" smtClean="0"/>
              <a:t>Interarrival</a:t>
            </a:r>
            <a:r>
              <a:rPr lang="en-US" dirty="0" smtClean="0"/>
              <a:t> and service times are exponentially distributed</a:t>
            </a:r>
          </a:p>
          <a:p>
            <a:r>
              <a:rPr lang="en-US" dirty="0" smtClean="0"/>
              <a:t>One server</a:t>
            </a:r>
          </a:p>
          <a:p>
            <a:r>
              <a:rPr lang="en-US" dirty="0" smtClean="0"/>
              <a:t>No buffer or population limitations</a:t>
            </a:r>
          </a:p>
          <a:p>
            <a:r>
              <a:rPr lang="en-US" dirty="0" smtClean="0"/>
              <a:t>FCFS service discipline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7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M/M/m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m processor systems or devices that have identical servers </a:t>
            </a:r>
          </a:p>
          <a:p>
            <a:r>
              <a:rPr lang="en-US" dirty="0" err="1" smtClean="0"/>
              <a:t>Interarrival</a:t>
            </a:r>
            <a:r>
              <a:rPr lang="en-US" dirty="0" smtClean="0"/>
              <a:t> and service times (</a:t>
            </a:r>
            <a:r>
              <a:rPr lang="el-GR" dirty="0" smtClean="0"/>
              <a:t>λ</a:t>
            </a:r>
            <a:r>
              <a:rPr lang="en-US" dirty="0" smtClean="0"/>
              <a:t>/</a:t>
            </a:r>
            <a:r>
              <a:rPr lang="el-GR" dirty="0" smtClean="0"/>
              <a:t>μ</a:t>
            </a:r>
            <a:r>
              <a:rPr lang="en-US" dirty="0" smtClean="0"/>
              <a:t>) for each server are exponentially distributed</a:t>
            </a:r>
          </a:p>
          <a:p>
            <a:r>
              <a:rPr lang="en-US" dirty="0" err="1" smtClean="0"/>
              <a:t>Queueing</a:t>
            </a:r>
            <a:r>
              <a:rPr lang="en-US" dirty="0" smtClean="0"/>
              <a:t> starts when </a:t>
            </a:r>
            <a:r>
              <a:rPr lang="en-US" u="sng" dirty="0" smtClean="0"/>
              <a:t>&gt;</a:t>
            </a:r>
            <a:r>
              <a:rPr lang="en-US" dirty="0" smtClean="0"/>
              <a:t> m jobs being served</a:t>
            </a:r>
          </a:p>
          <a:p>
            <a:r>
              <a:rPr lang="en-US" dirty="0" smtClean="0"/>
              <a:t>No buffer or population limitations</a:t>
            </a:r>
          </a:p>
          <a:p>
            <a:r>
              <a:rPr lang="en-US" dirty="0" smtClean="0"/>
              <a:t>FCFS service discipline for each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5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Each state represents the probability of n jobs in a system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At steady state, inflow probability of a state equals the outflow probability of a state</a:t>
            </a: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M/M/m Queue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2360" y="20680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52558" y="208000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6440" y="20680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519089" cy="1166452"/>
            <a:chOff x="1945646" y="1711548"/>
            <a:chExt cx="519089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2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519089" cy="1166452"/>
            <a:chOff x="1945646" y="1711548"/>
            <a:chExt cx="519089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3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93783" y="1709884"/>
            <a:ext cx="1063112" cy="1204090"/>
            <a:chOff x="1744934" y="1711548"/>
            <a:chExt cx="1063112" cy="1204090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44934" y="2453973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(m-1)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604048" cy="1166452"/>
            <a:chOff x="1945646" y="1711548"/>
            <a:chExt cx="604048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604048" cy="1166452"/>
            <a:chOff x="1945646" y="1711548"/>
            <a:chExt cx="604048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604048" cy="1166452"/>
            <a:chOff x="1945646" y="1711548"/>
            <a:chExt cx="604048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5228873" y="1711548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90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Start with P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endParaRPr lang="en-US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M/M/m Queue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2360" y="20680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52558" y="208000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6440" y="20680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519089" cy="1166452"/>
            <a:chOff x="1945646" y="1711548"/>
            <a:chExt cx="519089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2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519089" cy="1166452"/>
            <a:chOff x="1945646" y="1711548"/>
            <a:chExt cx="519089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3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93783" y="1709884"/>
            <a:ext cx="1063112" cy="1204090"/>
            <a:chOff x="1744934" y="1711548"/>
            <a:chExt cx="1063112" cy="1204090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44934" y="2453973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(m-1)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604048" cy="1166452"/>
            <a:chOff x="1945646" y="1711548"/>
            <a:chExt cx="604048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604048" cy="1166452"/>
            <a:chOff x="1945646" y="1711548"/>
            <a:chExt cx="604048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604048" cy="1166452"/>
            <a:chOff x="1945646" y="1711548"/>
            <a:chExt cx="604048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872925" y="1722027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32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μ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7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2360" y="20680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52558" y="208000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6440" y="20680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519089" cy="1166452"/>
            <a:chOff x="1945646" y="1711548"/>
            <a:chExt cx="519089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2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519089" cy="1166452"/>
            <a:chOff x="1945646" y="1711548"/>
            <a:chExt cx="519089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3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93783" y="1709884"/>
            <a:ext cx="1063112" cy="1204090"/>
            <a:chOff x="1744934" y="1711548"/>
            <a:chExt cx="1063112" cy="1204090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44934" y="2453973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(m-1)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604048" cy="1166452"/>
            <a:chOff x="1945646" y="1711548"/>
            <a:chExt cx="604048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604048" cy="1166452"/>
            <a:chOff x="1945646" y="1711548"/>
            <a:chExt cx="604048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604048" cy="1166452"/>
            <a:chOff x="1945646" y="1711548"/>
            <a:chExt cx="604048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660365" y="1722485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&lt;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𝒋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𝒋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7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&lt;m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2360" y="20680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52558" y="208000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6440" y="20680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519089" cy="1166452"/>
            <a:chOff x="1945646" y="1711548"/>
            <a:chExt cx="519089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2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519089" cy="1166452"/>
            <a:chOff x="1945646" y="1711548"/>
            <a:chExt cx="519089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3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93783" y="1709884"/>
            <a:ext cx="1063112" cy="1204090"/>
            <a:chOff x="1744934" y="1711548"/>
            <a:chExt cx="1063112" cy="1204090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44934" y="2453973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(m-1)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604048" cy="1166452"/>
            <a:chOff x="1945646" y="1711548"/>
            <a:chExt cx="604048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604048" cy="1166452"/>
            <a:chOff x="1945646" y="1711548"/>
            <a:chExt cx="604048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604048" cy="1166452"/>
            <a:chOff x="1945646" y="1711548"/>
            <a:chExt cx="604048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2461653" y="1732143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mμ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]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2360" y="20680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52558" y="208000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6440" y="20680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519089" cy="1166452"/>
            <a:chOff x="1945646" y="1711548"/>
            <a:chExt cx="519089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2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519089" cy="1166452"/>
            <a:chOff x="1945646" y="1711548"/>
            <a:chExt cx="519089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3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93783" y="1709884"/>
            <a:ext cx="1063112" cy="1204090"/>
            <a:chOff x="1744934" y="1711548"/>
            <a:chExt cx="1063112" cy="1204090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44934" y="2453973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(m-1)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604048" cy="1166452"/>
            <a:chOff x="1945646" y="1711548"/>
            <a:chExt cx="604048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604048" cy="1166452"/>
            <a:chOff x="1945646" y="1711548"/>
            <a:chExt cx="604048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604048" cy="1166452"/>
            <a:chOff x="1945646" y="1711548"/>
            <a:chExt cx="604048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4367153" y="1696169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λ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mμ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μ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𝐦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𝛍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5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mμ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μ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𝐦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𝛍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num>
                            <m:den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𝐦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𝛍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num>
                            <m:den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𝐦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𝛍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num>
                            <m:den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𝒎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num>
                            <m:den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𝒎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𝛌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8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M/M/1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Each state represents the probability of n jobs in a system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At steady state, inflow probability of a state equals the outflow probability of a state</a:t>
            </a: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p</a:t>
            </a:r>
            <a:r>
              <a:rPr lang="en-US" baseline="-25000" dirty="0" smtClean="0">
                <a:sym typeface="Symbol" panose="05050102010706020507" pitchFamily="18" charset="2"/>
              </a:rPr>
              <a:t>j+1</a:t>
            </a:r>
            <a:r>
              <a:rPr lang="en-US" dirty="0" smtClean="0">
                <a:sym typeface="Symbol" panose="05050102010706020507" pitchFamily="18" charset="2"/>
              </a:rPr>
              <a:t> + p</a:t>
            </a:r>
            <a:r>
              <a:rPr lang="en-US" baseline="-25000" dirty="0" smtClean="0">
                <a:sym typeface="Symbol" panose="05050102010706020507" pitchFamily="18" charset="2"/>
              </a:rPr>
              <a:t>j-1</a:t>
            </a:r>
            <a:r>
              <a:rPr lang="en-US" dirty="0" smtClean="0">
                <a:sym typeface="Symbol" panose="05050102010706020507" pitchFamily="18" charset="2"/>
              </a:rPr>
              <a:t> = ( +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dirty="0" err="1" smtClean="0">
                <a:sym typeface="Symbol" panose="05050102010706020507" pitchFamily="18" charset="2"/>
              </a:rPr>
              <a:t>p</a:t>
            </a:r>
            <a:r>
              <a:rPr lang="en-US" baseline="-25000" dirty="0" err="1" smtClean="0">
                <a:sym typeface="Symbol" panose="05050102010706020507" pitchFamily="18" charset="2"/>
              </a:rPr>
              <a:t>j</a:t>
            </a:r>
            <a:endParaRPr lang="en-US" baseline="-25000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5228873" y="1711548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23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mμ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l-GR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 smtClean="0"/>
              <a:t>m+1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2360" y="20680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52558" y="208000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6440" y="20680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519089" cy="1166452"/>
            <a:chOff x="1945646" y="1711548"/>
            <a:chExt cx="519089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2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519089" cy="1166452"/>
            <a:chOff x="1945646" y="1711548"/>
            <a:chExt cx="519089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3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93783" y="1709884"/>
            <a:ext cx="1063112" cy="1204090"/>
            <a:chOff x="1744934" y="1711548"/>
            <a:chExt cx="1063112" cy="1204090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44934" y="2453973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(m-1)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604048" cy="1166452"/>
            <a:chOff x="1945646" y="1711548"/>
            <a:chExt cx="604048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604048" cy="1166452"/>
            <a:chOff x="1945646" y="1711548"/>
            <a:chExt cx="604048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604048" cy="1166452"/>
            <a:chOff x="1945646" y="1711548"/>
            <a:chExt cx="604048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5178766" y="1684569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l-GR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</m:sup>
                          </m:sSup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−1)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 smtClean="0"/>
              <a:t>m+1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</m:sup>
                          </m:sSup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−1)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−1)!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3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 smtClean="0"/>
              <a:t>m+1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mμ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λ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l-GR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λ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mμ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  <m:r>
                                <m:rPr>
                                  <m:sty m:val="p"/>
                                </m:rPr>
                                <a:rPr lang="el-GR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m+2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2360" y="20680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52558" y="208000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6440" y="20680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519089" cy="1166452"/>
            <a:chOff x="1945646" y="1711548"/>
            <a:chExt cx="519089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2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519089" cy="1166452"/>
            <a:chOff x="1945646" y="1711548"/>
            <a:chExt cx="519089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3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93783" y="1709884"/>
            <a:ext cx="1063112" cy="1204090"/>
            <a:chOff x="1744934" y="1711548"/>
            <a:chExt cx="1063112" cy="1204090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44934" y="2453973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(m-1)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604048" cy="1166452"/>
            <a:chOff x="1945646" y="1711548"/>
            <a:chExt cx="604048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604048" cy="1166452"/>
            <a:chOff x="1945646" y="1711548"/>
            <a:chExt cx="604048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604048" cy="1166452"/>
            <a:chOff x="1945646" y="1711548"/>
            <a:chExt cx="604048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m</a:t>
              </a:r>
              <a:endParaRPr lang="en-US" dirty="0"/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6079643" y="1684127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λ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mμ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  <m:r>
                                <m:rPr>
                                  <m:sty m:val="p"/>
                                </m:rPr>
                                <a:rPr lang="el-GR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p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j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+2</m:t>
                      </m:r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𝒋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𝒋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𝒋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5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 smtClean="0"/>
              <a:t>m+2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r>
              <a:rPr lang="en-US" u="sng" baseline="-25000" dirty="0" smtClean="0"/>
              <a:t>&gt;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err="1" smtClean="0">
                <a:sym typeface="Symbol" panose="05050102010706020507" pitchFamily="18" charset="2"/>
              </a:rPr>
              <a:t>p</a:t>
            </a:r>
            <a:r>
              <a:rPr lang="en-US" baseline="-25000" dirty="0" err="1">
                <a:sym typeface="Symbol" panose="05050102010706020507" pitchFamily="18" charset="2"/>
              </a:rPr>
              <a:t>j</a:t>
            </a:r>
            <a:r>
              <a:rPr lang="en-US" dirty="0" smtClean="0">
                <a:sym typeface="Symbol" panose="05050102010706020507" pitchFamily="18" charset="2"/>
              </a:rPr>
              <a:t>=1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+1,…∞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78" b="-16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83391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err="1" smtClean="0">
                <a:sym typeface="Symbol" panose="05050102010706020507" pitchFamily="18" charset="2"/>
              </a:rPr>
              <a:t>p</a:t>
            </a:r>
            <a:r>
              <a:rPr lang="en-US" baseline="-25000" dirty="0" err="1">
                <a:sym typeface="Symbol" panose="05050102010706020507" pitchFamily="18" charset="2"/>
              </a:rPr>
              <a:t>j</a:t>
            </a:r>
            <a:r>
              <a:rPr lang="en-US" dirty="0" smtClean="0">
                <a:sym typeface="Symbol" panose="05050102010706020507" pitchFamily="18" charset="2"/>
              </a:rPr>
              <a:t>=1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99990"/>
              </p:ext>
            </p:extLst>
          </p:nvPr>
        </p:nvGraphicFramePr>
        <p:xfrm>
          <a:off x="2438400" y="4415425"/>
          <a:ext cx="457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669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err="1" smtClean="0">
                <a:sym typeface="Symbol" panose="05050102010706020507" pitchFamily="18" charset="2"/>
              </a:rPr>
              <a:t>p</a:t>
            </a:r>
            <a:r>
              <a:rPr lang="en-US" baseline="-25000" dirty="0" err="1">
                <a:sym typeface="Symbol" panose="05050102010706020507" pitchFamily="18" charset="2"/>
              </a:rPr>
              <a:t>j</a:t>
            </a:r>
            <a:r>
              <a:rPr lang="en-US" dirty="0" smtClean="0">
                <a:sym typeface="Symbol" panose="05050102010706020507" pitchFamily="18" charset="2"/>
              </a:rPr>
              <a:t>=1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3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err="1" smtClean="0">
                <a:sym typeface="Symbol" panose="05050102010706020507" pitchFamily="18" charset="2"/>
              </a:rPr>
              <a:t>p</a:t>
            </a:r>
            <a:r>
              <a:rPr lang="en-US" baseline="-25000" dirty="0" err="1">
                <a:sym typeface="Symbol" panose="05050102010706020507" pitchFamily="18" charset="2"/>
              </a:rPr>
              <a:t>j</a:t>
            </a:r>
            <a:r>
              <a:rPr lang="en-US" dirty="0" smtClean="0">
                <a:sym typeface="Symbol" panose="05050102010706020507" pitchFamily="18" charset="2"/>
              </a:rPr>
              <a:t>=1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96" b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u="sng" dirty="0" smtClean="0"/>
              <a:t>&gt;</a:t>
            </a:r>
            <a:r>
              <a:rPr lang="en-US" dirty="0" smtClean="0"/>
              <a:t>m jobs)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3429000" y="4864100"/>
                <a:ext cx="2667000" cy="1447800"/>
              </a:xfrm>
              <a:prstGeom prst="wedgeRoundRectCallout">
                <a:avLst>
                  <a:gd name="adj1" fmla="val -21309"/>
                  <a:gd name="adj2" fmla="val -72588"/>
                  <a:gd name="adj3" fmla="val 16667"/>
                </a:avLst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+…= </m:t>
                      </m:r>
                      <m:f>
                        <m:f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864100"/>
                <a:ext cx="2667000" cy="1447800"/>
              </a:xfrm>
              <a:prstGeom prst="wedgeRoundRectCallout">
                <a:avLst>
                  <a:gd name="adj1" fmla="val -21309"/>
                  <a:gd name="adj2" fmla="val -72588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57200" y="1765300"/>
            <a:ext cx="2057400" cy="673100"/>
          </a:xfrm>
          <a:prstGeom prst="wedgeRoundRectCallout">
            <a:avLst>
              <a:gd name="adj1" fmla="val 35252"/>
              <a:gd name="adj2" fmla="val 61290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variant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of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anose="05050102010706020507" pitchFamily="18" charset="2"/>
              </a:rPr>
              <a:t>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1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M/M/1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Start with p</a:t>
                </a:r>
                <a:r>
                  <a:rPr lang="en-US" baseline="-25000" dirty="0">
                    <a:sym typeface="Symbol" panose="05050102010706020507" pitchFamily="18" charset="2"/>
                  </a:rPr>
                  <a:t>1</a:t>
                </a:r>
                <a:endParaRPr lang="en-US" baseline="-25000" dirty="0" smtClean="0">
                  <a:sym typeface="Symbol" panose="05050102010706020507" pitchFamily="18" charset="2"/>
                </a:endParaRPr>
              </a:p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832912" y="1705006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82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</a:t>
            </a:r>
            <a:r>
              <a:rPr lang="en-US" dirty="0" err="1" smtClean="0"/>
              <a:t>n</a:t>
            </a:r>
            <a:r>
              <a:rPr lang="en-US" baseline="-25000" dirty="0" err="1" smtClean="0"/>
              <a:t>q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039106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</a:t>
            </a:r>
            <a:r>
              <a:rPr lang="en-US" dirty="0" err="1" smtClean="0"/>
              <a:t>n</a:t>
            </a:r>
            <a:r>
              <a:rPr lang="en-US" baseline="-25000" dirty="0" err="1" smtClean="0"/>
              <a:t>q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 bwMode="auto">
              <a:xfrm>
                <a:off x="6629400" y="4191000"/>
                <a:ext cx="2514600" cy="1219200"/>
              </a:xfrm>
              <a:prstGeom prst="wedgeRectCallout">
                <a:avLst>
                  <a:gd name="adj1" fmla="val -64466"/>
                  <a:gd name="adj2" fmla="val -42361"/>
                </a:avLst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kumimoji="0" lang="en-US" sz="24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4191000"/>
                <a:ext cx="2514600" cy="1219200"/>
              </a:xfrm>
              <a:prstGeom prst="wedgeRectCallout">
                <a:avLst>
                  <a:gd name="adj1" fmla="val -64466"/>
                  <a:gd name="adj2" fmla="val -42361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195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</a:t>
            </a:r>
            <a:r>
              <a:rPr lang="en-US" baseline="-25000" dirty="0" smtClean="0"/>
              <a:t>s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6324600" y="1219200"/>
            <a:ext cx="1905000" cy="990600"/>
          </a:xfrm>
          <a:prstGeom prst="wedgeRectCallou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Up to m </a:t>
            </a:r>
            <a:r>
              <a:rPr lang="en-US" dirty="0" smtClean="0"/>
              <a:t>jobs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being served</a:t>
            </a:r>
          </a:p>
        </p:txBody>
      </p:sp>
    </p:spTree>
    <p:extLst>
      <p:ext uri="{BB962C8B-B14F-4D97-AF65-F5344CB8AC3E}">
        <p14:creationId xmlns:p14="http://schemas.microsoft.com/office/powerpoint/2010/main" val="5338852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</a:t>
            </a:r>
            <a:r>
              <a:rPr lang="en-US" baseline="-25000" dirty="0" smtClean="0"/>
              <a:t>s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9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</a:t>
            </a:r>
            <a:r>
              <a:rPr lang="en-US" baseline="-25000" dirty="0" smtClean="0"/>
              <a:t>s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253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</a:t>
            </a:r>
            <a:r>
              <a:rPr lang="en-US" baseline="-25000" dirty="0" smtClean="0"/>
              <a:t>s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576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</a:t>
            </a:r>
            <a:r>
              <a:rPr lang="en-US" baseline="-25000" dirty="0" smtClean="0"/>
              <a:t>s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𝝔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99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E[n], E[r], E[w]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8284843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M/M/5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Poisson arrival of students to a computer lab </a:t>
                </a:r>
                <a:r>
                  <a:rPr lang="en-US" dirty="0" smtClean="0"/>
                  <a:t>(10 students/hour)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Each student spends E[s] = 20 minutes at a terminal (exponentially distributed)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𝑠𝑡𝑢𝑑𝑒𝑛𝑡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𝑠𝑒𝑟𝑣𝑖𝑐𝑒𝑑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lab has 5 terminals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r="-86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726287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5∗1/20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=67%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1674122" y="1738574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765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Idle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mρ</m:t>
                                      </m:r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!(1−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n-US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mρ</m:t>
                                          </m:r>
                                          <m:r>
                                            <a:rPr lang="en-US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5∗2/3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5!(1−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5∗2/3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1!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5∗2/3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5∗2/3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5∗2/3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4!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71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P(all servers busy) = P(j</a:t>
            </a:r>
            <a:r>
              <a:rPr lang="en-US" u="sng" dirty="0" smtClean="0"/>
              <a:t>&gt;</a:t>
            </a:r>
            <a:r>
              <a:rPr lang="en-US" dirty="0" smtClean="0"/>
              <a:t>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5∗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0.032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16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E[n], E[</a:t>
            </a:r>
            <a:r>
              <a:rPr lang="en-US" dirty="0" err="1" smtClean="0"/>
              <a:t>n</a:t>
            </a:r>
            <a:r>
              <a:rPr lang="en-US" baseline="-25000" dirty="0" err="1" smtClean="0"/>
              <a:t>q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0.33∗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=3.99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0.33∗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9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53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E[n</a:t>
            </a:r>
            <a:r>
              <a:rPr lang="en-US" baseline="-25000" dirty="0"/>
              <a:t>s</a:t>
            </a:r>
            <a:r>
              <a:rPr lang="en-US" dirty="0" smtClean="0"/>
              <a:t>], E[r]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=3.99−0.65=3.34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.33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5(1−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=23.92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07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E[w]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=23.92−20=3.92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95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A51287-7E9D-4C61-AC3B-F52EB79C8478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White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𝝀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1674122" y="1738574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1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𝜆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𝝁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𝝀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𝝀𝝁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𝝁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𝝀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3716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6" idx="7"/>
            <a:endCxn id="7" idx="1"/>
          </p:cNvCxnSpPr>
          <p:nvPr/>
        </p:nvCxnSpPr>
        <p:spPr bwMode="auto">
          <a:xfrm>
            <a:off x="18919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7"/>
          </p:cNvCxnSpPr>
          <p:nvPr/>
        </p:nvCxnSpPr>
        <p:spPr bwMode="auto">
          <a:xfrm>
            <a:off x="27301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7" idx="3"/>
            <a:endCxn id="6" idx="5"/>
          </p:cNvCxnSpPr>
          <p:nvPr/>
        </p:nvCxnSpPr>
        <p:spPr bwMode="auto">
          <a:xfrm flipH="1">
            <a:off x="18919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0480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>
            <a:stCxn id="19" idx="3"/>
            <a:endCxn id="7" idx="5"/>
          </p:cNvCxnSpPr>
          <p:nvPr/>
        </p:nvCxnSpPr>
        <p:spPr bwMode="auto">
          <a:xfrm flipH="1">
            <a:off x="27301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814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553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49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5" idx="7"/>
            <a:endCxn id="26" idx="1"/>
          </p:cNvCxnSpPr>
          <p:nvPr/>
        </p:nvCxnSpPr>
        <p:spPr bwMode="auto">
          <a:xfrm>
            <a:off x="5435226" y="2098658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6" idx="7"/>
          </p:cNvCxnSpPr>
          <p:nvPr/>
        </p:nvCxnSpPr>
        <p:spPr bwMode="auto">
          <a:xfrm>
            <a:off x="6273426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26" idx="3"/>
            <a:endCxn id="25" idx="5"/>
          </p:cNvCxnSpPr>
          <p:nvPr/>
        </p:nvCxnSpPr>
        <p:spPr bwMode="auto">
          <a:xfrm flipH="1">
            <a:off x="54352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6591300" y="2009384"/>
            <a:ext cx="609600" cy="6096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  <a:endCxn id="26" idx="5"/>
          </p:cNvCxnSpPr>
          <p:nvPr/>
        </p:nvCxnSpPr>
        <p:spPr bwMode="auto">
          <a:xfrm flipH="1">
            <a:off x="6273426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247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098604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572000" y="2529710"/>
            <a:ext cx="407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2098658"/>
            <a:ext cx="4207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65820" y="207932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41430" y="207932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29901" y="20680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7185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357836" y="20986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97093" y="20819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45646" y="1711548"/>
            <a:ext cx="365201" cy="1166452"/>
            <a:chOff x="1945646" y="1711548"/>
            <a:chExt cx="365201" cy="1166452"/>
          </a:xfrm>
        </p:grpSpPr>
        <p:sp>
          <p:nvSpPr>
            <p:cNvPr id="42" name="TextBox 4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5425" y="1708562"/>
            <a:ext cx="365201" cy="1166452"/>
            <a:chOff x="1945646" y="1711548"/>
            <a:chExt cx="365201" cy="1166452"/>
          </a:xfrm>
        </p:grpSpPr>
        <p:sp>
          <p:nvSpPr>
            <p:cNvPr id="46" name="TextBox 45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27426" y="1708562"/>
            <a:ext cx="365201" cy="1166452"/>
            <a:chOff x="1945646" y="1711548"/>
            <a:chExt cx="365201" cy="1166452"/>
          </a:xfrm>
        </p:grpSpPr>
        <p:sp>
          <p:nvSpPr>
            <p:cNvPr id="49" name="TextBox 48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4495" y="1709884"/>
            <a:ext cx="365201" cy="1166452"/>
            <a:chOff x="1945646" y="1711548"/>
            <a:chExt cx="365201" cy="1166452"/>
          </a:xfrm>
        </p:grpSpPr>
        <p:sp>
          <p:nvSpPr>
            <p:cNvPr id="52" name="TextBox 51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0608" y="1726927"/>
            <a:ext cx="365201" cy="1166452"/>
            <a:chOff x="1945646" y="1711548"/>
            <a:chExt cx="365201" cy="1166452"/>
          </a:xfrm>
        </p:grpSpPr>
        <p:sp>
          <p:nvSpPr>
            <p:cNvPr id="55" name="TextBox 54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14020" y="1715651"/>
            <a:ext cx="365201" cy="1166452"/>
            <a:chOff x="1945646" y="1711548"/>
            <a:chExt cx="365201" cy="1166452"/>
          </a:xfrm>
        </p:grpSpPr>
        <p:sp>
          <p:nvSpPr>
            <p:cNvPr id="58" name="TextBox 57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30335" y="1705006"/>
            <a:ext cx="365201" cy="1166452"/>
            <a:chOff x="1945646" y="1711548"/>
            <a:chExt cx="365201" cy="1166452"/>
          </a:xfrm>
        </p:grpSpPr>
        <p:sp>
          <p:nvSpPr>
            <p:cNvPr id="61" name="TextBox 60"/>
            <p:cNvSpPr txBox="1"/>
            <p:nvPr/>
          </p:nvSpPr>
          <p:spPr>
            <a:xfrm>
              <a:off x="1945646" y="17115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8247" y="241633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2463354" y="1726927"/>
            <a:ext cx="1710876" cy="11818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60190"/>
      </p:ext>
    </p:extLst>
  </p:cSld>
  <p:clrMapOvr>
    <a:masterClrMapping/>
  </p:clrMapOvr>
</p:sld>
</file>

<file path=ppt/theme/theme1.xml><?xml version="1.0" encoding="utf-8"?>
<a:theme xmlns:a="http://schemas.openxmlformats.org/drawingml/2006/main" name="stdlect">
  <a:themeElements>
    <a:clrScheme name="">
      <a:dk1>
        <a:srgbClr val="000000"/>
      </a:dk1>
      <a:lt1>
        <a:srgbClr val="FFFFFF"/>
      </a:lt1>
      <a:dk2>
        <a:srgbClr val="0033CC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tdlect.pot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dlect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lect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\\BOW\GEOFF\cs147\slides\stdlect.pot</Template>
  <TotalTime>3102</TotalTime>
  <Pages>67</Pages>
  <Words>1284</Words>
  <Application>Microsoft Office PowerPoint</Application>
  <PresentationFormat>On-screen Show (4:3)</PresentationFormat>
  <Paragraphs>851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Cambria Math</vt:lpstr>
      <vt:lpstr>Comic Sans MS</vt:lpstr>
      <vt:lpstr>Symbol</vt:lpstr>
      <vt:lpstr>Times New Roman</vt:lpstr>
      <vt:lpstr>stdlect</vt:lpstr>
      <vt:lpstr>Analysis of a Single Queue</vt:lpstr>
      <vt:lpstr>Rationale</vt:lpstr>
      <vt:lpstr>Birth-Death Processes</vt:lpstr>
      <vt:lpstr>M/M/1 Queue</vt:lpstr>
      <vt:lpstr>M/M/1 Queue</vt:lpstr>
      <vt:lpstr>M/M/1 Queue</vt:lpstr>
      <vt:lpstr>p2</vt:lpstr>
      <vt:lpstr>p2</vt:lpstr>
      <vt:lpstr>p3</vt:lpstr>
      <vt:lpstr>p3</vt:lpstr>
      <vt:lpstr>pj</vt:lpstr>
      <vt:lpstr>pj=1</vt:lpstr>
      <vt:lpstr>pj=1</vt:lpstr>
      <vt:lpstr>Average Number of Jobs</vt:lpstr>
      <vt:lpstr>Recall</vt:lpstr>
      <vt:lpstr>Recall</vt:lpstr>
      <vt:lpstr>Average Number of Jobs</vt:lpstr>
      <vt:lpstr>Average Number of Jobs</vt:lpstr>
      <vt:lpstr>Variance of N</vt:lpstr>
      <vt:lpstr>Recall</vt:lpstr>
      <vt:lpstr>Recall</vt:lpstr>
      <vt:lpstr>Recall</vt:lpstr>
      <vt:lpstr>Recall</vt:lpstr>
      <vt:lpstr>Recall</vt:lpstr>
      <vt:lpstr>Recall</vt:lpstr>
      <vt:lpstr>Plug in the value</vt:lpstr>
      <vt:lpstr>Variance of N</vt:lpstr>
      <vt:lpstr>P(&gt;n jobs in system)</vt:lpstr>
      <vt:lpstr>Compute the Bounded Sum</vt:lpstr>
      <vt:lpstr>P(&gt;n jobs in the system)</vt:lpstr>
      <vt:lpstr>Mean Response Time</vt:lpstr>
      <vt:lpstr>Mean Waiting Time</vt:lpstr>
      <vt:lpstr>Mean Number of Jobs in the Queue</vt:lpstr>
      <vt:lpstr>An Network Gateway Example</vt:lpstr>
      <vt:lpstr>An Network Gateway Example</vt:lpstr>
      <vt:lpstr>An Network Gateway Example</vt:lpstr>
      <vt:lpstr>An Network Gateway Example</vt:lpstr>
      <vt:lpstr>An Network Gateway Example</vt:lpstr>
      <vt:lpstr>An Network Gateway Example</vt:lpstr>
      <vt:lpstr>M/M/m Queue</vt:lpstr>
      <vt:lpstr>M/M/m Queue</vt:lpstr>
      <vt:lpstr>M/M/m Queue</vt:lpstr>
      <vt:lpstr>p2</vt:lpstr>
      <vt:lpstr>p3, pj&lt;m</vt:lpstr>
      <vt:lpstr>pm</vt:lpstr>
      <vt:lpstr>pm</vt:lpstr>
      <vt:lpstr>pm</vt:lpstr>
      <vt:lpstr>pm</vt:lpstr>
      <vt:lpstr>pm</vt:lpstr>
      <vt:lpstr>pm+1</vt:lpstr>
      <vt:lpstr>pm+1</vt:lpstr>
      <vt:lpstr>pm+1</vt:lpstr>
      <vt:lpstr>pm+2</vt:lpstr>
      <vt:lpstr>pm+2, pj&gt;m</vt:lpstr>
      <vt:lpstr>pj=1</vt:lpstr>
      <vt:lpstr>pj=1</vt:lpstr>
      <vt:lpstr>pj=1</vt:lpstr>
      <vt:lpstr>pj=1</vt:lpstr>
      <vt:lpstr>P(&gt;m jobs)</vt:lpstr>
      <vt:lpstr>E[nq]</vt:lpstr>
      <vt:lpstr>E[nq]</vt:lpstr>
      <vt:lpstr>E[ns]</vt:lpstr>
      <vt:lpstr>E[ns]</vt:lpstr>
      <vt:lpstr>E[ns]</vt:lpstr>
      <vt:lpstr>E[ns]</vt:lpstr>
      <vt:lpstr>E[ns]</vt:lpstr>
      <vt:lpstr>E[n], E[r], E[w]</vt:lpstr>
      <vt:lpstr>M/M/5 Example</vt:lpstr>
      <vt:lpstr>Utilization</vt:lpstr>
      <vt:lpstr>Idle Probability</vt:lpstr>
      <vt:lpstr>P(all servers busy) = P(j&gt;m)</vt:lpstr>
      <vt:lpstr>E[n], E[nq]</vt:lpstr>
      <vt:lpstr>E[ns], E[r]</vt:lpstr>
      <vt:lpstr>E[w]</vt:lpstr>
      <vt:lpstr>White Slide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Factor Experiments and Two-Factor Full Factorial Designs Without Replications  Experimental Methodology for Software Systems November 13, 1996</dc:title>
  <dc:creator>Peter Reiher</dc:creator>
  <cp:lastModifiedBy>awang90210@gmail.com</cp:lastModifiedBy>
  <cp:revision>1409</cp:revision>
  <cp:lastPrinted>1601-01-01T00:00:00Z</cp:lastPrinted>
  <dcterms:created xsi:type="dcterms:W3CDTF">1996-11-06T17:08:26Z</dcterms:created>
  <dcterms:modified xsi:type="dcterms:W3CDTF">2020-12-21T15:42:46Z</dcterms:modified>
</cp:coreProperties>
</file>