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323" r:id="rId2"/>
    <p:sldId id="432" r:id="rId3"/>
    <p:sldId id="433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4" r:id="rId13"/>
    <p:sldId id="442" r:id="rId14"/>
    <p:sldId id="443" r:id="rId15"/>
    <p:sldId id="445" r:id="rId16"/>
    <p:sldId id="446" r:id="rId17"/>
    <p:sldId id="447" r:id="rId18"/>
    <p:sldId id="448" r:id="rId19"/>
    <p:sldId id="449" r:id="rId20"/>
    <p:sldId id="450" r:id="rId21"/>
    <p:sldId id="451" r:id="rId22"/>
    <p:sldId id="452" r:id="rId23"/>
    <p:sldId id="453" r:id="rId24"/>
    <p:sldId id="454" r:id="rId25"/>
    <p:sldId id="455" r:id="rId26"/>
    <p:sldId id="456" r:id="rId27"/>
    <p:sldId id="457" r:id="rId28"/>
    <p:sldId id="458" r:id="rId29"/>
    <p:sldId id="459" r:id="rId30"/>
    <p:sldId id="460" r:id="rId31"/>
    <p:sldId id="461" r:id="rId32"/>
    <p:sldId id="462" r:id="rId33"/>
    <p:sldId id="463" r:id="rId34"/>
    <p:sldId id="464" r:id="rId35"/>
    <p:sldId id="465" r:id="rId36"/>
    <p:sldId id="466" r:id="rId37"/>
    <p:sldId id="467" r:id="rId38"/>
    <p:sldId id="468" r:id="rId39"/>
    <p:sldId id="469" r:id="rId40"/>
    <p:sldId id="324" r:id="rId4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00" autoAdjust="0"/>
  </p:normalViewPr>
  <p:slideViewPr>
    <p:cSldViewPr>
      <p:cViewPr varScale="1">
        <p:scale>
          <a:sx n="130" d="100"/>
          <a:sy n="130" d="100"/>
        </p:scale>
        <p:origin x="1056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734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73099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1645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6055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55A08-79C1-42B1-891D-0B79CB6AE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2D120-CF96-46DF-A145-33FD3A817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9BC2C-70F0-4C6B-8F1E-8BC448633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78E68-DB6E-4490-A0B1-B8270D0CC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ED2E6-51A7-49BF-AC86-7A4609685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9E7E0-1AF1-44E6-B7FD-A2B6DD801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4628F-72F8-4632-9F10-34A7FE5CD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A8EE7-B3FF-45B6-9F1A-4D0A5C9DD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FFD9A-3EE0-428A-8661-0E5AA40C9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47D67-40BB-496B-B66B-9559FC8A1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324600"/>
            <a:ext cx="7772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532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D311E821-68F3-4FED-8026-8A8AB9D1E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Queueing Theory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Andy Wang</a:t>
            </a:r>
          </a:p>
          <a:p>
            <a:r>
              <a:rPr lang="en-US" dirty="0" smtClean="0"/>
              <a:t>CIS 5105</a:t>
            </a:r>
          </a:p>
          <a:p>
            <a:r>
              <a:rPr lang="en-US" dirty="0" smtClean="0"/>
              <a:t>Computer Systems</a:t>
            </a:r>
          </a:p>
          <a:p>
            <a:r>
              <a:rPr lang="en-US" dirty="0" smtClean="0"/>
              <a:t>Performance Analysis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Kendall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specify a queueing system, we need to specify these six parameters in the form A/S/m/B/K/SD</a:t>
            </a:r>
          </a:p>
          <a:p>
            <a:pPr lvl="1"/>
            <a:r>
              <a:rPr lang="en-US" dirty="0" smtClean="0"/>
              <a:t>A: </a:t>
            </a:r>
            <a:r>
              <a:rPr lang="en-US" dirty="0" err="1" smtClean="0"/>
              <a:t>interarrival</a:t>
            </a:r>
            <a:r>
              <a:rPr lang="en-US" dirty="0" smtClean="0"/>
              <a:t> time distribution</a:t>
            </a:r>
          </a:p>
          <a:p>
            <a:pPr lvl="1"/>
            <a:r>
              <a:rPr lang="en-US" dirty="0" smtClean="0"/>
              <a:t>S: service time distribution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:  number of servers</a:t>
            </a:r>
          </a:p>
          <a:p>
            <a:pPr lvl="1"/>
            <a:r>
              <a:rPr lang="en-US" dirty="0" smtClean="0"/>
              <a:t>B:  number of buffers</a:t>
            </a:r>
          </a:p>
          <a:p>
            <a:pPr lvl="1"/>
            <a:r>
              <a:rPr lang="en-US" dirty="0" smtClean="0"/>
              <a:t>K:  population size</a:t>
            </a:r>
          </a:p>
          <a:p>
            <a:pPr lvl="1"/>
            <a:r>
              <a:rPr lang="en-US" dirty="0" smtClean="0"/>
              <a:t>SD:  service discipline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37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Distributions of </a:t>
            </a:r>
            <a:r>
              <a:rPr lang="en-US" dirty="0" err="1" smtClean="0"/>
              <a:t>interarrival</a:t>
            </a:r>
            <a:r>
              <a:rPr lang="en-US" dirty="0" smtClean="0"/>
              <a:t> times and service times are specified by the following symbols</a:t>
            </a:r>
          </a:p>
          <a:p>
            <a:pPr lvl="1"/>
            <a:r>
              <a:rPr lang="en-US" dirty="0" smtClean="0"/>
              <a:t>M:  exponential</a:t>
            </a:r>
          </a:p>
          <a:p>
            <a:pPr lvl="2"/>
            <a:r>
              <a:rPr lang="en-US" dirty="0" smtClean="0"/>
              <a:t>Memoryless with mean = 1/</a:t>
            </a:r>
            <a:r>
              <a:rPr lang="en-US" dirty="0" smtClean="0">
                <a:sym typeface="Symbol" panose="05050102010706020507" pitchFamily="18" charset="2"/>
              </a:rPr>
              <a:t></a:t>
            </a:r>
            <a:endParaRPr lang="en-US" dirty="0" smtClean="0"/>
          </a:p>
          <a:p>
            <a:pPr lvl="1"/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dirty="0" smtClean="0"/>
              <a:t>:  </a:t>
            </a:r>
            <a:r>
              <a:rPr lang="en-US" dirty="0" err="1" smtClean="0"/>
              <a:t>Erlang</a:t>
            </a:r>
            <a:r>
              <a:rPr lang="en-US" dirty="0" smtClean="0"/>
              <a:t> with parameter k</a:t>
            </a:r>
          </a:p>
          <a:p>
            <a:pPr lvl="1"/>
            <a:r>
              <a:rPr lang="en-US" dirty="0" smtClean="0"/>
              <a:t>D:  Deterministic</a:t>
            </a:r>
          </a:p>
          <a:p>
            <a:pPr lvl="1"/>
            <a:r>
              <a:rPr lang="en-US" dirty="0" smtClean="0"/>
              <a:t>G:  General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2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Bulk Arrivals and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baseline="30000" dirty="0" smtClean="0"/>
              <a:t>[x] </a:t>
            </a:r>
            <a:r>
              <a:rPr lang="en-US" dirty="0" smtClean="0"/>
              <a:t>denotes Poisson arrival or service distribution with x representing the group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03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M/M/3/20/1500/FCFS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arrival and service times are exponentially distributed</a:t>
            </a:r>
          </a:p>
          <a:p>
            <a:r>
              <a:rPr lang="en-US" dirty="0" smtClean="0"/>
              <a:t>There are three servers</a:t>
            </a:r>
          </a:p>
          <a:p>
            <a:r>
              <a:rPr lang="en-US" dirty="0" smtClean="0"/>
              <a:t>There are three machines and 17 buffers for jobs waiting for service</a:t>
            </a:r>
          </a:p>
          <a:p>
            <a:r>
              <a:rPr lang="en-US" dirty="0" smtClean="0"/>
              <a:t>There are 1,500 jobs </a:t>
            </a:r>
          </a:p>
          <a:p>
            <a:r>
              <a:rPr lang="en-US" dirty="0" smtClean="0"/>
              <a:t>The service discipline is FCFS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65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Typically, to simplify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Analyses assume infinite capacity, infinite population, and an FCFS service discipline</a:t>
            </a:r>
          </a:p>
          <a:p>
            <a:pPr lvl="1"/>
            <a:r>
              <a:rPr lang="en-US" dirty="0" smtClean="0"/>
              <a:t>Thus, we often specify G/G/1 as a shorthand for G/G/1/</a:t>
            </a:r>
            <a:r>
              <a:rPr lang="en-US" dirty="0" smtClean="0">
                <a:sym typeface="Symbol" panose="05050102010706020507" pitchFamily="18" charset="2"/>
              </a:rPr>
              <a:t>//FCFS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94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All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040474" y="2147884"/>
            <a:ext cx="4887238" cy="1943100"/>
            <a:chOff x="2046962" y="2286000"/>
            <a:chExt cx="4887238" cy="19431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04696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02712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74737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007286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2672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2711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2578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257800" y="36957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257800" y="23241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561558" y="2286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546943" y="299085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</a:rPr>
                <a:t>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546943" y="3695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77629" y="302895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65532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304013" y="3216318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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69462" y="3212665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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96836" y="4183606"/>
            <a:ext cx="3170130" cy="807914"/>
            <a:chOff x="3103324" y="4490218"/>
            <a:chExt cx="3170130" cy="80791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479918" y="4836467"/>
              <a:ext cx="3385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54440" y="4490218"/>
              <a:ext cx="44114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q</a:t>
              </a:r>
              <a:endParaRPr lang="en-US" baseline="-25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433603" y="4490218"/>
              <a:ext cx="41870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s</a:t>
              </a:r>
              <a:endParaRPr lang="en-US" baseline="-250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62567" y="4912626"/>
            <a:ext cx="5798490" cy="1183932"/>
            <a:chOff x="943813" y="5075307"/>
            <a:chExt cx="5798490" cy="1183932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>
              <a:off x="1752600" y="6096000"/>
              <a:ext cx="49508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943813" y="5797574"/>
              <a:ext cx="72968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91450" y="5085800"/>
              <a:ext cx="11448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Previous </a:t>
              </a:r>
            </a:p>
            <a:p>
              <a:pPr algn="ctr"/>
              <a:r>
                <a:rPr lang="en-US" sz="2000" dirty="0" smtClean="0"/>
                <a:t>arrival</a:t>
              </a:r>
              <a:endParaRPr lang="en-US" sz="2000" dirty="0"/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>
              <a:off x="1936001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641498" y="5260632"/>
              <a:ext cx="9236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Arrival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3108843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528227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Begin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4954958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833079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End 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6259810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3136315" y="6052869"/>
            <a:ext cx="3170130" cy="807914"/>
            <a:chOff x="3103324" y="4490218"/>
            <a:chExt cx="3170130" cy="807914"/>
          </a:xfrm>
        </p:grpSpPr>
        <p:cxnSp>
          <p:nvCxnSpPr>
            <p:cNvPr id="66" name="Straight Connector 65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479918" y="4836467"/>
              <a:ext cx="2872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854440" y="4490218"/>
              <a:ext cx="40748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56050" y="4503236"/>
              <a:ext cx="3048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baseline="-25000" dirty="0"/>
            </a:p>
          </p:txBody>
        </p:sp>
      </p:grpSp>
      <p:cxnSp>
        <p:nvCxnSpPr>
          <p:cNvPr id="76" name="Straight Connector 75"/>
          <p:cNvCxnSpPr/>
          <p:nvPr/>
        </p:nvCxnSpPr>
        <p:spPr bwMode="auto">
          <a:xfrm>
            <a:off x="1955082" y="6158710"/>
            <a:ext cx="0" cy="338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1954755" y="6332458"/>
            <a:ext cx="1196952" cy="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397006" y="6065887"/>
            <a:ext cx="319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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403694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All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040474" y="2147884"/>
            <a:ext cx="4887238" cy="1943100"/>
            <a:chOff x="2046962" y="2286000"/>
            <a:chExt cx="4887238" cy="19431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04696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02712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74737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007286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2672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2711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2578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257800" y="36957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257800" y="23241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561558" y="2286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546943" y="299085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</a:rPr>
                <a:t>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546943" y="3695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77629" y="302895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65532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304013" y="3216318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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69462" y="3212665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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96836" y="4183606"/>
            <a:ext cx="3170130" cy="807914"/>
            <a:chOff x="3103324" y="4490218"/>
            <a:chExt cx="3170130" cy="80791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479918" y="4836467"/>
              <a:ext cx="3385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54440" y="4490218"/>
              <a:ext cx="44114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q</a:t>
              </a:r>
              <a:endParaRPr lang="en-US" baseline="-25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433603" y="4490218"/>
              <a:ext cx="41870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s</a:t>
              </a:r>
              <a:endParaRPr lang="en-US" baseline="-250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62567" y="4912626"/>
            <a:ext cx="5798490" cy="1183932"/>
            <a:chOff x="943813" y="5075307"/>
            <a:chExt cx="5798490" cy="1183932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>
              <a:off x="1752600" y="6096000"/>
              <a:ext cx="49508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943813" y="5797574"/>
              <a:ext cx="72968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91450" y="5085800"/>
              <a:ext cx="11448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Previous </a:t>
              </a:r>
            </a:p>
            <a:p>
              <a:pPr algn="ctr"/>
              <a:r>
                <a:rPr lang="en-US" sz="2000" dirty="0" smtClean="0"/>
                <a:t>arrival</a:t>
              </a:r>
              <a:endParaRPr lang="en-US" sz="2000" dirty="0"/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>
              <a:off x="1936001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641498" y="5260632"/>
              <a:ext cx="9236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Arrival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3108843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528227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Begin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4954958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833079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End 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6259810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3136315" y="6052869"/>
            <a:ext cx="3170130" cy="807914"/>
            <a:chOff x="3103324" y="4490218"/>
            <a:chExt cx="3170130" cy="807914"/>
          </a:xfrm>
        </p:grpSpPr>
        <p:cxnSp>
          <p:nvCxnSpPr>
            <p:cNvPr id="66" name="Straight Connector 65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479918" y="4836467"/>
              <a:ext cx="2872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854440" y="4490218"/>
              <a:ext cx="40748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56050" y="4503236"/>
              <a:ext cx="3048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baseline="-25000" dirty="0"/>
            </a:p>
          </p:txBody>
        </p:sp>
      </p:grpSp>
      <p:cxnSp>
        <p:nvCxnSpPr>
          <p:cNvPr id="76" name="Straight Connector 75"/>
          <p:cNvCxnSpPr/>
          <p:nvPr/>
        </p:nvCxnSpPr>
        <p:spPr bwMode="auto">
          <a:xfrm>
            <a:off x="1955082" y="6158710"/>
            <a:ext cx="0" cy="338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1954755" y="6332458"/>
            <a:ext cx="1196952" cy="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397006" y="6065887"/>
            <a:ext cx="319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7030A0"/>
                </a:solidFill>
                <a:sym typeface="Symbol" panose="05050102010706020507" pitchFamily="18" charset="2"/>
              </a:rPr>
              <a:t></a:t>
            </a:r>
            <a:endParaRPr lang="en-US" b="1" i="1" baseline="-25000" dirty="0">
              <a:solidFill>
                <a:srgbClr val="7030A0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62128" y="3731930"/>
            <a:ext cx="1719705" cy="952861"/>
          </a:xfrm>
          <a:prstGeom prst="round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Interarrival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time</a:t>
            </a:r>
          </a:p>
        </p:txBody>
      </p:sp>
      <p:cxnSp>
        <p:nvCxnSpPr>
          <p:cNvPr id="12" name="Elbow Connector 11"/>
          <p:cNvCxnSpPr>
            <a:stCxn id="6" idx="1"/>
          </p:cNvCxnSpPr>
          <p:nvPr/>
        </p:nvCxnSpPr>
        <p:spPr bwMode="auto">
          <a:xfrm rot="10800000" flipH="1" flipV="1">
            <a:off x="462127" y="4208361"/>
            <a:ext cx="1492627" cy="2075340"/>
          </a:xfrm>
          <a:prstGeom prst="bentConnector4">
            <a:avLst>
              <a:gd name="adj1" fmla="val -15315"/>
              <a:gd name="adj2" fmla="val 10312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9796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All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040474" y="2147884"/>
            <a:ext cx="4887238" cy="1943100"/>
            <a:chOff x="2046962" y="2286000"/>
            <a:chExt cx="4887238" cy="19431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04696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02712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74737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007286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2672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2711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2578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257800" y="36957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257800" y="23241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561558" y="2286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546943" y="299085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</a:rPr>
                <a:t>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546943" y="3695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77629" y="302895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65532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304013" y="3216318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7030A0"/>
                  </a:solidFill>
                  <a:sym typeface="Symbol" panose="05050102010706020507" pitchFamily="18" charset="2"/>
                </a:rPr>
                <a:t></a:t>
              </a:r>
              <a:endParaRPr lang="en-US" b="1" i="1" dirty="0">
                <a:solidFill>
                  <a:srgbClr val="7030A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69462" y="3212665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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96836" y="4183606"/>
            <a:ext cx="3170130" cy="807914"/>
            <a:chOff x="3103324" y="4490218"/>
            <a:chExt cx="3170130" cy="80791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479918" y="4836467"/>
              <a:ext cx="3385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54440" y="4490218"/>
              <a:ext cx="44114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q</a:t>
              </a:r>
              <a:endParaRPr lang="en-US" baseline="-25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433603" y="4490218"/>
              <a:ext cx="41870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s</a:t>
              </a:r>
              <a:endParaRPr lang="en-US" baseline="-250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62567" y="4912626"/>
            <a:ext cx="5798490" cy="1183932"/>
            <a:chOff x="943813" y="5075307"/>
            <a:chExt cx="5798490" cy="1183932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>
              <a:off x="1752600" y="6096000"/>
              <a:ext cx="49508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943813" y="5797574"/>
              <a:ext cx="72968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91450" y="5085800"/>
              <a:ext cx="11448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Previous </a:t>
              </a:r>
            </a:p>
            <a:p>
              <a:pPr algn="ctr"/>
              <a:r>
                <a:rPr lang="en-US" sz="2000" dirty="0" smtClean="0"/>
                <a:t>arrival</a:t>
              </a:r>
              <a:endParaRPr lang="en-US" sz="2000" dirty="0"/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>
              <a:off x="1936001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641498" y="5260632"/>
              <a:ext cx="9236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Arrival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3108843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528227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Begin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4954958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833079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End 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6259810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3136315" y="6052869"/>
            <a:ext cx="3170130" cy="807914"/>
            <a:chOff x="3103324" y="4490218"/>
            <a:chExt cx="3170130" cy="807914"/>
          </a:xfrm>
        </p:grpSpPr>
        <p:cxnSp>
          <p:nvCxnSpPr>
            <p:cNvPr id="66" name="Straight Connector 65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479918" y="4836467"/>
              <a:ext cx="2872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854440" y="4490218"/>
              <a:ext cx="40748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56050" y="4503236"/>
              <a:ext cx="3048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baseline="-25000" dirty="0"/>
            </a:p>
          </p:txBody>
        </p:sp>
      </p:grpSp>
      <p:cxnSp>
        <p:nvCxnSpPr>
          <p:cNvPr id="76" name="Straight Connector 75"/>
          <p:cNvCxnSpPr/>
          <p:nvPr/>
        </p:nvCxnSpPr>
        <p:spPr bwMode="auto">
          <a:xfrm>
            <a:off x="1955082" y="6158710"/>
            <a:ext cx="0" cy="338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1954755" y="6332458"/>
            <a:ext cx="1196952" cy="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397006" y="6065887"/>
            <a:ext cx="319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</a:t>
            </a:r>
            <a:endParaRPr lang="en-US" baseline="-2500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462128" y="3731930"/>
            <a:ext cx="2006519" cy="952861"/>
          </a:xfrm>
          <a:prstGeom prst="round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Mean arrival rate = 1/E[</a:t>
            </a:r>
            <a:r>
              <a:rPr lang="en-US" dirty="0" smtClean="0">
                <a:sym typeface="Symbol" panose="05050102010706020507" pitchFamily="18" charset="2"/>
              </a:rPr>
              <a:t></a:t>
            </a:r>
            <a:r>
              <a:rPr lang="en-US" dirty="0" smtClean="0"/>
              <a:t>]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Elbow Connector 11"/>
          <p:cNvCxnSpPr>
            <a:stCxn id="6" idx="3"/>
            <a:endCxn id="34" idx="2"/>
          </p:cNvCxnSpPr>
          <p:nvPr/>
        </p:nvCxnSpPr>
        <p:spPr bwMode="auto">
          <a:xfrm flipV="1">
            <a:off x="2468647" y="3539867"/>
            <a:ext cx="1005369" cy="66849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5965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All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040474" y="2147884"/>
            <a:ext cx="4887238" cy="1943100"/>
            <a:chOff x="2046962" y="2286000"/>
            <a:chExt cx="4887238" cy="19431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04696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02712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74737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007286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2672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2711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2578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257800" y="36957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257800" y="23241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561558" y="2286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546943" y="299085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</a:rPr>
                <a:t>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546943" y="3695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77629" y="302895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65532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304013" y="3216318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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69462" y="3212665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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96836" y="4183606"/>
            <a:ext cx="3170130" cy="807914"/>
            <a:chOff x="3103324" y="4490218"/>
            <a:chExt cx="3170130" cy="80791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479918" y="4836467"/>
              <a:ext cx="3385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54440" y="4490218"/>
              <a:ext cx="44114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q</a:t>
              </a:r>
              <a:endParaRPr lang="en-US" baseline="-25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433603" y="4490218"/>
              <a:ext cx="41870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s</a:t>
              </a:r>
              <a:endParaRPr lang="en-US" baseline="-250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62567" y="4912626"/>
            <a:ext cx="5798490" cy="1183932"/>
            <a:chOff x="943813" y="5075307"/>
            <a:chExt cx="5798490" cy="1183932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>
              <a:off x="1752600" y="6096000"/>
              <a:ext cx="49508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943813" y="5797574"/>
              <a:ext cx="72968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91450" y="5085800"/>
              <a:ext cx="11448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Previous </a:t>
              </a:r>
            </a:p>
            <a:p>
              <a:pPr algn="ctr"/>
              <a:r>
                <a:rPr lang="en-US" sz="2000" dirty="0" smtClean="0"/>
                <a:t>arrival</a:t>
              </a:r>
              <a:endParaRPr lang="en-US" sz="2000" dirty="0"/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>
              <a:off x="1936001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641498" y="5260632"/>
              <a:ext cx="9236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Arrival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3108843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528227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Begin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4954958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833079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End 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6259810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3136315" y="6052869"/>
            <a:ext cx="3170130" cy="807914"/>
            <a:chOff x="3103324" y="4490218"/>
            <a:chExt cx="3170130" cy="807914"/>
          </a:xfrm>
        </p:grpSpPr>
        <p:cxnSp>
          <p:nvCxnSpPr>
            <p:cNvPr id="66" name="Straight Connector 65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479918" y="4836467"/>
              <a:ext cx="2872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854440" y="4490218"/>
              <a:ext cx="40748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56050" y="4503236"/>
              <a:ext cx="3048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7030A0"/>
                  </a:solidFill>
                </a:rPr>
                <a:t>s</a:t>
              </a:r>
              <a:endParaRPr lang="en-US" b="1" i="1" baseline="-25000" dirty="0">
                <a:solidFill>
                  <a:srgbClr val="7030A0"/>
                </a:solidFill>
              </a:endParaRPr>
            </a:p>
          </p:txBody>
        </p:sp>
      </p:grpSp>
      <p:cxnSp>
        <p:nvCxnSpPr>
          <p:cNvPr id="76" name="Straight Connector 75"/>
          <p:cNvCxnSpPr/>
          <p:nvPr/>
        </p:nvCxnSpPr>
        <p:spPr bwMode="auto">
          <a:xfrm>
            <a:off x="1955082" y="6158710"/>
            <a:ext cx="0" cy="338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1954755" y="6332458"/>
            <a:ext cx="1196952" cy="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397006" y="6065887"/>
            <a:ext cx="319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</a:t>
            </a:r>
            <a:endParaRPr lang="en-US" baseline="-2500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6712474" y="3827747"/>
            <a:ext cx="2006519" cy="952861"/>
          </a:xfrm>
          <a:prstGeom prst="round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Service time per job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Elbow Connector 11"/>
          <p:cNvCxnSpPr>
            <a:stCxn id="6" idx="2"/>
          </p:cNvCxnSpPr>
          <p:nvPr/>
        </p:nvCxnSpPr>
        <p:spPr bwMode="auto">
          <a:xfrm rot="5400000">
            <a:off x="6221338" y="4861454"/>
            <a:ext cx="1575242" cy="1413551"/>
          </a:xfrm>
          <a:prstGeom prst="bentConnector3">
            <a:avLst>
              <a:gd name="adj1" fmla="val 9930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1464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All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040474" y="2147884"/>
            <a:ext cx="4887238" cy="1943100"/>
            <a:chOff x="2046962" y="2286000"/>
            <a:chExt cx="4887238" cy="19431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04696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02712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74737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007286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2672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2711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2578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257800" y="36957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257800" y="23241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561558" y="2286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546943" y="299085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</a:rPr>
                <a:t>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546943" y="3695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77629" y="302895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65532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304013" y="3216318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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69462" y="3212665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7030A0"/>
                  </a:solidFill>
                  <a:sym typeface="Symbol" panose="05050102010706020507" pitchFamily="18" charset="2"/>
                </a:rPr>
                <a:t></a:t>
              </a:r>
              <a:endParaRPr lang="en-US" b="1" i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96836" y="4183606"/>
            <a:ext cx="3170130" cy="807914"/>
            <a:chOff x="3103324" y="4490218"/>
            <a:chExt cx="3170130" cy="80791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479918" y="4836467"/>
              <a:ext cx="3385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54440" y="4490218"/>
              <a:ext cx="44114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q</a:t>
              </a:r>
              <a:endParaRPr lang="en-US" baseline="-25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433603" y="4490218"/>
              <a:ext cx="41870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s</a:t>
              </a:r>
              <a:endParaRPr lang="en-US" baseline="-250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62567" y="4912626"/>
            <a:ext cx="5798490" cy="1183932"/>
            <a:chOff x="943813" y="5075307"/>
            <a:chExt cx="5798490" cy="1183932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>
              <a:off x="1752600" y="6096000"/>
              <a:ext cx="49508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943813" y="5797574"/>
              <a:ext cx="72968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91450" y="5085800"/>
              <a:ext cx="11448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Previous </a:t>
              </a:r>
            </a:p>
            <a:p>
              <a:pPr algn="ctr"/>
              <a:r>
                <a:rPr lang="en-US" sz="2000" dirty="0" smtClean="0"/>
                <a:t>arrival</a:t>
              </a:r>
              <a:endParaRPr lang="en-US" sz="2000" dirty="0"/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>
              <a:off x="1936001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641498" y="5260632"/>
              <a:ext cx="9236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Arrival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3108843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528227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Begin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4954958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833079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End 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6259810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3136315" y="6052869"/>
            <a:ext cx="3170130" cy="807914"/>
            <a:chOff x="3103324" y="4490218"/>
            <a:chExt cx="3170130" cy="807914"/>
          </a:xfrm>
        </p:grpSpPr>
        <p:cxnSp>
          <p:nvCxnSpPr>
            <p:cNvPr id="66" name="Straight Connector 65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479918" y="4836467"/>
              <a:ext cx="2872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854440" y="4490218"/>
              <a:ext cx="40748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56050" y="4503236"/>
              <a:ext cx="3048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baseline="-25000" dirty="0"/>
            </a:p>
          </p:txBody>
        </p:sp>
      </p:grpSp>
      <p:cxnSp>
        <p:nvCxnSpPr>
          <p:cNvPr id="76" name="Straight Connector 75"/>
          <p:cNvCxnSpPr/>
          <p:nvPr/>
        </p:nvCxnSpPr>
        <p:spPr bwMode="auto">
          <a:xfrm>
            <a:off x="1955082" y="6158710"/>
            <a:ext cx="0" cy="338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1954755" y="6332458"/>
            <a:ext cx="1196952" cy="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397006" y="6065887"/>
            <a:ext cx="319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</a:t>
            </a:r>
            <a:endParaRPr lang="en-US" baseline="-2500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6712474" y="3827747"/>
            <a:ext cx="2142136" cy="1270204"/>
          </a:xfrm>
          <a:prstGeom prst="round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Mean service rate per server = 1/E[s]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Elbow Connector 11"/>
          <p:cNvCxnSpPr>
            <a:stCxn id="6" idx="0"/>
            <a:endCxn id="35" idx="2"/>
          </p:cNvCxnSpPr>
          <p:nvPr/>
        </p:nvCxnSpPr>
        <p:spPr bwMode="auto">
          <a:xfrm rot="16200000" flipV="1">
            <a:off x="7118142" y="3162347"/>
            <a:ext cx="291533" cy="10392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8476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Queueing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computer system consists of resources</a:t>
            </a:r>
          </a:p>
          <a:p>
            <a:r>
              <a:rPr lang="en-US" dirty="0" smtClean="0"/>
              <a:t>Each resource is often associated with a queue of jobs waiting to be serviced</a:t>
            </a:r>
          </a:p>
          <a:p>
            <a:r>
              <a:rPr lang="en-US" dirty="0" smtClean="0"/>
              <a:t>Queueing theory helps us predict the time spent in various queues and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536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All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040474" y="2147884"/>
            <a:ext cx="4887238" cy="1943100"/>
            <a:chOff x="2046962" y="2286000"/>
            <a:chExt cx="4887238" cy="19431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04696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02712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74737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007286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2672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2711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2578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257800" y="36957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257800" y="23241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561558" y="2286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546943" y="299085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</a:rPr>
                <a:t>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546943" y="3695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77629" y="302895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65532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304013" y="3216318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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69462" y="3212665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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96836" y="4183606"/>
            <a:ext cx="3170130" cy="807914"/>
            <a:chOff x="3103324" y="4490218"/>
            <a:chExt cx="3170130" cy="80791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479918" y="4836467"/>
              <a:ext cx="35618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7030A0"/>
                  </a:solidFill>
                </a:rPr>
                <a:t>n</a:t>
              </a:r>
              <a:endParaRPr lang="en-US" b="1" i="1" dirty="0">
                <a:solidFill>
                  <a:srgbClr val="7030A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54440" y="4490218"/>
              <a:ext cx="44114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q</a:t>
              </a:r>
              <a:endParaRPr lang="en-US" baseline="-25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433603" y="4490218"/>
              <a:ext cx="41870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s</a:t>
              </a:r>
              <a:endParaRPr lang="en-US" baseline="-250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62567" y="4912626"/>
            <a:ext cx="5798490" cy="1183932"/>
            <a:chOff x="943813" y="5075307"/>
            <a:chExt cx="5798490" cy="1183932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>
              <a:off x="1752600" y="6096000"/>
              <a:ext cx="49508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943813" y="5797574"/>
              <a:ext cx="72968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91450" y="5085800"/>
              <a:ext cx="11448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Previous </a:t>
              </a:r>
            </a:p>
            <a:p>
              <a:pPr algn="ctr"/>
              <a:r>
                <a:rPr lang="en-US" sz="2000" dirty="0" smtClean="0"/>
                <a:t>arrival</a:t>
              </a:r>
              <a:endParaRPr lang="en-US" sz="2000" dirty="0"/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>
              <a:off x="1936001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641498" y="5260632"/>
              <a:ext cx="9236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Arrival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3108843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528227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Begin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4954958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833079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End 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6259810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3136315" y="6052869"/>
            <a:ext cx="3170130" cy="807914"/>
            <a:chOff x="3103324" y="4490218"/>
            <a:chExt cx="3170130" cy="807914"/>
          </a:xfrm>
        </p:grpSpPr>
        <p:cxnSp>
          <p:nvCxnSpPr>
            <p:cNvPr id="66" name="Straight Connector 65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479918" y="4836467"/>
              <a:ext cx="2872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854440" y="4490218"/>
              <a:ext cx="40748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56050" y="4503236"/>
              <a:ext cx="3048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baseline="-25000" dirty="0"/>
            </a:p>
          </p:txBody>
        </p:sp>
      </p:grpSp>
      <p:cxnSp>
        <p:nvCxnSpPr>
          <p:cNvPr id="76" name="Straight Connector 75"/>
          <p:cNvCxnSpPr/>
          <p:nvPr/>
        </p:nvCxnSpPr>
        <p:spPr bwMode="auto">
          <a:xfrm>
            <a:off x="1955082" y="6158710"/>
            <a:ext cx="0" cy="338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1954755" y="6332458"/>
            <a:ext cx="1196952" cy="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397006" y="6065887"/>
            <a:ext cx="319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</a:t>
            </a:r>
            <a:endParaRPr lang="en-US" baseline="-2500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6712474" y="3827747"/>
            <a:ext cx="2142136" cy="1270204"/>
          </a:xfrm>
          <a:prstGeom prst="round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Number of jobs in the system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Elbow Connector 11"/>
          <p:cNvCxnSpPr>
            <a:stCxn id="6" idx="1"/>
          </p:cNvCxnSpPr>
          <p:nvPr/>
        </p:nvCxnSpPr>
        <p:spPr bwMode="auto">
          <a:xfrm rot="10800000" flipV="1">
            <a:off x="6278564" y="4462848"/>
            <a:ext cx="433910" cy="2978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35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All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040474" y="2147884"/>
            <a:ext cx="4887238" cy="1943100"/>
            <a:chOff x="2046962" y="2286000"/>
            <a:chExt cx="4887238" cy="19431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04696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02712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74737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007286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2672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2711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2578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257800" y="36957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257800" y="23241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561558" y="2286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546943" y="299085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</a:rPr>
                <a:t>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546943" y="3695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77629" y="302895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65532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304013" y="3216318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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69462" y="3212665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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96836" y="4183606"/>
            <a:ext cx="3170130" cy="807914"/>
            <a:chOff x="3103324" y="4490218"/>
            <a:chExt cx="3170130" cy="80791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479918" y="4836467"/>
              <a:ext cx="3385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54440" y="4490218"/>
              <a:ext cx="45878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7030A0"/>
                  </a:solidFill>
                </a:rPr>
                <a:t>n</a:t>
              </a:r>
              <a:r>
                <a:rPr lang="en-US" b="1" i="1" baseline="-25000" dirty="0" smtClean="0">
                  <a:solidFill>
                    <a:srgbClr val="7030A0"/>
                  </a:solidFill>
                </a:rPr>
                <a:t>q</a:t>
              </a:r>
              <a:endParaRPr lang="en-US" b="1" i="1" baseline="-25000" dirty="0">
                <a:solidFill>
                  <a:srgbClr val="7030A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433603" y="4490218"/>
              <a:ext cx="41870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s</a:t>
              </a:r>
              <a:endParaRPr lang="en-US" baseline="-250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62567" y="4912626"/>
            <a:ext cx="5798490" cy="1183932"/>
            <a:chOff x="943813" y="5075307"/>
            <a:chExt cx="5798490" cy="1183932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>
              <a:off x="1752600" y="6096000"/>
              <a:ext cx="49508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943813" y="5797574"/>
              <a:ext cx="72968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91450" y="5085800"/>
              <a:ext cx="11448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Previous </a:t>
              </a:r>
            </a:p>
            <a:p>
              <a:pPr algn="ctr"/>
              <a:r>
                <a:rPr lang="en-US" sz="2000" dirty="0" smtClean="0"/>
                <a:t>arrival</a:t>
              </a:r>
              <a:endParaRPr lang="en-US" sz="2000" dirty="0"/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>
              <a:off x="1936001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641498" y="5260632"/>
              <a:ext cx="9236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Arrival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3108843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528227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Begin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4954958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833079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End 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6259810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3136315" y="6052869"/>
            <a:ext cx="3170130" cy="807914"/>
            <a:chOff x="3103324" y="4490218"/>
            <a:chExt cx="3170130" cy="807914"/>
          </a:xfrm>
        </p:grpSpPr>
        <p:cxnSp>
          <p:nvCxnSpPr>
            <p:cNvPr id="66" name="Straight Connector 65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479918" y="4836467"/>
              <a:ext cx="2872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854440" y="4490218"/>
              <a:ext cx="40748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56050" y="4503236"/>
              <a:ext cx="3048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baseline="-25000" dirty="0"/>
            </a:p>
          </p:txBody>
        </p:sp>
      </p:grpSp>
      <p:cxnSp>
        <p:nvCxnSpPr>
          <p:cNvPr id="76" name="Straight Connector 75"/>
          <p:cNvCxnSpPr/>
          <p:nvPr/>
        </p:nvCxnSpPr>
        <p:spPr bwMode="auto">
          <a:xfrm>
            <a:off x="1955082" y="6158710"/>
            <a:ext cx="0" cy="338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1954755" y="6332458"/>
            <a:ext cx="1196952" cy="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397006" y="6065887"/>
            <a:ext cx="319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</a:t>
            </a:r>
            <a:endParaRPr lang="en-US" baseline="-2500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462128" y="3631298"/>
            <a:ext cx="2006519" cy="1360222"/>
          </a:xfrm>
          <a:prstGeom prst="round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Number of jobs waiting to be serviced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Elbow Connector 11"/>
          <p:cNvCxnSpPr>
            <a:stCxn id="6" idx="3"/>
          </p:cNvCxnSpPr>
          <p:nvPr/>
        </p:nvCxnSpPr>
        <p:spPr bwMode="auto">
          <a:xfrm>
            <a:off x="2468647" y="4311409"/>
            <a:ext cx="628189" cy="15178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8955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All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040474" y="2147884"/>
            <a:ext cx="4887238" cy="1943100"/>
            <a:chOff x="2046962" y="2286000"/>
            <a:chExt cx="4887238" cy="19431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04696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02712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74737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007286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2672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2711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2578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257800" y="36957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257800" y="23241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561558" y="2286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546943" y="299085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</a:rPr>
                <a:t>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546943" y="3695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77629" y="302895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65532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304013" y="3216318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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69462" y="3212665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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96836" y="4183606"/>
            <a:ext cx="3170130" cy="807914"/>
            <a:chOff x="3103324" y="4490218"/>
            <a:chExt cx="3170130" cy="80791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479918" y="4836467"/>
              <a:ext cx="3385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54440" y="4490218"/>
              <a:ext cx="44114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q</a:t>
              </a:r>
              <a:endParaRPr lang="en-US" baseline="-25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433603" y="4490218"/>
              <a:ext cx="43633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7030A0"/>
                  </a:solidFill>
                </a:rPr>
                <a:t>n</a:t>
              </a:r>
              <a:r>
                <a:rPr lang="en-US" b="1" i="1" baseline="-25000" dirty="0" smtClean="0">
                  <a:solidFill>
                    <a:srgbClr val="7030A0"/>
                  </a:solidFill>
                </a:rPr>
                <a:t>s</a:t>
              </a:r>
              <a:endParaRPr lang="en-US" b="1" i="1" baseline="-25000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62567" y="4912626"/>
            <a:ext cx="5798490" cy="1183932"/>
            <a:chOff x="943813" y="5075307"/>
            <a:chExt cx="5798490" cy="1183932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>
              <a:off x="1752600" y="6096000"/>
              <a:ext cx="49508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943813" y="5797574"/>
              <a:ext cx="72968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91450" y="5085800"/>
              <a:ext cx="11448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Previous </a:t>
              </a:r>
            </a:p>
            <a:p>
              <a:pPr algn="ctr"/>
              <a:r>
                <a:rPr lang="en-US" sz="2000" dirty="0" smtClean="0"/>
                <a:t>arrival</a:t>
              </a:r>
              <a:endParaRPr lang="en-US" sz="2000" dirty="0"/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>
              <a:off x="1936001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641498" y="5260632"/>
              <a:ext cx="9236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Arrival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3108843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528227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Begin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4954958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833079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End 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6259810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3136315" y="6052869"/>
            <a:ext cx="3170130" cy="807914"/>
            <a:chOff x="3103324" y="4490218"/>
            <a:chExt cx="3170130" cy="807914"/>
          </a:xfrm>
        </p:grpSpPr>
        <p:cxnSp>
          <p:nvCxnSpPr>
            <p:cNvPr id="66" name="Straight Connector 65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479918" y="4836467"/>
              <a:ext cx="2872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854440" y="4490218"/>
              <a:ext cx="40748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56050" y="4503236"/>
              <a:ext cx="3048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baseline="-25000" dirty="0"/>
            </a:p>
          </p:txBody>
        </p:sp>
      </p:grpSp>
      <p:cxnSp>
        <p:nvCxnSpPr>
          <p:cNvPr id="76" name="Straight Connector 75"/>
          <p:cNvCxnSpPr/>
          <p:nvPr/>
        </p:nvCxnSpPr>
        <p:spPr bwMode="auto">
          <a:xfrm>
            <a:off x="1955082" y="6158710"/>
            <a:ext cx="0" cy="338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1954755" y="6332458"/>
            <a:ext cx="1196952" cy="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397006" y="6065887"/>
            <a:ext cx="319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</a:t>
            </a:r>
            <a:endParaRPr lang="en-US" baseline="-2500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6712474" y="3827747"/>
            <a:ext cx="2142136" cy="1270204"/>
          </a:xfrm>
          <a:prstGeom prst="round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Number of jobs receiving service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Elbow Connector 11"/>
          <p:cNvCxnSpPr>
            <a:stCxn id="6" idx="1"/>
          </p:cNvCxnSpPr>
          <p:nvPr/>
        </p:nvCxnSpPr>
        <p:spPr bwMode="auto">
          <a:xfrm rot="10800000" flipV="1">
            <a:off x="6306446" y="4462849"/>
            <a:ext cx="406029" cy="1287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2418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All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040474" y="2147884"/>
            <a:ext cx="4887238" cy="1943100"/>
            <a:chOff x="2046962" y="2286000"/>
            <a:chExt cx="4887238" cy="19431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04696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02712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74737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007286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2672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2711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2578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257800" y="36957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257800" y="23241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561558" y="2286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546943" y="299085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</a:rPr>
                <a:t>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546943" y="3695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77629" y="302895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65532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304013" y="3216318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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69462" y="3212665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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96836" y="4183606"/>
            <a:ext cx="3170130" cy="807914"/>
            <a:chOff x="3103324" y="4490218"/>
            <a:chExt cx="3170130" cy="80791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479918" y="4836467"/>
              <a:ext cx="3385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54440" y="4490218"/>
              <a:ext cx="44114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q</a:t>
              </a:r>
              <a:endParaRPr lang="en-US" baseline="-25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433603" y="4490218"/>
              <a:ext cx="43633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n</a:t>
              </a:r>
              <a:r>
                <a:rPr lang="en-US" b="1" i="1" baseline="-25000" dirty="0" smtClean="0"/>
                <a:t>s</a:t>
              </a:r>
              <a:endParaRPr lang="en-US" b="1" i="1" baseline="-250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62567" y="4912626"/>
            <a:ext cx="5798490" cy="1183932"/>
            <a:chOff x="943813" y="5075307"/>
            <a:chExt cx="5798490" cy="1183932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>
              <a:off x="1752600" y="6096000"/>
              <a:ext cx="49508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943813" y="5797574"/>
              <a:ext cx="72968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91450" y="5085800"/>
              <a:ext cx="11448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Previous </a:t>
              </a:r>
            </a:p>
            <a:p>
              <a:pPr algn="ctr"/>
              <a:r>
                <a:rPr lang="en-US" sz="2000" dirty="0" smtClean="0"/>
                <a:t>arrival</a:t>
              </a:r>
              <a:endParaRPr lang="en-US" sz="2000" dirty="0"/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>
              <a:off x="1936001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641498" y="5260632"/>
              <a:ext cx="9236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Arrival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3108843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528227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Begin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4954958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833079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End 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6259810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3136315" y="6052869"/>
            <a:ext cx="3170130" cy="807914"/>
            <a:chOff x="3103324" y="4490218"/>
            <a:chExt cx="3170130" cy="807914"/>
          </a:xfrm>
        </p:grpSpPr>
        <p:cxnSp>
          <p:nvCxnSpPr>
            <p:cNvPr id="66" name="Straight Connector 65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479918" y="4836467"/>
              <a:ext cx="3048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7030A0"/>
                  </a:solidFill>
                </a:rPr>
                <a:t>r</a:t>
              </a:r>
              <a:endParaRPr lang="en-US" b="1" i="1" dirty="0">
                <a:solidFill>
                  <a:srgbClr val="7030A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854440" y="4490218"/>
              <a:ext cx="40748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56050" y="4503236"/>
              <a:ext cx="3048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baseline="-25000" dirty="0"/>
            </a:p>
          </p:txBody>
        </p:sp>
      </p:grpSp>
      <p:cxnSp>
        <p:nvCxnSpPr>
          <p:cNvPr id="76" name="Straight Connector 75"/>
          <p:cNvCxnSpPr/>
          <p:nvPr/>
        </p:nvCxnSpPr>
        <p:spPr bwMode="auto">
          <a:xfrm>
            <a:off x="1955082" y="6158710"/>
            <a:ext cx="0" cy="338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1954755" y="6332458"/>
            <a:ext cx="1196952" cy="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397006" y="6065887"/>
            <a:ext cx="319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</a:t>
            </a:r>
            <a:endParaRPr lang="en-US" baseline="-2500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6712474" y="3827747"/>
            <a:ext cx="2142136" cy="952312"/>
          </a:xfrm>
          <a:prstGeom prst="round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Job response time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Elbow Connector 11"/>
          <p:cNvCxnSpPr>
            <a:stCxn id="6" idx="2"/>
          </p:cNvCxnSpPr>
          <p:nvPr/>
        </p:nvCxnSpPr>
        <p:spPr bwMode="auto">
          <a:xfrm rot="5400000">
            <a:off x="6121721" y="4964784"/>
            <a:ext cx="1846547" cy="1477097"/>
          </a:xfrm>
          <a:prstGeom prst="bentConnector3">
            <a:avLst>
              <a:gd name="adj1" fmla="val 9884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7761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All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040474" y="2147884"/>
            <a:ext cx="4887238" cy="1943100"/>
            <a:chOff x="2046962" y="2286000"/>
            <a:chExt cx="4887238" cy="19431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04696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02712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747372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007286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2672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27114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257800" y="30099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257800" y="36957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257800" y="232410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561558" y="2286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546943" y="299085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</a:rPr>
                <a:t>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546943" y="3695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77629" y="3028950"/>
              <a:ext cx="152400" cy="4572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6553200" y="3257550"/>
              <a:ext cx="38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304013" y="3216318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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69462" y="3212665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 panose="05050102010706020507" pitchFamily="18" charset="2"/>
                </a:rPr>
                <a:t>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96836" y="4183606"/>
            <a:ext cx="3170130" cy="807914"/>
            <a:chOff x="3103324" y="4490218"/>
            <a:chExt cx="3170130" cy="80791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479918" y="4836467"/>
              <a:ext cx="3385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54440" y="4490218"/>
              <a:ext cx="44114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q</a:t>
              </a:r>
              <a:endParaRPr lang="en-US" baseline="-25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433603" y="4490218"/>
              <a:ext cx="43633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n</a:t>
              </a:r>
              <a:r>
                <a:rPr lang="en-US" b="1" i="1" baseline="-25000" dirty="0" smtClean="0"/>
                <a:t>s</a:t>
              </a:r>
              <a:endParaRPr lang="en-US" b="1" i="1" baseline="-250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62567" y="4912626"/>
            <a:ext cx="5798490" cy="1183932"/>
            <a:chOff x="943813" y="5075307"/>
            <a:chExt cx="5798490" cy="1183932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>
              <a:off x="1752600" y="6096000"/>
              <a:ext cx="49508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943813" y="5797574"/>
              <a:ext cx="72968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91450" y="5085800"/>
              <a:ext cx="11448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Previous </a:t>
              </a:r>
            </a:p>
            <a:p>
              <a:pPr algn="ctr"/>
              <a:r>
                <a:rPr lang="en-US" sz="2000" dirty="0" smtClean="0"/>
                <a:t>arrival</a:t>
              </a:r>
              <a:endParaRPr lang="en-US" sz="2000" dirty="0"/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>
              <a:off x="1936001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641498" y="5260632"/>
              <a:ext cx="9236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Arrival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3108843" y="5794802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528227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Begin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4954958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833079" y="5075307"/>
              <a:ext cx="9092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End </a:t>
              </a:r>
            </a:p>
            <a:p>
              <a:pPr algn="ctr"/>
              <a:r>
                <a:rPr lang="en-US" sz="2000" dirty="0" smtClean="0"/>
                <a:t>service</a:t>
              </a:r>
              <a:endParaRPr lang="en-US" sz="2000" dirty="0"/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6259810" y="5784309"/>
              <a:ext cx="0" cy="298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3136315" y="6052869"/>
            <a:ext cx="3170130" cy="807914"/>
            <a:chOff x="3103324" y="4490218"/>
            <a:chExt cx="3170130" cy="807914"/>
          </a:xfrm>
        </p:grpSpPr>
        <p:cxnSp>
          <p:nvCxnSpPr>
            <p:cNvPr id="66" name="Straight Connector 65"/>
            <p:cNvCxnSpPr/>
            <p:nvPr/>
          </p:nvCxnSpPr>
          <p:spPr bwMode="auto">
            <a:xfrm>
              <a:off x="3103324" y="46101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273454" y="462993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3132549" y="5067300"/>
              <a:ext cx="30939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953000" y="4629933"/>
              <a:ext cx="0" cy="304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5022497" y="4782333"/>
              <a:ext cx="12509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132549" y="4769807"/>
              <a:ext cx="166805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4479918" y="4836467"/>
              <a:ext cx="2872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854440" y="4490218"/>
              <a:ext cx="38985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7030A0"/>
                  </a:solidFill>
                </a:rPr>
                <a:t>w</a:t>
              </a:r>
              <a:endParaRPr lang="en-US" b="1" i="1" baseline="-25000" dirty="0">
                <a:solidFill>
                  <a:srgbClr val="7030A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56050" y="4503236"/>
              <a:ext cx="3048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baseline="-25000" dirty="0"/>
            </a:p>
          </p:txBody>
        </p:sp>
      </p:grpSp>
      <p:cxnSp>
        <p:nvCxnSpPr>
          <p:cNvPr id="76" name="Straight Connector 75"/>
          <p:cNvCxnSpPr/>
          <p:nvPr/>
        </p:nvCxnSpPr>
        <p:spPr bwMode="auto">
          <a:xfrm>
            <a:off x="1955082" y="6158710"/>
            <a:ext cx="0" cy="338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1954755" y="6332458"/>
            <a:ext cx="1196952" cy="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397006" y="6065887"/>
            <a:ext cx="319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</a:t>
            </a:r>
            <a:endParaRPr lang="en-US" baseline="-2500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6712474" y="4183605"/>
            <a:ext cx="2142136" cy="596453"/>
          </a:xfrm>
          <a:prstGeom prst="round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Job wait time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Elbow Connector 11"/>
          <p:cNvCxnSpPr>
            <a:stCxn id="6" idx="2"/>
          </p:cNvCxnSpPr>
          <p:nvPr/>
        </p:nvCxnSpPr>
        <p:spPr bwMode="auto">
          <a:xfrm rot="5400000">
            <a:off x="5355907" y="3713249"/>
            <a:ext cx="1360827" cy="349444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770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Among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these variables except </a:t>
            </a:r>
            <a:r>
              <a:rPr lang="en-US" dirty="0" smtClean="0">
                <a:sym typeface="Symbol" panose="05050102010706020507" pitchFamily="18" charset="2"/>
              </a:rPr>
              <a:t></a:t>
            </a:r>
            <a:r>
              <a:rPr lang="en-US" dirty="0" smtClean="0"/>
              <a:t> and </a:t>
            </a:r>
            <a:r>
              <a:rPr lang="en-US" dirty="0" smtClean="0">
                <a:sym typeface="Symbol" panose="05050102010706020507" pitchFamily="18" charset="2"/>
              </a:rPr>
              <a:t></a:t>
            </a:r>
            <a:r>
              <a:rPr lang="en-US" dirty="0" smtClean="0"/>
              <a:t> are random variables</a:t>
            </a:r>
          </a:p>
          <a:p>
            <a:r>
              <a:rPr lang="en-US" dirty="0" smtClean="0"/>
              <a:t>Stability condition</a:t>
            </a:r>
          </a:p>
          <a:p>
            <a:pPr lvl="1"/>
            <a:r>
              <a:rPr lang="en-US" dirty="0" smtClean="0"/>
              <a:t>If n increases without bound, the system is unstable</a:t>
            </a:r>
          </a:p>
          <a:p>
            <a:pPr lvl="1"/>
            <a:r>
              <a:rPr lang="en-US" dirty="0" smtClean="0"/>
              <a:t>To be stable, </a:t>
            </a:r>
            <a:r>
              <a:rPr lang="en-US" dirty="0" smtClean="0">
                <a:sym typeface="Symbol" panose="05050102010706020507" pitchFamily="18" charset="2"/>
              </a:rPr>
              <a:t> &lt; m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If the population is finite, the system is always stable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If the buffer size if fixed, and excess jobs are lost, the system is always stable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753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in System vs. Number in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= n</a:t>
            </a:r>
            <a:r>
              <a:rPr lang="en-US" baseline="-25000" dirty="0" smtClean="0"/>
              <a:t>q</a:t>
            </a:r>
            <a:r>
              <a:rPr lang="en-US" dirty="0" smtClean="0"/>
              <a:t> + n</a:t>
            </a:r>
            <a:r>
              <a:rPr lang="en-US" baseline="-25000" dirty="0" smtClean="0"/>
              <a:t>s</a:t>
            </a:r>
          </a:p>
          <a:p>
            <a:r>
              <a:rPr lang="en-US" dirty="0" smtClean="0"/>
              <a:t>E[n] = E[n</a:t>
            </a:r>
            <a:r>
              <a:rPr lang="en-US" baseline="-25000" dirty="0" smtClean="0"/>
              <a:t>q</a:t>
            </a:r>
            <a:r>
              <a:rPr lang="en-US" dirty="0" smtClean="0"/>
              <a:t>] + E[n</a:t>
            </a:r>
            <a:r>
              <a:rPr lang="en-US" baseline="-25000" dirty="0" smtClean="0"/>
              <a:t>s</a:t>
            </a:r>
            <a:r>
              <a:rPr lang="en-US" dirty="0" smtClean="0"/>
              <a:t>]</a:t>
            </a:r>
          </a:p>
          <a:p>
            <a:r>
              <a:rPr lang="en-US" dirty="0" smtClean="0"/>
              <a:t>Service rate of each server is independent of the number in the queue</a:t>
            </a:r>
          </a:p>
          <a:p>
            <a:pPr lvl="1"/>
            <a:r>
              <a:rPr lang="en-US" dirty="0" err="1" smtClean="0"/>
              <a:t>Cov</a:t>
            </a:r>
            <a:r>
              <a:rPr lang="en-US" dirty="0" smtClean="0"/>
              <a:t>(n</a:t>
            </a:r>
            <a:r>
              <a:rPr lang="en-US" baseline="-25000" dirty="0" smtClean="0"/>
              <a:t>q</a:t>
            </a:r>
            <a:r>
              <a:rPr lang="en-US" dirty="0" smtClean="0"/>
              <a:t>, n</a:t>
            </a:r>
            <a:r>
              <a:rPr lang="en-US" baseline="-25000" dirty="0" smtClean="0"/>
              <a:t>s</a:t>
            </a:r>
            <a:r>
              <a:rPr lang="en-US" dirty="0" smtClean="0"/>
              <a:t>) = 0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[n] = </a:t>
            </a: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[n</a:t>
            </a:r>
            <a:r>
              <a:rPr lang="en-US" baseline="-25000" dirty="0" smtClean="0"/>
              <a:t>q</a:t>
            </a:r>
            <a:r>
              <a:rPr lang="en-US" dirty="0" smtClean="0"/>
              <a:t>] + </a:t>
            </a:r>
            <a:r>
              <a:rPr lang="en-US" dirty="0" err="1" smtClean="0"/>
              <a:t>Var</a:t>
            </a:r>
            <a:r>
              <a:rPr lang="en-US" dirty="0" smtClean="0"/>
              <a:t>[n</a:t>
            </a:r>
            <a:r>
              <a:rPr lang="en-US" baseline="-25000" dirty="0" smtClean="0"/>
              <a:t>s</a:t>
            </a:r>
            <a:r>
              <a:rPr lang="en-US" dirty="0" smtClean="0"/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785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vs.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Little’s Law</a:t>
            </a:r>
          </a:p>
          <a:p>
            <a:r>
              <a:rPr lang="en-US" dirty="0" smtClean="0"/>
              <a:t>With infinite buffer</a:t>
            </a:r>
          </a:p>
          <a:p>
            <a:r>
              <a:rPr lang="en-US" dirty="0" smtClean="0"/>
              <a:t>Mean number of jobs in the system = arrival rate x mean response time</a:t>
            </a:r>
          </a:p>
          <a:p>
            <a:pPr lvl="1"/>
            <a:r>
              <a:rPr lang="en-US" dirty="0" smtClean="0"/>
              <a:t>E[n] = </a:t>
            </a:r>
            <a:r>
              <a:rPr lang="en-US" dirty="0" smtClean="0">
                <a:sym typeface="Symbol" panose="05050102010706020507" pitchFamily="18" charset="2"/>
              </a:rPr>
              <a:t></a:t>
            </a:r>
            <a:r>
              <a:rPr lang="en-US" dirty="0" smtClean="0"/>
              <a:t> x E[r]</a:t>
            </a:r>
          </a:p>
          <a:p>
            <a:r>
              <a:rPr lang="en-US" dirty="0" smtClean="0"/>
              <a:t>Mean number of jobs in the queue = arrival rate x mean waiting time</a:t>
            </a:r>
          </a:p>
          <a:p>
            <a:pPr lvl="1"/>
            <a:r>
              <a:rPr lang="en-US" dirty="0" smtClean="0"/>
              <a:t>E[n</a:t>
            </a:r>
            <a:r>
              <a:rPr lang="en-US" baseline="-25000" dirty="0" smtClean="0"/>
              <a:t>q</a:t>
            </a:r>
            <a:r>
              <a:rPr lang="en-US" dirty="0" smtClean="0"/>
              <a:t>] = </a:t>
            </a:r>
            <a:r>
              <a:rPr lang="en-US" dirty="0">
                <a:sym typeface="Symbol" panose="05050102010706020507" pitchFamily="18" charset="2"/>
              </a:rPr>
              <a:t></a:t>
            </a:r>
            <a:r>
              <a:rPr lang="en-US" dirty="0" smtClean="0"/>
              <a:t> x E[w]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267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in System vs. Time in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 = w + s</a:t>
            </a:r>
          </a:p>
          <a:p>
            <a:r>
              <a:rPr lang="en-US" dirty="0" smtClean="0"/>
              <a:t>E[r] = E[w] + E[s]</a:t>
            </a:r>
          </a:p>
          <a:p>
            <a:r>
              <a:rPr lang="en-US" dirty="0" smtClean="0"/>
              <a:t>If the service rate is independent of the number of jobs in the queue</a:t>
            </a:r>
          </a:p>
          <a:p>
            <a:pPr lvl="1"/>
            <a:r>
              <a:rPr lang="en-US" dirty="0" err="1" smtClean="0"/>
              <a:t>Cov</a:t>
            </a:r>
            <a:r>
              <a:rPr lang="en-US" dirty="0" smtClean="0"/>
              <a:t>(w, s) = 0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[r] = </a:t>
            </a: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[w] + </a:t>
            </a:r>
            <a:r>
              <a:rPr lang="en-US" dirty="0" err="1" smtClean="0"/>
              <a:t>Var</a:t>
            </a:r>
            <a:r>
              <a:rPr lang="en-US" dirty="0" smtClean="0"/>
              <a:t>[s]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47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 number in the system = arrival rate x mean response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5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Queueing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are waiting at a computer 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2106309" y="3785992"/>
            <a:ext cx="4931382" cy="2538608"/>
            <a:chOff x="1271546" y="3048000"/>
            <a:chExt cx="4931382" cy="253860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9490" y="3180191"/>
              <a:ext cx="833438" cy="51109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334" t="15943" r="8333" b="14322"/>
            <a:stretch/>
          </p:blipFill>
          <p:spPr>
            <a:xfrm>
              <a:off x="5029200" y="3048000"/>
              <a:ext cx="311888" cy="83820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334" t="15943" r="8333" b="14322"/>
            <a:stretch/>
          </p:blipFill>
          <p:spPr>
            <a:xfrm>
              <a:off x="5029200" y="3910208"/>
              <a:ext cx="311888" cy="83820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334" t="15943" r="8333" b="14322"/>
            <a:stretch/>
          </p:blipFill>
          <p:spPr>
            <a:xfrm>
              <a:off x="5057602" y="4748408"/>
              <a:ext cx="311888" cy="83820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334" t="15943" r="8333" b="14322"/>
            <a:stretch/>
          </p:blipFill>
          <p:spPr>
            <a:xfrm>
              <a:off x="3070433" y="3910208"/>
              <a:ext cx="311888" cy="83820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334" t="15943" r="8333" b="14322"/>
            <a:stretch/>
          </p:blipFill>
          <p:spPr>
            <a:xfrm>
              <a:off x="2344152" y="3910208"/>
              <a:ext cx="311888" cy="83820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334" t="15943" r="8333" b="14322"/>
            <a:stretch/>
          </p:blipFill>
          <p:spPr>
            <a:xfrm>
              <a:off x="1271546" y="3910208"/>
              <a:ext cx="311888" cy="83820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1088" y="3983467"/>
              <a:ext cx="833438" cy="511098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9490" y="4784184"/>
              <a:ext cx="833438" cy="5110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889448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For a large time interval T</a:t>
            </a:r>
          </a:p>
          <a:p>
            <a:pPr lvl="1"/>
            <a:r>
              <a:rPr lang="en-US" dirty="0" smtClean="0"/>
              <a:t>Number of arrivals N </a:t>
            </a:r>
            <a:r>
              <a:rPr lang="en-CA" b="1" dirty="0"/>
              <a:t>≅</a:t>
            </a:r>
            <a:r>
              <a:rPr lang="en-US" dirty="0" smtClean="0"/>
              <a:t> departures</a:t>
            </a:r>
          </a:p>
          <a:p>
            <a:pPr lvl="1"/>
            <a:r>
              <a:rPr lang="en-US" dirty="0" smtClean="0"/>
              <a:t>Arrival rate = N/T</a:t>
            </a:r>
          </a:p>
          <a:p>
            <a:r>
              <a:rPr lang="en-US" dirty="0" smtClean="0"/>
              <a:t>Let J be the total amount of time spent by all jobs in the system (area under each bar)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Mean time spent in the system = J/N</a:t>
            </a:r>
          </a:p>
          <a:p>
            <a:r>
              <a:rPr lang="en-US" dirty="0" smtClean="0"/>
              <a:t>Mean number in the system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= J/T = N/T x J/N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4800600" y="4171292"/>
            <a:ext cx="3276600" cy="2381908"/>
            <a:chOff x="4343400" y="4343400"/>
            <a:chExt cx="3276600" cy="2381908"/>
          </a:xfrm>
        </p:grpSpPr>
        <p:cxnSp>
          <p:nvCxnSpPr>
            <p:cNvPr id="6" name="Straight Arrow Connector 5"/>
            <p:cNvCxnSpPr/>
            <p:nvPr/>
          </p:nvCxnSpPr>
          <p:spPr bwMode="auto">
            <a:xfrm>
              <a:off x="5638800" y="5943600"/>
              <a:ext cx="1981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 flipV="1">
              <a:off x="5638800" y="4343400"/>
              <a:ext cx="0" cy="1600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4343400" y="4840162"/>
              <a:ext cx="129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Time in system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867400" y="4572000"/>
              <a:ext cx="381000" cy="13715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248400" y="5029200"/>
              <a:ext cx="421709" cy="92222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670110" y="4716985"/>
              <a:ext cx="380999" cy="123444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44768" y="6263643"/>
              <a:ext cx="16289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Job number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86187" y="5937454"/>
              <a:ext cx="11849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1    2   3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86082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Little’s Law Applied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applied to a subsystem</a:t>
            </a:r>
          </a:p>
          <a:p>
            <a:r>
              <a:rPr lang="en-US" dirty="0" smtClean="0"/>
              <a:t>Mean number in queue = arrival rate x mean waiting time</a:t>
            </a:r>
          </a:p>
          <a:p>
            <a:pPr lvl="1"/>
            <a:r>
              <a:rPr lang="en-US" dirty="0" smtClean="0"/>
              <a:t>E[n</a:t>
            </a:r>
            <a:r>
              <a:rPr lang="en-US" baseline="-25000" dirty="0" smtClean="0"/>
              <a:t>q</a:t>
            </a:r>
            <a:r>
              <a:rPr lang="en-US" dirty="0" smtClean="0"/>
              <a:t>] = </a:t>
            </a:r>
            <a:r>
              <a:rPr lang="en-US" dirty="0" smtClean="0">
                <a:sym typeface="Symbol" panose="05050102010706020507" pitchFamily="18" charset="2"/>
              </a:rPr>
              <a:t></a:t>
            </a:r>
            <a:r>
              <a:rPr lang="en-US" dirty="0" smtClean="0"/>
              <a:t> x E[w]</a:t>
            </a:r>
          </a:p>
          <a:p>
            <a:r>
              <a:rPr lang="en-US" dirty="0" smtClean="0"/>
              <a:t>Mean number in service = arrival rate x mean service time</a:t>
            </a:r>
          </a:p>
          <a:p>
            <a:pPr lvl="1"/>
            <a:r>
              <a:rPr lang="en-US" dirty="0" smtClean="0"/>
              <a:t>E[n</a:t>
            </a:r>
            <a:r>
              <a:rPr lang="en-US" baseline="-25000" dirty="0" smtClean="0"/>
              <a:t>s</a:t>
            </a:r>
            <a:r>
              <a:rPr lang="en-US" dirty="0" smtClean="0"/>
              <a:t>] = </a:t>
            </a:r>
            <a:r>
              <a:rPr lang="en-US" dirty="0" smtClean="0">
                <a:sym typeface="Symbol" panose="05050102010706020507" pitchFamily="18" charset="2"/>
              </a:rPr>
              <a:t></a:t>
            </a:r>
            <a:r>
              <a:rPr lang="en-US" dirty="0" smtClean="0"/>
              <a:t> x E[s]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844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time to serve an IO is 100 </a:t>
            </a:r>
            <a:r>
              <a:rPr lang="en-US" dirty="0" err="1" smtClean="0"/>
              <a:t>ms</a:t>
            </a:r>
            <a:endParaRPr lang="en-US" dirty="0" smtClean="0"/>
          </a:p>
          <a:p>
            <a:r>
              <a:rPr lang="en-US" dirty="0" smtClean="0"/>
              <a:t>IO request rate is 100 requests/second</a:t>
            </a:r>
          </a:p>
          <a:p>
            <a:r>
              <a:rPr lang="en-US" dirty="0" smtClean="0"/>
              <a:t>Mean number of request in the IO server is arrival rate x response time</a:t>
            </a:r>
          </a:p>
          <a:p>
            <a:pPr lvl="1"/>
            <a:r>
              <a:rPr lang="en-US" dirty="0" smtClean="0"/>
              <a:t>100 requests/second x 0.1 second = 10 requests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980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Stochastic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functions of time or sequences are called stochastic processes</a:t>
            </a:r>
          </a:p>
          <a:p>
            <a:r>
              <a:rPr lang="en-US" dirty="0" smtClean="0"/>
              <a:t>Discrete-state processes</a:t>
            </a:r>
          </a:p>
          <a:p>
            <a:pPr lvl="1"/>
            <a:r>
              <a:rPr lang="en-US" dirty="0" smtClean="0"/>
              <a:t>n(t), the number of jobs in a systems, is a discrete-state process </a:t>
            </a:r>
          </a:p>
          <a:p>
            <a:r>
              <a:rPr lang="en-US" dirty="0" smtClean="0"/>
              <a:t>Continuous-state processes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(t), the waiting time, is a continuous-state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4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7030A0"/>
                </a:solidFill>
              </a:rPr>
              <a:t>Markov Processes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future states of a process are independent of the past and depend only on the present</a:t>
            </a:r>
          </a:p>
          <a:p>
            <a:r>
              <a:rPr lang="en-US" dirty="0" smtClean="0"/>
              <a:t>A discrete-state Markov process is called a </a:t>
            </a:r>
            <a:r>
              <a:rPr lang="en-US" b="1" i="1" dirty="0" smtClean="0">
                <a:solidFill>
                  <a:srgbClr val="7030A0"/>
                </a:solidFill>
              </a:rPr>
              <a:t>Markov chain</a:t>
            </a:r>
            <a:endParaRPr lang="en-US" dirty="0" smtClean="0"/>
          </a:p>
          <a:p>
            <a:r>
              <a:rPr lang="en-US" dirty="0" smtClean="0"/>
              <a:t>For continuous-time Markov processes, we need a memory-less (exponential) distribution, so we don’t need to know how long the process has been in the current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634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Birth-Death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special case of discrete-space Markov processes</a:t>
            </a:r>
          </a:p>
          <a:p>
            <a:pPr lvl="1"/>
            <a:r>
              <a:rPr lang="en-US" dirty="0" smtClean="0"/>
              <a:t>It is possible to represent states by integers</a:t>
            </a:r>
          </a:p>
          <a:p>
            <a:pPr lvl="1"/>
            <a:r>
              <a:rPr lang="en-US" dirty="0" smtClean="0"/>
              <a:t>A process in state n can change only to state n+1 or n-1</a:t>
            </a:r>
          </a:p>
          <a:p>
            <a:pPr lvl="1"/>
            <a:r>
              <a:rPr lang="en-US" dirty="0" smtClean="0"/>
              <a:t>E.g., the number of jobs in a queue</a:t>
            </a:r>
          </a:p>
          <a:p>
            <a:pPr lvl="2"/>
            <a:r>
              <a:rPr lang="en-US" dirty="0" smtClean="0"/>
              <a:t>Birth +1</a:t>
            </a:r>
          </a:p>
          <a:p>
            <a:pPr lvl="2"/>
            <a:r>
              <a:rPr lang="en-US" dirty="0" smtClean="0"/>
              <a:t>Death 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338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</a:t>
            </a:r>
            <a:r>
              <a:rPr lang="en-US" dirty="0" err="1" smtClean="0"/>
              <a:t>interarrival</a:t>
            </a:r>
            <a:r>
              <a:rPr lang="en-US" dirty="0" smtClean="0"/>
              <a:t> times are IID and exponentially distributed, the number of arrivals n over a given interval (t, </a:t>
            </a:r>
            <a:r>
              <a:rPr lang="en-US" dirty="0" err="1" smtClean="0"/>
              <a:t>t+x</a:t>
            </a:r>
            <a:r>
              <a:rPr lang="en-US" dirty="0" smtClean="0"/>
              <a:t>) has a Poisson distribution</a:t>
            </a:r>
          </a:p>
          <a:p>
            <a:r>
              <a:rPr lang="en-US" dirty="0" smtClean="0"/>
              <a:t>This arrival process is referred to as a </a:t>
            </a:r>
            <a:r>
              <a:rPr lang="en-US" b="1" i="1" dirty="0" smtClean="0">
                <a:solidFill>
                  <a:srgbClr val="7030A0"/>
                </a:solidFill>
              </a:rPr>
              <a:t>Poisson process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952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Poisson Processes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Merging of k Poisson streams with mean rate of </a:t>
                </a:r>
                <a:r>
                  <a:rPr lang="en-US" dirty="0" smtClean="0">
                    <a:sym typeface="Symbol" panose="05050102010706020507" pitchFamily="18" charset="2"/>
                  </a:rPr>
                  <a:t></a:t>
                </a:r>
                <a:r>
                  <a:rPr lang="en-US" baseline="-25000" dirty="0" err="1" smtClean="0"/>
                  <a:t>i</a:t>
                </a:r>
                <a:r>
                  <a:rPr lang="en-US" dirty="0" smtClean="0"/>
                  <a:t> results in a Poisson stream with mean rate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If a Poisson stream is split into k </a:t>
                </a:r>
                <a:r>
                  <a:rPr lang="en-US" dirty="0" err="1" smtClean="0"/>
                  <a:t>substreams</a:t>
                </a:r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Probability of a job going to the </a:t>
                </a:r>
                <a:r>
                  <a:rPr lang="en-US" dirty="0" err="1" smtClean="0"/>
                  <a:t>i</a:t>
                </a:r>
                <a:r>
                  <a:rPr lang="en-US" baseline="30000" dirty="0" err="1" smtClean="0"/>
                  <a:t>th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substream</a:t>
                </a:r>
                <a:r>
                  <a:rPr lang="en-US" dirty="0" smtClean="0"/>
                  <a:t> is p</a:t>
                </a:r>
                <a:r>
                  <a:rPr lang="en-US" baseline="-25000" dirty="0" smtClean="0"/>
                  <a:t>i</a:t>
                </a:r>
              </a:p>
              <a:p>
                <a:pPr lvl="1"/>
                <a:r>
                  <a:rPr lang="en-US" dirty="0" smtClean="0"/>
                  <a:t>Each </a:t>
                </a:r>
                <a:r>
                  <a:rPr lang="en-US" dirty="0" err="1" smtClean="0"/>
                  <a:t>substream</a:t>
                </a:r>
                <a:r>
                  <a:rPr lang="en-US" dirty="0" smtClean="0"/>
                  <a:t> is </a:t>
                </a:r>
                <a:r>
                  <a:rPr lang="en-US" dirty="0" err="1" smtClean="0"/>
                  <a:t>Possion</a:t>
                </a:r>
                <a:r>
                  <a:rPr lang="en-US" dirty="0" smtClean="0"/>
                  <a:t> with a mean rate of p</a:t>
                </a:r>
                <a:r>
                  <a:rPr lang="en-US" baseline="-25000" dirty="0" smtClean="0"/>
                  <a:t>i</a:t>
                </a:r>
                <a:r>
                  <a:rPr lang="en-US" dirty="0" smtClean="0">
                    <a:sym typeface="Symbol" panose="05050102010706020507" pitchFamily="18" charset="2"/>
                  </a:rPr>
                  <a:t>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82" t="-3111"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539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Poisson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arrivals to a single server with exponential service time are Poisson with </a:t>
            </a:r>
            <a:r>
              <a:rPr lang="en-US" dirty="0" smtClean="0">
                <a:sym typeface="Symbol" panose="05050102010706020507" pitchFamily="18" charset="2"/>
              </a:rPr>
              <a:t></a:t>
            </a:r>
            <a:endParaRPr lang="en-US" dirty="0" smtClean="0"/>
          </a:p>
          <a:p>
            <a:pPr lvl="1"/>
            <a:r>
              <a:rPr lang="en-US" dirty="0" smtClean="0"/>
              <a:t>The departures are also Poisson with the same rate </a:t>
            </a:r>
            <a:r>
              <a:rPr lang="en-US" dirty="0" smtClean="0">
                <a:sym typeface="Symbol" panose="05050102010706020507" pitchFamily="18" charset="2"/>
              </a:rPr>
              <a:t>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125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among Stochastic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2667000" y="2590800"/>
            <a:ext cx="3657600" cy="3639098"/>
            <a:chOff x="2743200" y="1752600"/>
            <a:chExt cx="3657600" cy="3639098"/>
          </a:xfrm>
        </p:grpSpPr>
        <p:sp>
          <p:nvSpPr>
            <p:cNvPr id="5" name="TextBox 4"/>
            <p:cNvSpPr txBox="1"/>
            <p:nvPr/>
          </p:nvSpPr>
          <p:spPr>
            <a:xfrm>
              <a:off x="3886200" y="4176100"/>
              <a:ext cx="136447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Poisson </a:t>
              </a:r>
            </a:p>
            <a:p>
              <a:pPr algn="ctr"/>
              <a:r>
                <a:rPr lang="en-US" dirty="0" smtClean="0"/>
                <a:t>processes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3730238" y="3791498"/>
              <a:ext cx="1676400" cy="16002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86200" y="2947168"/>
              <a:ext cx="166103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Birth-death </a:t>
              </a:r>
            </a:p>
            <a:p>
              <a:r>
                <a:rPr lang="en-US" dirty="0" smtClean="0"/>
                <a:t>processes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276600" y="2819400"/>
              <a:ext cx="2590800" cy="257229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49378" y="2351068"/>
              <a:ext cx="24336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Markov Processes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2743200" y="1752600"/>
              <a:ext cx="3657600" cy="363909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5395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Interarrival</a:t>
            </a:r>
            <a:r>
              <a:rPr lang="en-US" dirty="0" smtClean="0"/>
              <a:t>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arrive at times 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, …</a:t>
            </a:r>
            <a:r>
              <a:rPr lang="en-US" dirty="0" err="1" smtClean="0"/>
              <a:t>t</a:t>
            </a:r>
            <a:r>
              <a:rPr lang="en-US" baseline="-25000" dirty="0" err="1" smtClean="0"/>
              <a:t>j</a:t>
            </a:r>
            <a:endParaRPr lang="en-US" baseline="-25000" dirty="0" smtClean="0"/>
          </a:p>
          <a:p>
            <a:pPr lvl="1"/>
            <a:r>
              <a:rPr lang="en-US" dirty="0" smtClean="0"/>
              <a:t>Random variables </a:t>
            </a:r>
            <a:r>
              <a:rPr lang="en-US" dirty="0" smtClean="0">
                <a:sym typeface="Symbol" panose="05050102010706020507" pitchFamily="18" charset="2"/>
              </a:rPr>
              <a:t></a:t>
            </a:r>
            <a:r>
              <a:rPr lang="en-US" baseline="-25000" dirty="0" smtClean="0">
                <a:sym typeface="Symbol" panose="05050102010706020507" pitchFamily="18" charset="2"/>
              </a:rPr>
              <a:t>j</a:t>
            </a:r>
            <a:r>
              <a:rPr lang="en-US" dirty="0" smtClean="0">
                <a:sym typeface="Symbol" panose="05050102010706020507" pitchFamily="18" charset="2"/>
              </a:rPr>
              <a:t> = </a:t>
            </a:r>
            <a:r>
              <a:rPr lang="en-US" dirty="0" err="1" smtClean="0">
                <a:sym typeface="Symbol" panose="05050102010706020507" pitchFamily="18" charset="2"/>
              </a:rPr>
              <a:t>t</a:t>
            </a:r>
            <a:r>
              <a:rPr lang="en-US" baseline="-25000" dirty="0" err="1" smtClean="0">
                <a:sym typeface="Symbol" panose="05050102010706020507" pitchFamily="18" charset="2"/>
              </a:rPr>
              <a:t>j</a:t>
            </a:r>
            <a:r>
              <a:rPr lang="en-US" dirty="0" smtClean="0">
                <a:sym typeface="Symbol" panose="05050102010706020507" pitchFamily="18" charset="2"/>
              </a:rPr>
              <a:t> – t</a:t>
            </a:r>
            <a:r>
              <a:rPr lang="en-US" baseline="-25000" dirty="0" smtClean="0">
                <a:sym typeface="Symbol" panose="05050102010706020507" pitchFamily="18" charset="2"/>
              </a:rPr>
              <a:t>j-1</a:t>
            </a:r>
            <a:r>
              <a:rPr lang="en-US" dirty="0" smtClean="0">
                <a:sym typeface="Symbol" panose="05050102010706020507" pitchFamily="18" charset="2"/>
              </a:rPr>
              <a:t> are called </a:t>
            </a:r>
            <a:r>
              <a:rPr lang="en-US" b="1" i="1" dirty="0" err="1" smtClean="0">
                <a:solidFill>
                  <a:srgbClr val="7030A0"/>
                </a:solidFill>
                <a:sym typeface="Symbol" panose="05050102010706020507" pitchFamily="18" charset="2"/>
              </a:rPr>
              <a:t>interarrival</a:t>
            </a:r>
            <a:r>
              <a:rPr lang="en-US" b="1" i="1" dirty="0" smtClean="0">
                <a:solidFill>
                  <a:srgbClr val="7030A0"/>
                </a:solidFill>
                <a:sym typeface="Symbol" panose="05050102010706020507" pitchFamily="18" charset="2"/>
              </a:rPr>
              <a:t> times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</a:t>
            </a:r>
            <a:r>
              <a:rPr lang="en-US" baseline="-25000" dirty="0" smtClean="0">
                <a:sym typeface="Symbol" panose="05050102010706020507" pitchFamily="18" charset="2"/>
              </a:rPr>
              <a:t>j</a:t>
            </a:r>
            <a:r>
              <a:rPr lang="en-US" dirty="0" smtClean="0">
                <a:sym typeface="Symbol" panose="05050102010706020507" pitchFamily="18" charset="2"/>
              </a:rPr>
              <a:t> form a sequence of independent and identically distributed (IID) random variables</a:t>
            </a:r>
            <a:endParaRPr lang="en-US" b="1" i="1" dirty="0" smtClean="0">
              <a:sym typeface="Symbol" panose="05050102010706020507" pitchFamily="18" charset="2"/>
            </a:endParaRP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A typical arrival process is the Poisson process</a:t>
            </a:r>
          </a:p>
          <a:p>
            <a:pPr lvl="3"/>
            <a:r>
              <a:rPr lang="en-US" dirty="0" err="1" smtClean="0">
                <a:sym typeface="Symbol" panose="05050102010706020507" pitchFamily="18" charset="2"/>
              </a:rPr>
              <a:t>Interarrival</a:t>
            </a:r>
            <a:r>
              <a:rPr lang="en-US" dirty="0" smtClean="0">
                <a:sym typeface="Symbol" panose="05050102010706020507" pitchFamily="18" charset="2"/>
              </a:rPr>
              <a:t> times are IID and exponentially distributed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237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51287-7E9D-4C61-AC3B-F52EB79C8478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White Slide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endParaRPr lang="en-US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Time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know how much time each student spends on a lab computer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This is called the </a:t>
            </a:r>
            <a:r>
              <a:rPr lang="en-US" b="1" i="1" dirty="0" smtClean="0">
                <a:solidFill>
                  <a:srgbClr val="7030A0"/>
                </a:solidFill>
                <a:sym typeface="Symbol" panose="05050102010706020507" pitchFamily="18" charset="2"/>
              </a:rPr>
              <a:t>service time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Often assumed to be IID as described by the exponential distribution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60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number of lab </a:t>
            </a:r>
            <a:r>
              <a:rPr lang="en-US" smtClean="0"/>
              <a:t>computers </a:t>
            </a:r>
            <a:r>
              <a:rPr lang="en-US" smtClean="0"/>
              <a:t>is considered </a:t>
            </a:r>
            <a:r>
              <a:rPr lang="en-US" dirty="0" smtClean="0"/>
              <a:t>as part of the same queueing system</a:t>
            </a:r>
          </a:p>
          <a:p>
            <a:pPr lvl="1"/>
            <a:r>
              <a:rPr lang="en-US" dirty="0" smtClean="0"/>
              <a:t>Assumed to be identical</a:t>
            </a:r>
          </a:p>
          <a:p>
            <a:pPr lvl="1"/>
            <a:r>
              <a:rPr lang="en-US" dirty="0" smtClean="0"/>
              <a:t>If not identical</a:t>
            </a:r>
          </a:p>
          <a:p>
            <a:pPr lvl="2"/>
            <a:r>
              <a:rPr lang="en-US" dirty="0" smtClean="0"/>
              <a:t>Divide up computer into identical groups</a:t>
            </a:r>
          </a:p>
          <a:p>
            <a:pPr lvl="2"/>
            <a:r>
              <a:rPr lang="en-US" dirty="0" smtClean="0"/>
              <a:t>Each group has its own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7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maximum number of students who can </a:t>
            </a:r>
            <a:r>
              <a:rPr lang="en-US" i="1" dirty="0" smtClean="0"/>
              <a:t>wait</a:t>
            </a:r>
            <a:r>
              <a:rPr lang="en-US" dirty="0" smtClean="0"/>
              <a:t> and </a:t>
            </a:r>
            <a:r>
              <a:rPr lang="en-US" i="1" dirty="0" smtClean="0"/>
              <a:t>use</a:t>
            </a:r>
            <a:r>
              <a:rPr lang="en-US" dirty="0" smtClean="0"/>
              <a:t> the computers at the computer lab</a:t>
            </a:r>
          </a:p>
          <a:p>
            <a:pPr lvl="1"/>
            <a:r>
              <a:rPr lang="en-US" dirty="0" smtClean="0"/>
              <a:t>To avoid long waiting time</a:t>
            </a:r>
          </a:p>
          <a:p>
            <a:r>
              <a:rPr lang="en-US" dirty="0" smtClean="0"/>
              <a:t>If the total number is large, it is easier to analyze the system assuming infinite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20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total number of students who can </a:t>
            </a:r>
            <a:r>
              <a:rPr lang="en-US" i="1" dirty="0" smtClean="0"/>
              <a:t>potentially</a:t>
            </a:r>
            <a:r>
              <a:rPr lang="en-US" dirty="0" smtClean="0"/>
              <a:t> come to the computer lab</a:t>
            </a:r>
          </a:p>
          <a:p>
            <a:pPr lvl="1"/>
            <a:r>
              <a:rPr lang="en-US" dirty="0" smtClean="0"/>
              <a:t>This number can be significantly greater than the system capacity </a:t>
            </a:r>
          </a:p>
          <a:p>
            <a:r>
              <a:rPr lang="en-US" dirty="0" smtClean="0"/>
              <a:t>If this size is large, it is easier to analyze it assuming infinite population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02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students are served according to the first come, first served (FCFS) policy</a:t>
            </a:r>
          </a:p>
          <a:p>
            <a:r>
              <a:rPr lang="en-US" dirty="0" smtClean="0"/>
              <a:t>Other policies are possible</a:t>
            </a:r>
          </a:p>
          <a:p>
            <a:pPr lvl="1"/>
            <a:r>
              <a:rPr lang="en-US" dirty="0" smtClean="0"/>
              <a:t>Last come, first served </a:t>
            </a:r>
          </a:p>
          <a:p>
            <a:pPr lvl="1"/>
            <a:r>
              <a:rPr lang="en-US" dirty="0" smtClean="0"/>
              <a:t>Round robin </a:t>
            </a:r>
          </a:p>
          <a:p>
            <a:pPr lvl="1"/>
            <a:r>
              <a:rPr lang="en-US" dirty="0" smtClean="0"/>
              <a:t>Shortest processing time first </a:t>
            </a:r>
          </a:p>
          <a:p>
            <a:pPr lvl="1"/>
            <a:r>
              <a:rPr lang="en-US" dirty="0" smtClean="0"/>
              <a:t>Shortest remaining time first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23258"/>
      </p:ext>
    </p:extLst>
  </p:cSld>
  <p:clrMapOvr>
    <a:masterClrMapping/>
  </p:clrMapOvr>
</p:sld>
</file>

<file path=ppt/theme/theme1.xml><?xml version="1.0" encoding="utf-8"?>
<a:theme xmlns:a="http://schemas.openxmlformats.org/drawingml/2006/main" name="stdlect">
  <a:themeElements>
    <a:clrScheme name="">
      <a:dk1>
        <a:srgbClr val="000000"/>
      </a:dk1>
      <a:lt1>
        <a:srgbClr val="FFFFFF"/>
      </a:lt1>
      <a:dk2>
        <a:srgbClr val="0033CC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tdlect.po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dlect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lect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\\BOW\GEOFF\cs147\slides\stdlect.pot</Template>
  <TotalTime>2240</TotalTime>
  <Pages>67</Pages>
  <Words>1442</Words>
  <Application>Microsoft Office PowerPoint</Application>
  <PresentationFormat>On-screen Show (4:3)</PresentationFormat>
  <Paragraphs>421</Paragraphs>
  <Slides>40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Cambria Math</vt:lpstr>
      <vt:lpstr>Comic Sans MS</vt:lpstr>
      <vt:lpstr>Symbol</vt:lpstr>
      <vt:lpstr>Times New Roman</vt:lpstr>
      <vt:lpstr>stdlect</vt:lpstr>
      <vt:lpstr>Introduction to Queueing Theory</vt:lpstr>
      <vt:lpstr>Why Queueing Theory</vt:lpstr>
      <vt:lpstr>Queueing Notation</vt:lpstr>
      <vt:lpstr>Interarrival Times</vt:lpstr>
      <vt:lpstr>Service Time Distribution</vt:lpstr>
      <vt:lpstr>Number of Servers</vt:lpstr>
      <vt:lpstr>System Capacity</vt:lpstr>
      <vt:lpstr>Population Size</vt:lpstr>
      <vt:lpstr>Service Discipline</vt:lpstr>
      <vt:lpstr>Kendall Notation</vt:lpstr>
      <vt:lpstr>Specifying Distributions</vt:lpstr>
      <vt:lpstr>Bulk Arrivals and Services</vt:lpstr>
      <vt:lpstr>M/M/3/20/1500/FCFS</vt:lpstr>
      <vt:lpstr>Typically, to simplify analyses</vt:lpstr>
      <vt:lpstr>Rules for All Queues</vt:lpstr>
      <vt:lpstr>Rules for All Queues</vt:lpstr>
      <vt:lpstr>Rules for All Queues</vt:lpstr>
      <vt:lpstr>Rules for All Queues</vt:lpstr>
      <vt:lpstr>Rules for All Queues</vt:lpstr>
      <vt:lpstr>Rules for All Queues</vt:lpstr>
      <vt:lpstr>Rules for All Queues</vt:lpstr>
      <vt:lpstr>Rules for All Queues</vt:lpstr>
      <vt:lpstr>Rules for All Queues</vt:lpstr>
      <vt:lpstr>Rules for All Queues</vt:lpstr>
      <vt:lpstr>Relationship Among Random Variables</vt:lpstr>
      <vt:lpstr>Number in System vs. Number in Queue</vt:lpstr>
      <vt:lpstr>Number vs. Time</vt:lpstr>
      <vt:lpstr>Time in System vs. Time in Queue</vt:lpstr>
      <vt:lpstr>Little’s Law</vt:lpstr>
      <vt:lpstr>Proof</vt:lpstr>
      <vt:lpstr>Little’s Law Applied</vt:lpstr>
      <vt:lpstr>Example</vt:lpstr>
      <vt:lpstr>Types of Stochastic Processes</vt:lpstr>
      <vt:lpstr>Markov Processes</vt:lpstr>
      <vt:lpstr>Birth-Death Process</vt:lpstr>
      <vt:lpstr>Poisson Processes</vt:lpstr>
      <vt:lpstr>More on Poisson Processes</vt:lpstr>
      <vt:lpstr>More on Poisson Processes</vt:lpstr>
      <vt:lpstr>Relationship among Stochastic Processes</vt:lpstr>
      <vt:lpstr>White Slide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Factor Experiments and Two-Factor Full Factorial Designs Without Replications  Experimental Methodology for Software Systems November 13, 1996</dc:title>
  <dc:creator>Peter Reiher</dc:creator>
  <cp:lastModifiedBy>awang90210@gmail.com</cp:lastModifiedBy>
  <cp:revision>1221</cp:revision>
  <cp:lastPrinted>1601-01-01T00:00:00Z</cp:lastPrinted>
  <dcterms:created xsi:type="dcterms:W3CDTF">1996-11-06T17:08:26Z</dcterms:created>
  <dcterms:modified xsi:type="dcterms:W3CDTF">2020-12-21T15:37:14Z</dcterms:modified>
</cp:coreProperties>
</file>