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2.xml" ContentType="application/vnd.openxmlformats-officedocument.drawingml.chart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rts/chart3.xml" ContentType="application/vnd.openxmlformats-officedocument.drawingml.char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charts/chart4.xml" ContentType="application/vnd.openxmlformats-officedocument.drawingml.chart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charts/chart5.xml" ContentType="application/vnd.openxmlformats-officedocument.drawingml.chart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charts/chart6.xml" ContentType="application/vnd.openxmlformats-officedocument.drawingml.chart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charts/chart7.xml" ContentType="application/vnd.openxmlformats-officedocument.drawingml.chart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charts/chart8.xml" ContentType="application/vnd.openxmlformats-officedocument.drawingml.chart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charts/chart9.xml" ContentType="application/vnd.openxmlformats-officedocument.drawingml.chart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charts/chart10.xml" ContentType="application/vnd.openxmlformats-officedocument.drawingml.chart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charts/chart11.xml" ContentType="application/vnd.openxmlformats-officedocument.drawingml.chart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9" r:id="rId1"/>
  </p:sldMasterIdLst>
  <p:notesMasterIdLst>
    <p:notesMasterId r:id="rId41"/>
  </p:notesMasterIdLst>
  <p:handoutMasterIdLst>
    <p:handoutMasterId r:id="rId42"/>
  </p:handoutMasterIdLst>
  <p:sldIdLst>
    <p:sldId id="323" r:id="rId2"/>
    <p:sldId id="421" r:id="rId3"/>
    <p:sldId id="422" r:id="rId4"/>
    <p:sldId id="387" r:id="rId5"/>
    <p:sldId id="388" r:id="rId6"/>
    <p:sldId id="389" r:id="rId7"/>
    <p:sldId id="390" r:id="rId8"/>
    <p:sldId id="391" r:id="rId9"/>
    <p:sldId id="392" r:id="rId10"/>
    <p:sldId id="427" r:id="rId11"/>
    <p:sldId id="428" r:id="rId12"/>
    <p:sldId id="429" r:id="rId13"/>
    <p:sldId id="430" r:id="rId14"/>
    <p:sldId id="431" r:id="rId15"/>
    <p:sldId id="393" r:id="rId16"/>
    <p:sldId id="394" r:id="rId17"/>
    <p:sldId id="395" r:id="rId18"/>
    <p:sldId id="399" r:id="rId19"/>
    <p:sldId id="400" r:id="rId20"/>
    <p:sldId id="401" r:id="rId21"/>
    <p:sldId id="409" r:id="rId22"/>
    <p:sldId id="410" r:id="rId23"/>
    <p:sldId id="419" r:id="rId24"/>
    <p:sldId id="420" r:id="rId25"/>
    <p:sldId id="423" r:id="rId26"/>
    <p:sldId id="424" r:id="rId27"/>
    <p:sldId id="425" r:id="rId28"/>
    <p:sldId id="405" r:id="rId29"/>
    <p:sldId id="406" r:id="rId30"/>
    <p:sldId id="426" r:id="rId31"/>
    <p:sldId id="407" r:id="rId32"/>
    <p:sldId id="408" r:id="rId33"/>
    <p:sldId id="416" r:id="rId34"/>
    <p:sldId id="418" r:id="rId35"/>
    <p:sldId id="417" r:id="rId36"/>
    <p:sldId id="411" r:id="rId37"/>
    <p:sldId id="412" r:id="rId38"/>
    <p:sldId id="413" r:id="rId39"/>
    <p:sldId id="324" r:id="rId40"/>
  </p:sldIdLst>
  <p:sldSz cx="9144000" cy="6858000" type="screen4x3"/>
  <p:notesSz cx="6858000" cy="9144000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CCFF99"/>
    <a:srgbClr val="FFCC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8000" autoAdjust="0"/>
  </p:normalViewPr>
  <p:slideViewPr>
    <p:cSldViewPr>
      <p:cViewPr varScale="1">
        <p:scale>
          <a:sx n="61" d="100"/>
          <a:sy n="61" d="100"/>
        </p:scale>
        <p:origin x="1354" y="3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ndy\Documents\Teaching\CIS%205930%20Performance%20Evaluation%20(Summer%202011)\lecture%2027\lecture_27_uniform.xlsx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ndy\Documents\Teaching\CIS%205930%20Performance%20Evaluation%20(Summer%202011)\lecture%2027\lecture_27_erlang.xlsx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ndy\Documents\Teaching\CIS%205930%20Performance%20Evaluation%20(Summer%202011)\lecture%2027\lecture_27_weibull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ndy\Documents\Teaching\CIS%205930%20Performance%20Evaluation%20(Summer%202011)\lecture%2027\lecture_27_bernoulli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ndy\Documents\Teaching\CIS%205930%20Performance%20Evaluation%20(Summer%202011)\lecture%2027\lecture_27_binomial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ndy\Documents\Teaching\CIS%205930%20Performance%20Evaluation%20(Summer%202011)\lecture%2027\lecture_27_poisson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ndy\Documents\Teaching\CIS%205930%20Performance%20Evaluation%20(Summer%202011)\lecture%2027\lecture_27_geometric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ndy\Documents\Teaching\CIS%205930%20Performance%20Evaluation%20(Summer%202011)\lecture%2027\lecture_27_pascal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ndy\Documents\Teaching\CIS%205930%20Performance%20Evaluation%20(Summer%202011)\lecture%2027\lecture_27_uniform.xlsx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ndy\Documents\Teaching\CIS%205930%20Performance%20Evaluation%20(Summer%202011)\lecture%2027\lecture_27_normal.xlsx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ndy\Documents\Teaching\CIS%205930%20Performance%20Evaluation%20(Summer%202011)\lecture%2027\lecture_27_exponential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UD(0, 1)</a:t>
            </a:r>
          </a:p>
        </c:rich>
      </c:tx>
      <c:layout/>
      <c:overlay val="0"/>
    </c:title>
    <c:autoTitleDeleted val="0"/>
    <c:plotArea>
      <c:layout/>
      <c:scatterChart>
        <c:scatterStyle val="lineMarker"/>
        <c:varyColors val="0"/>
        <c:ser>
          <c:idx val="0"/>
          <c:order val="0"/>
          <c:tx>
            <c:strRef>
              <c:f>Sheet1!$B$21</c:f>
              <c:strCache>
                <c:ptCount val="1"/>
                <c:pt idx="0">
                  <c:v>f(x)</c:v>
                </c:pt>
              </c:strCache>
            </c:strRef>
          </c:tx>
          <c:spPr>
            <a:ln w="28575">
              <a:noFill/>
            </a:ln>
          </c:spPr>
          <c:xVal>
            <c:numRef>
              <c:f>Sheet1!$A$22:$A$23</c:f>
              <c:numCache>
                <c:formatCode>General</c:formatCode>
                <c:ptCount val="2"/>
                <c:pt idx="0">
                  <c:v>0</c:v>
                </c:pt>
                <c:pt idx="1">
                  <c:v>1</c:v>
                </c:pt>
              </c:numCache>
            </c:numRef>
          </c:xVal>
          <c:yVal>
            <c:numRef>
              <c:f>Sheet1!$B$22:$B$23</c:f>
              <c:numCache>
                <c:formatCode>General</c:formatCode>
                <c:ptCount val="2"/>
                <c:pt idx="0">
                  <c:v>0.5</c:v>
                </c:pt>
                <c:pt idx="1">
                  <c:v>0.5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-1426831760"/>
        <c:axId val="-1426843728"/>
      </c:scatterChart>
      <c:valAx>
        <c:axId val="-1426831760"/>
        <c:scaling>
          <c:orientation val="minMax"/>
          <c:max val="1"/>
          <c:min val="0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x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-1426843728"/>
        <c:crosses val="autoZero"/>
        <c:crossBetween val="midCat"/>
      </c:valAx>
      <c:valAx>
        <c:axId val="-1426843728"/>
        <c:scaling>
          <c:orientation val="minMax"/>
        </c:scaling>
        <c:delete val="0"/>
        <c:axPos val="l"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en-US"/>
                  <a:t>f(x)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-1426831760"/>
        <c:crosses val="autoZero"/>
        <c:crossBetween val="midCat"/>
      </c:valAx>
    </c:plotArea>
    <c:plotVisOnly val="1"/>
    <c:dispBlanksAs val="gap"/>
    <c:showDLblsOverMax val="0"/>
  </c:chart>
  <c:spPr>
    <a:ln>
      <a:noFill/>
    </a:ln>
  </c:spPr>
  <c:txPr>
    <a:bodyPr/>
    <a:lstStyle/>
    <a:p>
      <a:pPr>
        <a:defRPr sz="1200" b="1" i="0"/>
      </a:pPr>
      <a:endParaRPr lang="en-US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Erlang(a = 6, m = 2)</a:t>
            </a:r>
          </a:p>
        </c:rich>
      </c:tx>
      <c:layout/>
      <c:overlay val="0"/>
    </c:title>
    <c:autoTitleDeleted val="0"/>
    <c:plotArea>
      <c:layout/>
      <c:scatterChart>
        <c:scatterStyle val="lineMarker"/>
        <c:varyColors val="0"/>
        <c:ser>
          <c:idx val="0"/>
          <c:order val="0"/>
          <c:tx>
            <c:strRef>
              <c:f>Sheet1!$F$4</c:f>
              <c:strCache>
                <c:ptCount val="1"/>
                <c:pt idx="0">
                  <c:v>f(x)</c:v>
                </c:pt>
              </c:strCache>
            </c:strRef>
          </c:tx>
          <c:marker>
            <c:symbol val="none"/>
          </c:marker>
          <c:xVal>
            <c:numRef>
              <c:f>Sheet1!$A$5:$A$17</c:f>
              <c:numCache>
                <c:formatCode>General</c:formatCode>
                <c:ptCount val="13"/>
                <c:pt idx="0">
                  <c:v>0.1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</c:numCache>
            </c:numRef>
          </c:xVal>
          <c:yVal>
            <c:numRef>
              <c:f>Sheet1!$F$5:$F$17</c:f>
              <c:numCache>
                <c:formatCode>General</c:formatCode>
                <c:ptCount val="13"/>
                <c:pt idx="0">
                  <c:v>2.7318651495044934E-3</c:v>
                </c:pt>
                <c:pt idx="1">
                  <c:v>2.3513381246961503E-2</c:v>
                </c:pt>
                <c:pt idx="2">
                  <c:v>3.9807295031877181E-2</c:v>
                </c:pt>
                <c:pt idx="3">
                  <c:v>5.0544221642719454E-2</c:v>
                </c:pt>
                <c:pt idx="4">
                  <c:v>5.704634655917689E-2</c:v>
                </c:pt>
                <c:pt idx="5">
                  <c:v>6.0360862292649746E-2</c:v>
                </c:pt>
                <c:pt idx="6">
                  <c:v>6.1313240195240391E-2</c:v>
                </c:pt>
                <c:pt idx="7">
                  <c:v>6.0550626872282881E-2</c:v>
                </c:pt>
                <c:pt idx="8">
                  <c:v>5.8577141803494839E-2</c:v>
                </c:pt>
                <c:pt idx="9">
                  <c:v>5.5782540037107448E-2</c:v>
                </c:pt>
                <c:pt idx="10">
                  <c:v>5.2465445232656061E-2</c:v>
                </c:pt>
                <c:pt idx="11">
                  <c:v>4.885214463546203E-2</c:v>
                </c:pt>
                <c:pt idx="12">
                  <c:v>4.5111761078870903E-2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-1426843184"/>
        <c:axId val="-1426842096"/>
      </c:scatterChart>
      <c:valAx>
        <c:axId val="-1426843184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x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-1426842096"/>
        <c:crosses val="autoZero"/>
        <c:crossBetween val="midCat"/>
      </c:valAx>
      <c:valAx>
        <c:axId val="-1426842096"/>
        <c:scaling>
          <c:orientation val="minMax"/>
        </c:scaling>
        <c:delete val="0"/>
        <c:axPos val="l"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en-US"/>
                  <a:t>f(x)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-1426843184"/>
        <c:crosses val="autoZero"/>
        <c:crossBetween val="midCat"/>
      </c:valAx>
    </c:plotArea>
    <c:plotVisOnly val="1"/>
    <c:dispBlanksAs val="gap"/>
    <c:showDLblsOverMax val="0"/>
  </c:chart>
  <c:spPr>
    <a:ln>
      <a:noFill/>
    </a:ln>
  </c:spPr>
  <c:txPr>
    <a:bodyPr/>
    <a:lstStyle/>
    <a:p>
      <a:pPr>
        <a:defRPr sz="1200" b="1"/>
      </a:pPr>
      <a:endParaRPr lang="en-US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Weibull(a = 6, b = 3)</a:t>
            </a:r>
          </a:p>
        </c:rich>
      </c:tx>
      <c:layout/>
      <c:overlay val="0"/>
    </c:title>
    <c:autoTitleDeleted val="0"/>
    <c:plotArea>
      <c:layout/>
      <c:scatterChart>
        <c:scatterStyle val="lineMarker"/>
        <c:varyColors val="0"/>
        <c:ser>
          <c:idx val="0"/>
          <c:order val="0"/>
          <c:tx>
            <c:strRef>
              <c:f>Sheet1!$B$4</c:f>
              <c:strCache>
                <c:ptCount val="1"/>
                <c:pt idx="0">
                  <c:v>f(x)</c:v>
                </c:pt>
              </c:strCache>
            </c:strRef>
          </c:tx>
          <c:marker>
            <c:symbol val="none"/>
          </c:marker>
          <c:xVal>
            <c:numRef>
              <c:f>Sheet1!$A$5:$A$17</c:f>
              <c:numCache>
                <c:formatCode>General</c:formatCode>
                <c:ptCount val="13"/>
                <c:pt idx="0">
                  <c:v>0.1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</c:numCache>
            </c:numRef>
          </c:xVal>
          <c:yVal>
            <c:numRef>
              <c:f>Sheet1!$B$5:$B$17</c:f>
              <c:numCache>
                <c:formatCode>General</c:formatCode>
                <c:ptCount val="13"/>
                <c:pt idx="0">
                  <c:v>1.3888824588626213E-4</c:v>
                </c:pt>
                <c:pt idx="1">
                  <c:v>1.3824737091480223E-2</c:v>
                </c:pt>
                <c:pt idx="2">
                  <c:v>5.3535580238960351E-2</c:v>
                </c:pt>
                <c:pt idx="3">
                  <c:v>0.11031211282307443</c:v>
                </c:pt>
                <c:pt idx="4">
                  <c:v>0.16523712871242363</c:v>
                </c:pt>
                <c:pt idx="5">
                  <c:v>0.19466133033672595</c:v>
                </c:pt>
                <c:pt idx="6">
                  <c:v>0.18393972058572117</c:v>
                </c:pt>
                <c:pt idx="7">
                  <c:v>0.13906570163846999</c:v>
                </c:pt>
                <c:pt idx="8">
                  <c:v>8.3063209064555873E-2</c:v>
                </c:pt>
                <c:pt idx="9">
                  <c:v>3.8495383100624288E-2</c:v>
                </c:pt>
                <c:pt idx="10">
                  <c:v>1.3553295340580277E-2</c:v>
                </c:pt>
                <c:pt idx="11">
                  <c:v>3.5425353399546641E-3</c:v>
                </c:pt>
                <c:pt idx="12">
                  <c:v>6.7092525580502371E-4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-1426841008"/>
        <c:axId val="-1426840464"/>
      </c:scatterChart>
      <c:valAx>
        <c:axId val="-1426841008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x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-1426840464"/>
        <c:crosses val="autoZero"/>
        <c:crossBetween val="midCat"/>
      </c:valAx>
      <c:valAx>
        <c:axId val="-1426840464"/>
        <c:scaling>
          <c:orientation val="minMax"/>
        </c:scaling>
        <c:delete val="0"/>
        <c:axPos val="l"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en-US"/>
                  <a:t>f(x)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-1426841008"/>
        <c:crosses val="autoZero"/>
        <c:crossBetween val="midCat"/>
      </c:valAx>
    </c:plotArea>
    <c:plotVisOnly val="1"/>
    <c:dispBlanksAs val="gap"/>
    <c:showDLblsOverMax val="0"/>
  </c:chart>
  <c:spPr>
    <a:ln>
      <a:noFill/>
    </a:ln>
  </c:spPr>
  <c:txPr>
    <a:bodyPr/>
    <a:lstStyle/>
    <a:p>
      <a:pPr>
        <a:defRPr sz="1200" b="1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Bernoulli(0.9)</a:t>
            </a:r>
          </a:p>
        </c:rich>
      </c:tx>
      <c:layout/>
      <c:overlay val="0"/>
    </c:title>
    <c:autoTitleDeleted val="0"/>
    <c:plotArea>
      <c:layout/>
      <c:scatterChart>
        <c:scatterStyle val="lineMarker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f(x)</c:v>
                </c:pt>
              </c:strCache>
            </c:strRef>
          </c:tx>
          <c:spPr>
            <a:ln w="28575">
              <a:noFill/>
            </a:ln>
          </c:spPr>
          <c:xVal>
            <c:numRef>
              <c:f>Sheet1!$A$2:$A$3</c:f>
              <c:numCache>
                <c:formatCode>General</c:formatCode>
                <c:ptCount val="2"/>
                <c:pt idx="0">
                  <c:v>0</c:v>
                </c:pt>
                <c:pt idx="1">
                  <c:v>1</c:v>
                </c:pt>
              </c:numCache>
            </c:numRef>
          </c:xVal>
          <c:yVal>
            <c:numRef>
              <c:f>Sheet1!$B$2:$B$3</c:f>
              <c:numCache>
                <c:formatCode>General</c:formatCode>
                <c:ptCount val="2"/>
                <c:pt idx="0">
                  <c:v>0.1</c:v>
                </c:pt>
                <c:pt idx="1">
                  <c:v>0.9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-1426833936"/>
        <c:axId val="-1426837200"/>
      </c:scatterChart>
      <c:valAx>
        <c:axId val="-1426833936"/>
        <c:scaling>
          <c:orientation val="minMax"/>
          <c:max val="1"/>
          <c:min val="0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x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-1426837200"/>
        <c:crosses val="autoZero"/>
        <c:crossBetween val="midCat"/>
        <c:majorUnit val="1"/>
      </c:valAx>
      <c:valAx>
        <c:axId val="-1426837200"/>
        <c:scaling>
          <c:orientation val="minMax"/>
        </c:scaling>
        <c:delete val="0"/>
        <c:axPos val="l"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en-US"/>
                  <a:t>f(x)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-1426833936"/>
        <c:crosses val="autoZero"/>
        <c:crossBetween val="midCat"/>
      </c:valAx>
    </c:plotArea>
    <c:plotVisOnly val="1"/>
    <c:dispBlanksAs val="gap"/>
    <c:showDLblsOverMax val="0"/>
  </c:chart>
  <c:spPr>
    <a:ln>
      <a:noFill/>
    </a:ln>
  </c:spPr>
  <c:txPr>
    <a:bodyPr/>
    <a:lstStyle/>
    <a:p>
      <a:pPr>
        <a:defRPr sz="1200" b="1"/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binomial(p = 0.5, n = 12)</a:t>
            </a:r>
          </a:p>
        </c:rich>
      </c:tx>
      <c:layout/>
      <c:overlay val="0"/>
    </c:title>
    <c:autoTitleDeleted val="0"/>
    <c:plotArea>
      <c:layout/>
      <c:scatterChart>
        <c:scatterStyle val="lineMarker"/>
        <c:varyColors val="0"/>
        <c:ser>
          <c:idx val="0"/>
          <c:order val="0"/>
          <c:tx>
            <c:strRef>
              <c:f>Sheet1!$B$4</c:f>
              <c:strCache>
                <c:ptCount val="1"/>
                <c:pt idx="0">
                  <c:v>f(x)</c:v>
                </c:pt>
              </c:strCache>
            </c:strRef>
          </c:tx>
          <c:spPr>
            <a:ln w="28575">
              <a:noFill/>
            </a:ln>
          </c:spPr>
          <c:xVal>
            <c:numRef>
              <c:f>Sheet1!$A$5:$A$17</c:f>
              <c:numCache>
                <c:formatCode>General</c:formatCode>
                <c:ptCount val="13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</c:numCache>
            </c:numRef>
          </c:xVal>
          <c:yVal>
            <c:numRef>
              <c:f>Sheet1!$B$5:$B$17</c:f>
              <c:numCache>
                <c:formatCode>General</c:formatCode>
                <c:ptCount val="13"/>
                <c:pt idx="0">
                  <c:v>2.44140625E-4</c:v>
                </c:pt>
                <c:pt idx="1">
                  <c:v>2.9296875E-3</c:v>
                </c:pt>
                <c:pt idx="2">
                  <c:v>1.611328125E-2</c:v>
                </c:pt>
                <c:pt idx="3">
                  <c:v>5.37109375E-2</c:v>
                </c:pt>
                <c:pt idx="4">
                  <c:v>0.120849609375</c:v>
                </c:pt>
                <c:pt idx="5">
                  <c:v>0.193359375</c:v>
                </c:pt>
                <c:pt idx="6">
                  <c:v>0.22558593749999994</c:v>
                </c:pt>
                <c:pt idx="7">
                  <c:v>0.193359375</c:v>
                </c:pt>
                <c:pt idx="8">
                  <c:v>0.120849609375</c:v>
                </c:pt>
                <c:pt idx="9">
                  <c:v>5.37109375E-2</c:v>
                </c:pt>
                <c:pt idx="10">
                  <c:v>1.611328125E-2</c:v>
                </c:pt>
                <c:pt idx="11">
                  <c:v>2.9296875E-3</c:v>
                </c:pt>
                <c:pt idx="12">
                  <c:v>2.44140625E-4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-1426842640"/>
        <c:axId val="-1426837744"/>
      </c:scatterChart>
      <c:valAx>
        <c:axId val="-1426842640"/>
        <c:scaling>
          <c:orientation val="minMax"/>
          <c:max val="12"/>
          <c:min val="0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x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-1426837744"/>
        <c:crosses val="autoZero"/>
        <c:crossBetween val="midCat"/>
      </c:valAx>
      <c:valAx>
        <c:axId val="-1426837744"/>
        <c:scaling>
          <c:orientation val="minMax"/>
        </c:scaling>
        <c:delete val="0"/>
        <c:axPos val="l"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en-US"/>
                  <a:t>f(x)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-1426842640"/>
        <c:crosses val="autoZero"/>
        <c:crossBetween val="midCat"/>
      </c:valAx>
    </c:plotArea>
    <c:plotVisOnly val="1"/>
    <c:dispBlanksAs val="gap"/>
    <c:showDLblsOverMax val="0"/>
  </c:chart>
  <c:spPr>
    <a:ln>
      <a:noFill/>
    </a:ln>
  </c:spPr>
  <c:txPr>
    <a:bodyPr/>
    <a:lstStyle/>
    <a:p>
      <a:pPr>
        <a:defRPr sz="1200" b="1"/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Poisson(lamda = 6)</a:t>
            </a:r>
          </a:p>
        </c:rich>
      </c:tx>
      <c:layout/>
      <c:overlay val="0"/>
    </c:title>
    <c:autoTitleDeleted val="0"/>
    <c:plotArea>
      <c:layout/>
      <c:scatterChart>
        <c:scatterStyle val="lineMarker"/>
        <c:varyColors val="0"/>
        <c:ser>
          <c:idx val="0"/>
          <c:order val="0"/>
          <c:tx>
            <c:strRef>
              <c:f>Sheet1!$B$3</c:f>
              <c:strCache>
                <c:ptCount val="1"/>
                <c:pt idx="0">
                  <c:v>f(x)</c:v>
                </c:pt>
              </c:strCache>
            </c:strRef>
          </c:tx>
          <c:spPr>
            <a:ln w="28575">
              <a:noFill/>
            </a:ln>
          </c:spPr>
          <c:xVal>
            <c:numRef>
              <c:f>Sheet1!$A$4:$A$17</c:f>
              <c:numCache>
                <c:formatCode>General</c:formatCode>
                <c:ptCount val="14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</c:numCache>
            </c:numRef>
          </c:xVal>
          <c:yVal>
            <c:numRef>
              <c:f>Sheet1!$B$4:$B$17</c:f>
              <c:numCache>
                <c:formatCode>General</c:formatCode>
                <c:ptCount val="14"/>
                <c:pt idx="0">
                  <c:v>2.4787521766663585E-3</c:v>
                </c:pt>
                <c:pt idx="1">
                  <c:v>1.4872513059998151E-2</c:v>
                </c:pt>
                <c:pt idx="2">
                  <c:v>4.4617539179994455E-2</c:v>
                </c:pt>
                <c:pt idx="3">
                  <c:v>8.9235078359988909E-2</c:v>
                </c:pt>
                <c:pt idx="4">
                  <c:v>0.13385261753998337</c:v>
                </c:pt>
                <c:pt idx="5">
                  <c:v>0.16062314104798003</c:v>
                </c:pt>
                <c:pt idx="6">
                  <c:v>0.16062314104798003</c:v>
                </c:pt>
                <c:pt idx="7">
                  <c:v>0.13767697804112575</c:v>
                </c:pt>
                <c:pt idx="8">
                  <c:v>0.1032577335308443</c:v>
                </c:pt>
                <c:pt idx="9">
                  <c:v>6.8838489020562874E-2</c:v>
                </c:pt>
                <c:pt idx="10">
                  <c:v>4.1303093412337726E-2</c:v>
                </c:pt>
                <c:pt idx="11">
                  <c:v>2.2528960043093304E-2</c:v>
                </c:pt>
                <c:pt idx="12">
                  <c:v>1.1264480021546652E-2</c:v>
                </c:pt>
                <c:pt idx="13">
                  <c:v>5.1989907791753776E-3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-1426846448"/>
        <c:axId val="-1426844816"/>
      </c:scatterChart>
      <c:valAx>
        <c:axId val="-1426846448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x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-1426844816"/>
        <c:crosses val="autoZero"/>
        <c:crossBetween val="midCat"/>
      </c:valAx>
      <c:valAx>
        <c:axId val="-1426844816"/>
        <c:scaling>
          <c:orientation val="minMax"/>
        </c:scaling>
        <c:delete val="0"/>
        <c:axPos val="l"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en-US"/>
                  <a:t>f(x)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-1426846448"/>
        <c:crosses val="autoZero"/>
        <c:crossBetween val="midCat"/>
      </c:valAx>
    </c:plotArea>
    <c:plotVisOnly val="1"/>
    <c:dispBlanksAs val="gap"/>
    <c:showDLblsOverMax val="0"/>
  </c:chart>
  <c:spPr>
    <a:ln>
      <a:noFill/>
    </a:ln>
  </c:spPr>
  <c:txPr>
    <a:bodyPr/>
    <a:lstStyle/>
    <a:p>
      <a:pPr>
        <a:defRPr sz="1200" b="1"/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G(p = 0.5)</a:t>
            </a:r>
          </a:p>
        </c:rich>
      </c:tx>
      <c:layout/>
      <c:overlay val="0"/>
    </c:title>
    <c:autoTitleDeleted val="0"/>
    <c:plotArea>
      <c:layout/>
      <c:scatterChart>
        <c:scatterStyle val="lineMarker"/>
        <c:varyColors val="0"/>
        <c:ser>
          <c:idx val="0"/>
          <c:order val="0"/>
          <c:tx>
            <c:strRef>
              <c:f>Sheet1!$B$3</c:f>
              <c:strCache>
                <c:ptCount val="1"/>
                <c:pt idx="0">
                  <c:v>f(x)</c:v>
                </c:pt>
              </c:strCache>
            </c:strRef>
          </c:tx>
          <c:spPr>
            <a:ln w="28575">
              <a:noFill/>
            </a:ln>
          </c:spPr>
          <c:xVal>
            <c:numRef>
              <c:f>Sheet1!$A$4:$A$15</c:f>
              <c:numCache>
                <c:formatCode>General</c:formatCode>
                <c:ptCount val="12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</c:numCache>
            </c:numRef>
          </c:xVal>
          <c:yVal>
            <c:numRef>
              <c:f>Sheet1!$B$4:$B$15</c:f>
              <c:numCache>
                <c:formatCode>General</c:formatCode>
                <c:ptCount val="12"/>
                <c:pt idx="0">
                  <c:v>0.5</c:v>
                </c:pt>
                <c:pt idx="1">
                  <c:v>0.25</c:v>
                </c:pt>
                <c:pt idx="2">
                  <c:v>0.125</c:v>
                </c:pt>
                <c:pt idx="3">
                  <c:v>6.25E-2</c:v>
                </c:pt>
                <c:pt idx="4">
                  <c:v>3.125E-2</c:v>
                </c:pt>
                <c:pt idx="5">
                  <c:v>1.5625E-2</c:v>
                </c:pt>
                <c:pt idx="6">
                  <c:v>7.8125E-3</c:v>
                </c:pt>
                <c:pt idx="7">
                  <c:v>3.90625E-3</c:v>
                </c:pt>
                <c:pt idx="8">
                  <c:v>1.953125E-3</c:v>
                </c:pt>
                <c:pt idx="9">
                  <c:v>9.765625E-4</c:v>
                </c:pt>
                <c:pt idx="10">
                  <c:v>4.8828125E-4</c:v>
                </c:pt>
                <c:pt idx="11">
                  <c:v>2.44140625E-4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-1426832304"/>
        <c:axId val="-1426833392"/>
      </c:scatterChart>
      <c:valAx>
        <c:axId val="-1426832304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x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-1426833392"/>
        <c:crosses val="autoZero"/>
        <c:crossBetween val="midCat"/>
      </c:valAx>
      <c:valAx>
        <c:axId val="-1426833392"/>
        <c:scaling>
          <c:orientation val="minMax"/>
        </c:scaling>
        <c:delete val="0"/>
        <c:axPos val="l"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en-US"/>
                  <a:t>f(x)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-1426832304"/>
        <c:crosses val="autoZero"/>
        <c:crossBetween val="midCat"/>
      </c:valAx>
    </c:plotArea>
    <c:plotVisOnly val="1"/>
    <c:dispBlanksAs val="gap"/>
    <c:showDLblsOverMax val="0"/>
  </c:chart>
  <c:spPr>
    <a:ln>
      <a:noFill/>
    </a:ln>
  </c:spPr>
  <c:txPr>
    <a:bodyPr/>
    <a:lstStyle/>
    <a:p>
      <a:pPr>
        <a:defRPr sz="1200" b="1"/>
      </a:pPr>
      <a:endParaRPr lang="en-US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Pascal(p = 0.5, m = 2)</a:t>
            </a:r>
          </a:p>
        </c:rich>
      </c:tx>
      <c:layout/>
      <c:overlay val="0"/>
    </c:title>
    <c:autoTitleDeleted val="0"/>
    <c:plotArea>
      <c:layout/>
      <c:scatterChart>
        <c:scatterStyle val="lineMarker"/>
        <c:varyColors val="0"/>
        <c:ser>
          <c:idx val="0"/>
          <c:order val="0"/>
          <c:tx>
            <c:strRef>
              <c:f>Sheet1!$B$4</c:f>
              <c:strCache>
                <c:ptCount val="1"/>
                <c:pt idx="0">
                  <c:v>f(x)</c:v>
                </c:pt>
              </c:strCache>
            </c:strRef>
          </c:tx>
          <c:spPr>
            <a:ln w="28575">
              <a:noFill/>
            </a:ln>
          </c:spPr>
          <c:xVal>
            <c:numRef>
              <c:f>Sheet1!$A$5:$A$15</c:f>
              <c:numCache>
                <c:formatCode>General</c:formatCode>
                <c:ptCount val="11"/>
                <c:pt idx="0">
                  <c:v>2</c:v>
                </c:pt>
                <c:pt idx="1">
                  <c:v>3</c:v>
                </c:pt>
                <c:pt idx="2">
                  <c:v>4</c:v>
                </c:pt>
                <c:pt idx="3">
                  <c:v>5</c:v>
                </c:pt>
                <c:pt idx="4">
                  <c:v>6</c:v>
                </c:pt>
                <c:pt idx="5">
                  <c:v>7</c:v>
                </c:pt>
                <c:pt idx="6">
                  <c:v>8</c:v>
                </c:pt>
                <c:pt idx="7">
                  <c:v>9</c:v>
                </c:pt>
                <c:pt idx="8">
                  <c:v>10</c:v>
                </c:pt>
                <c:pt idx="9">
                  <c:v>11</c:v>
                </c:pt>
                <c:pt idx="10">
                  <c:v>12</c:v>
                </c:pt>
              </c:numCache>
            </c:numRef>
          </c:xVal>
          <c:yVal>
            <c:numRef>
              <c:f>Sheet1!$B$5:$B$15</c:f>
              <c:numCache>
                <c:formatCode>General</c:formatCode>
                <c:ptCount val="11"/>
                <c:pt idx="0">
                  <c:v>0.25</c:v>
                </c:pt>
                <c:pt idx="1">
                  <c:v>0.25</c:v>
                </c:pt>
                <c:pt idx="2">
                  <c:v>0.1875</c:v>
                </c:pt>
                <c:pt idx="3">
                  <c:v>0.125</c:v>
                </c:pt>
                <c:pt idx="4">
                  <c:v>7.8125E-2</c:v>
                </c:pt>
                <c:pt idx="5">
                  <c:v>4.6875E-2</c:v>
                </c:pt>
                <c:pt idx="6">
                  <c:v>2.734375E-2</c:v>
                </c:pt>
                <c:pt idx="7">
                  <c:v>1.5625E-2</c:v>
                </c:pt>
                <c:pt idx="8">
                  <c:v>8.7890625E-3</c:v>
                </c:pt>
                <c:pt idx="9">
                  <c:v>4.8828125E-3</c:v>
                </c:pt>
                <c:pt idx="10">
                  <c:v>2.685546875E-3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-1426831216"/>
        <c:axId val="-1426845904"/>
      </c:scatterChart>
      <c:valAx>
        <c:axId val="-1426831216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x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-1426845904"/>
        <c:crosses val="autoZero"/>
        <c:crossBetween val="midCat"/>
      </c:valAx>
      <c:valAx>
        <c:axId val="-1426845904"/>
        <c:scaling>
          <c:orientation val="minMax"/>
        </c:scaling>
        <c:delete val="0"/>
        <c:axPos val="l"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en-US"/>
                  <a:t>f(x)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-1426831216"/>
        <c:crosses val="autoZero"/>
        <c:crossBetween val="midCat"/>
      </c:valAx>
    </c:plotArea>
    <c:plotVisOnly val="1"/>
    <c:dispBlanksAs val="gap"/>
    <c:showDLblsOverMax val="0"/>
  </c:chart>
  <c:spPr>
    <a:ln>
      <a:noFill/>
    </a:ln>
  </c:spPr>
  <c:txPr>
    <a:bodyPr/>
    <a:lstStyle/>
    <a:p>
      <a:pPr>
        <a:defRPr sz="1200" b="1"/>
      </a:pPr>
      <a:endParaRPr lang="en-US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U(0, 1)</a:t>
            </a:r>
          </a:p>
        </c:rich>
      </c:tx>
      <c:layout/>
      <c:overlay val="0"/>
    </c:title>
    <c:autoTitleDeleted val="0"/>
    <c:plotArea>
      <c:layout/>
      <c:scatterChart>
        <c:scatterStyle val="lineMarker"/>
        <c:varyColors val="0"/>
        <c:ser>
          <c:idx val="0"/>
          <c:order val="0"/>
          <c:tx>
            <c:strRef>
              <c:f>Sheet1!$B$4</c:f>
              <c:strCache>
                <c:ptCount val="1"/>
                <c:pt idx="0">
                  <c:v>f(x)</c:v>
                </c:pt>
              </c:strCache>
            </c:strRef>
          </c:tx>
          <c:marker>
            <c:symbol val="none"/>
          </c:marker>
          <c:xVal>
            <c:numRef>
              <c:f>Sheet1!$A$5:$A$15</c:f>
              <c:numCache>
                <c:formatCode>General</c:formatCode>
                <c:ptCount val="11"/>
                <c:pt idx="0">
                  <c:v>0</c:v>
                </c:pt>
                <c:pt idx="1">
                  <c:v>0.1</c:v>
                </c:pt>
                <c:pt idx="2">
                  <c:v>0.2</c:v>
                </c:pt>
                <c:pt idx="3">
                  <c:v>0.3</c:v>
                </c:pt>
                <c:pt idx="4">
                  <c:v>0.4</c:v>
                </c:pt>
                <c:pt idx="5">
                  <c:v>0.5</c:v>
                </c:pt>
                <c:pt idx="6">
                  <c:v>0.6</c:v>
                </c:pt>
                <c:pt idx="7">
                  <c:v>0.7</c:v>
                </c:pt>
                <c:pt idx="8">
                  <c:v>0.8</c:v>
                </c:pt>
                <c:pt idx="9">
                  <c:v>0.9</c:v>
                </c:pt>
                <c:pt idx="10">
                  <c:v>1</c:v>
                </c:pt>
              </c:numCache>
            </c:numRef>
          </c:xVal>
          <c:yVal>
            <c:numRef>
              <c:f>Sheet1!$B$5:$B$15</c:f>
              <c:numCache>
                <c:formatCode>General</c:formatCode>
                <c:ptCount val="11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  <c:pt idx="6">
                  <c:v>1</c:v>
                </c:pt>
                <c:pt idx="7">
                  <c:v>1</c:v>
                </c:pt>
                <c:pt idx="8">
                  <c:v>1</c:v>
                </c:pt>
                <c:pt idx="9">
                  <c:v>1</c:v>
                </c:pt>
                <c:pt idx="10">
                  <c:v>1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-1426832848"/>
        <c:axId val="-1426838288"/>
      </c:scatterChart>
      <c:valAx>
        <c:axId val="-1426832848"/>
        <c:scaling>
          <c:orientation val="minMax"/>
          <c:max val="1"/>
          <c:min val="0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x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-1426838288"/>
        <c:crosses val="autoZero"/>
        <c:crossBetween val="midCat"/>
      </c:valAx>
      <c:valAx>
        <c:axId val="-1426838288"/>
        <c:scaling>
          <c:orientation val="minMax"/>
        </c:scaling>
        <c:delete val="0"/>
        <c:axPos val="l"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en-US"/>
                  <a:t>f(x)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-1426832848"/>
        <c:crosses val="autoZero"/>
        <c:crossBetween val="midCat"/>
      </c:valAx>
    </c:plotArea>
    <c:plotVisOnly val="1"/>
    <c:dispBlanksAs val="gap"/>
    <c:showDLblsOverMax val="0"/>
  </c:chart>
  <c:spPr>
    <a:ln>
      <a:noFill/>
    </a:ln>
  </c:spPr>
  <c:txPr>
    <a:bodyPr/>
    <a:lstStyle/>
    <a:p>
      <a:pPr>
        <a:defRPr sz="1200" b="1"/>
      </a:pPr>
      <a:endParaRPr lang="en-US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N(0, 1)</a:t>
            </a:r>
          </a:p>
        </c:rich>
      </c:tx>
      <c:layout/>
      <c:overlay val="0"/>
    </c:title>
    <c:autoTitleDeleted val="0"/>
    <c:plotArea>
      <c:layout/>
      <c:scatterChart>
        <c:scatterStyle val="lineMarker"/>
        <c:varyColors val="0"/>
        <c:ser>
          <c:idx val="0"/>
          <c:order val="0"/>
          <c:tx>
            <c:strRef>
              <c:f>Sheet1!$B$1:$B$3</c:f>
              <c:strCache>
                <c:ptCount val="1"/>
                <c:pt idx="0">
                  <c:v>0 1 f(x)</c:v>
                </c:pt>
              </c:strCache>
            </c:strRef>
          </c:tx>
          <c:marker>
            <c:symbol val="none"/>
          </c:marker>
          <c:xVal>
            <c:numRef>
              <c:f>Sheet1!$A$4:$A$44</c:f>
              <c:numCache>
                <c:formatCode>General</c:formatCode>
                <c:ptCount val="41"/>
                <c:pt idx="0">
                  <c:v>-2</c:v>
                </c:pt>
                <c:pt idx="1">
                  <c:v>-1.9</c:v>
                </c:pt>
                <c:pt idx="2">
                  <c:v>-1.8</c:v>
                </c:pt>
                <c:pt idx="3">
                  <c:v>-1.7</c:v>
                </c:pt>
                <c:pt idx="4">
                  <c:v>-1.6</c:v>
                </c:pt>
                <c:pt idx="5">
                  <c:v>-1.5</c:v>
                </c:pt>
                <c:pt idx="6">
                  <c:v>-1.4</c:v>
                </c:pt>
                <c:pt idx="7">
                  <c:v>-1.3</c:v>
                </c:pt>
                <c:pt idx="8">
                  <c:v>-1.2</c:v>
                </c:pt>
                <c:pt idx="9">
                  <c:v>-1.1000000000000001</c:v>
                </c:pt>
                <c:pt idx="10">
                  <c:v>-1</c:v>
                </c:pt>
                <c:pt idx="11">
                  <c:v>-0.9</c:v>
                </c:pt>
                <c:pt idx="12">
                  <c:v>-0.8</c:v>
                </c:pt>
                <c:pt idx="13">
                  <c:v>-0.7</c:v>
                </c:pt>
                <c:pt idx="14">
                  <c:v>-0.6</c:v>
                </c:pt>
                <c:pt idx="15">
                  <c:v>-0.5</c:v>
                </c:pt>
                <c:pt idx="16">
                  <c:v>-0.4</c:v>
                </c:pt>
                <c:pt idx="17">
                  <c:v>-0.3</c:v>
                </c:pt>
                <c:pt idx="18">
                  <c:v>-0.2</c:v>
                </c:pt>
                <c:pt idx="19">
                  <c:v>-0.1</c:v>
                </c:pt>
                <c:pt idx="20">
                  <c:v>0</c:v>
                </c:pt>
                <c:pt idx="21">
                  <c:v>0.1</c:v>
                </c:pt>
                <c:pt idx="22">
                  <c:v>0.2</c:v>
                </c:pt>
                <c:pt idx="23">
                  <c:v>0.3</c:v>
                </c:pt>
                <c:pt idx="24">
                  <c:v>0.4</c:v>
                </c:pt>
                <c:pt idx="25">
                  <c:v>0.5</c:v>
                </c:pt>
                <c:pt idx="26">
                  <c:v>0.6</c:v>
                </c:pt>
                <c:pt idx="27">
                  <c:v>0.7</c:v>
                </c:pt>
                <c:pt idx="28">
                  <c:v>0.8</c:v>
                </c:pt>
                <c:pt idx="29">
                  <c:v>0.9</c:v>
                </c:pt>
                <c:pt idx="30">
                  <c:v>1</c:v>
                </c:pt>
                <c:pt idx="31">
                  <c:v>1.1000000000000001</c:v>
                </c:pt>
                <c:pt idx="32">
                  <c:v>1.2</c:v>
                </c:pt>
                <c:pt idx="33">
                  <c:v>1.3</c:v>
                </c:pt>
                <c:pt idx="34">
                  <c:v>1.4</c:v>
                </c:pt>
                <c:pt idx="35">
                  <c:v>1.5</c:v>
                </c:pt>
                <c:pt idx="36">
                  <c:v>1.6</c:v>
                </c:pt>
                <c:pt idx="37">
                  <c:v>1.7</c:v>
                </c:pt>
                <c:pt idx="38">
                  <c:v>1.8</c:v>
                </c:pt>
                <c:pt idx="39">
                  <c:v>1.9</c:v>
                </c:pt>
                <c:pt idx="40">
                  <c:v>2</c:v>
                </c:pt>
              </c:numCache>
            </c:numRef>
          </c:xVal>
          <c:yVal>
            <c:numRef>
              <c:f>Sheet1!$B$4:$B$44</c:f>
              <c:numCache>
                <c:formatCode>General</c:formatCode>
                <c:ptCount val="41"/>
                <c:pt idx="0">
                  <c:v>5.3990966509663174E-2</c:v>
                </c:pt>
                <c:pt idx="1">
                  <c:v>6.5615814770392772E-2</c:v>
                </c:pt>
                <c:pt idx="2">
                  <c:v>7.8950158295739772E-2</c:v>
                </c:pt>
                <c:pt idx="3">
                  <c:v>9.4049077370746803E-2</c:v>
                </c:pt>
                <c:pt idx="4">
                  <c:v>0.11092083467221391</c:v>
                </c:pt>
                <c:pt idx="5">
                  <c:v>0.12951759565743598</c:v>
                </c:pt>
                <c:pt idx="6">
                  <c:v>0.1497274656259697</c:v>
                </c:pt>
                <c:pt idx="7">
                  <c:v>0.17136859203661928</c:v>
                </c:pt>
                <c:pt idx="8">
                  <c:v>0.19418605497053523</c:v>
                </c:pt>
                <c:pt idx="9">
                  <c:v>0.21785217701832774</c:v>
                </c:pt>
                <c:pt idx="10">
                  <c:v>0.24197072450334595</c:v>
                </c:pt>
                <c:pt idx="11">
                  <c:v>0.26608524988138305</c:v>
                </c:pt>
                <c:pt idx="12">
                  <c:v>0.28969155274256975</c:v>
                </c:pt>
                <c:pt idx="13">
                  <c:v>0.3122539333463753</c:v>
                </c:pt>
                <c:pt idx="14">
                  <c:v>0.33322460287004457</c:v>
                </c:pt>
                <c:pt idx="15">
                  <c:v>0.35206532674131441</c:v>
                </c:pt>
                <c:pt idx="16">
                  <c:v>0.36827014027928023</c:v>
                </c:pt>
                <c:pt idx="17">
                  <c:v>0.38138781543562467</c:v>
                </c:pt>
                <c:pt idx="18">
                  <c:v>0.39104269394992608</c:v>
                </c:pt>
                <c:pt idx="19">
                  <c:v>0.39695254745109615</c:v>
                </c:pt>
                <c:pt idx="20">
                  <c:v>0.39894228037538715</c:v>
                </c:pt>
                <c:pt idx="21">
                  <c:v>0.39695254745109615</c:v>
                </c:pt>
                <c:pt idx="22">
                  <c:v>0.39104269394992608</c:v>
                </c:pt>
                <c:pt idx="23">
                  <c:v>0.38138781543562467</c:v>
                </c:pt>
                <c:pt idx="24">
                  <c:v>0.36827014027928023</c:v>
                </c:pt>
                <c:pt idx="25">
                  <c:v>0.35206532674131441</c:v>
                </c:pt>
                <c:pt idx="26">
                  <c:v>0.33322460287004457</c:v>
                </c:pt>
                <c:pt idx="27">
                  <c:v>0.3122539333463753</c:v>
                </c:pt>
                <c:pt idx="28">
                  <c:v>0.28969155274256975</c:v>
                </c:pt>
                <c:pt idx="29">
                  <c:v>0.26608524988138305</c:v>
                </c:pt>
                <c:pt idx="30">
                  <c:v>0.24197072450334595</c:v>
                </c:pt>
                <c:pt idx="31">
                  <c:v>0.21785217701832774</c:v>
                </c:pt>
                <c:pt idx="32">
                  <c:v>0.19418605497053523</c:v>
                </c:pt>
                <c:pt idx="33">
                  <c:v>0.17136859203661928</c:v>
                </c:pt>
                <c:pt idx="34">
                  <c:v>0.1497274656259697</c:v>
                </c:pt>
                <c:pt idx="35">
                  <c:v>0.12951759565743598</c:v>
                </c:pt>
                <c:pt idx="36">
                  <c:v>0.11092083467221391</c:v>
                </c:pt>
                <c:pt idx="37">
                  <c:v>9.4049077370746803E-2</c:v>
                </c:pt>
                <c:pt idx="38">
                  <c:v>7.8950158295739772E-2</c:v>
                </c:pt>
                <c:pt idx="39">
                  <c:v>6.5615814770392772E-2</c:v>
                </c:pt>
                <c:pt idx="40">
                  <c:v>5.3990966509663174E-2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-1426841552"/>
        <c:axId val="-1426836656"/>
      </c:scatterChart>
      <c:valAx>
        <c:axId val="-1426841552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x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-1426836656"/>
        <c:crosses val="autoZero"/>
        <c:crossBetween val="midCat"/>
      </c:valAx>
      <c:valAx>
        <c:axId val="-1426836656"/>
        <c:scaling>
          <c:orientation val="minMax"/>
        </c:scaling>
        <c:delete val="0"/>
        <c:axPos val="l"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en-US"/>
                  <a:t>f(x)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-1426841552"/>
        <c:crosses val="autoZero"/>
        <c:crossBetween val="midCat"/>
      </c:valAx>
    </c:plotArea>
    <c:plotVisOnly val="1"/>
    <c:dispBlanksAs val="gap"/>
    <c:showDLblsOverMax val="0"/>
  </c:chart>
  <c:spPr>
    <a:ln>
      <a:noFill/>
    </a:ln>
  </c:spPr>
  <c:txPr>
    <a:bodyPr/>
    <a:lstStyle/>
    <a:p>
      <a:pPr>
        <a:defRPr sz="1200" b="1"/>
      </a:pPr>
      <a:endParaRPr lang="en-US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Exp(a = 6)</a:t>
            </a:r>
          </a:p>
        </c:rich>
      </c:tx>
      <c:layout/>
      <c:overlay val="0"/>
    </c:title>
    <c:autoTitleDeleted val="0"/>
    <c:plotArea>
      <c:layout/>
      <c:scatterChart>
        <c:scatterStyle val="lineMarker"/>
        <c:varyColors val="0"/>
        <c:ser>
          <c:idx val="0"/>
          <c:order val="0"/>
          <c:tx>
            <c:strRef>
              <c:f>Sheet1!$B$3</c:f>
              <c:strCache>
                <c:ptCount val="1"/>
                <c:pt idx="0">
                  <c:v>f(x)</c:v>
                </c:pt>
              </c:strCache>
            </c:strRef>
          </c:tx>
          <c:marker>
            <c:symbol val="none"/>
          </c:marker>
          <c:xVal>
            <c:numRef>
              <c:f>Sheet1!$A$4:$A$16</c:f>
              <c:numCache>
                <c:formatCode>General</c:formatCode>
                <c:ptCount val="13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</c:numCache>
            </c:numRef>
          </c:xVal>
          <c:yVal>
            <c:numRef>
              <c:f>Sheet1!$B$4:$B$16</c:f>
              <c:numCache>
                <c:formatCode>General</c:formatCode>
                <c:ptCount val="13"/>
                <c:pt idx="0">
                  <c:v>0.16666666666666666</c:v>
                </c:pt>
                <c:pt idx="1">
                  <c:v>0.14108028748176901</c:v>
                </c:pt>
                <c:pt idx="2">
                  <c:v>0.11942188509563154</c:v>
                </c:pt>
                <c:pt idx="3">
                  <c:v>0.10108844328543889</c:v>
                </c:pt>
                <c:pt idx="4">
                  <c:v>8.5569519838765332E-2</c:v>
                </c:pt>
                <c:pt idx="5">
                  <c:v>7.2433034751179695E-2</c:v>
                </c:pt>
                <c:pt idx="6">
                  <c:v>6.1313240195240384E-2</c:v>
                </c:pt>
                <c:pt idx="7">
                  <c:v>5.1900537319099611E-2</c:v>
                </c:pt>
                <c:pt idx="8">
                  <c:v>4.3932856352621126E-2</c:v>
                </c:pt>
                <c:pt idx="9">
                  <c:v>3.7188360024738298E-2</c:v>
                </c:pt>
                <c:pt idx="10">
                  <c:v>3.1479267139593634E-2</c:v>
                </c:pt>
                <c:pt idx="11">
                  <c:v>2.664662434661565E-2</c:v>
                </c:pt>
                <c:pt idx="12">
                  <c:v>2.2555880539435448E-2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-1426845360"/>
        <c:axId val="-1426844272"/>
      </c:scatterChart>
      <c:valAx>
        <c:axId val="-1426845360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x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-1426844272"/>
        <c:crosses val="autoZero"/>
        <c:crossBetween val="midCat"/>
      </c:valAx>
      <c:valAx>
        <c:axId val="-1426844272"/>
        <c:scaling>
          <c:orientation val="minMax"/>
        </c:scaling>
        <c:delete val="0"/>
        <c:axPos val="l"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en-US"/>
                  <a:t>f(x)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-1426845360"/>
        <c:crosses val="autoZero"/>
        <c:crossBetween val="midCat"/>
      </c:valAx>
    </c:plotArea>
    <c:plotVisOnly val="1"/>
    <c:dispBlanksAs val="gap"/>
    <c:showDLblsOverMax val="0"/>
  </c:chart>
  <c:spPr>
    <a:ln>
      <a:noFill/>
    </a:ln>
  </c:spPr>
  <c:txPr>
    <a:bodyPr/>
    <a:lstStyle/>
    <a:p>
      <a:pPr>
        <a:defRPr sz="1200" b="1"/>
      </a:pPr>
      <a:endParaRPr lang="en-US"/>
    </a:p>
  </c:txPr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w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wmf"/></Relationships>
</file>

<file path=ppt/drawings/_rels/vmlDrawing1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7.wmf"/><Relationship Id="rId1" Type="http://schemas.openxmlformats.org/officeDocument/2006/relationships/image" Target="../media/image16.wmf"/></Relationships>
</file>

<file path=ppt/drawings/_rels/vmlDrawing1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wmf"/></Relationships>
</file>

<file path=ppt/drawings/_rels/vmlDrawing17.vml.rels><?xml version="1.0" encoding="UTF-8" standalone="yes"?>
<Relationships xmlns="http://schemas.openxmlformats.org/package/2006/relationships"><Relationship Id="rId3" Type="http://schemas.openxmlformats.org/officeDocument/2006/relationships/image" Target="../media/image21.wmf"/><Relationship Id="rId2" Type="http://schemas.openxmlformats.org/officeDocument/2006/relationships/image" Target="../media/image20.wmf"/><Relationship Id="rId1" Type="http://schemas.openxmlformats.org/officeDocument/2006/relationships/image" Target="../media/image19.wmf"/><Relationship Id="rId4" Type="http://schemas.openxmlformats.org/officeDocument/2006/relationships/image" Target="../media/image2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2073409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0963" name="Rectangle 3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9350" y="692150"/>
            <a:ext cx="4559300" cy="34163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237309955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41987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71645649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856027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045682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216078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883332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912492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929662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442924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36094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43011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88585299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56836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43011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56632235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43011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802590906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43011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831719020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2290420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8931128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6190620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9577771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9371333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43011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894699933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2776956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43011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18520890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7545570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1015610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1188193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6489906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78851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86605574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083096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401875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520387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34658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19701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22442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909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555A08-79C1-42B1-891D-0B79CB6AE9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A2D120-CF96-46DF-A145-33FD3A8173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E9BC2C-70F0-4C6B-8F1E-8BC448633A5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C78E68-DB6E-4490-A0B1-B8270D0CCC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8ED2E6-51A7-49BF-AC86-7A460968521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B9E7E0-1AF1-44E6-B7FD-A2B6DD80183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D4628F-72F8-4632-9F10-34A7FE5CDB5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FA8EE7-B3FF-45B6-9F1A-4D0A5C9DD06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AFFD9A-3EE0-428A-8661-0E5AA40C9F1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A47D67-40BB-496B-B66B-9559FC8A18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88068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5800" y="6324600"/>
            <a:ext cx="7772400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8069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458200" y="6553200"/>
            <a:ext cx="685800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+mn-lt"/>
              </a:defRPr>
            </a:lvl1pPr>
          </a:lstStyle>
          <a:p>
            <a:pPr>
              <a:defRPr/>
            </a:pPr>
            <a:fld id="{D311E821-68F3-4FED-8026-8A8AB9D1EDC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8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Comic Sans MS" pitchFamily="66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Comic Sans MS" pitchFamily="66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Comic Sans MS" pitchFamily="66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Comic Sans MS" pitchFamily="66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Comic Sans MS" pitchFamily="66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Comic Sans MS" pitchFamily="66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Comic Sans MS" pitchFamily="66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Comic Sans MS" pitchFamily="66" charset="0"/>
        </a:defRPr>
      </a:lvl9pPr>
    </p:titleStyle>
    <p:bodyStyle>
      <a:lvl1pPr marL="342900" indent="-342900" algn="l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SzPct val="100000"/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SzPct val="100000"/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SzPct val="100000"/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SzPct val="10000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4.vml"/><Relationship Id="rId6" Type="http://schemas.openxmlformats.org/officeDocument/2006/relationships/chart" Target="../charts/chart4.xml"/><Relationship Id="rId5" Type="http://schemas.openxmlformats.org/officeDocument/2006/relationships/image" Target="../media/image5.wmf"/><Relationship Id="rId4" Type="http://schemas.openxmlformats.org/officeDocument/2006/relationships/oleObject" Target="../embeddings/oleObject4.bin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6.wmf"/><Relationship Id="rId4" Type="http://schemas.openxmlformats.org/officeDocument/2006/relationships/oleObject" Target="../embeddings/oleObject5.bin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.vml"/><Relationship Id="rId6" Type="http://schemas.openxmlformats.org/officeDocument/2006/relationships/chart" Target="../charts/chart1.xml"/><Relationship Id="rId5" Type="http://schemas.openxmlformats.org/officeDocument/2006/relationships/image" Target="../media/image1.wmf"/><Relationship Id="rId4" Type="http://schemas.openxmlformats.org/officeDocument/2006/relationships/oleObject" Target="../embeddings/oleObject1.bin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7.wmf"/><Relationship Id="rId4" Type="http://schemas.openxmlformats.org/officeDocument/2006/relationships/oleObject" Target="../embeddings/oleObject6.bin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7.vml"/><Relationship Id="rId6" Type="http://schemas.openxmlformats.org/officeDocument/2006/relationships/chart" Target="../charts/chart6.xml"/><Relationship Id="rId5" Type="http://schemas.openxmlformats.org/officeDocument/2006/relationships/image" Target="../media/image8.wmf"/><Relationship Id="rId4" Type="http://schemas.openxmlformats.org/officeDocument/2006/relationships/oleObject" Target="../embeddings/oleObject7.bin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8.vml"/><Relationship Id="rId6" Type="http://schemas.openxmlformats.org/officeDocument/2006/relationships/chart" Target="../charts/chart7.xml"/><Relationship Id="rId5" Type="http://schemas.openxmlformats.org/officeDocument/2006/relationships/image" Target="../media/image9.wmf"/><Relationship Id="rId4" Type="http://schemas.openxmlformats.org/officeDocument/2006/relationships/oleObject" Target="../embeddings/oleObject8.bin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0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6" Type="http://schemas.openxmlformats.org/officeDocument/2006/relationships/chart" Target="../charts/chart8.xml"/><Relationship Id="rId5" Type="http://schemas.openxmlformats.org/officeDocument/2006/relationships/image" Target="../media/image10.wmf"/><Relationship Id="rId4" Type="http://schemas.openxmlformats.org/officeDocument/2006/relationships/oleObject" Target="../embeddings/oleObject9.bin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5" Type="http://schemas.openxmlformats.org/officeDocument/2006/relationships/image" Target="../media/image11.wmf"/><Relationship Id="rId4" Type="http://schemas.openxmlformats.org/officeDocument/2006/relationships/oleObject" Target="../embeddings/oleObject10.bin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3.xml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1.vml"/><Relationship Id="rId6" Type="http://schemas.openxmlformats.org/officeDocument/2006/relationships/chart" Target="../charts/chart9.xml"/><Relationship Id="rId5" Type="http://schemas.openxmlformats.org/officeDocument/2006/relationships/image" Target="../media/image12.wmf"/><Relationship Id="rId4" Type="http://schemas.openxmlformats.org/officeDocument/2006/relationships/oleObject" Target="../embeddings/oleObject11.bin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2.wmf"/><Relationship Id="rId4" Type="http://schemas.openxmlformats.org/officeDocument/2006/relationships/oleObject" Target="../embeddings/oleObject2.bin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5.xml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2.vml"/><Relationship Id="rId6" Type="http://schemas.openxmlformats.org/officeDocument/2006/relationships/chart" Target="../charts/chart10.xml"/><Relationship Id="rId5" Type="http://schemas.openxmlformats.org/officeDocument/2006/relationships/image" Target="../media/image13.wmf"/><Relationship Id="rId4" Type="http://schemas.openxmlformats.org/officeDocument/2006/relationships/oleObject" Target="../embeddings/oleObject12.bin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Relationship Id="rId5" Type="http://schemas.openxmlformats.org/officeDocument/2006/relationships/image" Target="../media/image14.wmf"/><Relationship Id="rId4" Type="http://schemas.openxmlformats.org/officeDocument/2006/relationships/oleObject" Target="../embeddings/oleObject13.bin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4.vml"/><Relationship Id="rId6" Type="http://schemas.openxmlformats.org/officeDocument/2006/relationships/chart" Target="../charts/chart11.xml"/><Relationship Id="rId5" Type="http://schemas.openxmlformats.org/officeDocument/2006/relationships/image" Target="../media/image15.wmf"/><Relationship Id="rId4" Type="http://schemas.openxmlformats.org/officeDocument/2006/relationships/oleObject" Target="../embeddings/oleObject14.bin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wmf"/><Relationship Id="rId3" Type="http://schemas.openxmlformats.org/officeDocument/2006/relationships/notesSlide" Target="../notesSlides/notesSlide30.xml"/><Relationship Id="rId7" Type="http://schemas.openxmlformats.org/officeDocument/2006/relationships/oleObject" Target="../embeddings/oleObject1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5.vml"/><Relationship Id="rId6" Type="http://schemas.openxmlformats.org/officeDocument/2006/relationships/oleObject" Target="../embeddings/oleObject16.bin"/><Relationship Id="rId5" Type="http://schemas.openxmlformats.org/officeDocument/2006/relationships/image" Target="../media/image16.wmf"/><Relationship Id="rId4" Type="http://schemas.openxmlformats.org/officeDocument/2006/relationships/oleObject" Target="../embeddings/oleObject15.bin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6.vml"/><Relationship Id="rId5" Type="http://schemas.openxmlformats.org/officeDocument/2006/relationships/image" Target="../media/image18.wmf"/><Relationship Id="rId4" Type="http://schemas.openxmlformats.org/officeDocument/2006/relationships/oleObject" Target="../embeddings/oleObject18.bin"/></Relationships>
</file>

<file path=ppt/slides/_rels/slide3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1.bin"/><Relationship Id="rId3" Type="http://schemas.openxmlformats.org/officeDocument/2006/relationships/notesSlide" Target="../notesSlides/notesSlide32.xml"/><Relationship Id="rId7" Type="http://schemas.openxmlformats.org/officeDocument/2006/relationships/image" Target="../media/image20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7.vml"/><Relationship Id="rId6" Type="http://schemas.openxmlformats.org/officeDocument/2006/relationships/oleObject" Target="../embeddings/oleObject20.bin"/><Relationship Id="rId11" Type="http://schemas.openxmlformats.org/officeDocument/2006/relationships/image" Target="../media/image22.wmf"/><Relationship Id="rId5" Type="http://schemas.openxmlformats.org/officeDocument/2006/relationships/image" Target="../media/image19.wmf"/><Relationship Id="rId10" Type="http://schemas.openxmlformats.org/officeDocument/2006/relationships/oleObject" Target="../embeddings/oleObject22.bin"/><Relationship Id="rId4" Type="http://schemas.openxmlformats.org/officeDocument/2006/relationships/oleObject" Target="../embeddings/oleObject19.bin"/><Relationship Id="rId9" Type="http://schemas.openxmlformats.org/officeDocument/2006/relationships/image" Target="../media/image21.wmf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3.vml"/><Relationship Id="rId6" Type="http://schemas.openxmlformats.org/officeDocument/2006/relationships/chart" Target="../charts/chart3.xml"/><Relationship Id="rId5" Type="http://schemas.openxmlformats.org/officeDocument/2006/relationships/image" Target="../media/image3.wmf"/><Relationship Id="rId4" Type="http://schemas.openxmlformats.org/officeDocument/2006/relationships/oleObject" Target="../embeddings/oleObject3.bin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Commonly Used Distributions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Andy Wang</a:t>
            </a:r>
          </a:p>
          <a:p>
            <a:r>
              <a:rPr lang="en-US" smtClean="0"/>
              <a:t>CIS 5105</a:t>
            </a:r>
            <a:endParaRPr lang="en-US" dirty="0" smtClean="0"/>
          </a:p>
          <a:p>
            <a:r>
              <a:rPr lang="en-US" dirty="0" smtClean="0"/>
              <a:t>Computer Systems</a:t>
            </a:r>
          </a:p>
          <a:p>
            <a:r>
              <a:rPr lang="en-US" dirty="0" smtClean="0"/>
              <a:t>Performance Analysis</a:t>
            </a:r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Suppose…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Success rate = p</a:t>
                </a:r>
              </a:p>
              <a:p>
                <a:r>
                  <a:rPr lang="en-US" dirty="0" smtClean="0"/>
                  <a:t>Number of trials/interval = n</a:t>
                </a:r>
              </a:p>
              <a:p>
                <a:r>
                  <a:rPr lang="en-US" dirty="0" smtClean="0"/>
                  <a:t>Number of successes/interval = np = </a:t>
                </a:r>
                <a:r>
                  <a:rPr lang="en-US" dirty="0" smtClean="0">
                    <a:sym typeface="Symbol" panose="05050102010706020507" pitchFamily="18" charset="2"/>
                  </a:rPr>
                  <a:t></a:t>
                </a:r>
              </a:p>
              <a:p>
                <a:r>
                  <a:rPr lang="en-US" dirty="0" smtClean="0">
                    <a:sym typeface="Symbol" panose="05050102010706020507" pitchFamily="18" charset="2"/>
                  </a:rPr>
                  <a:t>Binomial distribution </a:t>
                </a:r>
              </a:p>
              <a:p>
                <a:pPr marL="457200" lvl="1" indent="0">
                  <a:buNone/>
                </a:pPr>
                <a:r>
                  <a:rPr lang="en-US" dirty="0" smtClean="0">
                    <a:sym typeface="Symbol" panose="05050102010706020507" pitchFamily="18" charset="2"/>
                  </a:rPr>
                  <a:t>=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i="1">
                        <a:latin typeface="Cambria Math" panose="02040503050406030204" pitchFamily="18" charset="0"/>
                      </a:rPr>
                      <m:t>= 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type m:val="noBar"/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𝑛</m:t>
                            </m:r>
                          </m:num>
                          <m:den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den>
                        </m:f>
                      </m:e>
                    </m:d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𝑥</m:t>
                        </m:r>
                      </m:sup>
                    </m:sSup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(1−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𝑝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)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𝑥</m:t>
                        </m:r>
                      </m:sup>
                    </m:sSup>
                  </m:oMath>
                </a14:m>
                <a:r>
                  <a:rPr lang="en-US" dirty="0" smtClean="0"/>
                  <a:t> </a:t>
                </a:r>
              </a:p>
              <a:p>
                <a:pPr marL="457200" lvl="1" indent="0">
                  <a:buNone/>
                </a:pPr>
                <a:r>
                  <a:rPr lang="en-US" dirty="0" smtClean="0"/>
                  <a:t>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!</m:t>
                        </m:r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!</m:t>
                        </m:r>
                        <m:d>
                          <m:d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𝑛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  <m:r>
                          <a:rPr lang="en-US" i="1">
                            <a:latin typeface="Cambria Math" panose="02040503050406030204" pitchFamily="18" charset="0"/>
                          </a:rPr>
                          <m:t>!</m:t>
                        </m:r>
                      </m:den>
                    </m:f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b="1" i="1" smtClean="0">
                                    <a:solidFill>
                                      <a:srgbClr val="7030A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b="1" i="1">
                                    <a:solidFill>
                                      <a:srgbClr val="7030A0"/>
                                    </a:solidFill>
                                    <a:latin typeface="Cambria Math" panose="02040503050406030204" pitchFamily="18" charset="0"/>
                                  </a:rPr>
                                  <m:t>𝝀</m:t>
                                </m:r>
                              </m:num>
                              <m:den>
                                <m:r>
                                  <a:rPr lang="en-US" b="1" i="1">
                                    <a:solidFill>
                                      <a:srgbClr val="7030A0"/>
                                    </a:solidFill>
                                    <a:latin typeface="Cambria Math" panose="02040503050406030204" pitchFamily="18" charset="0"/>
                                  </a:rPr>
                                  <m:t>𝒏</m:t>
                                </m:r>
                              </m:den>
                            </m:f>
                          </m:e>
                        </m:d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𝑥</m:t>
                        </m:r>
                      </m:sup>
                    </m:sSup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1−</m:t>
                            </m:r>
                            <m:f>
                              <m:fPr>
                                <m:ctrlPr>
                                  <a:rPr lang="en-US" b="1" i="1" smtClean="0">
                                    <a:solidFill>
                                      <a:srgbClr val="7030A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b="1" i="1">
                                    <a:solidFill>
                                      <a:srgbClr val="7030A0"/>
                                    </a:solidFill>
                                    <a:latin typeface="Cambria Math" panose="02040503050406030204" pitchFamily="18" charset="0"/>
                                  </a:rPr>
                                  <m:t>𝝀</m:t>
                                </m:r>
                              </m:num>
                              <m:den>
                                <m:r>
                                  <a:rPr lang="en-US" b="1" i="1">
                                    <a:solidFill>
                                      <a:srgbClr val="7030A0"/>
                                    </a:solidFill>
                                    <a:latin typeface="Cambria Math" panose="02040503050406030204" pitchFamily="18" charset="0"/>
                                  </a:rPr>
                                  <m:t>𝒏</m:t>
                                </m:r>
                              </m:den>
                            </m:f>
                          </m:e>
                        </m:d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𝑥</m:t>
                        </m:r>
                      </m:sup>
                    </m:sSup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882" t="-311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6E9BC2C-70F0-4C6B-8F1E-8BC448633A55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672505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Let’s take a limit…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457200" lvl="1" indent="0">
                  <a:buNone/>
                </a:pP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b="0" i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 smtClean="0"/>
                  <a:t>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!</m:t>
                        </m:r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!</m:t>
                        </m:r>
                        <m:d>
                          <m:d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𝑛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  <m:r>
                          <a:rPr lang="en-US" i="1">
                            <a:latin typeface="Cambria Math" panose="02040503050406030204" pitchFamily="18" charset="0"/>
                          </a:rPr>
                          <m:t>!</m:t>
                        </m:r>
                      </m:den>
                    </m:f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𝜆</m:t>
                                </m:r>
                              </m:num>
                              <m:den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</m:den>
                            </m:f>
                          </m:e>
                        </m:d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𝑥</m:t>
                        </m:r>
                      </m:sup>
                    </m:sSup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1−</m:t>
                            </m:r>
                            <m:f>
                              <m:f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𝜆</m:t>
                                </m:r>
                              </m:num>
                              <m:den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</m:den>
                            </m:f>
                          </m:e>
                        </m:d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𝑥</m:t>
                        </m:r>
                      </m:sup>
                    </m:sSup>
                  </m:oMath>
                </a14:m>
                <a:endParaRPr lang="en-US" dirty="0" smtClean="0"/>
              </a:p>
              <a:p>
                <a:pPr marL="457200" lvl="1" indent="0">
                  <a:buNone/>
                </a:pPr>
                <a:endParaRPr lang="en-US" dirty="0" smtClean="0"/>
              </a:p>
              <a:p>
                <a:pPr marL="457200" lvl="1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US" b="1" i="1" smtClean="0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a:rPr lang="en-US" b="1" i="1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</a:rPr>
                                <m:t>𝒍𝒊𝒎</m:t>
                              </m:r>
                            </m:e>
                            <m:lim>
                              <m:r>
                                <a:rPr lang="en-US" b="1" i="1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</a:rPr>
                                <m:t>𝒏</m:t>
                              </m:r>
                              <m:r>
                                <a:rPr lang="en-US" b="1" i="1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</a:rPr>
                                <m:t>→∞</m:t>
                              </m:r>
                            </m:lim>
                          </m:limLow>
                        </m:fName>
                        <m:e>
                          <m:f>
                            <m:f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!</m:t>
                              </m:r>
                            </m:num>
                            <m:den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!</m:t>
                              </m:r>
                              <m:d>
                                <m:d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d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!</m:t>
                              </m:r>
                            </m:den>
                          </m:f>
                          <m:sSup>
                            <m:sSup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𝜆</m:t>
                                      </m:r>
                                    </m:num>
                                    <m:den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𝑛</m:t>
                                      </m:r>
                                    </m:den>
                                  </m:f>
                                </m:e>
                              </m:d>
                            </m:e>
                            <m:sup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sup>
                          </m:sSup>
                          <m:sSup>
                            <m:sSup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1−</m:t>
                                  </m:r>
                                  <m:f>
                                    <m:fPr>
                                      <m:ctrlP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𝜆</m:t>
                                      </m:r>
                                    </m:num>
                                    <m:den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𝑛</m:t>
                                      </m:r>
                                    </m:den>
                                  </m:f>
                                </m:e>
                              </m:d>
                            </m:e>
                            <m:sup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sup>
                          </m:sSup>
                        </m:e>
                      </m:func>
                    </m:oMath>
                  </m:oMathPara>
                </a14:m>
                <a:endParaRPr lang="en-US" dirty="0" smtClean="0"/>
              </a:p>
              <a:p>
                <a:pPr marL="457200" lvl="1" indent="0">
                  <a:buNone/>
                </a:pPr>
                <a:endParaRPr lang="en-US" dirty="0"/>
              </a:p>
              <a:p>
                <a:pPr marL="457200" lvl="1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=</m:t>
                          </m:r>
                          <m:f>
                            <m:fPr>
                              <m:ctrlPr>
                                <a:rPr lang="en-US" b="1" i="1" smtClean="0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US" b="1" i="1">
                                      <a:solidFill>
                                        <a:srgbClr val="7030A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b="1" i="1">
                                      <a:solidFill>
                                        <a:srgbClr val="7030A0"/>
                                      </a:solidFill>
                                      <a:latin typeface="Cambria Math" panose="02040503050406030204" pitchFamily="18" charset="0"/>
                                    </a:rPr>
                                    <m:t>𝝀</m:t>
                                  </m:r>
                                </m:e>
                                <m:sup>
                                  <m:r>
                                    <a:rPr lang="en-US" b="1" i="1">
                                      <a:solidFill>
                                        <a:srgbClr val="7030A0"/>
                                      </a:solidFill>
                                      <a:latin typeface="Cambria Math" panose="02040503050406030204" pitchFamily="18" charset="0"/>
                                    </a:rPr>
                                    <m:t>𝒙</m:t>
                                  </m:r>
                                </m:sup>
                              </m:sSup>
                            </m:num>
                            <m:den>
                              <m:r>
                                <a:rPr lang="en-US" b="1" i="1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  <m:r>
                                <a:rPr lang="en-US" b="1" i="1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</a:rPr>
                                <m:t>!</m:t>
                              </m:r>
                            </m:den>
                          </m:f>
                          <m:limLow>
                            <m:limLow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US">
                                  <a:latin typeface="Cambria Math" panose="02040503050406030204" pitchFamily="18" charset="0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→∞</m:t>
                              </m:r>
                            </m:lim>
                          </m:limLow>
                        </m:fName>
                        <m:e>
                          <m:f>
                            <m:f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!</m:t>
                              </m:r>
                            </m:num>
                            <m:den>
                              <m:d>
                                <m:d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d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!</m:t>
                              </m:r>
                            </m:den>
                          </m:f>
                          <m:sSup>
                            <m:sSup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num>
                                    <m:den>
                                      <m:sSup>
                                        <m:sSupPr>
                                          <m:ctrlPr>
                                            <a:rPr lang="en-US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en-US" i="1">
                                              <a:latin typeface="Cambria Math" panose="02040503050406030204" pitchFamily="18" charset="0"/>
                                            </a:rPr>
                                            <m:t>𝑛</m:t>
                                          </m:r>
                                        </m:e>
                                        <m:sup>
                                          <m:r>
                                            <a:rPr lang="en-US" i="1">
                                              <a:latin typeface="Cambria Math" panose="02040503050406030204" pitchFamily="18" charset="0"/>
                                            </a:rPr>
                                            <m:t>𝑥</m:t>
                                          </m:r>
                                        </m:sup>
                                      </m:sSup>
                                    </m:den>
                                  </m:f>
                                </m:e>
                              </m:d>
                              <m:d>
                                <m:d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1−</m:t>
                                  </m:r>
                                  <m:f>
                                    <m:fPr>
                                      <m:ctrlP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𝜆</m:t>
                                      </m:r>
                                    </m:num>
                                    <m:den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𝑛</m:t>
                                      </m:r>
                                    </m:den>
                                  </m:f>
                                </m:e>
                              </m:d>
                            </m:e>
                            <m:sup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sup>
                          </m:sSup>
                        </m:e>
                      </m:func>
                    </m:oMath>
                  </m:oMathPara>
                </a14:m>
                <a:endParaRPr lang="en-US" dirty="0"/>
              </a:p>
              <a:p>
                <a:pPr marL="457200" lvl="1" indent="0">
                  <a:buNone/>
                </a:pPr>
                <a:endParaRPr lang="en-US" dirty="0"/>
              </a:p>
              <a:p>
                <a:pPr marL="457200" lvl="1" indent="0">
                  <a:buNone/>
                </a:pPr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6E9BC2C-70F0-4C6B-8F1E-8BC448633A55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409968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With some math…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457200" lvl="1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=</m:t>
                          </m:r>
                          <m:f>
                            <m:f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𝜆</m:t>
                                  </m:r>
                                </m:e>
                                <m:sup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sup>
                              </m:sSup>
                            </m:num>
                            <m:den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!</m:t>
                              </m:r>
                            </m:den>
                          </m:f>
                          <m:limLow>
                            <m:limLow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US">
                                  <a:latin typeface="Cambria Math" panose="02040503050406030204" pitchFamily="18" charset="0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→∞</m:t>
                              </m:r>
                            </m:lim>
                          </m:limLow>
                        </m:fName>
                        <m:e>
                          <m:f>
                            <m:fPr>
                              <m:ctrlPr>
                                <a:rPr lang="en-US" b="1" i="1" smtClean="0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1" i="1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US" b="1" i="1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</a:rPr>
                                <m:t>𝒏</m:t>
                              </m:r>
                              <m:r>
                                <a:rPr lang="en-US" b="1" i="1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b="1" i="1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  <m:r>
                                <a:rPr lang="en-US" b="1" i="1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</a:rPr>
                                <m:t>)!</m:t>
                              </m:r>
                            </m:num>
                            <m:den>
                              <m:d>
                                <m:dPr>
                                  <m:ctrlPr>
                                    <a:rPr lang="en-US" b="1" i="1">
                                      <a:solidFill>
                                        <a:srgbClr val="7030A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b="1" i="1">
                                      <a:solidFill>
                                        <a:srgbClr val="7030A0"/>
                                      </a:solidFill>
                                      <a:latin typeface="Cambria Math" panose="02040503050406030204" pitchFamily="18" charset="0"/>
                                    </a:rPr>
                                    <m:t>𝒏</m:t>
                                  </m:r>
                                  <m:r>
                                    <a:rPr lang="en-US" b="1" i="1">
                                      <a:solidFill>
                                        <a:srgbClr val="7030A0"/>
                                      </a:solidFill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en-US" b="1" i="1">
                                      <a:solidFill>
                                        <a:srgbClr val="7030A0"/>
                                      </a:solidFill>
                                      <a:latin typeface="Cambria Math" panose="02040503050406030204" pitchFamily="18" charset="0"/>
                                    </a:rPr>
                                    <m:t>𝒙</m:t>
                                  </m:r>
                                </m:e>
                              </m:d>
                              <m:r>
                                <a:rPr lang="en-US" b="1" i="1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</a:rPr>
                                <m:t>!</m:t>
                              </m:r>
                            </m:den>
                          </m:f>
                          <m:d>
                            <m:dPr>
                              <m:ctrlPr>
                                <a:rPr lang="en-US" b="1" i="1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b="1" i="1">
                                      <a:solidFill>
                                        <a:srgbClr val="7030A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b="1" i="1">
                                      <a:solidFill>
                                        <a:srgbClr val="7030A0"/>
                                      </a:solidFill>
                                      <a:latin typeface="Cambria Math" panose="02040503050406030204" pitchFamily="18" charset="0"/>
                                    </a:rPr>
                                    <m:t>𝒏</m:t>
                                  </m:r>
                                  <m:d>
                                    <m:dPr>
                                      <m:ctrlPr>
                                        <a:rPr lang="en-US" b="1" i="1" smtClean="0">
                                          <a:solidFill>
                                            <a:srgbClr val="7030A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b="1" i="1">
                                          <a:solidFill>
                                            <a:srgbClr val="7030A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𝒏</m:t>
                                      </m:r>
                                      <m:r>
                                        <a:rPr lang="en-US" b="1" i="1">
                                          <a:solidFill>
                                            <a:srgbClr val="7030A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−</m:t>
                                      </m:r>
                                      <m:r>
                                        <a:rPr lang="en-US" b="1" i="1">
                                          <a:solidFill>
                                            <a:srgbClr val="7030A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𝟏</m:t>
                                      </m:r>
                                    </m:e>
                                  </m:d>
                                  <m:r>
                                    <a:rPr lang="en-US" b="1" i="1">
                                      <a:solidFill>
                                        <a:srgbClr val="7030A0"/>
                                      </a:solidFill>
                                      <a:latin typeface="Cambria Math" panose="02040503050406030204" pitchFamily="18" charset="0"/>
                                    </a:rPr>
                                    <m:t>…(</m:t>
                                  </m:r>
                                  <m:r>
                                    <a:rPr lang="en-US" b="1" i="1">
                                      <a:solidFill>
                                        <a:srgbClr val="7030A0"/>
                                      </a:solidFill>
                                      <a:latin typeface="Cambria Math" panose="02040503050406030204" pitchFamily="18" charset="0"/>
                                    </a:rPr>
                                    <m:t>𝒏</m:t>
                                  </m:r>
                                  <m:r>
                                    <a:rPr lang="en-US" b="1" i="1">
                                      <a:solidFill>
                                        <a:srgbClr val="7030A0"/>
                                      </a:solidFill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en-US" b="1" i="1">
                                      <a:solidFill>
                                        <a:srgbClr val="7030A0"/>
                                      </a:solidFill>
                                      <a:latin typeface="Cambria Math" panose="02040503050406030204" pitchFamily="18" charset="0"/>
                                    </a:rPr>
                                    <m:t>𝒌</m:t>
                                  </m:r>
                                  <m:r>
                                    <a:rPr lang="en-US" b="1" i="1">
                                      <a:solidFill>
                                        <a:srgbClr val="7030A0"/>
                                      </a:solidFill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  <m:r>
                                    <a:rPr lang="en-US" b="1" i="1">
                                      <a:solidFill>
                                        <a:srgbClr val="7030A0"/>
                                      </a:solidFill>
                                      <a:latin typeface="Cambria Math" panose="02040503050406030204" pitchFamily="18" charset="0"/>
                                    </a:rPr>
                                    <m:t>𝟏</m:t>
                                  </m:r>
                                  <m:r>
                                    <a:rPr lang="en-US" b="1" i="1">
                                      <a:solidFill>
                                        <a:srgbClr val="7030A0"/>
                                      </a:solidFill>
                                      <a:latin typeface="Cambria Math" panose="02040503050406030204" pitchFamily="18" charset="0"/>
                                    </a:rPr>
                                    <m:t>)</m:t>
                                  </m:r>
                                </m:num>
                                <m:den>
                                  <m:sSup>
                                    <m:sSupPr>
                                      <m:ctrlPr>
                                        <a:rPr lang="en-US" b="1" i="1">
                                          <a:solidFill>
                                            <a:srgbClr val="7030A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b="1" i="1">
                                          <a:solidFill>
                                            <a:srgbClr val="7030A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𝒏</m:t>
                                      </m:r>
                                    </m:e>
                                    <m:sup>
                                      <m:r>
                                        <a:rPr lang="en-US" b="1" i="1">
                                          <a:solidFill>
                                            <a:srgbClr val="7030A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𝒙</m:t>
                                      </m:r>
                                    </m:sup>
                                  </m:sSup>
                                </m:den>
                              </m:f>
                            </m:e>
                          </m:d>
                          <m:sSup>
                            <m:sSup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1−</m:t>
                                  </m:r>
                                  <m:f>
                                    <m:fPr>
                                      <m:ctrlP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𝜆</m:t>
                                      </m:r>
                                    </m:num>
                                    <m:den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𝑛</m:t>
                                      </m:r>
                                    </m:den>
                                  </m:f>
                                </m:e>
                              </m:d>
                            </m:e>
                            <m:sup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sup>
                          </m:sSup>
                        </m:e>
                      </m:func>
                    </m:oMath>
                  </m:oMathPara>
                </a14:m>
                <a:endParaRPr lang="en-US" dirty="0" smtClean="0"/>
              </a:p>
              <a:p>
                <a:pPr marL="457200" lvl="1" indent="0">
                  <a:buNone/>
                </a:pPr>
                <a:endParaRPr lang="en-US" dirty="0"/>
              </a:p>
              <a:p>
                <a:pPr marL="457200" lvl="1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=</m:t>
                          </m:r>
                          <m:f>
                            <m:f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𝜆</m:t>
                                  </m:r>
                                </m:e>
                                <m:sup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sup>
                              </m:sSup>
                            </m:num>
                            <m:den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!</m:t>
                              </m:r>
                            </m:den>
                          </m:f>
                          <m:limLow>
                            <m:limLow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US">
                                  <a:latin typeface="Cambria Math" panose="02040503050406030204" pitchFamily="18" charset="0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→∞</m:t>
                              </m:r>
                            </m:lim>
                          </m:limLow>
                        </m:fName>
                        <m:e>
                          <m:sSup>
                            <m:sSup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1−</m:t>
                                  </m:r>
                                  <m:f>
                                    <m:fPr>
                                      <m:ctrlP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𝜆</m:t>
                                      </m:r>
                                    </m:num>
                                    <m:den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𝑛</m:t>
                                      </m:r>
                                    </m:den>
                                  </m:f>
                                </m:e>
                              </m:d>
                            </m:e>
                            <m:sup>
                              <m:r>
                                <a:rPr lang="en-US" b="1" i="1" smtClean="0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</a:rPr>
                                <m:t>𝒏</m:t>
                              </m:r>
                            </m:sup>
                          </m:sSup>
                          <m:sSup>
                            <m:sSup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1−</m:t>
                                  </m:r>
                                  <m:f>
                                    <m:fPr>
                                      <m:ctrlP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𝜆</m:t>
                                      </m:r>
                                    </m:num>
                                    <m:den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𝑛</m:t>
                                      </m:r>
                                    </m:den>
                                  </m:f>
                                </m:e>
                              </m:d>
                            </m:e>
                            <m:sup>
                              <m:r>
                                <a:rPr lang="en-US" b="1" i="1" smtClean="0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b="1" i="1" smtClean="0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sup>
                          </m:sSup>
                        </m:e>
                      </m:func>
                    </m:oMath>
                  </m:oMathPara>
                </a14:m>
                <a:endParaRPr lang="en-US" dirty="0"/>
              </a:p>
              <a:p>
                <a:pPr marL="457200" lvl="1" indent="0">
                  <a:buNone/>
                </a:pPr>
                <a:endParaRPr lang="en-US" dirty="0"/>
              </a:p>
              <a:p>
                <a:pPr marL="457200" lvl="1" indent="0">
                  <a:buNone/>
                </a:pPr>
                <a:endParaRPr lang="en-US" dirty="0"/>
              </a:p>
              <a:p>
                <a:pPr marL="457200" lvl="1" indent="0">
                  <a:buNone/>
                </a:pPr>
                <a:endParaRPr lang="en-US" dirty="0"/>
              </a:p>
              <a:p>
                <a:pPr marL="457200" lvl="1" indent="0">
                  <a:buNone/>
                </a:pPr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6E9BC2C-70F0-4C6B-8F1E-8BC448633A55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358707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Suppose…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</a:rPr>
                        <m:t>𝑧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= −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𝑛</m:t>
                          </m:r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𝜆</m:t>
                          </m:r>
                        </m:den>
                      </m:f>
                    </m:oMath>
                  </m:oMathPara>
                </a14:m>
                <a:endParaRPr lang="en-US" dirty="0"/>
              </a:p>
              <a:p>
                <a:pPr marL="0" indent="0">
                  <a:buNone/>
                </a:pPr>
                <a:endParaRPr lang="en-US" dirty="0" smtClean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𝜆</m:t>
                              </m:r>
                            </m:e>
                            <m:sup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sup>
                          </m:sSup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!</m:t>
                          </m:r>
                        </m:den>
                      </m:f>
                      <m:func>
                        <m:func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US">
                                  <a:latin typeface="Cambria Math" panose="02040503050406030204" pitchFamily="18" charset="0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→∞</m:t>
                              </m:r>
                            </m:lim>
                          </m:limLow>
                        </m:fName>
                        <m:e>
                          <m:func>
                            <m:func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limLow>
                                <m:limLowPr>
                                  <m:ctrlPr>
                                    <a:rPr lang="en-US" b="1" i="1" smtClean="0">
                                      <a:solidFill>
                                        <a:srgbClr val="7030A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limLowPr>
                                <m:e>
                                  <m:r>
                                    <a:rPr lang="en-US" b="1" i="1">
                                      <a:solidFill>
                                        <a:srgbClr val="7030A0"/>
                                      </a:solidFill>
                                      <a:latin typeface="Cambria Math" panose="02040503050406030204" pitchFamily="18" charset="0"/>
                                    </a:rPr>
                                    <m:t>𝒍𝒊𝒎</m:t>
                                  </m:r>
                                </m:e>
                                <m:lim>
                                  <m:r>
                                    <a:rPr lang="en-US" b="1" i="1">
                                      <a:solidFill>
                                        <a:srgbClr val="7030A0"/>
                                      </a:solidFill>
                                      <a:latin typeface="Cambria Math" panose="02040503050406030204" pitchFamily="18" charset="0"/>
                                    </a:rPr>
                                    <m:t>𝒛</m:t>
                                  </m:r>
                                  <m:r>
                                    <a:rPr lang="en-US" b="1" i="1">
                                      <a:solidFill>
                                        <a:srgbClr val="7030A0"/>
                                      </a:solidFill>
                                      <a:latin typeface="Cambria Math" panose="02040503050406030204" pitchFamily="18" charset="0"/>
                                    </a:rPr>
                                    <m:t>→∞</m:t>
                                  </m:r>
                                </m:lim>
                              </m:limLow>
                            </m:fName>
                            <m:e>
                              <m:sSup>
                                <m:sSupPr>
                                  <m:ctrlPr>
                                    <a:rPr lang="en-US" b="1" i="1" smtClean="0">
                                      <a:solidFill>
                                        <a:srgbClr val="7030A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en-US" b="1" i="1">
                                          <a:solidFill>
                                            <a:srgbClr val="7030A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b="1" i="1">
                                          <a:solidFill>
                                            <a:srgbClr val="7030A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𝟏</m:t>
                                      </m:r>
                                      <m:r>
                                        <a:rPr lang="en-US" b="1" i="1">
                                          <a:solidFill>
                                            <a:srgbClr val="7030A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+</m:t>
                                      </m:r>
                                      <m:f>
                                        <m:fPr>
                                          <m:ctrlPr>
                                            <a:rPr lang="en-US" b="1" i="1">
                                              <a:solidFill>
                                                <a:srgbClr val="7030A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fPr>
                                        <m:num>
                                          <m:r>
                                            <a:rPr lang="en-US" b="1" i="1">
                                              <a:solidFill>
                                                <a:srgbClr val="7030A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𝟏</m:t>
                                          </m:r>
                                        </m:num>
                                        <m:den>
                                          <m:r>
                                            <a:rPr lang="en-US" b="1" i="1">
                                              <a:solidFill>
                                                <a:srgbClr val="7030A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𝒛</m:t>
                                          </m:r>
                                        </m:den>
                                      </m:f>
                                    </m:e>
                                  </m:d>
                                </m:e>
                                <m:sup>
                                  <m:r>
                                    <a:rPr lang="en-US" b="1" i="1">
                                      <a:solidFill>
                                        <a:srgbClr val="7030A0"/>
                                      </a:solidFill>
                                      <a:latin typeface="Cambria Math" panose="02040503050406030204" pitchFamily="18" charset="0"/>
                                    </a:rPr>
                                    <m:t>𝒛</m:t>
                                  </m:r>
                                  <m:r>
                                    <a:rPr lang="en-US" b="1" i="1">
                                      <a:solidFill>
                                        <a:srgbClr val="7030A0"/>
                                      </a:solidFill>
                                      <a:latin typeface="Cambria Math" panose="02040503050406030204" pitchFamily="18" charset="0"/>
                                    </a:rPr>
                                    <m:t>(−</m:t>
                                  </m:r>
                                  <m:r>
                                    <a:rPr lang="en-US" b="1" i="1">
                                      <a:solidFill>
                                        <a:srgbClr val="7030A0"/>
                                      </a:solidFill>
                                      <a:latin typeface="Cambria Math" panose="02040503050406030204" pitchFamily="18" charset="0"/>
                                    </a:rPr>
                                    <m:t>𝝀</m:t>
                                  </m:r>
                                  <m:r>
                                    <a:rPr lang="en-US" b="1" i="1">
                                      <a:solidFill>
                                        <a:srgbClr val="7030A0"/>
                                      </a:solidFill>
                                      <a:latin typeface="Cambria Math" panose="02040503050406030204" pitchFamily="18" charset="0"/>
                                    </a:rPr>
                                    <m:t>)</m:t>
                                  </m:r>
                                </m:sup>
                              </m:sSup>
                              <m:sSup>
                                <m:sSup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1−</m:t>
                                      </m:r>
                                      <m:f>
                                        <m:fPr>
                                          <m:ctrlPr>
                                            <a:rPr lang="en-US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fPr>
                                        <m:num>
                                          <m:r>
                                            <a:rPr lang="en-US" i="1">
                                              <a:latin typeface="Cambria Math" panose="02040503050406030204" pitchFamily="18" charset="0"/>
                                            </a:rPr>
                                            <m:t>𝜆</m:t>
                                          </m:r>
                                        </m:num>
                                        <m:den>
                                          <m:r>
                                            <a:rPr lang="en-US" i="1">
                                              <a:latin typeface="Cambria Math" panose="02040503050406030204" pitchFamily="18" charset="0"/>
                                            </a:rPr>
                                            <m:t>𝑛</m:t>
                                          </m:r>
                                        </m:den>
                                      </m:f>
                                    </m:e>
                                  </m:d>
                                </m:e>
                                <m:sup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sup>
                              </m:sSup>
                            </m:e>
                          </m:func>
                        </m:e>
                      </m:func>
                    </m:oMath>
                  </m:oMathPara>
                </a14:m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6E9BC2C-70F0-4C6B-8F1E-8BC448633A55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71787" y="4629150"/>
            <a:ext cx="3400425" cy="2076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69713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Then…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f>
                            <m:f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𝜆</m:t>
                                  </m:r>
                                </m:e>
                                <m:sup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sup>
                              </m:sSup>
                              <m:sSup>
                                <m:sSupPr>
                                  <m:ctrlPr>
                                    <a:rPr lang="en-US" b="1" i="1" smtClean="0">
                                      <a:solidFill>
                                        <a:srgbClr val="7030A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b="1" i="1">
                                      <a:solidFill>
                                        <a:srgbClr val="7030A0"/>
                                      </a:solidFill>
                                      <a:latin typeface="Cambria Math" panose="02040503050406030204" pitchFamily="18" charset="0"/>
                                    </a:rPr>
                                    <m:t>𝒆</m:t>
                                  </m:r>
                                </m:e>
                                <m:sup>
                                  <m:r>
                                    <a:rPr lang="en-US" b="1" i="1">
                                      <a:solidFill>
                                        <a:srgbClr val="7030A0"/>
                                      </a:solidFill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en-US" b="1" i="1">
                                      <a:solidFill>
                                        <a:srgbClr val="7030A0"/>
                                      </a:solidFill>
                                      <a:latin typeface="Cambria Math" panose="02040503050406030204" pitchFamily="18" charset="0"/>
                                    </a:rPr>
                                    <m:t>𝝀</m:t>
                                  </m:r>
                                </m:sup>
                              </m:sSup>
                            </m:num>
                            <m:den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!</m:t>
                              </m:r>
                            </m:den>
                          </m:f>
                          <m:limLow>
                            <m:limLow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US">
                                  <a:latin typeface="Cambria Math" panose="02040503050406030204" pitchFamily="18" charset="0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→∞</m:t>
                              </m:r>
                            </m:lim>
                          </m:limLow>
                        </m:fName>
                        <m:e>
                          <m:sSup>
                            <m:sSup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1−</m:t>
                                  </m:r>
                                  <m:f>
                                    <m:fPr>
                                      <m:ctrlP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𝜆</m:t>
                                      </m:r>
                                    </m:num>
                                    <m:den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𝑛</m:t>
                                      </m:r>
                                    </m:den>
                                  </m:f>
                                </m:e>
                              </m:d>
                            </m:e>
                            <m:sup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sup>
                          </m:sSup>
                        </m:e>
                      </m:func>
                    </m:oMath>
                  </m:oMathPara>
                </a14:m>
                <a:endParaRPr lang="en-US" dirty="0"/>
              </a:p>
              <a:p>
                <a:pPr marL="0" indent="0">
                  <a:buNone/>
                </a:pPr>
                <a:endParaRPr lang="en-US" dirty="0" smtClean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𝜆</m:t>
                              </m:r>
                            </m:e>
                            <m:sup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sup>
                          </m:sSup>
                          <m:sSup>
                            <m:sSup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𝜆</m:t>
                              </m:r>
                            </m:sup>
                          </m:sSup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!</m:t>
                          </m:r>
                        </m:den>
                      </m:f>
                    </m:oMath>
                  </m:oMathPara>
                </a14:m>
                <a:endParaRPr lang="en-US" dirty="0"/>
              </a:p>
              <a:p>
                <a:pPr marL="0" indent="0">
                  <a:buNone/>
                </a:pPr>
                <a:endParaRPr lang="en-US" dirty="0" smtClean="0"/>
              </a:p>
              <a:p>
                <a:pPr marL="0" indent="0">
                  <a:buNone/>
                </a:pPr>
                <a:endParaRPr lang="en-US" dirty="0" smtClean="0"/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6E9BC2C-70F0-4C6B-8F1E-8BC448633A55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347639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A limited form of the binomial distribution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Parameter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>
                <a:sym typeface="Symbol"/>
              </a:rPr>
              <a:t> = mean number of events in an interval (&gt; 0)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>
                <a:sym typeface="Symbol"/>
              </a:rPr>
              <a:t>Range  </a:t>
            </a:r>
          </a:p>
          <a:p>
            <a:pPr lvl="1">
              <a:buFont typeface="Arial" pitchFamily="34" charset="0"/>
              <a:buChar char="•"/>
            </a:pPr>
            <a:r>
              <a:rPr lang="en-US" i="1" dirty="0" smtClean="0">
                <a:sym typeface="Symbol"/>
              </a:rPr>
              <a:t>x</a:t>
            </a:r>
            <a:r>
              <a:rPr lang="en-US" dirty="0" smtClean="0">
                <a:sym typeface="Symbol"/>
              </a:rPr>
              <a:t> = 0, 1, 2, …, 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PMF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Mean = variance = </a:t>
            </a:r>
            <a:r>
              <a:rPr lang="en-US" dirty="0" smtClean="0">
                <a:sym typeface="Symbol"/>
              </a:rPr>
              <a:t>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6E9BC2C-70F0-4C6B-8F1E-8BC448633A55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5" name="AutoShape 3"/>
          <p:cNvSpPr txBox="1">
            <a:spLocks noChangeArrowheads="1"/>
          </p:cNvSpPr>
          <p:nvPr/>
        </p:nvSpPr>
        <p:spPr bwMode="auto">
          <a:xfrm>
            <a:off x="914400" y="457200"/>
            <a:ext cx="7315200" cy="1447800"/>
          </a:xfrm>
          <a:prstGeom prst="roundRect">
            <a:avLst>
              <a:gd name="adj" fmla="val 16667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Poisson Distribution, Poisson</a:t>
            </a:r>
            <a:r>
              <a:rPr lang="en-US" sz="4400" b="1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(</a:t>
            </a:r>
            <a:r>
              <a:rPr lang="en-US" sz="4400" b="1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  <a:sym typeface="Symbol"/>
              </a:rPr>
              <a:t>)</a:t>
            </a:r>
            <a:endParaRPr kumimoji="0" lang="en-US" sz="4400" b="1" i="0" u="none" strike="noStrike" kern="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/>
        </p:nvGraphicFramePr>
        <p:xfrm>
          <a:off x="5105399" y="2362200"/>
          <a:ext cx="3380509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381" name="Equation" r:id="rId4" imgW="1549080" imgH="419040" progId="Equation.3">
                  <p:embed/>
                </p:oleObj>
              </mc:Choice>
              <mc:Fallback>
                <p:oleObj name="Equation" r:id="rId4" imgW="1549080" imgH="41904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05399" y="2362200"/>
                        <a:ext cx="3380509" cy="914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18441304"/>
              </p:ext>
            </p:extLst>
          </p:nvPr>
        </p:nvGraphicFramePr>
        <p:xfrm>
          <a:off x="4541520" y="4114800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dirty="0" smtClean="0"/>
              <a:t>Poisson Distribution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Used to model </a:t>
            </a:r>
          </a:p>
          <a:p>
            <a:pPr lvl="1"/>
            <a:r>
              <a:rPr lang="en-US" dirty="0" smtClean="0"/>
              <a:t>N requests to a server in a given interval </a:t>
            </a:r>
            <a:r>
              <a:rPr lang="en-US" i="1" dirty="0" smtClean="0"/>
              <a:t>t</a:t>
            </a:r>
          </a:p>
          <a:p>
            <a:pPr lvl="1"/>
            <a:r>
              <a:rPr lang="en-US" dirty="0" smtClean="0"/>
              <a:t>N component failures per unit time</a:t>
            </a:r>
          </a:p>
          <a:p>
            <a:pPr lvl="1"/>
            <a:r>
              <a:rPr lang="en-US" dirty="0" smtClean="0"/>
              <a:t>N queries to a database system over </a:t>
            </a:r>
            <a:r>
              <a:rPr lang="en-US" i="1" dirty="0" smtClean="0"/>
              <a:t>t</a:t>
            </a:r>
            <a:r>
              <a:rPr lang="en-US" dirty="0" smtClean="0"/>
              <a:t> seconds</a:t>
            </a:r>
          </a:p>
          <a:p>
            <a:r>
              <a:rPr lang="en-US" dirty="0" smtClean="0"/>
              <a:t>Particularly appropriate </a:t>
            </a:r>
          </a:p>
          <a:p>
            <a:pPr lvl="1"/>
            <a:r>
              <a:rPr lang="en-US" dirty="0" smtClean="0"/>
              <a:t>If arrivals are from a large number of independent sources (</a:t>
            </a:r>
            <a:r>
              <a:rPr lang="en-US" b="1" dirty="0" smtClean="0"/>
              <a:t>Poisson processes</a:t>
            </a:r>
            <a:r>
              <a:rPr lang="en-US" dirty="0" smtClean="0"/>
              <a:t>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08ED2E6-51A7-49BF-AC86-7A460968521D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Poisson </a:t>
            </a:r>
            <a:r>
              <a:rPr lang="en-US" dirty="0" err="1" smtClean="0"/>
              <a:t>Variate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smtClean="0"/>
              <a:t>Generation Methods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Inverse transformation method</a:t>
            </a:r>
          </a:p>
          <a:p>
            <a:pPr lvl="1"/>
            <a:r>
              <a:rPr lang="en-US" dirty="0" smtClean="0"/>
              <a:t>Compute CDF </a:t>
            </a:r>
            <a:r>
              <a:rPr lang="en-US" i="1" dirty="0" smtClean="0"/>
              <a:t>F(x)</a:t>
            </a:r>
            <a:r>
              <a:rPr lang="en-US" dirty="0" smtClean="0"/>
              <a:t> for </a:t>
            </a:r>
            <a:r>
              <a:rPr lang="en-US" i="1" dirty="0" smtClean="0"/>
              <a:t>x</a:t>
            </a:r>
            <a:r>
              <a:rPr lang="en-US" dirty="0" smtClean="0"/>
              <a:t> = 0, 1, … to a cutoff point and store in an array</a:t>
            </a:r>
          </a:p>
          <a:p>
            <a:pPr lvl="1"/>
            <a:r>
              <a:rPr lang="en-US" dirty="0" smtClean="0"/>
              <a:t>To generate a binomial </a:t>
            </a:r>
            <a:r>
              <a:rPr lang="en-US" dirty="0" err="1" smtClean="0"/>
              <a:t>variate</a:t>
            </a:r>
            <a:endParaRPr lang="en-US" dirty="0" smtClean="0"/>
          </a:p>
          <a:p>
            <a:pPr lvl="2"/>
            <a:r>
              <a:rPr lang="en-US" dirty="0" smtClean="0"/>
              <a:t>Generate </a:t>
            </a:r>
            <a:r>
              <a:rPr lang="en-US" i="1" dirty="0" smtClean="0"/>
              <a:t>u ~ U(0, 1)</a:t>
            </a:r>
          </a:p>
          <a:p>
            <a:pPr lvl="2"/>
            <a:r>
              <a:rPr lang="en-US" dirty="0" smtClean="0"/>
              <a:t>Find </a:t>
            </a:r>
            <a:r>
              <a:rPr lang="en-US" i="1" dirty="0" smtClean="0"/>
              <a:t>x</a:t>
            </a:r>
            <a:r>
              <a:rPr lang="en-US" dirty="0" smtClean="0"/>
              <a:t> = array[u], where </a:t>
            </a:r>
            <a:r>
              <a:rPr lang="en-US" i="1" dirty="0" smtClean="0"/>
              <a:t>F(x) </a:t>
            </a:r>
            <a:r>
              <a:rPr lang="en-US" i="1" u="sng" dirty="0" smtClean="0"/>
              <a:t>&lt;</a:t>
            </a:r>
            <a:r>
              <a:rPr lang="en-US" i="1" dirty="0" smtClean="0"/>
              <a:t> u &lt; F(x + 1)</a:t>
            </a:r>
          </a:p>
          <a:p>
            <a:r>
              <a:rPr lang="en-US" dirty="0" smtClean="0"/>
              <a:t>Starting with </a:t>
            </a:r>
            <a:r>
              <a:rPr lang="en-US" i="1" dirty="0" smtClean="0"/>
              <a:t>n</a:t>
            </a:r>
            <a:r>
              <a:rPr lang="en-US" dirty="0" smtClean="0"/>
              <a:t> = 0</a:t>
            </a:r>
          </a:p>
          <a:p>
            <a:pPr lvl="1"/>
            <a:r>
              <a:rPr lang="en-US" dirty="0" smtClean="0"/>
              <a:t>Generate </a:t>
            </a:r>
            <a:r>
              <a:rPr lang="en-US" i="1" dirty="0" smtClean="0"/>
              <a:t>u</a:t>
            </a:r>
            <a:r>
              <a:rPr lang="en-US" i="1" baseline="-25000" dirty="0" smtClean="0"/>
              <a:t>n</a:t>
            </a:r>
            <a:r>
              <a:rPr lang="en-US" i="1" dirty="0" smtClean="0"/>
              <a:t> ~ U(0, 1)</a:t>
            </a:r>
          </a:p>
          <a:p>
            <a:pPr lvl="1"/>
            <a:r>
              <a:rPr lang="en-US" dirty="0" smtClean="0"/>
              <a:t>As soon as                   , return </a:t>
            </a:r>
            <a:r>
              <a:rPr lang="en-US" i="1" dirty="0" smtClean="0"/>
              <a:t>n</a:t>
            </a:r>
            <a:r>
              <a:rPr lang="en-US" dirty="0" smtClean="0"/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6E9BC2C-70F0-4C6B-8F1E-8BC448633A55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3352800" y="5562600"/>
          <a:ext cx="1775791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8404" name="Equation" r:id="rId4" imgW="850680" imgH="291960" progId="Equation.3">
                  <p:embed/>
                </p:oleObj>
              </mc:Choice>
              <mc:Fallback>
                <p:oleObj name="Equation" r:id="rId4" imgW="850680" imgH="29196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52800" y="5562600"/>
                        <a:ext cx="1775791" cy="609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The number of Bernoulli trials up to and including the first success 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Parameter</a:t>
            </a:r>
          </a:p>
          <a:p>
            <a:pPr lvl="1">
              <a:buFont typeface="Arial" pitchFamily="34" charset="0"/>
              <a:buChar char="•"/>
            </a:pPr>
            <a:r>
              <a:rPr lang="en-US" i="1" dirty="0" smtClean="0"/>
              <a:t>p</a:t>
            </a:r>
            <a:r>
              <a:rPr lang="en-US" dirty="0" smtClean="0"/>
              <a:t> = probability of success in a trial</a:t>
            </a:r>
          </a:p>
          <a:p>
            <a:pPr lvl="2">
              <a:buFont typeface="Arial" pitchFamily="34" charset="0"/>
              <a:buChar char="•"/>
            </a:pPr>
            <a:r>
              <a:rPr lang="en-US" i="1" dirty="0" smtClean="0"/>
              <a:t>0 &lt; p &lt; 1</a:t>
            </a:r>
            <a:endParaRPr lang="en-US" dirty="0" smtClean="0">
              <a:sym typeface="Symbol"/>
            </a:endParaRPr>
          </a:p>
          <a:p>
            <a:pPr>
              <a:buFont typeface="Arial" pitchFamily="34" charset="0"/>
              <a:buChar char="•"/>
            </a:pPr>
            <a:r>
              <a:rPr lang="en-US" dirty="0" smtClean="0">
                <a:sym typeface="Symbol"/>
              </a:rPr>
              <a:t>Range  </a:t>
            </a:r>
            <a:br>
              <a:rPr lang="en-US" dirty="0" smtClean="0">
                <a:sym typeface="Symbol"/>
              </a:rPr>
            </a:br>
            <a:r>
              <a:rPr lang="en-US" i="1" dirty="0" smtClean="0">
                <a:sym typeface="Symbol"/>
              </a:rPr>
              <a:t>x = 1, 2, …, 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PMF</a:t>
            </a:r>
          </a:p>
          <a:p>
            <a:pPr lvl="1">
              <a:buFont typeface="Arial" pitchFamily="34" charset="0"/>
              <a:buChar char="•"/>
            </a:pPr>
            <a:r>
              <a:rPr lang="en-US" i="1" dirty="0" smtClean="0"/>
              <a:t>f(x) = (1 – p)</a:t>
            </a:r>
            <a:r>
              <a:rPr lang="en-US" i="1" baseline="30000" dirty="0" smtClean="0"/>
              <a:t>x-1</a:t>
            </a:r>
            <a:r>
              <a:rPr lang="en-US" i="1" dirty="0" smtClean="0"/>
              <a:t>p</a:t>
            </a:r>
          </a:p>
          <a:p>
            <a:r>
              <a:rPr lang="en-US" dirty="0" smtClean="0"/>
              <a:t>Mean: </a:t>
            </a:r>
            <a:r>
              <a:rPr lang="en-US" i="1" dirty="0" smtClean="0"/>
              <a:t>1/p</a:t>
            </a:r>
          </a:p>
          <a:p>
            <a:r>
              <a:rPr lang="en-US" dirty="0" smtClean="0"/>
              <a:t>Variance: </a:t>
            </a:r>
            <a:r>
              <a:rPr lang="en-US" i="1" dirty="0" smtClean="0"/>
              <a:t>(1 – p)/p</a:t>
            </a:r>
            <a:r>
              <a:rPr lang="en-US" i="1" baseline="30000" dirty="0" smtClean="0"/>
              <a:t>2</a:t>
            </a:r>
            <a:endParaRPr lang="en-US" i="1" baseline="30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6E9BC2C-70F0-4C6B-8F1E-8BC448633A55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  <p:sp>
        <p:nvSpPr>
          <p:cNvPr id="5" name="AutoShape 3"/>
          <p:cNvSpPr txBox="1">
            <a:spLocks noChangeArrowheads="1"/>
          </p:cNvSpPr>
          <p:nvPr/>
        </p:nvSpPr>
        <p:spPr bwMode="auto">
          <a:xfrm>
            <a:off x="914400" y="457200"/>
            <a:ext cx="7315200" cy="1447800"/>
          </a:xfrm>
          <a:prstGeom prst="roundRect">
            <a:avLst>
              <a:gd name="adj" fmla="val 16667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Geometric Distribution, G(p)</a:t>
            </a:r>
          </a:p>
        </p:txBody>
      </p:sp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4369440"/>
              </p:ext>
            </p:extLst>
          </p:nvPr>
        </p:nvGraphicFramePr>
        <p:xfrm>
          <a:off x="4572000" y="4140591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Geometric Distribution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Memoryless</a:t>
            </a:r>
            <a:endParaRPr lang="en-US" dirty="0" smtClean="0"/>
          </a:p>
          <a:p>
            <a:pPr lvl="1"/>
            <a:r>
              <a:rPr lang="en-US" dirty="0" smtClean="0"/>
              <a:t>Remembering the results of past attempts does not help in predicting the future</a:t>
            </a:r>
          </a:p>
          <a:p>
            <a:r>
              <a:rPr lang="en-US" dirty="0" smtClean="0"/>
              <a:t>Used to model the number of attempts between successive failures </a:t>
            </a:r>
          </a:p>
          <a:p>
            <a:pPr lvl="1"/>
            <a:r>
              <a:rPr lang="en-US" dirty="0" smtClean="0"/>
              <a:t>N number of packets transmitted successfully between retransmissions</a:t>
            </a:r>
          </a:p>
          <a:p>
            <a:pPr lvl="1"/>
            <a:r>
              <a:rPr lang="en-US" dirty="0" smtClean="0"/>
              <a:t>N error-free bits between error bits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08ED2E6-51A7-49BF-AC86-7A460968521D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AutoShape 3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1371600"/>
          </a:xfrm>
          <a:prstGeom prst="roundRect">
            <a:avLst>
              <a:gd name="adj" fmla="val 16667"/>
            </a:avLst>
          </a:prstGeom>
          <a:ln>
            <a:solidFill>
              <a:schemeClr val="tx1"/>
            </a:solidFill>
          </a:ln>
        </p:spPr>
        <p:txBody>
          <a:bodyPr/>
          <a:lstStyle/>
          <a:p>
            <a:r>
              <a:rPr lang="en-US" dirty="0" smtClean="0"/>
              <a:t>Uniform Distribution, UD(m, n) (Discrete)</a:t>
            </a:r>
          </a:p>
        </p:txBody>
      </p:sp>
      <p:sp>
        <p:nvSpPr>
          <p:cNvPr id="4100" name="Rectangle 4"/>
          <p:cNvSpPr>
            <a:spLocks noGrp="1" noChangeArrowheads="1"/>
          </p:cNvSpPr>
          <p:nvPr>
            <p:ph sz="half" idx="1"/>
          </p:nvPr>
        </p:nvSpPr>
        <p:spPr>
          <a:noFill/>
        </p:spPr>
        <p:txBody>
          <a:bodyPr/>
          <a:lstStyle/>
          <a:p>
            <a:r>
              <a:rPr lang="en-US" dirty="0" smtClean="0"/>
              <a:t>Models a finite number of values, over a bounded interval with equal probability</a:t>
            </a:r>
          </a:p>
          <a:p>
            <a:r>
              <a:rPr lang="en-US" dirty="0" smtClean="0"/>
              <a:t>Parameters</a:t>
            </a:r>
          </a:p>
          <a:p>
            <a:pPr lvl="1">
              <a:buFont typeface="Arial" pitchFamily="34" charset="0"/>
              <a:buChar char="•"/>
            </a:pPr>
            <a:r>
              <a:rPr lang="en-US" i="1" dirty="0" smtClean="0"/>
              <a:t>m</a:t>
            </a:r>
            <a:r>
              <a:rPr lang="en-US" dirty="0" smtClean="0"/>
              <a:t> = lower limit (integer)</a:t>
            </a:r>
          </a:p>
          <a:p>
            <a:pPr lvl="1">
              <a:buFont typeface="Arial" pitchFamily="34" charset="0"/>
              <a:buChar char="•"/>
            </a:pPr>
            <a:r>
              <a:rPr lang="en-US" i="1" dirty="0" smtClean="0"/>
              <a:t>n</a:t>
            </a:r>
            <a:r>
              <a:rPr lang="en-US" dirty="0" smtClean="0"/>
              <a:t> = upper limit (integer &gt; </a:t>
            </a:r>
            <a:r>
              <a:rPr lang="en-US" i="1" dirty="0" smtClean="0"/>
              <a:t>m</a:t>
            </a:r>
            <a:r>
              <a:rPr lang="en-US" dirty="0" smtClean="0"/>
              <a:t>)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Range  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x = m, m + 1, … n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PMF</a:t>
            </a:r>
          </a:p>
          <a:p>
            <a:pPr>
              <a:buFont typeface="Arial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57C59B5-1E3C-4EB9-9BB8-C76276F2F176}" type="slidenum">
              <a:rPr lang="en-US"/>
              <a:pPr>
                <a:defRPr/>
              </a:pPr>
              <a:t>2</a:t>
            </a:fld>
            <a:endParaRPr lang="en-US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6096000" y="2971800"/>
          <a:ext cx="2081213" cy="806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8884" name="Equation" r:id="rId4" imgW="1015920" imgH="393480" progId="Equation.3">
                  <p:embed/>
                </p:oleObj>
              </mc:Choice>
              <mc:Fallback>
                <p:oleObj name="Equation" r:id="rId4" imgW="1015920" imgH="39348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0" y="2971800"/>
                        <a:ext cx="2081213" cy="8064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Chart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1762758"/>
              </p:ext>
            </p:extLst>
          </p:nvPr>
        </p:nvGraphicFramePr>
        <p:xfrm>
          <a:off x="4567311" y="4078458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</p:spTree>
  </p:cSld>
  <p:clrMapOvr>
    <a:masterClrMapping/>
  </p:clrMapOvr>
  <p:transition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Geometric </a:t>
            </a:r>
            <a:r>
              <a:rPr lang="en-US" dirty="0" err="1" smtClean="0"/>
              <a:t>Variate</a:t>
            </a:r>
            <a:r>
              <a:rPr lang="en-US" dirty="0" smtClean="0"/>
              <a:t> Generation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Inverse transformation</a:t>
            </a:r>
          </a:p>
          <a:p>
            <a:pPr lvl="1"/>
            <a:r>
              <a:rPr lang="en-US" dirty="0" smtClean="0"/>
              <a:t>Generate </a:t>
            </a:r>
            <a:r>
              <a:rPr lang="en-US" i="1" dirty="0" smtClean="0"/>
              <a:t>u ~ U(0, 1)</a:t>
            </a:r>
          </a:p>
          <a:p>
            <a:pPr lvl="1"/>
            <a:r>
              <a:rPr lang="en-US" dirty="0" smtClean="0"/>
              <a:t>Return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6E9BC2C-70F0-4C6B-8F1E-8BC448633A55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2743200" y="3048000"/>
          <a:ext cx="2696634" cy="1066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524" name="Equation" r:id="rId4" imgW="1155600" imgH="457200" progId="Equation.3">
                  <p:embed/>
                </p:oleObj>
              </mc:Choice>
              <mc:Fallback>
                <p:oleObj name="Equation" r:id="rId4" imgW="1155600" imgH="4572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43200" y="3048000"/>
                        <a:ext cx="2696634" cy="1066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The number of Bernoulli trials up to and including the </a:t>
            </a:r>
            <a:r>
              <a:rPr lang="en-US" i="1" dirty="0" err="1" smtClean="0"/>
              <a:t>m</a:t>
            </a:r>
            <a:r>
              <a:rPr lang="en-US" baseline="30000" dirty="0" err="1" smtClean="0"/>
              <a:t>th</a:t>
            </a:r>
            <a:r>
              <a:rPr lang="en-US" dirty="0" smtClean="0"/>
              <a:t> success 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Parameters</a:t>
            </a:r>
          </a:p>
          <a:p>
            <a:pPr lvl="1">
              <a:buFont typeface="Arial" pitchFamily="34" charset="0"/>
              <a:buChar char="•"/>
            </a:pPr>
            <a:r>
              <a:rPr lang="en-US" i="1" dirty="0" smtClean="0"/>
              <a:t>p</a:t>
            </a:r>
            <a:r>
              <a:rPr lang="en-US" dirty="0" smtClean="0"/>
              <a:t> = probability of success in a trial</a:t>
            </a:r>
          </a:p>
          <a:p>
            <a:pPr lvl="2">
              <a:buFont typeface="Arial" pitchFamily="34" charset="0"/>
              <a:buChar char="•"/>
            </a:pPr>
            <a:r>
              <a:rPr lang="en-US" i="1" dirty="0" smtClean="0"/>
              <a:t>0 &lt; p &lt; 1</a:t>
            </a:r>
          </a:p>
          <a:p>
            <a:pPr lvl="1">
              <a:buFont typeface="Arial" pitchFamily="34" charset="0"/>
              <a:buChar char="•"/>
            </a:pPr>
            <a:r>
              <a:rPr lang="en-US" i="1" dirty="0" smtClean="0">
                <a:sym typeface="Symbol"/>
              </a:rPr>
              <a:t>m </a:t>
            </a:r>
            <a:r>
              <a:rPr lang="en-US" dirty="0" smtClean="0">
                <a:sym typeface="Symbol"/>
              </a:rPr>
              <a:t>= N successes  integer &gt; 0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>
                <a:sym typeface="Symbol"/>
              </a:rPr>
              <a:t>Range</a:t>
            </a:r>
          </a:p>
          <a:p>
            <a:pPr lvl="1">
              <a:buFont typeface="Arial" pitchFamily="34" charset="0"/>
              <a:buChar char="•"/>
            </a:pPr>
            <a:r>
              <a:rPr lang="en-US" i="1" dirty="0" smtClean="0">
                <a:sym typeface="Symbol"/>
              </a:rPr>
              <a:t>x = m, m + 1, …, </a:t>
            </a:r>
          </a:p>
          <a:p>
            <a:r>
              <a:rPr lang="en-US" dirty="0" smtClean="0"/>
              <a:t>PMF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6E9BC2C-70F0-4C6B-8F1E-8BC448633A55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  <p:sp>
        <p:nvSpPr>
          <p:cNvPr id="5" name="AutoShape 3"/>
          <p:cNvSpPr txBox="1">
            <a:spLocks noChangeArrowheads="1"/>
          </p:cNvSpPr>
          <p:nvPr/>
        </p:nvSpPr>
        <p:spPr bwMode="auto">
          <a:xfrm>
            <a:off x="914400" y="457200"/>
            <a:ext cx="7315200" cy="1447800"/>
          </a:xfrm>
          <a:prstGeom prst="roundRect">
            <a:avLst>
              <a:gd name="adj" fmla="val 16667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Pascal Distribution</a:t>
            </a:r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5029200" y="3200400"/>
          <a:ext cx="3605213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668" name="Equation" r:id="rId4" imgW="1663560" imgH="457200" progId="Equation.3">
                  <p:embed/>
                </p:oleObj>
              </mc:Choice>
              <mc:Fallback>
                <p:oleObj name="Equation" r:id="rId4" imgW="1663560" imgH="4572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29200" y="3200400"/>
                        <a:ext cx="3605213" cy="990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Chart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96890091"/>
              </p:ext>
            </p:extLst>
          </p:nvPr>
        </p:nvGraphicFramePr>
        <p:xfrm>
          <a:off x="4556760" y="4114800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Pascal Distribution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Used to model</a:t>
            </a:r>
          </a:p>
          <a:p>
            <a:pPr lvl="1"/>
            <a:r>
              <a:rPr lang="en-US" dirty="0" smtClean="0"/>
              <a:t>N attempts to transmit an m-packet message</a:t>
            </a:r>
          </a:p>
          <a:p>
            <a:pPr lvl="1"/>
            <a:r>
              <a:rPr lang="en-US" dirty="0" smtClean="0"/>
              <a:t>N bits to be sent to receive an m-bit signal successfully</a:t>
            </a:r>
          </a:p>
          <a:p>
            <a:r>
              <a:rPr lang="en-US" dirty="0" smtClean="0"/>
              <a:t>Pascal </a:t>
            </a:r>
            <a:r>
              <a:rPr lang="en-US" dirty="0" err="1" smtClean="0"/>
              <a:t>variate</a:t>
            </a:r>
            <a:r>
              <a:rPr lang="en-US" dirty="0" smtClean="0"/>
              <a:t> generation</a:t>
            </a:r>
          </a:p>
          <a:p>
            <a:pPr lvl="1"/>
            <a:r>
              <a:rPr lang="en-US" dirty="0" smtClean="0"/>
              <a:t>Generate </a:t>
            </a:r>
            <a:r>
              <a:rPr lang="en-US" i="1" dirty="0" smtClean="0"/>
              <a:t>m</a:t>
            </a:r>
            <a:r>
              <a:rPr lang="en-US" dirty="0" smtClean="0"/>
              <a:t> geometric </a:t>
            </a:r>
            <a:r>
              <a:rPr lang="en-US" dirty="0" err="1" smtClean="0"/>
              <a:t>variates</a:t>
            </a:r>
            <a:r>
              <a:rPr lang="en-US" dirty="0" smtClean="0"/>
              <a:t> </a:t>
            </a:r>
            <a:r>
              <a:rPr lang="en-US" i="1" dirty="0" smtClean="0"/>
              <a:t>G(p)</a:t>
            </a:r>
            <a:r>
              <a:rPr lang="en-US" dirty="0" smtClean="0"/>
              <a:t> and return their sum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08ED2E6-51A7-49BF-AC86-7A460968521D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AutoShape 3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1447800"/>
          </a:xfrm>
          <a:prstGeom prst="roundRect">
            <a:avLst>
              <a:gd name="adj" fmla="val 16667"/>
            </a:avLst>
          </a:prstGeom>
          <a:ln>
            <a:solidFill>
              <a:schemeClr val="tx1"/>
            </a:solidFill>
          </a:ln>
        </p:spPr>
        <p:txBody>
          <a:bodyPr/>
          <a:lstStyle/>
          <a:p>
            <a:r>
              <a:rPr lang="en-US" dirty="0" smtClean="0"/>
              <a:t>Uniform Distribution, </a:t>
            </a:r>
            <a:br>
              <a:rPr lang="en-US" dirty="0" smtClean="0"/>
            </a:br>
            <a:r>
              <a:rPr lang="en-US" dirty="0" smtClean="0"/>
              <a:t>U(a, b) (Continuous)</a:t>
            </a:r>
          </a:p>
        </p:txBody>
      </p:sp>
      <p:sp>
        <p:nvSpPr>
          <p:cNvPr id="4100" name="Rectangle 4"/>
          <p:cNvSpPr>
            <a:spLocks noGrp="1" noChangeArrowheads="1"/>
          </p:cNvSpPr>
          <p:nvPr>
            <p:ph sz="half" idx="1"/>
          </p:nvPr>
        </p:nvSpPr>
        <p:spPr>
          <a:noFill/>
        </p:spPr>
        <p:txBody>
          <a:bodyPr/>
          <a:lstStyle/>
          <a:p>
            <a:r>
              <a:rPr lang="en-US" dirty="0" smtClean="0"/>
              <a:t>Used when a random variable is bounded with no further available information</a:t>
            </a:r>
          </a:p>
          <a:p>
            <a:r>
              <a:rPr lang="en-US" dirty="0" smtClean="0"/>
              <a:t>Parameters</a:t>
            </a:r>
          </a:p>
          <a:p>
            <a:pPr lvl="1"/>
            <a:r>
              <a:rPr lang="en-US" i="1" dirty="0" smtClean="0"/>
              <a:t>a</a:t>
            </a:r>
            <a:r>
              <a:rPr lang="en-US" dirty="0" smtClean="0"/>
              <a:t> = lower limit</a:t>
            </a:r>
          </a:p>
          <a:p>
            <a:pPr lvl="1"/>
            <a:r>
              <a:rPr lang="en-US" i="1" dirty="0" smtClean="0"/>
              <a:t>b</a:t>
            </a:r>
            <a:r>
              <a:rPr lang="en-US" dirty="0" smtClean="0"/>
              <a:t> = upper limit (&gt; a)</a:t>
            </a:r>
          </a:p>
          <a:p>
            <a:r>
              <a:rPr lang="en-US" dirty="0" smtClean="0"/>
              <a:t>Range:  </a:t>
            </a:r>
            <a:r>
              <a:rPr lang="en-US" i="1" dirty="0" smtClean="0"/>
              <a:t>a </a:t>
            </a:r>
            <a:r>
              <a:rPr lang="en-US" i="1" u="sng" dirty="0" smtClean="0"/>
              <a:t>&lt;</a:t>
            </a:r>
            <a:r>
              <a:rPr lang="en-US" i="1" dirty="0" smtClean="0"/>
              <a:t> x </a:t>
            </a:r>
            <a:r>
              <a:rPr lang="en-US" i="1" u="sng" dirty="0" smtClean="0"/>
              <a:t>&lt;</a:t>
            </a:r>
            <a:r>
              <a:rPr lang="en-US" i="1" dirty="0" smtClean="0"/>
              <a:t> b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PDF</a:t>
            </a:r>
          </a:p>
          <a:p>
            <a:endParaRPr lang="en-US" dirty="0" smtClean="0"/>
          </a:p>
          <a:p>
            <a:r>
              <a:rPr lang="en-US" dirty="0" smtClean="0"/>
              <a:t>Mean: </a:t>
            </a:r>
            <a:r>
              <a:rPr lang="en-US" i="1" dirty="0" smtClean="0"/>
              <a:t>(a + b)/2</a:t>
            </a:r>
          </a:p>
          <a:p>
            <a:r>
              <a:rPr lang="en-US" dirty="0" smtClean="0"/>
              <a:t>Variance </a:t>
            </a:r>
            <a:r>
              <a:rPr lang="en-US" i="1" dirty="0" smtClean="0"/>
              <a:t>(b – a)</a:t>
            </a:r>
            <a:r>
              <a:rPr lang="en-US" i="1" baseline="30000" dirty="0" smtClean="0"/>
              <a:t>2</a:t>
            </a:r>
            <a:r>
              <a:rPr lang="en-US" i="1" dirty="0" smtClean="0"/>
              <a:t>/12</a:t>
            </a:r>
            <a:endParaRPr lang="en-US" i="1" dirty="0"/>
          </a:p>
        </p:txBody>
      </p:sp>
      <p:sp>
        <p:nvSpPr>
          <p:cNvPr id="4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57C59B5-1E3C-4EB9-9BB8-C76276F2F176}" type="slidenum">
              <a:rPr lang="en-US"/>
              <a:pPr>
                <a:defRPr/>
              </a:pPr>
              <a:t>23</a:t>
            </a:fld>
            <a:endParaRPr lang="en-US"/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/>
        </p:nvGraphicFramePr>
        <p:xfrm>
          <a:off x="6096000" y="1905000"/>
          <a:ext cx="1828800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5812" name="Equation" r:id="rId4" imgW="787320" imgH="393480" progId="Equation.3">
                  <p:embed/>
                </p:oleObj>
              </mc:Choice>
              <mc:Fallback>
                <p:oleObj name="Equation" r:id="rId4" imgW="787320" imgH="39348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0" y="1905000"/>
                        <a:ext cx="1828800" cy="914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62760609"/>
              </p:ext>
            </p:extLst>
          </p:nvPr>
        </p:nvGraphicFramePr>
        <p:xfrm>
          <a:off x="4572000" y="4114800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</p:spTree>
  </p:cSld>
  <p:clrMapOvr>
    <a:masterClrMapping/>
  </p:clrMapOvr>
  <p:transition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Uniform Distribution (Continuous)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Used to model</a:t>
            </a:r>
          </a:p>
          <a:p>
            <a:pPr lvl="1"/>
            <a:r>
              <a:rPr lang="en-US" dirty="0" smtClean="0"/>
              <a:t>The distance between the source and the destination of a message on a network</a:t>
            </a:r>
          </a:p>
          <a:p>
            <a:pPr lvl="1"/>
            <a:r>
              <a:rPr lang="en-US" dirty="0" smtClean="0"/>
              <a:t>The seek time on a disk</a:t>
            </a:r>
          </a:p>
          <a:p>
            <a:r>
              <a:rPr lang="en-US" dirty="0" smtClean="0"/>
              <a:t>Uniform </a:t>
            </a:r>
            <a:r>
              <a:rPr lang="en-US" dirty="0" err="1" smtClean="0"/>
              <a:t>variate</a:t>
            </a:r>
            <a:r>
              <a:rPr lang="en-US" dirty="0" smtClean="0"/>
              <a:t> generation</a:t>
            </a:r>
          </a:p>
          <a:p>
            <a:pPr lvl="1"/>
            <a:r>
              <a:rPr lang="en-US" dirty="0" smtClean="0"/>
              <a:t>Generate </a:t>
            </a:r>
            <a:r>
              <a:rPr lang="en-US" i="1" dirty="0" smtClean="0"/>
              <a:t>u ~ U(0, 1)</a:t>
            </a:r>
          </a:p>
          <a:p>
            <a:pPr lvl="1"/>
            <a:r>
              <a:rPr lang="en-US" dirty="0" smtClean="0"/>
              <a:t>Return </a:t>
            </a:r>
            <a:r>
              <a:rPr lang="en-US" i="1" dirty="0" smtClean="0"/>
              <a:t>a + (b – a)u</a:t>
            </a:r>
            <a:endParaRPr lang="en-US" i="1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08ED2E6-51A7-49BF-AC86-7A460968521D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57C59B5-1E3C-4EB9-9BB8-C76276F2F176}" type="slidenum">
              <a:rPr lang="en-US"/>
              <a:pPr>
                <a:defRPr/>
              </a:pPr>
              <a:t>25</a:t>
            </a:fld>
            <a:endParaRPr lang="en-US"/>
          </a:p>
        </p:txBody>
      </p:sp>
      <p:sp>
        <p:nvSpPr>
          <p:cNvPr id="4099" name="AutoShape 3"/>
          <p:cNvSpPr>
            <a:spLocks noGrp="1" noChangeArrowheads="1"/>
          </p:cNvSpPr>
          <p:nvPr>
            <p:ph type="title"/>
          </p:nvPr>
        </p:nvSpPr>
        <p:spPr>
          <a:xfrm>
            <a:off x="914400" y="457200"/>
            <a:ext cx="7315200" cy="1447800"/>
          </a:xfrm>
          <a:prstGeom prst="roundRect">
            <a:avLst>
              <a:gd name="adj" fmla="val 16667"/>
            </a:avLst>
          </a:prstGeom>
          <a:ln>
            <a:solidFill>
              <a:schemeClr val="tx1"/>
            </a:solidFill>
          </a:ln>
        </p:spPr>
        <p:txBody>
          <a:bodyPr/>
          <a:lstStyle/>
          <a:p>
            <a:r>
              <a:rPr lang="en-US" dirty="0" smtClean="0"/>
              <a:t>Normal (Gaussian) Distribution N(</a:t>
            </a:r>
            <a:r>
              <a:rPr lang="en-US" dirty="0" smtClean="0">
                <a:latin typeface="Arial"/>
                <a:cs typeface="Arial"/>
              </a:rPr>
              <a:t>µ, </a:t>
            </a:r>
            <a:r>
              <a:rPr lang="en-US" dirty="0" smtClean="0">
                <a:latin typeface="Arial"/>
                <a:cs typeface="Arial"/>
                <a:sym typeface="Symbol"/>
              </a:rPr>
              <a:t>)</a:t>
            </a:r>
            <a:endParaRPr lang="en-US" dirty="0" smtClean="0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dirty="0" smtClean="0"/>
              <a:t>Parameters 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>
                <a:latin typeface="Arial"/>
                <a:cs typeface="Arial"/>
              </a:rPr>
              <a:t>µ = mean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>
                <a:latin typeface="Arial"/>
                <a:cs typeface="Arial"/>
                <a:sym typeface="Symbol"/>
              </a:rPr>
              <a:t> = standard deviation (&gt; 0)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>
                <a:latin typeface="Arial"/>
                <a:cs typeface="Arial"/>
                <a:sym typeface="Symbol"/>
              </a:rPr>
              <a:t>Range:  - </a:t>
            </a:r>
            <a:r>
              <a:rPr lang="en-US" u="sng" dirty="0" smtClean="0">
                <a:latin typeface="Arial"/>
                <a:cs typeface="Arial"/>
                <a:sym typeface="Symbol"/>
              </a:rPr>
              <a:t>&lt;</a:t>
            </a:r>
            <a:r>
              <a:rPr lang="en-US" dirty="0" smtClean="0">
                <a:latin typeface="Arial"/>
                <a:cs typeface="Arial"/>
                <a:sym typeface="Symbol"/>
              </a:rPr>
              <a:t> x </a:t>
            </a:r>
            <a:r>
              <a:rPr lang="en-US" u="sng" dirty="0" smtClean="0">
                <a:latin typeface="Arial"/>
                <a:cs typeface="Arial"/>
                <a:sym typeface="Symbol"/>
              </a:rPr>
              <a:t>&lt;</a:t>
            </a:r>
            <a:r>
              <a:rPr lang="en-US" dirty="0" smtClean="0">
                <a:latin typeface="Arial"/>
                <a:cs typeface="Arial"/>
                <a:sym typeface="Symbol"/>
              </a:rPr>
              <a:t> 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>
                <a:cs typeface="Arial"/>
                <a:sym typeface="Symbol"/>
              </a:rPr>
              <a:t>PDF:  </a:t>
            </a:r>
          </a:p>
          <a:p>
            <a:pPr lvl="1">
              <a:buNone/>
            </a:pPr>
            <a:endParaRPr lang="en-US" dirty="0" smtClean="0"/>
          </a:p>
          <a:p>
            <a:r>
              <a:rPr lang="en-US" dirty="0" smtClean="0"/>
              <a:t>N(0, 1) is the </a:t>
            </a:r>
            <a:r>
              <a:rPr lang="en-US" b="1" dirty="0" smtClean="0"/>
              <a:t>unit </a:t>
            </a:r>
          </a:p>
          <a:p>
            <a:pPr>
              <a:buNone/>
            </a:pPr>
            <a:r>
              <a:rPr lang="en-US" b="1" dirty="0" smtClean="0"/>
              <a:t>	normal distribution</a:t>
            </a:r>
          </a:p>
          <a:p>
            <a:endParaRPr lang="en-US" dirty="0" smtClean="0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2057399" y="4038600"/>
          <a:ext cx="3602182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1348" name="Equation" r:id="rId4" imgW="1523880" imgH="419040" progId="Equation.3">
                  <p:embed/>
                </p:oleObj>
              </mc:Choice>
              <mc:Fallback>
                <p:oleObj name="Equation" r:id="rId4" imgW="1523880" imgH="41904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7399" y="4038600"/>
                        <a:ext cx="3602182" cy="990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10467562"/>
              </p:ext>
            </p:extLst>
          </p:nvPr>
        </p:nvGraphicFramePr>
        <p:xfrm>
          <a:off x="4572000" y="4114800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</p:spTree>
  </p:cSld>
  <p:clrMapOvr>
    <a:masterClrMapping/>
  </p:clrMapOvr>
  <p:transition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57C59B5-1E3C-4EB9-9BB8-C76276F2F176}" type="slidenum">
              <a:rPr lang="en-US"/>
              <a:pPr>
                <a:defRPr/>
              </a:pPr>
              <a:t>26</a:t>
            </a:fld>
            <a:endParaRPr lang="en-US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dirty="0" smtClean="0"/>
              <a:t>Used when the randomness is caused by independent sources acting additively</a:t>
            </a:r>
          </a:p>
          <a:p>
            <a:pPr lvl="1"/>
            <a:r>
              <a:rPr lang="en-US" dirty="0" smtClean="0"/>
              <a:t>Errors in measurement</a:t>
            </a:r>
          </a:p>
          <a:p>
            <a:pPr lvl="1"/>
            <a:r>
              <a:rPr lang="en-US" dirty="0" smtClean="0"/>
              <a:t>Modeling factors not included in the model</a:t>
            </a:r>
          </a:p>
          <a:p>
            <a:pPr lvl="1"/>
            <a:r>
              <a:rPr lang="en-US" dirty="0" smtClean="0"/>
              <a:t>Means of a large number of independent observations</a:t>
            </a:r>
          </a:p>
          <a:p>
            <a:endParaRPr lang="en-US" dirty="0" smtClean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Normal Distribution</a:t>
            </a:r>
            <a:endParaRPr lang="en-US" dirty="0"/>
          </a:p>
        </p:txBody>
      </p:sp>
    </p:spTree>
  </p:cSld>
  <p:clrMapOvr>
    <a:masterClrMapping/>
  </p:clrMapOvr>
  <p:transition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Normal </a:t>
            </a:r>
            <a:r>
              <a:rPr lang="en-US" dirty="0" err="1" smtClean="0"/>
              <a:t>Variate</a:t>
            </a:r>
            <a:r>
              <a:rPr lang="en-US" dirty="0" smtClean="0"/>
              <a:t> Generation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Convolution:  Sum of a large number of </a:t>
            </a:r>
            <a:r>
              <a:rPr lang="en-US" i="1" dirty="0" err="1" smtClean="0"/>
              <a:t>u</a:t>
            </a:r>
            <a:r>
              <a:rPr lang="en-US" i="1" baseline="-25000" dirty="0" err="1" smtClean="0"/>
              <a:t>i</a:t>
            </a:r>
            <a:r>
              <a:rPr lang="en-US" i="1" dirty="0" smtClean="0"/>
              <a:t> ~ U(0, 1) </a:t>
            </a:r>
            <a:r>
              <a:rPr lang="en-US" dirty="0" err="1" smtClean="0"/>
              <a:t>variates</a:t>
            </a:r>
            <a:r>
              <a:rPr lang="en-US" dirty="0" smtClean="0"/>
              <a:t> has a normal distribution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Typically, use </a:t>
            </a:r>
            <a:r>
              <a:rPr lang="en-US" i="1" dirty="0" smtClean="0"/>
              <a:t>n</a:t>
            </a:r>
            <a:r>
              <a:rPr lang="en-US" dirty="0" smtClean="0"/>
              <a:t> = 12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6E9BC2C-70F0-4C6B-8F1E-8BC448633A55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2667000" y="3429000"/>
          <a:ext cx="3610356" cy="1308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2372" name="Equation" r:id="rId4" imgW="1752480" imgH="634680" progId="Equation.3">
                  <p:embed/>
                </p:oleObj>
              </mc:Choice>
              <mc:Fallback>
                <p:oleObj name="Equation" r:id="rId4" imgW="1752480" imgH="63468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67000" y="3429000"/>
                        <a:ext cx="3610356" cy="1308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dirty="0" smtClean="0">
                <a:sym typeface="Symbol"/>
              </a:rPr>
              <a:t>Used to model the time between successive events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>
                <a:sym typeface="Symbol"/>
              </a:rPr>
              <a:t>Parameter</a:t>
            </a:r>
          </a:p>
          <a:p>
            <a:pPr lvl="1">
              <a:buFont typeface="Arial" pitchFamily="34" charset="0"/>
              <a:buChar char="•"/>
            </a:pPr>
            <a:r>
              <a:rPr lang="en-US" i="1" dirty="0" smtClean="0">
                <a:sym typeface="Symbol"/>
              </a:rPr>
              <a:t>a</a:t>
            </a:r>
            <a:r>
              <a:rPr lang="en-US" dirty="0" smtClean="0">
                <a:sym typeface="Symbol"/>
              </a:rPr>
              <a:t> = mean time to arrival (&gt; 0)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>
                <a:cs typeface="Arial"/>
                <a:sym typeface="Symbol"/>
              </a:rPr>
              <a:t>Range:  0 </a:t>
            </a:r>
            <a:r>
              <a:rPr lang="en-US" u="sng" dirty="0" smtClean="0">
                <a:cs typeface="Arial"/>
                <a:sym typeface="Symbol"/>
              </a:rPr>
              <a:t>&lt;</a:t>
            </a:r>
            <a:r>
              <a:rPr lang="en-US" dirty="0" smtClean="0">
                <a:cs typeface="Arial"/>
                <a:sym typeface="Symbol"/>
              </a:rPr>
              <a:t> </a:t>
            </a:r>
            <a:r>
              <a:rPr lang="en-US" i="1" dirty="0" smtClean="0">
                <a:cs typeface="Arial"/>
                <a:sym typeface="Symbol"/>
              </a:rPr>
              <a:t>x</a:t>
            </a:r>
            <a:r>
              <a:rPr lang="en-US" dirty="0" smtClean="0">
                <a:cs typeface="Arial"/>
                <a:sym typeface="Symbol"/>
              </a:rPr>
              <a:t> </a:t>
            </a:r>
            <a:r>
              <a:rPr lang="en-US" u="sng" dirty="0" smtClean="0">
                <a:cs typeface="Arial"/>
                <a:sym typeface="Symbol"/>
              </a:rPr>
              <a:t>&lt;</a:t>
            </a:r>
            <a:r>
              <a:rPr lang="en-US" dirty="0" smtClean="0">
                <a:cs typeface="Arial"/>
                <a:sym typeface="Symbol"/>
              </a:rPr>
              <a:t> 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>
                <a:cs typeface="Arial"/>
                <a:sym typeface="Symbol"/>
              </a:rPr>
              <a:t>PDF</a:t>
            </a:r>
          </a:p>
          <a:p>
            <a:pPr lvl="1">
              <a:buFont typeface="Arial" pitchFamily="34" charset="0"/>
              <a:buChar char="•"/>
            </a:pPr>
            <a:endParaRPr lang="en-US" dirty="0" smtClean="0">
              <a:cs typeface="Arial"/>
              <a:sym typeface="Symbol"/>
            </a:endParaRPr>
          </a:p>
          <a:p>
            <a:pPr>
              <a:buFont typeface="Arial" pitchFamily="34" charset="0"/>
              <a:buChar char="•"/>
            </a:pPr>
            <a:endParaRPr lang="en-US" dirty="0" smtClean="0">
              <a:sym typeface="Symbol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6E9BC2C-70F0-4C6B-8F1E-8BC448633A55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  <p:sp>
        <p:nvSpPr>
          <p:cNvPr id="5" name="AutoShape 3"/>
          <p:cNvSpPr txBox="1">
            <a:spLocks noChangeArrowheads="1"/>
          </p:cNvSpPr>
          <p:nvPr/>
        </p:nvSpPr>
        <p:spPr bwMode="auto">
          <a:xfrm>
            <a:off x="914400" y="457200"/>
            <a:ext cx="7315200" cy="1447800"/>
          </a:xfrm>
          <a:prstGeom prst="roundRect">
            <a:avLst>
              <a:gd name="adj" fmla="val 16667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Exponential Distribution, exp(a)</a:t>
            </a:r>
          </a:p>
        </p:txBody>
      </p:sp>
      <p:graphicFrame>
        <p:nvGraphicFramePr>
          <p:cNvPr id="11" name="Content Placeholder 10"/>
          <p:cNvGraphicFramePr>
            <a:graphicFrameLocks noGrp="1" noChangeAspect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525267692"/>
              </p:ext>
            </p:extLst>
          </p:nvPr>
        </p:nvGraphicFramePr>
        <p:xfrm>
          <a:off x="1981200" y="5424487"/>
          <a:ext cx="2003425" cy="900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6596" name="Equation" r:id="rId4" imgW="876240" imgH="393480" progId="Equation.3">
                  <p:embed/>
                </p:oleObj>
              </mc:Choice>
              <mc:Fallback>
                <p:oleObj name="Equation" r:id="rId4" imgW="876240" imgH="393480" progId="Equation.3">
                  <p:embed/>
                  <p:pic>
                    <p:nvPicPr>
                      <p:cNvPr id="0" name="Content Placeholder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81200" y="5424487"/>
                        <a:ext cx="2003425" cy="9001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Content Placeholder 6"/>
          <p:cNvSpPr txBox="1">
            <a:spLocks/>
          </p:cNvSpPr>
          <p:nvPr/>
        </p:nvSpPr>
        <p:spPr bwMode="auto">
          <a:xfrm>
            <a:off x="4648200" y="1981200"/>
            <a:ext cx="3810000" cy="411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Pct val="100000"/>
              <a:buFontTx/>
              <a:buChar char="•"/>
              <a:tabLst/>
              <a:defRPr/>
            </a:pP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Variance:  </a:t>
            </a:r>
            <a:r>
              <a:rPr kumimoji="0" lang="en-US" sz="28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</a:t>
            </a:r>
            <a:r>
              <a:rPr kumimoji="0" lang="en-US" sz="2800" b="0" i="1" u="none" strike="noStrike" kern="0" cap="none" spc="0" normalizeH="0" baseline="30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</a:t>
            </a:r>
            <a:endParaRPr kumimoji="0" lang="en-US" sz="2800" b="0" i="1" u="none" strike="noStrike" kern="0" cap="none" spc="0" normalizeH="0" baseline="30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93749208"/>
              </p:ext>
            </p:extLst>
          </p:nvPr>
        </p:nvGraphicFramePr>
        <p:xfrm>
          <a:off x="4564966" y="4112455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Exponential Distribution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Memoryless</a:t>
            </a:r>
            <a:endParaRPr lang="en-US" dirty="0" smtClean="0"/>
          </a:p>
          <a:p>
            <a:r>
              <a:rPr lang="en-US" dirty="0" smtClean="0"/>
              <a:t>Used to model</a:t>
            </a:r>
          </a:p>
          <a:p>
            <a:pPr lvl="1"/>
            <a:r>
              <a:rPr lang="en-US" dirty="0" smtClean="0"/>
              <a:t>The time between successive request arrivals to a device</a:t>
            </a:r>
          </a:p>
          <a:p>
            <a:pPr lvl="1"/>
            <a:r>
              <a:rPr lang="en-US" dirty="0" smtClean="0"/>
              <a:t>The time between failures of a device</a:t>
            </a:r>
          </a:p>
          <a:p>
            <a:r>
              <a:rPr lang="en-US" dirty="0" smtClean="0"/>
              <a:t>Exponential </a:t>
            </a:r>
            <a:r>
              <a:rPr lang="en-US" dirty="0" err="1" smtClean="0"/>
              <a:t>variate</a:t>
            </a:r>
            <a:r>
              <a:rPr lang="en-US" dirty="0" smtClean="0"/>
              <a:t> generation</a:t>
            </a:r>
          </a:p>
          <a:p>
            <a:pPr lvl="1"/>
            <a:r>
              <a:rPr lang="en-US" dirty="0" smtClean="0"/>
              <a:t>Inverse transformation</a:t>
            </a:r>
          </a:p>
          <a:p>
            <a:pPr lvl="2"/>
            <a:r>
              <a:rPr lang="en-US" dirty="0" smtClean="0"/>
              <a:t>Generate </a:t>
            </a:r>
            <a:r>
              <a:rPr lang="en-US" i="1" dirty="0" smtClean="0"/>
              <a:t>u ~ U(0, 1) </a:t>
            </a:r>
            <a:r>
              <a:rPr lang="en-US" dirty="0" smtClean="0"/>
              <a:t>and return </a:t>
            </a:r>
            <a:r>
              <a:rPr lang="en-US" i="1" dirty="0" smtClean="0"/>
              <a:t>–</a:t>
            </a:r>
            <a:r>
              <a:rPr lang="en-US" i="1" dirty="0" err="1" smtClean="0"/>
              <a:t>aln</a:t>
            </a:r>
            <a:r>
              <a:rPr lang="en-US" i="1" dirty="0" smtClean="0"/>
              <a:t>(u)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08ED2E6-51A7-49BF-AC86-7A460968521D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Uniform Distribution (Discrete)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Used to model</a:t>
            </a:r>
          </a:p>
          <a:p>
            <a:pPr lvl="1"/>
            <a:r>
              <a:rPr lang="en-US" dirty="0" smtClean="0"/>
              <a:t>Track numbers for seeks on a disk</a:t>
            </a:r>
          </a:p>
          <a:p>
            <a:pPr lvl="1"/>
            <a:r>
              <a:rPr lang="en-US" dirty="0" smtClean="0"/>
              <a:t>The device number for the next I/O</a:t>
            </a:r>
          </a:p>
          <a:p>
            <a:pPr lvl="1"/>
            <a:r>
              <a:rPr lang="en-US" dirty="0" smtClean="0"/>
              <a:t>The source and destination nodes</a:t>
            </a:r>
          </a:p>
          <a:p>
            <a:r>
              <a:rPr lang="en-US" dirty="0" smtClean="0"/>
              <a:t>Uniform </a:t>
            </a:r>
            <a:r>
              <a:rPr lang="en-US" dirty="0" err="1" smtClean="0"/>
              <a:t>variate</a:t>
            </a:r>
            <a:r>
              <a:rPr lang="en-US" dirty="0" smtClean="0"/>
              <a:t> generation</a:t>
            </a:r>
          </a:p>
          <a:p>
            <a:pPr lvl="1"/>
            <a:r>
              <a:rPr lang="en-US" dirty="0" smtClean="0"/>
              <a:t>Generate u ~ U(0, 1)</a:t>
            </a:r>
          </a:p>
          <a:p>
            <a:pPr lvl="1"/>
            <a:r>
              <a:rPr lang="en-US" dirty="0" smtClean="0"/>
              <a:t>Return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08ED2E6-51A7-49BF-AC86-7A460968521D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2590800" y="4876800"/>
          <a:ext cx="2971800" cy="644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9908" name="Equation" r:id="rId4" imgW="1054080" imgH="228600" progId="Equation.3">
                  <p:embed/>
                </p:oleObj>
              </mc:Choice>
              <mc:Fallback>
                <p:oleObj name="Equation" r:id="rId4" imgW="1054080" imgH="2286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90800" y="4876800"/>
                        <a:ext cx="2971800" cy="6445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Relationship to Poisson Events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Poisson(2 </a:t>
            </a:r>
            <a:r>
              <a:rPr lang="en-US" b="1" i="1" dirty="0" smtClean="0">
                <a:solidFill>
                  <a:srgbClr val="7030A0"/>
                </a:solidFill>
              </a:rPr>
              <a:t>requests/second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Variance of 4 requests/second</a:t>
            </a:r>
          </a:p>
          <a:p>
            <a:pPr lvl="1"/>
            <a:r>
              <a:rPr lang="en-US" dirty="0" smtClean="0"/>
              <a:t>Standard deviation of 2 </a:t>
            </a:r>
            <a:r>
              <a:rPr lang="en-US" dirty="0" smtClean="0"/>
              <a:t>requests/second</a:t>
            </a:r>
          </a:p>
          <a:p>
            <a:pPr lvl="1"/>
            <a:r>
              <a:rPr lang="en-US" dirty="0" smtClean="0"/>
              <a:t>The </a:t>
            </a:r>
            <a:r>
              <a:rPr lang="en-US" dirty="0" err="1" smtClean="0"/>
              <a:t>interarrival</a:t>
            </a:r>
            <a:r>
              <a:rPr lang="en-US" dirty="0" smtClean="0"/>
              <a:t> time between requests is exponential</a:t>
            </a:r>
            <a:endParaRPr lang="en-US" dirty="0" smtClean="0"/>
          </a:p>
          <a:p>
            <a:r>
              <a:rPr lang="en-US" dirty="0" smtClean="0"/>
              <a:t>Exponential(1/2 </a:t>
            </a:r>
            <a:r>
              <a:rPr lang="en-US" b="1" i="1" dirty="0" smtClean="0">
                <a:solidFill>
                  <a:srgbClr val="7030A0"/>
                </a:solidFill>
              </a:rPr>
              <a:t>second between requests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Standard deviation of ½ second between requests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6E9BC2C-70F0-4C6B-8F1E-8BC448633A55}" type="slidenum">
              <a:rPr lang="en-US" smtClean="0"/>
              <a:pPr>
                <a:defRPr/>
              </a:pPr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435183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Erlang</a:t>
            </a:r>
            <a:r>
              <a:rPr lang="en-US" dirty="0" smtClean="0"/>
              <a:t> Distribution, </a:t>
            </a:r>
            <a:r>
              <a:rPr lang="en-US" dirty="0" err="1" smtClean="0"/>
              <a:t>Erlang</a:t>
            </a:r>
            <a:r>
              <a:rPr lang="en-US" dirty="0" smtClean="0"/>
              <a:t>(a, m)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Model service times of </a:t>
            </a:r>
            <a:r>
              <a:rPr lang="en-US" i="1" dirty="0" smtClean="0"/>
              <a:t>m</a:t>
            </a:r>
            <a:r>
              <a:rPr lang="en-US" dirty="0" smtClean="0"/>
              <a:t> servers, each with an exponential distributed service time </a:t>
            </a:r>
            <a:r>
              <a:rPr lang="en-US" i="1" dirty="0" smtClean="0"/>
              <a:t>a</a:t>
            </a:r>
          </a:p>
          <a:p>
            <a:r>
              <a:rPr lang="en-US" dirty="0" smtClean="0"/>
              <a:t>Parameters</a:t>
            </a:r>
          </a:p>
          <a:p>
            <a:pPr lvl="1">
              <a:buFont typeface="Arial" pitchFamily="34" charset="0"/>
              <a:buChar char="•"/>
            </a:pPr>
            <a:r>
              <a:rPr lang="en-US" i="1" dirty="0" smtClean="0"/>
              <a:t>a</a:t>
            </a:r>
            <a:r>
              <a:rPr lang="en-US" dirty="0" smtClean="0"/>
              <a:t> &gt; 0 (scale)</a:t>
            </a:r>
          </a:p>
          <a:p>
            <a:pPr lvl="1">
              <a:buFont typeface="Arial" pitchFamily="34" charset="0"/>
              <a:buChar char="•"/>
            </a:pPr>
            <a:r>
              <a:rPr lang="en-US" i="1" dirty="0" smtClean="0"/>
              <a:t>m</a:t>
            </a:r>
            <a:r>
              <a:rPr lang="en-US" dirty="0" smtClean="0"/>
              <a:t> </a:t>
            </a:r>
            <a:r>
              <a:rPr lang="en-US" dirty="0" smtClean="0">
                <a:sym typeface="Symbol"/>
              </a:rPr>
              <a:t> </a:t>
            </a:r>
            <a:r>
              <a:rPr lang="en-US" dirty="0" smtClean="0"/>
              <a:t>integer &gt; 0 (shape)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Range: </a:t>
            </a:r>
            <a:r>
              <a:rPr lang="en-US" dirty="0" smtClean="0">
                <a:cs typeface="Arial"/>
                <a:sym typeface="Symbol"/>
              </a:rPr>
              <a:t>0 </a:t>
            </a:r>
            <a:r>
              <a:rPr lang="en-US" u="sng" dirty="0" smtClean="0">
                <a:cs typeface="Arial"/>
                <a:sym typeface="Symbol"/>
              </a:rPr>
              <a:t>&lt;</a:t>
            </a:r>
            <a:r>
              <a:rPr lang="en-US" dirty="0" smtClean="0">
                <a:cs typeface="Arial"/>
                <a:sym typeface="Symbol"/>
              </a:rPr>
              <a:t> </a:t>
            </a:r>
            <a:r>
              <a:rPr lang="en-US" i="1" dirty="0" smtClean="0">
                <a:cs typeface="Arial"/>
                <a:sym typeface="Symbol"/>
              </a:rPr>
              <a:t>x</a:t>
            </a:r>
            <a:r>
              <a:rPr lang="en-US" dirty="0" smtClean="0">
                <a:cs typeface="Arial"/>
                <a:sym typeface="Symbol"/>
              </a:rPr>
              <a:t> </a:t>
            </a:r>
            <a:r>
              <a:rPr lang="en-US" u="sng" dirty="0" smtClean="0">
                <a:cs typeface="Arial"/>
                <a:sym typeface="Symbol"/>
              </a:rPr>
              <a:t>&lt;</a:t>
            </a:r>
            <a:r>
              <a:rPr lang="en-US" dirty="0" smtClean="0">
                <a:cs typeface="Arial"/>
                <a:sym typeface="Symbol"/>
              </a:rPr>
              <a:t> 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PDF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Mean:  </a:t>
            </a:r>
            <a:r>
              <a:rPr lang="en-US" i="1" dirty="0" smtClean="0"/>
              <a:t>am</a:t>
            </a:r>
          </a:p>
          <a:p>
            <a:r>
              <a:rPr lang="en-US" dirty="0" smtClean="0"/>
              <a:t>Variance:  </a:t>
            </a:r>
            <a:r>
              <a:rPr lang="en-US" i="1" dirty="0" smtClean="0"/>
              <a:t>a</a:t>
            </a:r>
            <a:r>
              <a:rPr lang="en-US" i="1" baseline="30000" dirty="0" smtClean="0"/>
              <a:t>2</a:t>
            </a:r>
            <a:r>
              <a:rPr lang="en-US" i="1" dirty="0" smtClean="0"/>
              <a:t>m</a:t>
            </a:r>
          </a:p>
          <a:p>
            <a:pPr lvl="1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6E9BC2C-70F0-4C6B-8F1E-8BC448633A55}" type="slidenum">
              <a:rPr lang="en-US" smtClean="0"/>
              <a:pPr>
                <a:defRPr/>
              </a:pPr>
              <a:t>31</a:t>
            </a:fld>
            <a:endParaRPr lang="en-US"/>
          </a:p>
        </p:txBody>
      </p:sp>
      <p:sp>
        <p:nvSpPr>
          <p:cNvPr id="7" name="AutoShape 3"/>
          <p:cNvSpPr txBox="1">
            <a:spLocks noChangeArrowheads="1"/>
          </p:cNvSpPr>
          <p:nvPr/>
        </p:nvSpPr>
        <p:spPr bwMode="auto">
          <a:xfrm>
            <a:off x="914400" y="457200"/>
            <a:ext cx="7315200" cy="1447800"/>
          </a:xfrm>
          <a:prstGeom prst="roundRect">
            <a:avLst>
              <a:gd name="adj" fmla="val 16667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400" b="1" i="0" u="none" strike="noStrike" kern="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5410200" y="2286000"/>
          <a:ext cx="2621279" cy="1066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7620" name="Equation" r:id="rId4" imgW="1091880" imgH="444240" progId="Equation.3">
                  <p:embed/>
                </p:oleObj>
              </mc:Choice>
              <mc:Fallback>
                <p:oleObj name="Equation" r:id="rId4" imgW="1091880" imgH="44424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10200" y="2286000"/>
                        <a:ext cx="2621279" cy="1066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Chart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76883670"/>
              </p:ext>
            </p:extLst>
          </p:nvPr>
        </p:nvGraphicFramePr>
        <p:xfrm>
          <a:off x="4572000" y="4114800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Erlang</a:t>
            </a:r>
            <a:r>
              <a:rPr lang="en-US" dirty="0" smtClean="0"/>
              <a:t> </a:t>
            </a:r>
            <a:r>
              <a:rPr lang="en-US" dirty="0" err="1" smtClean="0"/>
              <a:t>Variate</a:t>
            </a:r>
            <a:r>
              <a:rPr lang="en-US" dirty="0" smtClean="0"/>
              <a:t> Generation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Convolution</a:t>
            </a:r>
          </a:p>
          <a:p>
            <a:pPr lvl="1"/>
            <a:r>
              <a:rPr lang="en-US" dirty="0" smtClean="0"/>
              <a:t>Generate </a:t>
            </a:r>
            <a:r>
              <a:rPr lang="en-US" i="1" dirty="0" smtClean="0"/>
              <a:t>m U(0, 1) </a:t>
            </a:r>
            <a:r>
              <a:rPr lang="en-US" dirty="0" smtClean="0"/>
              <a:t>random number </a:t>
            </a:r>
            <a:r>
              <a:rPr lang="en-US" i="1" dirty="0" err="1" smtClean="0"/>
              <a:t>u</a:t>
            </a:r>
            <a:r>
              <a:rPr lang="en-US" i="1" baseline="-25000" dirty="0" err="1" smtClean="0"/>
              <a:t>i</a:t>
            </a:r>
            <a:endParaRPr lang="en-US" i="1" baseline="-25000" dirty="0" smtClean="0"/>
          </a:p>
          <a:p>
            <a:pPr lvl="1"/>
            <a:r>
              <a:rPr lang="en-US" dirty="0" smtClean="0"/>
              <a:t>Return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08ED2E6-51A7-49BF-AC86-7A460968521D}" type="slidenum">
              <a:rPr lang="en-US" smtClean="0"/>
              <a:pPr>
                <a:defRPr/>
              </a:pPr>
              <a:t>32</a:t>
            </a:fld>
            <a:endParaRPr lang="en-US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2209800" y="3352800"/>
          <a:ext cx="4445000" cy="1143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8644" name="Equation" r:id="rId4" imgW="1777680" imgH="457200" progId="Equation.3">
                  <p:embed/>
                </p:oleObj>
              </mc:Choice>
              <mc:Fallback>
                <p:oleObj name="Equation" r:id="rId4" imgW="1777680" imgH="4572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09800" y="3352800"/>
                        <a:ext cx="4445000" cy="1143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AutoShape 3"/>
          <p:cNvSpPr>
            <a:spLocks noGrp="1" noChangeArrowheads="1"/>
          </p:cNvSpPr>
          <p:nvPr>
            <p:ph type="title"/>
          </p:nvPr>
        </p:nvSpPr>
        <p:spPr>
          <a:prstGeom prst="roundRect">
            <a:avLst>
              <a:gd name="adj" fmla="val 16667"/>
            </a:avLst>
          </a:prstGeom>
          <a:ln>
            <a:solidFill>
              <a:schemeClr val="tx1"/>
            </a:solidFill>
          </a:ln>
        </p:spPr>
        <p:txBody>
          <a:bodyPr/>
          <a:lstStyle/>
          <a:p>
            <a:r>
              <a:rPr lang="en-US" dirty="0" err="1" smtClean="0"/>
              <a:t>Weibull</a:t>
            </a:r>
            <a:r>
              <a:rPr lang="en-US" dirty="0" smtClean="0"/>
              <a:t> Distribution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Used in reliability analysis</a:t>
            </a:r>
          </a:p>
          <a:p>
            <a:r>
              <a:rPr lang="en-US" dirty="0" smtClean="0"/>
              <a:t>Parameters</a:t>
            </a:r>
          </a:p>
          <a:p>
            <a:pPr lvl="1">
              <a:buFont typeface="Arial" pitchFamily="34" charset="0"/>
              <a:buChar char="•"/>
            </a:pPr>
            <a:r>
              <a:rPr lang="en-US" i="1" dirty="0" smtClean="0"/>
              <a:t>a</a:t>
            </a:r>
            <a:r>
              <a:rPr lang="en-US" dirty="0" smtClean="0"/>
              <a:t> &gt; 0 (scale)</a:t>
            </a:r>
          </a:p>
          <a:p>
            <a:pPr lvl="1">
              <a:buFont typeface="Arial" pitchFamily="34" charset="0"/>
              <a:buChar char="•"/>
            </a:pPr>
            <a:r>
              <a:rPr lang="en-US" i="1" dirty="0" smtClean="0"/>
              <a:t>b</a:t>
            </a:r>
            <a:r>
              <a:rPr lang="en-US" dirty="0" smtClean="0"/>
              <a:t> &gt; 0 (shape)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Range: </a:t>
            </a:r>
            <a:r>
              <a:rPr lang="en-US" dirty="0" smtClean="0">
                <a:cs typeface="Arial"/>
                <a:sym typeface="Symbol"/>
              </a:rPr>
              <a:t>0 </a:t>
            </a:r>
            <a:r>
              <a:rPr lang="en-US" u="sng" dirty="0" smtClean="0">
                <a:cs typeface="Arial"/>
                <a:sym typeface="Symbol"/>
              </a:rPr>
              <a:t>&lt;</a:t>
            </a:r>
            <a:r>
              <a:rPr lang="en-US" dirty="0" smtClean="0">
                <a:cs typeface="Arial"/>
                <a:sym typeface="Symbol"/>
              </a:rPr>
              <a:t> </a:t>
            </a:r>
            <a:r>
              <a:rPr lang="en-US" i="1" dirty="0" smtClean="0">
                <a:cs typeface="Arial"/>
                <a:sym typeface="Symbol"/>
              </a:rPr>
              <a:t>x</a:t>
            </a:r>
            <a:r>
              <a:rPr lang="en-US" dirty="0" smtClean="0">
                <a:cs typeface="Arial"/>
                <a:sym typeface="Symbol"/>
              </a:rPr>
              <a:t> </a:t>
            </a:r>
            <a:r>
              <a:rPr lang="en-US" u="sng" dirty="0" smtClean="0">
                <a:cs typeface="Arial"/>
                <a:sym typeface="Symbol"/>
              </a:rPr>
              <a:t>&lt;</a:t>
            </a:r>
            <a:r>
              <a:rPr lang="en-US" dirty="0" smtClean="0">
                <a:cs typeface="Arial"/>
                <a:sym typeface="Symbol"/>
              </a:rPr>
              <a:t> 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>
                <a:cs typeface="Arial"/>
                <a:sym typeface="Symbol"/>
              </a:rPr>
              <a:t>PDF</a:t>
            </a:r>
          </a:p>
          <a:p>
            <a:pPr>
              <a:buFont typeface="Arial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57C59B5-1E3C-4EB9-9BB8-C76276F2F176}" type="slidenum">
              <a:rPr lang="en-US"/>
              <a:pPr>
                <a:defRPr/>
              </a:pPr>
              <a:t>33</a:t>
            </a:fld>
            <a:endParaRPr lang="en-US"/>
          </a:p>
        </p:txBody>
      </p:sp>
      <p:graphicFrame>
        <p:nvGraphicFramePr>
          <p:cNvPr id="7" name="Content Placeholder 6"/>
          <p:cNvGraphicFramePr>
            <a:graphicFrameLocks noGrp="1" noChangeAspect="1"/>
          </p:cNvGraphicFramePr>
          <p:nvPr>
            <p:ph sz="half" idx="4294967295"/>
          </p:nvPr>
        </p:nvGraphicFramePr>
        <p:xfrm>
          <a:off x="1600200" y="5105400"/>
          <a:ext cx="2617788" cy="900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788" name="Equation" r:id="rId4" imgW="1218960" imgH="419040" progId="Equation.3">
                  <p:embed/>
                </p:oleObj>
              </mc:Choice>
              <mc:Fallback>
                <p:oleObj name="Equation" r:id="rId4" imgW="1218960" imgH="419040" progId="Equation.3">
                  <p:embed/>
                  <p:pic>
                    <p:nvPicPr>
                      <p:cNvPr id="0" name="Content Placeholder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0200" y="5105400"/>
                        <a:ext cx="2617788" cy="9001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Content Placeholder 5"/>
          <p:cNvSpPr txBox="1">
            <a:spLocks/>
          </p:cNvSpPr>
          <p:nvPr/>
        </p:nvSpPr>
        <p:spPr bwMode="auto">
          <a:xfrm>
            <a:off x="4648200" y="1981200"/>
            <a:ext cx="3810000" cy="411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marL="742950" marR="0" lvl="1" indent="-285750" algn="l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Pct val="100000"/>
              <a:buFontTx/>
              <a:buNone/>
              <a:tabLst/>
              <a:defRPr/>
            </a:pP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</a:endParaRPr>
          </a:p>
        </p:txBody>
      </p:sp>
      <p:sp>
        <p:nvSpPr>
          <p:cNvPr id="9" name="Content Placeholder 5"/>
          <p:cNvSpPr txBox="1">
            <a:spLocks/>
          </p:cNvSpPr>
          <p:nvPr/>
        </p:nvSpPr>
        <p:spPr bwMode="auto">
          <a:xfrm>
            <a:off x="4800600" y="2133600"/>
            <a:ext cx="3810000" cy="411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Pct val="100000"/>
              <a:buFontTx/>
              <a:buChar char="•"/>
              <a:tabLst/>
              <a:defRPr/>
            </a:pP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</a:endParaRPr>
          </a:p>
        </p:txBody>
      </p:sp>
      <p:graphicFrame>
        <p:nvGraphicFramePr>
          <p:cNvPr id="10" name="Chart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70787702"/>
              </p:ext>
            </p:extLst>
          </p:nvPr>
        </p:nvGraphicFramePr>
        <p:xfrm>
          <a:off x="4572000" y="4154658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</p:spTree>
  </p:cSld>
  <p:clrMapOvr>
    <a:masterClrMapping/>
  </p:clrMapOvr>
  <p:transition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Weibull</a:t>
            </a:r>
            <a:r>
              <a:rPr lang="en-US" dirty="0" smtClean="0"/>
              <a:t> Distribution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Models </a:t>
            </a:r>
            <a:r>
              <a:rPr lang="en-US" dirty="0" smtClean="0"/>
              <a:t>the lifetime of components</a:t>
            </a:r>
          </a:p>
          <a:p>
            <a:pPr lvl="1">
              <a:buFont typeface="Arial" pitchFamily="34" charset="0"/>
              <a:buChar char="•"/>
            </a:pPr>
            <a:r>
              <a:rPr lang="en-US" i="1" dirty="0" smtClean="0"/>
              <a:t>b</a:t>
            </a:r>
            <a:r>
              <a:rPr lang="en-US" dirty="0" smtClean="0"/>
              <a:t> &lt; 1, the failure rate increases with time</a:t>
            </a:r>
          </a:p>
          <a:p>
            <a:pPr lvl="2">
              <a:buFont typeface="Arial" pitchFamily="34" charset="0"/>
              <a:buChar char="•"/>
            </a:pPr>
            <a:r>
              <a:rPr lang="en-US" dirty="0" smtClean="0"/>
              <a:t>L-shaped</a:t>
            </a:r>
          </a:p>
          <a:p>
            <a:pPr lvl="1">
              <a:buFont typeface="Arial" pitchFamily="34" charset="0"/>
              <a:buChar char="•"/>
            </a:pPr>
            <a:r>
              <a:rPr lang="en-US" i="1" dirty="0" smtClean="0"/>
              <a:t>b</a:t>
            </a:r>
            <a:r>
              <a:rPr lang="en-US" dirty="0" smtClean="0"/>
              <a:t> &gt; 1, the failure rate decreases with time</a:t>
            </a:r>
          </a:p>
          <a:p>
            <a:pPr lvl="2">
              <a:buFont typeface="Arial" pitchFamily="34" charset="0"/>
              <a:buChar char="•"/>
            </a:pPr>
            <a:r>
              <a:rPr lang="en-US" dirty="0" smtClean="0"/>
              <a:t>Bell-shaped</a:t>
            </a:r>
          </a:p>
          <a:p>
            <a:pPr lvl="1">
              <a:buFont typeface="Arial" pitchFamily="34" charset="0"/>
              <a:buChar char="•"/>
            </a:pPr>
            <a:r>
              <a:rPr lang="en-US" i="1" dirty="0" smtClean="0"/>
              <a:t>b</a:t>
            </a:r>
            <a:r>
              <a:rPr lang="en-US" dirty="0" smtClean="0"/>
              <a:t> = 1, the failure rate is constant </a:t>
            </a:r>
          </a:p>
          <a:p>
            <a:pPr lvl="2"/>
            <a:r>
              <a:rPr lang="en-US" dirty="0" smtClean="0"/>
              <a:t>Lifetimes are exponentially distributed</a:t>
            </a:r>
          </a:p>
          <a:p>
            <a:r>
              <a:rPr lang="en-US" dirty="0" err="1" smtClean="0"/>
              <a:t>Weibull</a:t>
            </a:r>
            <a:r>
              <a:rPr lang="en-US" dirty="0" smtClean="0"/>
              <a:t> </a:t>
            </a:r>
            <a:r>
              <a:rPr lang="en-US" dirty="0" err="1" smtClean="0"/>
              <a:t>variate</a:t>
            </a:r>
            <a:r>
              <a:rPr lang="en-US" dirty="0" smtClean="0"/>
              <a:t> generation</a:t>
            </a:r>
          </a:p>
          <a:p>
            <a:pPr lvl="1"/>
            <a:r>
              <a:rPr lang="en-US" dirty="0" smtClean="0"/>
              <a:t>Generate </a:t>
            </a:r>
            <a:r>
              <a:rPr lang="en-US" i="1" dirty="0" smtClean="0"/>
              <a:t>u ~ U(0, 1)</a:t>
            </a:r>
            <a:r>
              <a:rPr lang="en-US" dirty="0" smtClean="0"/>
              <a:t>, return </a:t>
            </a:r>
            <a:r>
              <a:rPr lang="en-US" i="1" dirty="0" smtClean="0"/>
              <a:t>a(</a:t>
            </a:r>
            <a:r>
              <a:rPr lang="en-US" i="1" dirty="0" err="1" smtClean="0"/>
              <a:t>ln</a:t>
            </a:r>
            <a:r>
              <a:rPr lang="en-US" i="1" dirty="0" smtClean="0"/>
              <a:t>(u))</a:t>
            </a:r>
            <a:r>
              <a:rPr lang="en-US" i="1" baseline="30000" dirty="0" smtClean="0"/>
              <a:t>1/b</a:t>
            </a:r>
            <a:endParaRPr lang="en-US" i="1" baseline="30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6E9BC2C-70F0-4C6B-8F1E-8BC448633A55}" type="slidenum">
              <a:rPr lang="en-US" smtClean="0"/>
              <a:pPr>
                <a:defRPr/>
              </a:pPr>
              <a:t>34</a:t>
            </a:fld>
            <a:endParaRPr lang="en-US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57C59B5-1E3C-4EB9-9BB8-C76276F2F176}" type="slidenum">
              <a:rPr lang="en-US"/>
              <a:pPr>
                <a:defRPr/>
              </a:pPr>
              <a:t>35</a:t>
            </a:fld>
            <a:endParaRPr lang="en-US"/>
          </a:p>
        </p:txBody>
      </p:sp>
      <p:sp>
        <p:nvSpPr>
          <p:cNvPr id="4099" name="AutoShape 3"/>
          <p:cNvSpPr>
            <a:spLocks noGrp="1" noChangeArrowheads="1"/>
          </p:cNvSpPr>
          <p:nvPr>
            <p:ph type="title"/>
          </p:nvPr>
        </p:nvSpPr>
        <p:spPr>
          <a:xfrm>
            <a:off x="914400" y="457200"/>
            <a:ext cx="7315200" cy="1447800"/>
          </a:xfrm>
          <a:prstGeom prst="roundRect">
            <a:avLst>
              <a:gd name="adj" fmla="val 16667"/>
            </a:avLst>
          </a:prstGeom>
          <a:ln>
            <a:solidFill>
              <a:schemeClr val="tx1"/>
            </a:solidFill>
          </a:ln>
        </p:spPr>
        <p:txBody>
          <a:bodyPr/>
          <a:lstStyle/>
          <a:p>
            <a:r>
              <a:rPr lang="en-US" dirty="0" smtClean="0"/>
              <a:t>Other Distributions</a:t>
            </a:r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dirty="0" smtClean="0"/>
              <a:t>Pareto distribution</a:t>
            </a:r>
          </a:p>
          <a:p>
            <a:pPr lvl="1"/>
            <a:r>
              <a:rPr lang="en-US" dirty="0" smtClean="0"/>
              <a:t>Used to model job sizes</a:t>
            </a:r>
          </a:p>
          <a:p>
            <a:pPr lvl="1"/>
            <a:r>
              <a:rPr lang="en-US" dirty="0" smtClean="0"/>
              <a:t>Some jobs are really large</a:t>
            </a:r>
          </a:p>
          <a:p>
            <a:r>
              <a:rPr lang="en-US" dirty="0" err="1" smtClean="0"/>
              <a:t>Zipf’s</a:t>
            </a:r>
            <a:r>
              <a:rPr lang="en-US" dirty="0" smtClean="0"/>
              <a:t> distribution</a:t>
            </a:r>
          </a:p>
          <a:p>
            <a:pPr lvl="1"/>
            <a:r>
              <a:rPr lang="en-US" dirty="0" smtClean="0"/>
              <a:t>Used to model popularity of items</a:t>
            </a:r>
          </a:p>
        </p:txBody>
      </p:sp>
    </p:spTree>
  </p:cSld>
  <p:clrMapOvr>
    <a:masterClrMapping/>
  </p:clrMapOvr>
  <p:transition/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Commonly Used Distributions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Discrete distributions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8763000" y="6553200"/>
            <a:ext cx="685800" cy="304800"/>
          </a:xfrm>
        </p:spPr>
        <p:txBody>
          <a:bodyPr/>
          <a:lstStyle/>
          <a:p>
            <a:pPr>
              <a:defRPr/>
            </a:pPr>
            <a:fld id="{D6E9BC2C-70F0-4C6B-8F1E-8BC448633A55}" type="slidenum">
              <a:rPr lang="en-US" smtClean="0"/>
              <a:pPr>
                <a:defRPr/>
              </a:pPr>
              <a:t>36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524000" y="4267200"/>
            <a:ext cx="1704313" cy="461665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Bernoulli(p)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371600" y="2667000"/>
            <a:ext cx="2057400" cy="83099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Negative</a:t>
            </a:r>
          </a:p>
          <a:p>
            <a:r>
              <a:rPr lang="en-US" dirty="0" smtClean="0"/>
              <a:t>binomial(p, m)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447800" y="5791200"/>
            <a:ext cx="1840568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Geometric(p)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4385389" y="4267200"/>
            <a:ext cx="1994457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Binomial(p, n)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385389" y="5791200"/>
            <a:ext cx="1329210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Pascal(p)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7128589" y="4267200"/>
            <a:ext cx="1516762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Poisson(</a:t>
            </a:r>
            <a:r>
              <a:rPr lang="en-US" dirty="0" smtClean="0">
                <a:sym typeface="Symbol"/>
              </a:rPr>
              <a:t>)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6934200" y="5715000"/>
            <a:ext cx="1863011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Normal(</a:t>
            </a:r>
            <a:r>
              <a:rPr lang="en-US" dirty="0" smtClean="0">
                <a:latin typeface="Arial"/>
                <a:cs typeface="Arial"/>
              </a:rPr>
              <a:t>µ, </a:t>
            </a:r>
            <a:r>
              <a:rPr lang="en-US" dirty="0" smtClean="0">
                <a:latin typeface="Arial"/>
                <a:cs typeface="Arial"/>
                <a:sym typeface="Symbol"/>
              </a:rPr>
              <a:t>)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228600" y="2895600"/>
            <a:ext cx="12954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Failures before </a:t>
            </a:r>
            <a:r>
              <a:rPr lang="en-US" dirty="0" err="1" smtClean="0"/>
              <a:t>m</a:t>
            </a:r>
            <a:r>
              <a:rPr lang="en-US" baseline="30000" dirty="0" err="1" smtClean="0"/>
              <a:t>th</a:t>
            </a:r>
            <a:r>
              <a:rPr lang="en-US" dirty="0" smtClean="0"/>
              <a:t> success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228600" y="4800600"/>
            <a:ext cx="1295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Trials up to first success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3733800" y="4876800"/>
            <a:ext cx="1981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Trials up to </a:t>
            </a:r>
            <a:r>
              <a:rPr lang="en-US" dirty="0" err="1" smtClean="0"/>
              <a:t>m</a:t>
            </a:r>
            <a:r>
              <a:rPr lang="en-US" baseline="30000" dirty="0" err="1" smtClean="0"/>
              <a:t>th</a:t>
            </a:r>
            <a:r>
              <a:rPr lang="en-US" dirty="0" smtClean="0"/>
              <a:t> success</a:t>
            </a:r>
            <a:endParaRPr lang="en-US" dirty="0"/>
          </a:p>
        </p:txBody>
      </p:sp>
      <p:cxnSp>
        <p:nvCxnSpPr>
          <p:cNvPr id="16" name="Straight Arrow Connector 15"/>
          <p:cNvCxnSpPr>
            <a:stCxn id="5" idx="0"/>
            <a:endCxn id="6" idx="2"/>
          </p:cNvCxnSpPr>
          <p:nvPr/>
        </p:nvCxnSpPr>
        <p:spPr bwMode="auto">
          <a:xfrm rot="5400000" flipH="1" flipV="1">
            <a:off x="2003627" y="3870528"/>
            <a:ext cx="769203" cy="24143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9" name="Straight Arrow Connector 18"/>
          <p:cNvCxnSpPr>
            <a:stCxn id="5" idx="2"/>
            <a:endCxn id="7" idx="0"/>
          </p:cNvCxnSpPr>
          <p:nvPr/>
        </p:nvCxnSpPr>
        <p:spPr bwMode="auto">
          <a:xfrm rot="5400000">
            <a:off x="1840954" y="5255996"/>
            <a:ext cx="1062335" cy="8073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4" name="Straight Arrow Connector 33"/>
          <p:cNvCxnSpPr>
            <a:stCxn id="5" idx="3"/>
          </p:cNvCxnSpPr>
          <p:nvPr/>
        </p:nvCxnSpPr>
        <p:spPr bwMode="auto">
          <a:xfrm flipV="1">
            <a:off x="3228313" y="4495800"/>
            <a:ext cx="1191287" cy="2233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6" name="Straight Arrow Connector 35"/>
          <p:cNvCxnSpPr>
            <a:stCxn id="7" idx="3"/>
            <a:endCxn id="9" idx="1"/>
          </p:cNvCxnSpPr>
          <p:nvPr/>
        </p:nvCxnSpPr>
        <p:spPr bwMode="auto">
          <a:xfrm>
            <a:off x="3288368" y="6022033"/>
            <a:ext cx="1097021" cy="158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8" name="Straight Arrow Connector 37"/>
          <p:cNvCxnSpPr>
            <a:stCxn id="5" idx="2"/>
            <a:endCxn id="9" idx="1"/>
          </p:cNvCxnSpPr>
          <p:nvPr/>
        </p:nvCxnSpPr>
        <p:spPr bwMode="auto">
          <a:xfrm rot="16200000" flipH="1">
            <a:off x="2734189" y="4370833"/>
            <a:ext cx="1293168" cy="2009232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40" name="Straight Arrow Connector 39"/>
          <p:cNvCxnSpPr>
            <a:stCxn id="8" idx="3"/>
            <a:endCxn id="10" idx="1"/>
          </p:cNvCxnSpPr>
          <p:nvPr/>
        </p:nvCxnSpPr>
        <p:spPr bwMode="auto">
          <a:xfrm>
            <a:off x="6379846" y="4498033"/>
            <a:ext cx="748743" cy="158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42" name="Straight Arrow Connector 41"/>
          <p:cNvCxnSpPr>
            <a:stCxn id="8" idx="2"/>
            <a:endCxn id="11" idx="1"/>
          </p:cNvCxnSpPr>
          <p:nvPr/>
        </p:nvCxnSpPr>
        <p:spPr bwMode="auto">
          <a:xfrm rot="16200000" flipH="1">
            <a:off x="5549925" y="4561558"/>
            <a:ext cx="1216968" cy="1551582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graphicFrame>
        <p:nvGraphicFramePr>
          <p:cNvPr id="30721" name="Object 1"/>
          <p:cNvGraphicFramePr>
            <a:graphicFrameLocks noChangeAspect="1"/>
          </p:cNvGraphicFramePr>
          <p:nvPr/>
        </p:nvGraphicFramePr>
        <p:xfrm>
          <a:off x="3429000" y="6019800"/>
          <a:ext cx="646113" cy="538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0760" name="Equation" r:id="rId4" imgW="304560" imgH="253800" progId="Equation.3">
                  <p:embed/>
                </p:oleObj>
              </mc:Choice>
              <mc:Fallback>
                <p:oleObj name="Equation" r:id="rId4" imgW="304560" imgH="2538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29000" y="6019800"/>
                        <a:ext cx="646113" cy="5381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7" name="TextBox 46"/>
          <p:cNvSpPr txBox="1"/>
          <p:nvPr/>
        </p:nvSpPr>
        <p:spPr>
          <a:xfrm>
            <a:off x="6248400" y="5029200"/>
            <a:ext cx="112723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np</a:t>
            </a:r>
            <a:r>
              <a:rPr lang="en-US" dirty="0" smtClean="0"/>
              <a:t> &gt; 25</a:t>
            </a:r>
            <a:endParaRPr lang="en-US" dirty="0"/>
          </a:p>
        </p:txBody>
      </p:sp>
      <p:graphicFrame>
        <p:nvGraphicFramePr>
          <p:cNvPr id="30722" name="Object 2"/>
          <p:cNvGraphicFramePr>
            <a:graphicFrameLocks noChangeAspect="1"/>
          </p:cNvGraphicFramePr>
          <p:nvPr/>
        </p:nvGraphicFramePr>
        <p:xfrm>
          <a:off x="3429000" y="3962400"/>
          <a:ext cx="646113" cy="538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0761" name="Equation" r:id="rId6" imgW="304560" imgH="253800" progId="Equation.3">
                  <p:embed/>
                </p:oleObj>
              </mc:Choice>
              <mc:Fallback>
                <p:oleObj name="Equation" r:id="rId6" imgW="304560" imgH="25380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29000" y="3962400"/>
                        <a:ext cx="646113" cy="5381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49" name="Straight Arrow Connector 48"/>
          <p:cNvCxnSpPr>
            <a:stCxn id="10" idx="2"/>
            <a:endCxn id="11" idx="0"/>
          </p:cNvCxnSpPr>
          <p:nvPr/>
        </p:nvCxnSpPr>
        <p:spPr bwMode="auto">
          <a:xfrm rot="5400000">
            <a:off x="7383271" y="5211300"/>
            <a:ext cx="986135" cy="21264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54" name="TextBox 53"/>
          <p:cNvSpPr txBox="1"/>
          <p:nvPr/>
        </p:nvSpPr>
        <p:spPr>
          <a:xfrm>
            <a:off x="7924800" y="5029200"/>
            <a:ext cx="83388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ym typeface="Symbol"/>
              </a:rPr>
              <a:t> &gt; 9</a:t>
            </a:r>
            <a:endParaRPr lang="en-US" dirty="0"/>
          </a:p>
        </p:txBody>
      </p:sp>
      <p:graphicFrame>
        <p:nvGraphicFramePr>
          <p:cNvPr id="55" name="Object 54"/>
          <p:cNvGraphicFramePr>
            <a:graphicFrameLocks noChangeAspect="1"/>
          </p:cNvGraphicFramePr>
          <p:nvPr/>
        </p:nvGraphicFramePr>
        <p:xfrm>
          <a:off x="6248400" y="3962400"/>
          <a:ext cx="949614" cy="298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0762" name="Equation" r:id="rId7" imgW="444240" imgH="139680" progId="Equation.3">
                  <p:embed/>
                </p:oleObj>
              </mc:Choice>
              <mc:Fallback>
                <p:oleObj name="Equation" r:id="rId7" imgW="444240" imgH="13968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48400" y="3962400"/>
                        <a:ext cx="949614" cy="2984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Commonly Used Distributions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Continuous distributions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6E9BC2C-70F0-4C6B-8F1E-8BC448633A55}" type="slidenum">
              <a:rPr lang="en-US" smtClean="0"/>
              <a:pPr>
                <a:defRPr/>
              </a:pPr>
              <a:t>37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914400" y="3729335"/>
            <a:ext cx="1806905" cy="461665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Gamma(a, b)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143000" y="5410200"/>
            <a:ext cx="1396536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Beta(a, b)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3657600" y="3729335"/>
            <a:ext cx="1737976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err="1" smtClean="0"/>
              <a:t>Erlang</a:t>
            </a:r>
            <a:r>
              <a:rPr lang="en-US" dirty="0" smtClean="0"/>
              <a:t>(a, m)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6324600" y="3729335"/>
            <a:ext cx="1856598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err="1" smtClean="0"/>
              <a:t>Exponetial</a:t>
            </a:r>
            <a:r>
              <a:rPr lang="en-US" dirty="0" smtClean="0"/>
              <a:t>(a)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3581400" y="5405735"/>
            <a:ext cx="1893467" cy="461665"/>
          </a:xfrm>
          <a:prstGeom prst="rect">
            <a:avLst/>
          </a:prstGeom>
          <a:solidFill>
            <a:srgbClr val="CCFF99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Uniform(a, b)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6324600" y="5405735"/>
            <a:ext cx="1311578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Pareto(a)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2286000" y="5867400"/>
            <a:ext cx="159050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 = 1, b = 1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2590800" y="3276600"/>
            <a:ext cx="126829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 integer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5410200" y="3352800"/>
            <a:ext cx="9044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 = 1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6324600" y="2438400"/>
            <a:ext cx="1798313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err="1" smtClean="0"/>
              <a:t>Weibull</a:t>
            </a:r>
            <a:r>
              <a:rPr lang="en-US" dirty="0" smtClean="0"/>
              <a:t>(a, b)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7772400" y="3048000"/>
            <a:ext cx="81945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 = 1</a:t>
            </a:r>
            <a:endParaRPr lang="en-US" dirty="0"/>
          </a:p>
        </p:txBody>
      </p:sp>
      <p:cxnSp>
        <p:nvCxnSpPr>
          <p:cNvPr id="17" name="Straight Arrow Connector 16"/>
          <p:cNvCxnSpPr>
            <a:stCxn id="5" idx="3"/>
            <a:endCxn id="7" idx="1"/>
          </p:cNvCxnSpPr>
          <p:nvPr/>
        </p:nvCxnSpPr>
        <p:spPr bwMode="auto">
          <a:xfrm>
            <a:off x="2721305" y="3960168"/>
            <a:ext cx="936295" cy="158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9" name="Straight Arrow Connector 18"/>
          <p:cNvCxnSpPr/>
          <p:nvPr/>
        </p:nvCxnSpPr>
        <p:spPr bwMode="auto">
          <a:xfrm>
            <a:off x="5410200" y="3810000"/>
            <a:ext cx="914400" cy="158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1" name="Straight Arrow Connector 20"/>
          <p:cNvCxnSpPr/>
          <p:nvPr/>
        </p:nvCxnSpPr>
        <p:spPr bwMode="auto">
          <a:xfrm rot="10800000">
            <a:off x="5410200" y="4114800"/>
            <a:ext cx="914400" cy="158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3" name="Straight Arrow Connector 22"/>
          <p:cNvCxnSpPr/>
          <p:nvPr/>
        </p:nvCxnSpPr>
        <p:spPr bwMode="auto">
          <a:xfrm rot="5400000" flipH="1" flipV="1">
            <a:off x="6361906" y="3314700"/>
            <a:ext cx="838994" cy="794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6" name="Straight Arrow Connector 25"/>
          <p:cNvCxnSpPr/>
          <p:nvPr/>
        </p:nvCxnSpPr>
        <p:spPr bwMode="auto">
          <a:xfrm rot="5400000">
            <a:off x="7353300" y="3314700"/>
            <a:ext cx="838200" cy="158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8" name="Straight Arrow Connector 27"/>
          <p:cNvCxnSpPr>
            <a:stCxn id="5" idx="2"/>
            <a:endCxn id="6" idx="0"/>
          </p:cNvCxnSpPr>
          <p:nvPr/>
        </p:nvCxnSpPr>
        <p:spPr bwMode="auto">
          <a:xfrm rot="16200000" flipH="1">
            <a:off x="1219960" y="4788892"/>
            <a:ext cx="1219200" cy="23415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1" name="Straight Arrow Connector 30"/>
          <p:cNvCxnSpPr>
            <a:stCxn id="6" idx="3"/>
            <a:endCxn id="9" idx="1"/>
          </p:cNvCxnSpPr>
          <p:nvPr/>
        </p:nvCxnSpPr>
        <p:spPr bwMode="auto">
          <a:xfrm flipV="1">
            <a:off x="2539536" y="5636568"/>
            <a:ext cx="1041864" cy="4465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3" name="Straight Arrow Connector 32"/>
          <p:cNvCxnSpPr>
            <a:stCxn id="9" idx="0"/>
            <a:endCxn id="8" idx="2"/>
          </p:cNvCxnSpPr>
          <p:nvPr/>
        </p:nvCxnSpPr>
        <p:spPr bwMode="auto">
          <a:xfrm rot="5400000" flipH="1" flipV="1">
            <a:off x="5283149" y="3435986"/>
            <a:ext cx="1214735" cy="2724765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5" name="Straight Arrow Connector 34"/>
          <p:cNvCxnSpPr>
            <a:stCxn id="9" idx="3"/>
            <a:endCxn id="10" idx="1"/>
          </p:cNvCxnSpPr>
          <p:nvPr/>
        </p:nvCxnSpPr>
        <p:spPr bwMode="auto">
          <a:xfrm>
            <a:off x="5474867" y="5636568"/>
            <a:ext cx="849733" cy="158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6" name="TextBox 35"/>
          <p:cNvSpPr txBox="1"/>
          <p:nvPr/>
        </p:nvSpPr>
        <p:spPr>
          <a:xfrm>
            <a:off x="6324600" y="3048000"/>
            <a:ext cx="44114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x</a:t>
            </a:r>
            <a:r>
              <a:rPr lang="en-US" baseline="30000" dirty="0" err="1" smtClean="0"/>
              <a:t>b</a:t>
            </a:r>
            <a:endParaRPr lang="en-US" baseline="30000" dirty="0"/>
          </a:p>
        </p:txBody>
      </p:sp>
      <p:graphicFrame>
        <p:nvGraphicFramePr>
          <p:cNvPr id="35842" name="Object 2"/>
          <p:cNvGraphicFramePr>
            <a:graphicFrameLocks noChangeAspect="1"/>
          </p:cNvGraphicFramePr>
          <p:nvPr/>
        </p:nvGraphicFramePr>
        <p:xfrm>
          <a:off x="5562600" y="4110038"/>
          <a:ext cx="646113" cy="538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16" name="Equation" r:id="rId4" imgW="304560" imgH="253800" progId="Equation.3">
                  <p:embed/>
                </p:oleObj>
              </mc:Choice>
              <mc:Fallback>
                <p:oleObj name="Equation" r:id="rId4" imgW="304560" imgH="2538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62600" y="4110038"/>
                        <a:ext cx="646113" cy="5381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9" name="TextBox 38"/>
          <p:cNvSpPr txBox="1"/>
          <p:nvPr/>
        </p:nvSpPr>
        <p:spPr>
          <a:xfrm>
            <a:off x="304800" y="4495800"/>
            <a:ext cx="158889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x</a:t>
            </a:r>
            <a:r>
              <a:rPr lang="en-US" baseline="-25000" dirty="0" smtClean="0"/>
              <a:t>1</a:t>
            </a:r>
            <a:r>
              <a:rPr lang="en-US" dirty="0" smtClean="0"/>
              <a:t>/(x</a:t>
            </a:r>
            <a:r>
              <a:rPr lang="en-US" baseline="-25000" dirty="0" smtClean="0"/>
              <a:t>1</a:t>
            </a:r>
            <a:r>
              <a:rPr lang="en-US" dirty="0" smtClean="0"/>
              <a:t> + x</a:t>
            </a:r>
            <a:r>
              <a:rPr lang="en-US" baseline="-25000" dirty="0" smtClean="0"/>
              <a:t>2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40" name="TextBox 39"/>
          <p:cNvSpPr txBox="1"/>
          <p:nvPr/>
        </p:nvSpPr>
        <p:spPr>
          <a:xfrm>
            <a:off x="5638800" y="5791200"/>
            <a:ext cx="65915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x</a:t>
            </a:r>
            <a:r>
              <a:rPr lang="en-US" baseline="30000" dirty="0" smtClean="0"/>
              <a:t>-1/a</a:t>
            </a:r>
            <a:endParaRPr lang="en-US" baseline="30000" dirty="0"/>
          </a:p>
        </p:txBody>
      </p:sp>
      <p:sp>
        <p:nvSpPr>
          <p:cNvPr id="41" name="TextBox 40"/>
          <p:cNvSpPr txBox="1"/>
          <p:nvPr/>
        </p:nvSpPr>
        <p:spPr>
          <a:xfrm>
            <a:off x="4191000" y="4800600"/>
            <a:ext cx="78258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ln</a:t>
            </a:r>
            <a:r>
              <a:rPr lang="en-US" dirty="0" smtClean="0"/>
              <a:t>(x)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Commonly Used Distributions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Continuous distributions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6E9BC2C-70F0-4C6B-8F1E-8BC448633A55}" type="slidenum">
              <a:rPr lang="en-US" smtClean="0"/>
              <a:pPr>
                <a:defRPr/>
              </a:pPr>
              <a:t>38</a:t>
            </a:fld>
            <a:endParaRPr lang="en-US"/>
          </a:p>
        </p:txBody>
      </p:sp>
      <p:sp>
        <p:nvSpPr>
          <p:cNvPr id="25" name="TextBox 24"/>
          <p:cNvSpPr txBox="1"/>
          <p:nvPr/>
        </p:nvSpPr>
        <p:spPr>
          <a:xfrm>
            <a:off x="1066800" y="4114800"/>
            <a:ext cx="1721946" cy="830997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All </a:t>
            </a:r>
          </a:p>
          <a:p>
            <a:r>
              <a:rPr lang="en-US" dirty="0" smtClean="0"/>
              <a:t>distributions</a:t>
            </a:r>
            <a:endParaRPr lang="en-US" dirty="0"/>
          </a:p>
        </p:txBody>
      </p:sp>
      <p:sp>
        <p:nvSpPr>
          <p:cNvPr id="29" name="TextBox 28"/>
          <p:cNvSpPr txBox="1"/>
          <p:nvPr/>
        </p:nvSpPr>
        <p:spPr>
          <a:xfrm>
            <a:off x="3657600" y="2895600"/>
            <a:ext cx="1893467" cy="461665"/>
          </a:xfrm>
          <a:prstGeom prst="rect">
            <a:avLst/>
          </a:prstGeom>
          <a:solidFill>
            <a:srgbClr val="CCFF99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Uniform(a, b)</a:t>
            </a:r>
            <a:endParaRPr lang="en-US" dirty="0"/>
          </a:p>
        </p:txBody>
      </p:sp>
      <p:sp>
        <p:nvSpPr>
          <p:cNvPr id="32" name="TextBox 31"/>
          <p:cNvSpPr txBox="1"/>
          <p:nvPr/>
        </p:nvSpPr>
        <p:spPr>
          <a:xfrm>
            <a:off x="3810000" y="4343400"/>
            <a:ext cx="1863011" cy="461665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Normal(</a:t>
            </a:r>
            <a:r>
              <a:rPr lang="en-US" dirty="0" smtClean="0">
                <a:latin typeface="Arial"/>
                <a:cs typeface="Arial"/>
              </a:rPr>
              <a:t>µ, </a:t>
            </a:r>
            <a:r>
              <a:rPr lang="en-US" dirty="0" smtClean="0">
                <a:latin typeface="Arial"/>
                <a:cs typeface="Arial"/>
                <a:sym typeface="Symbol"/>
              </a:rPr>
              <a:t>)</a:t>
            </a:r>
            <a:endParaRPr lang="en-US" dirty="0"/>
          </a:p>
        </p:txBody>
      </p:sp>
      <p:sp>
        <p:nvSpPr>
          <p:cNvPr id="34" name="TextBox 33"/>
          <p:cNvSpPr txBox="1"/>
          <p:nvPr/>
        </p:nvSpPr>
        <p:spPr>
          <a:xfrm>
            <a:off x="1066800" y="5715000"/>
            <a:ext cx="1773242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Cauchy(a, b)</a:t>
            </a:r>
            <a:endParaRPr lang="en-US" dirty="0"/>
          </a:p>
        </p:txBody>
      </p:sp>
      <p:sp>
        <p:nvSpPr>
          <p:cNvPr id="38" name="TextBox 37"/>
          <p:cNvSpPr txBox="1"/>
          <p:nvPr/>
        </p:nvSpPr>
        <p:spPr>
          <a:xfrm>
            <a:off x="3581400" y="5715000"/>
            <a:ext cx="2289409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Lognormal(</a:t>
            </a:r>
            <a:r>
              <a:rPr lang="en-US" dirty="0" smtClean="0">
                <a:latin typeface="Arial"/>
                <a:cs typeface="Arial"/>
              </a:rPr>
              <a:t>µ, </a:t>
            </a:r>
            <a:r>
              <a:rPr lang="en-US" dirty="0" smtClean="0">
                <a:latin typeface="Arial"/>
                <a:cs typeface="Arial"/>
                <a:sym typeface="Symbol"/>
              </a:rPr>
              <a:t>)</a:t>
            </a:r>
            <a:endParaRPr lang="en-US" dirty="0"/>
          </a:p>
        </p:txBody>
      </p:sp>
      <p:sp>
        <p:nvSpPr>
          <p:cNvPr id="40" name="TextBox 39"/>
          <p:cNvSpPr txBox="1"/>
          <p:nvPr/>
        </p:nvSpPr>
        <p:spPr>
          <a:xfrm>
            <a:off x="7271657" y="2895600"/>
            <a:ext cx="814647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ym typeface="Symbol"/>
              </a:rPr>
              <a:t></a:t>
            </a:r>
            <a:r>
              <a:rPr lang="en-US" baseline="30000" dirty="0" smtClean="0">
                <a:sym typeface="Symbol"/>
              </a:rPr>
              <a:t>2</a:t>
            </a:r>
            <a:r>
              <a:rPr lang="en-US" dirty="0" smtClean="0">
                <a:sym typeface="Symbol"/>
              </a:rPr>
              <a:t>(v)</a:t>
            </a:r>
            <a:endParaRPr lang="en-US" dirty="0"/>
          </a:p>
        </p:txBody>
      </p:sp>
      <p:sp>
        <p:nvSpPr>
          <p:cNvPr id="41" name="TextBox 40"/>
          <p:cNvSpPr txBox="1"/>
          <p:nvPr/>
        </p:nvSpPr>
        <p:spPr>
          <a:xfrm>
            <a:off x="7119257" y="4343400"/>
            <a:ext cx="1107996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F(n, m)</a:t>
            </a:r>
            <a:endParaRPr lang="en-US" dirty="0"/>
          </a:p>
        </p:txBody>
      </p:sp>
      <p:sp>
        <p:nvSpPr>
          <p:cNvPr id="42" name="TextBox 41"/>
          <p:cNvSpPr txBox="1"/>
          <p:nvPr/>
        </p:nvSpPr>
        <p:spPr>
          <a:xfrm>
            <a:off x="7347857" y="5715000"/>
            <a:ext cx="713657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t(m)</a:t>
            </a:r>
            <a:endParaRPr lang="en-US" dirty="0"/>
          </a:p>
        </p:txBody>
      </p:sp>
      <p:sp>
        <p:nvSpPr>
          <p:cNvPr id="43" name="TextBox 42"/>
          <p:cNvSpPr txBox="1"/>
          <p:nvPr/>
        </p:nvSpPr>
        <p:spPr>
          <a:xfrm>
            <a:off x="2057400" y="3048000"/>
            <a:ext cx="88678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</a:t>
            </a:r>
            <a:r>
              <a:rPr lang="en-US" baseline="30000" dirty="0" smtClean="0"/>
              <a:t>-1</a:t>
            </a:r>
            <a:r>
              <a:rPr lang="en-US" dirty="0" smtClean="0"/>
              <a:t>(x)</a:t>
            </a:r>
            <a:endParaRPr lang="en-US" dirty="0"/>
          </a:p>
        </p:txBody>
      </p:sp>
      <p:graphicFrame>
        <p:nvGraphicFramePr>
          <p:cNvPr id="45" name="Object 44"/>
          <p:cNvGraphicFramePr>
            <a:graphicFrameLocks noChangeAspect="1"/>
          </p:cNvGraphicFramePr>
          <p:nvPr/>
        </p:nvGraphicFramePr>
        <p:xfrm>
          <a:off x="2971800" y="3657600"/>
          <a:ext cx="698500" cy="91342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842" name="Equation" r:id="rId4" imgW="330120" imgH="431640" progId="Equation.3">
                  <p:embed/>
                </p:oleObj>
              </mc:Choice>
              <mc:Fallback>
                <p:oleObj name="Equation" r:id="rId4" imgW="330120" imgH="43164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71800" y="3657600"/>
                        <a:ext cx="698500" cy="91342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6" name="TextBox 45"/>
          <p:cNvSpPr txBox="1"/>
          <p:nvPr/>
        </p:nvSpPr>
        <p:spPr>
          <a:xfrm>
            <a:off x="4800600" y="5181600"/>
            <a:ext cx="78258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ln</a:t>
            </a:r>
            <a:r>
              <a:rPr lang="en-US" dirty="0" smtClean="0"/>
              <a:t>(x)</a:t>
            </a:r>
            <a:endParaRPr lang="en-US" dirty="0"/>
          </a:p>
        </p:txBody>
      </p:sp>
      <p:sp>
        <p:nvSpPr>
          <p:cNvPr id="47" name="TextBox 46"/>
          <p:cNvSpPr txBox="1"/>
          <p:nvPr/>
        </p:nvSpPr>
        <p:spPr>
          <a:xfrm>
            <a:off x="2209800" y="5181600"/>
            <a:ext cx="78258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x</a:t>
            </a:r>
            <a:r>
              <a:rPr lang="en-US" baseline="-25000" dirty="0" smtClean="0"/>
              <a:t>1</a:t>
            </a:r>
            <a:r>
              <a:rPr lang="en-US" dirty="0" smtClean="0"/>
              <a:t>/x</a:t>
            </a:r>
            <a:r>
              <a:rPr lang="en-US" baseline="-25000" dirty="0" smtClean="0"/>
              <a:t>2</a:t>
            </a:r>
            <a:endParaRPr lang="en-US" baseline="-25000" dirty="0"/>
          </a:p>
        </p:txBody>
      </p:sp>
      <p:graphicFrame>
        <p:nvGraphicFramePr>
          <p:cNvPr id="34819" name="Object 3"/>
          <p:cNvGraphicFramePr>
            <a:graphicFrameLocks noChangeAspect="1"/>
          </p:cNvGraphicFramePr>
          <p:nvPr/>
        </p:nvGraphicFramePr>
        <p:xfrm>
          <a:off x="6281057" y="3124200"/>
          <a:ext cx="887412" cy="1049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843" name="Equation" r:id="rId6" imgW="419040" imgH="495000" progId="Equation.3">
                  <p:embed/>
                </p:oleObj>
              </mc:Choice>
              <mc:Fallback>
                <p:oleObj name="Equation" r:id="rId6" imgW="419040" imgH="49500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81057" y="3124200"/>
                        <a:ext cx="887412" cy="10493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49" name="Straight Arrow Connector 48"/>
          <p:cNvCxnSpPr>
            <a:stCxn id="25" idx="0"/>
            <a:endCxn id="29" idx="1"/>
          </p:cNvCxnSpPr>
          <p:nvPr/>
        </p:nvCxnSpPr>
        <p:spPr bwMode="auto">
          <a:xfrm rot="5400000" flipH="1" flipV="1">
            <a:off x="2298503" y="2755704"/>
            <a:ext cx="988367" cy="1729827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51" name="Straight Arrow Connector 50"/>
          <p:cNvCxnSpPr>
            <a:stCxn id="25" idx="3"/>
            <a:endCxn id="32" idx="1"/>
          </p:cNvCxnSpPr>
          <p:nvPr/>
        </p:nvCxnSpPr>
        <p:spPr bwMode="auto">
          <a:xfrm>
            <a:off x="2788746" y="4530299"/>
            <a:ext cx="1021254" cy="43934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63" name="Straight Arrow Connector 62"/>
          <p:cNvCxnSpPr>
            <a:stCxn id="32" idx="3"/>
            <a:endCxn id="40" idx="2"/>
          </p:cNvCxnSpPr>
          <p:nvPr/>
        </p:nvCxnSpPr>
        <p:spPr bwMode="auto">
          <a:xfrm flipV="1">
            <a:off x="5673011" y="3357265"/>
            <a:ext cx="2005970" cy="121696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65" name="Straight Arrow Connector 64"/>
          <p:cNvCxnSpPr/>
          <p:nvPr/>
        </p:nvCxnSpPr>
        <p:spPr bwMode="auto">
          <a:xfrm rot="10800000" flipV="1">
            <a:off x="2819400" y="4876800"/>
            <a:ext cx="990600" cy="83820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72" name="Straight Arrow Connector 71"/>
          <p:cNvCxnSpPr>
            <a:stCxn id="40" idx="2"/>
            <a:endCxn id="41" idx="0"/>
          </p:cNvCxnSpPr>
          <p:nvPr/>
        </p:nvCxnSpPr>
        <p:spPr bwMode="auto">
          <a:xfrm rot="5400000">
            <a:off x="7183051" y="3847469"/>
            <a:ext cx="986135" cy="5726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78" name="Straight Arrow Connector 77"/>
          <p:cNvCxnSpPr>
            <a:stCxn id="41" idx="2"/>
            <a:endCxn id="42" idx="0"/>
          </p:cNvCxnSpPr>
          <p:nvPr/>
        </p:nvCxnSpPr>
        <p:spPr bwMode="auto">
          <a:xfrm rot="16200000" flipH="1">
            <a:off x="7234003" y="5244316"/>
            <a:ext cx="909935" cy="31431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82" name="Straight Arrow Connector 81"/>
          <p:cNvCxnSpPr>
            <a:stCxn id="32" idx="2"/>
            <a:endCxn id="38" idx="0"/>
          </p:cNvCxnSpPr>
          <p:nvPr/>
        </p:nvCxnSpPr>
        <p:spPr bwMode="auto">
          <a:xfrm rot="5400000">
            <a:off x="4278839" y="5252332"/>
            <a:ext cx="909935" cy="15401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84" name="Straight Arrow Connector 83"/>
          <p:cNvCxnSpPr>
            <a:stCxn id="32" idx="3"/>
            <a:endCxn id="42" idx="0"/>
          </p:cNvCxnSpPr>
          <p:nvPr/>
        </p:nvCxnSpPr>
        <p:spPr bwMode="auto">
          <a:xfrm>
            <a:off x="5673011" y="4574233"/>
            <a:ext cx="2031675" cy="1140767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93" name="Straight Arrow Connector 92"/>
          <p:cNvCxnSpPr>
            <a:stCxn id="40" idx="2"/>
          </p:cNvCxnSpPr>
          <p:nvPr/>
        </p:nvCxnSpPr>
        <p:spPr bwMode="auto">
          <a:xfrm rot="5400000">
            <a:off x="6203924" y="3477942"/>
            <a:ext cx="1595735" cy="1354381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graphicFrame>
        <p:nvGraphicFramePr>
          <p:cNvPr id="95" name="Object 94"/>
          <p:cNvGraphicFramePr>
            <a:graphicFrameLocks noChangeAspect="1"/>
          </p:cNvGraphicFramePr>
          <p:nvPr/>
        </p:nvGraphicFramePr>
        <p:xfrm>
          <a:off x="7728857" y="3505200"/>
          <a:ext cx="1110343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844" name="Equation" r:id="rId8" imgW="647640" imgH="444240" progId="Equation.3">
                  <p:embed/>
                </p:oleObj>
              </mc:Choice>
              <mc:Fallback>
                <p:oleObj name="Equation" r:id="rId8" imgW="647640" imgH="44424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728857" y="3505200"/>
                        <a:ext cx="1110343" cy="762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6" name="Object 95"/>
          <p:cNvGraphicFramePr>
            <a:graphicFrameLocks noChangeAspect="1"/>
          </p:cNvGraphicFramePr>
          <p:nvPr/>
        </p:nvGraphicFramePr>
        <p:xfrm>
          <a:off x="6096000" y="5257800"/>
          <a:ext cx="1112108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845" name="Equation" r:id="rId10" imgW="761760" imgH="469800" progId="Equation.3">
                  <p:embed/>
                </p:oleObj>
              </mc:Choice>
              <mc:Fallback>
                <p:oleObj name="Equation" r:id="rId10" imgW="761760" imgH="46980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0" y="5257800"/>
                        <a:ext cx="1112108" cy="685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88A51287-7E9D-4C61-AC3B-F52EB79C8478}" type="slidenum">
              <a:rPr lang="en-US"/>
              <a:pPr>
                <a:defRPr/>
              </a:pPr>
              <a:t>39</a:t>
            </a:fld>
            <a:endParaRPr lang="en-US"/>
          </a:p>
        </p:txBody>
      </p:sp>
      <p:sp>
        <p:nvSpPr>
          <p:cNvPr id="3993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solidFill>
                  <a:schemeClr val="bg1"/>
                </a:solidFill>
              </a:rPr>
              <a:t>White Slide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The simplest discrete distribution</a:t>
            </a:r>
          </a:p>
          <a:p>
            <a:r>
              <a:rPr lang="en-US" dirty="0" smtClean="0"/>
              <a:t>Parameter:  </a:t>
            </a:r>
            <a:r>
              <a:rPr lang="en-US" i="1" dirty="0" smtClean="0"/>
              <a:t>p</a:t>
            </a:r>
            <a:r>
              <a:rPr lang="en-US" dirty="0" smtClean="0"/>
              <a:t> = probability of success (</a:t>
            </a:r>
            <a:r>
              <a:rPr lang="en-US" i="1" dirty="0" smtClean="0"/>
              <a:t>x</a:t>
            </a:r>
            <a:r>
              <a:rPr lang="en-US" dirty="0" smtClean="0"/>
              <a:t> = 1), </a:t>
            </a:r>
          </a:p>
          <a:p>
            <a:pPr lvl="1">
              <a:buFont typeface="Arial" pitchFamily="34" charset="0"/>
              <a:buChar char="•"/>
            </a:pPr>
            <a:r>
              <a:rPr lang="en-US" i="1" dirty="0" smtClean="0"/>
              <a:t>0 </a:t>
            </a:r>
            <a:r>
              <a:rPr lang="en-US" i="1" u="sng" dirty="0" smtClean="0"/>
              <a:t>&lt;</a:t>
            </a:r>
            <a:r>
              <a:rPr lang="en-US" i="1" dirty="0" smtClean="0"/>
              <a:t> p </a:t>
            </a:r>
            <a:r>
              <a:rPr lang="en-US" i="1" u="sng" dirty="0" smtClean="0"/>
              <a:t>&lt;</a:t>
            </a:r>
            <a:r>
              <a:rPr lang="en-US" i="1" dirty="0" smtClean="0"/>
              <a:t> 1</a:t>
            </a:r>
          </a:p>
          <a:p>
            <a:r>
              <a:rPr lang="en-US" dirty="0" smtClean="0"/>
              <a:t>PMF:  </a:t>
            </a:r>
            <a:r>
              <a:rPr lang="en-US" i="1" dirty="0" smtClean="0"/>
              <a:t>f(x) =</a:t>
            </a:r>
          </a:p>
          <a:p>
            <a:pPr lvl="1">
              <a:buFont typeface="Arial" pitchFamily="34" charset="0"/>
              <a:buChar char="•"/>
            </a:pPr>
            <a:r>
              <a:rPr lang="en-US" i="1" dirty="0" smtClean="0"/>
              <a:t>1 – p</a:t>
            </a:r>
            <a:r>
              <a:rPr lang="en-US" dirty="0" smtClean="0"/>
              <a:t>, if x = 0</a:t>
            </a:r>
          </a:p>
          <a:p>
            <a:pPr lvl="1">
              <a:buFont typeface="Arial" pitchFamily="34" charset="0"/>
              <a:buChar char="•"/>
            </a:pPr>
            <a:r>
              <a:rPr lang="en-US" i="1" dirty="0" smtClean="0"/>
              <a:t>p</a:t>
            </a:r>
            <a:r>
              <a:rPr lang="en-US" dirty="0" smtClean="0"/>
              <a:t>, if x = 1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0, otherwise</a:t>
            </a:r>
          </a:p>
          <a:p>
            <a:endParaRPr lang="en-US" dirty="0" smtClean="0"/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Range:  </a:t>
            </a:r>
            <a:r>
              <a:rPr lang="en-US" i="1" dirty="0" smtClean="0"/>
              <a:t>x </a:t>
            </a:r>
            <a:r>
              <a:rPr lang="en-US" dirty="0" smtClean="0"/>
              <a:t>= 0, 1</a:t>
            </a:r>
          </a:p>
          <a:p>
            <a:r>
              <a:rPr lang="en-US" dirty="0" smtClean="0"/>
              <a:t>Mean:  </a:t>
            </a:r>
            <a:r>
              <a:rPr lang="en-US" i="1" dirty="0" smtClean="0"/>
              <a:t>p</a:t>
            </a:r>
          </a:p>
          <a:p>
            <a:r>
              <a:rPr lang="en-US" dirty="0" smtClean="0"/>
              <a:t>Variance:  </a:t>
            </a:r>
            <a:r>
              <a:rPr lang="en-US" i="1" dirty="0" smtClean="0"/>
              <a:t>p(1 - p)</a:t>
            </a:r>
            <a:endParaRPr lang="en-US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6E9BC2C-70F0-4C6B-8F1E-8BC448633A55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5" name="AutoShape 3"/>
          <p:cNvSpPr txBox="1">
            <a:spLocks noChangeArrowheads="1"/>
          </p:cNvSpPr>
          <p:nvPr/>
        </p:nvSpPr>
        <p:spPr bwMode="auto">
          <a:xfrm>
            <a:off x="914400" y="457200"/>
            <a:ext cx="7315200" cy="1447800"/>
          </a:xfrm>
          <a:prstGeom prst="roundRect">
            <a:avLst>
              <a:gd name="adj" fmla="val 16667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Bernoulli Distribution, Bernoulli(p)</a:t>
            </a:r>
          </a:p>
        </p:txBody>
      </p:sp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36053451"/>
              </p:ext>
            </p:extLst>
          </p:nvPr>
        </p:nvGraphicFramePr>
        <p:xfrm>
          <a:off x="4594274" y="4112455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Bernoulli Distribution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Experiments to generate a Bernoulli </a:t>
            </a:r>
            <a:r>
              <a:rPr lang="en-US" dirty="0" err="1" smtClean="0"/>
              <a:t>variate</a:t>
            </a:r>
            <a:r>
              <a:rPr lang="en-US" dirty="0" smtClean="0"/>
              <a:t> are </a:t>
            </a:r>
            <a:r>
              <a:rPr lang="en-US" b="1" dirty="0" smtClean="0"/>
              <a:t>Bernoulli trials</a:t>
            </a:r>
          </a:p>
          <a:p>
            <a:pPr lvl="1"/>
            <a:r>
              <a:rPr lang="en-US" dirty="0" smtClean="0"/>
              <a:t>Assumes independent and identical trials</a:t>
            </a:r>
          </a:p>
          <a:p>
            <a:pPr lvl="2"/>
            <a:r>
              <a:rPr lang="en-US" dirty="0" smtClean="0"/>
              <a:t>Success of one trial is not affected by the outcomes of the past trials</a:t>
            </a:r>
          </a:p>
          <a:p>
            <a:r>
              <a:rPr lang="en-US" dirty="0" smtClean="0"/>
              <a:t>Used to model</a:t>
            </a:r>
          </a:p>
          <a:p>
            <a:pPr lvl="1"/>
            <a:r>
              <a:rPr lang="en-US" dirty="0" smtClean="0"/>
              <a:t>Whether a computer system is up</a:t>
            </a:r>
          </a:p>
          <a:p>
            <a:pPr lvl="1"/>
            <a:r>
              <a:rPr lang="en-US" dirty="0" smtClean="0"/>
              <a:t>Whether a network packet reaches the destination</a:t>
            </a:r>
          </a:p>
          <a:p>
            <a:pPr lvl="1"/>
            <a:endParaRPr lang="en-US" dirty="0" smtClean="0"/>
          </a:p>
          <a:p>
            <a:pPr lvl="1">
              <a:buNone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08ED2E6-51A7-49BF-AC86-7A460968521D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Bernoulli </a:t>
            </a:r>
            <a:r>
              <a:rPr lang="en-US" dirty="0" err="1" smtClean="0"/>
              <a:t>Variate</a:t>
            </a:r>
            <a:r>
              <a:rPr lang="en-US" dirty="0" smtClean="0"/>
              <a:t> Generation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Reverse transformation</a:t>
            </a:r>
          </a:p>
          <a:p>
            <a:pPr lvl="1"/>
            <a:r>
              <a:rPr lang="en-US" dirty="0" smtClean="0"/>
              <a:t>Generate </a:t>
            </a:r>
            <a:r>
              <a:rPr lang="en-US" i="1" dirty="0" smtClean="0"/>
              <a:t>u ~ U(0, 1)</a:t>
            </a:r>
          </a:p>
          <a:p>
            <a:pPr lvl="1"/>
            <a:r>
              <a:rPr lang="en-US" dirty="0" smtClean="0"/>
              <a:t>If </a:t>
            </a:r>
            <a:r>
              <a:rPr lang="en-US" i="1" dirty="0" smtClean="0"/>
              <a:t>u </a:t>
            </a:r>
            <a:r>
              <a:rPr lang="en-US" i="1" u="sng" dirty="0" smtClean="0"/>
              <a:t>&lt;</a:t>
            </a:r>
            <a:r>
              <a:rPr lang="en-US" i="1" dirty="0" smtClean="0"/>
              <a:t> p</a:t>
            </a:r>
            <a:r>
              <a:rPr lang="en-US" dirty="0" smtClean="0"/>
              <a:t>, return 0; else return 1</a:t>
            </a:r>
          </a:p>
          <a:p>
            <a:pPr lvl="1"/>
            <a:endParaRPr lang="en-US" dirty="0" smtClean="0"/>
          </a:p>
          <a:p>
            <a:pPr lvl="1">
              <a:buNone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08ED2E6-51A7-49BF-AC86-7A460968521D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The number of successes </a:t>
            </a:r>
            <a:r>
              <a:rPr lang="en-US" i="1" dirty="0" smtClean="0"/>
              <a:t>x</a:t>
            </a:r>
            <a:r>
              <a:rPr lang="en-US" dirty="0" smtClean="0"/>
              <a:t> in </a:t>
            </a:r>
            <a:r>
              <a:rPr lang="en-US" i="1" dirty="0" smtClean="0"/>
              <a:t>n</a:t>
            </a:r>
            <a:r>
              <a:rPr lang="en-US" dirty="0" smtClean="0"/>
              <a:t> Bernoulli trials</a:t>
            </a:r>
          </a:p>
          <a:p>
            <a:r>
              <a:rPr lang="en-US" dirty="0" smtClean="0"/>
              <a:t>Parameters</a:t>
            </a:r>
          </a:p>
          <a:p>
            <a:pPr lvl="1">
              <a:buFont typeface="Arial" pitchFamily="34" charset="0"/>
              <a:buChar char="•"/>
            </a:pPr>
            <a:r>
              <a:rPr lang="en-US" i="1" dirty="0" smtClean="0"/>
              <a:t>p</a:t>
            </a:r>
            <a:r>
              <a:rPr lang="en-US" dirty="0" smtClean="0"/>
              <a:t> = probability of success in a trial</a:t>
            </a:r>
          </a:p>
          <a:p>
            <a:pPr lvl="2">
              <a:buFont typeface="Arial" pitchFamily="34" charset="0"/>
              <a:buChar char="•"/>
            </a:pPr>
            <a:r>
              <a:rPr lang="en-US" i="1" dirty="0" smtClean="0"/>
              <a:t>0 &lt; p &lt; 1</a:t>
            </a:r>
          </a:p>
          <a:p>
            <a:pPr lvl="1">
              <a:buFont typeface="Arial" pitchFamily="34" charset="0"/>
              <a:buChar char="•"/>
            </a:pPr>
            <a:r>
              <a:rPr lang="en-US" i="1" dirty="0" smtClean="0"/>
              <a:t>n</a:t>
            </a:r>
            <a:r>
              <a:rPr lang="en-US" dirty="0" smtClean="0"/>
              <a:t> = number of trials, </a:t>
            </a:r>
            <a:r>
              <a:rPr lang="en-US" i="1" dirty="0" smtClean="0"/>
              <a:t>n</a:t>
            </a:r>
            <a:r>
              <a:rPr lang="en-US" dirty="0" smtClean="0"/>
              <a:t> </a:t>
            </a:r>
            <a:r>
              <a:rPr lang="en-US" dirty="0" smtClean="0">
                <a:sym typeface="Symbol"/>
              </a:rPr>
              <a:t> integer &gt; 0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>
                <a:sym typeface="Symbol"/>
              </a:rPr>
              <a:t>Range:  </a:t>
            </a:r>
            <a:r>
              <a:rPr lang="en-US" i="1" dirty="0" smtClean="0">
                <a:sym typeface="Symbol"/>
              </a:rPr>
              <a:t>x</a:t>
            </a:r>
            <a:r>
              <a:rPr lang="en-US" dirty="0" smtClean="0">
                <a:sym typeface="Symbol"/>
              </a:rPr>
              <a:t> = 0, 1, … </a:t>
            </a:r>
            <a:r>
              <a:rPr lang="en-US" i="1" dirty="0" smtClean="0">
                <a:sym typeface="Symbol"/>
              </a:rPr>
              <a:t>n</a:t>
            </a:r>
          </a:p>
          <a:p>
            <a:pPr>
              <a:buFont typeface="Arial" pitchFamily="34" charset="0"/>
              <a:buChar char="•"/>
            </a:pPr>
            <a:endParaRPr lang="en-US" dirty="0" smtClean="0"/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PMF</a:t>
            </a:r>
          </a:p>
          <a:p>
            <a:endParaRPr lang="en-US" dirty="0" smtClean="0"/>
          </a:p>
          <a:p>
            <a:r>
              <a:rPr lang="en-US" dirty="0" smtClean="0"/>
              <a:t>Mean: </a:t>
            </a:r>
            <a:r>
              <a:rPr lang="en-US" i="1" dirty="0" err="1" smtClean="0"/>
              <a:t>np</a:t>
            </a:r>
            <a:endParaRPr lang="en-US" i="1" dirty="0" smtClean="0"/>
          </a:p>
          <a:p>
            <a:r>
              <a:rPr lang="en-US" dirty="0" smtClean="0"/>
              <a:t>Variance:  </a:t>
            </a:r>
            <a:r>
              <a:rPr lang="en-US" i="1" dirty="0" err="1" smtClean="0"/>
              <a:t>np</a:t>
            </a:r>
            <a:r>
              <a:rPr lang="en-US" i="1" dirty="0" smtClean="0"/>
              <a:t>(1 - p)</a:t>
            </a:r>
          </a:p>
          <a:p>
            <a:pPr lvl="1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6E9BC2C-70F0-4C6B-8F1E-8BC448633A55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5" name="AutoShape 3"/>
          <p:cNvSpPr txBox="1">
            <a:spLocks noChangeArrowheads="1"/>
          </p:cNvSpPr>
          <p:nvPr/>
        </p:nvSpPr>
        <p:spPr bwMode="auto">
          <a:xfrm>
            <a:off x="914400" y="457200"/>
            <a:ext cx="7315200" cy="1447800"/>
          </a:xfrm>
          <a:prstGeom prst="roundRect">
            <a:avLst>
              <a:gd name="adj" fmla="val 16667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Binomial Distribution, binomial(p,</a:t>
            </a:r>
            <a:r>
              <a:rPr kumimoji="0" lang="en-US" sz="4400" b="1" i="0" u="none" strike="noStrike" kern="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n)</a:t>
            </a:r>
            <a:endParaRPr kumimoji="0" lang="en-US" sz="4400" b="1" i="0" u="none" strike="noStrike" kern="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5867400" y="2057400"/>
          <a:ext cx="2561167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092" name="Equation" r:id="rId4" imgW="1396800" imgH="457200" progId="Equation.3">
                  <p:embed/>
                </p:oleObj>
              </mc:Choice>
              <mc:Fallback>
                <p:oleObj name="Equation" r:id="rId4" imgW="1396800" imgH="4572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67400" y="2057400"/>
                        <a:ext cx="2561167" cy="838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Chart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7452495"/>
              </p:ext>
            </p:extLst>
          </p:nvPr>
        </p:nvGraphicFramePr>
        <p:xfrm>
          <a:off x="4572000" y="4114800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2" name="Rectangular Callout 1"/>
          <p:cNvSpPr/>
          <p:nvPr/>
        </p:nvSpPr>
        <p:spPr bwMode="auto">
          <a:xfrm>
            <a:off x="7037614" y="353786"/>
            <a:ext cx="2057400" cy="1627414"/>
          </a:xfrm>
          <a:prstGeom prst="wedgeRectCallout">
            <a:avLst>
              <a:gd name="adj1" fmla="val -45903"/>
              <a:gd name="adj2" fmla="val 62500"/>
            </a:avLst>
          </a:prstGeom>
          <a:solidFill>
            <a:srgbClr val="FFFFCC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Number</a:t>
            </a:r>
            <a:r>
              <a:rPr kumimoji="0" lang="en-US" sz="2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of ways for x successes and n – x failures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dirty="0" smtClean="0"/>
              <a:t>Binomial Distribution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Used to model</a:t>
            </a:r>
          </a:p>
          <a:p>
            <a:pPr lvl="1"/>
            <a:r>
              <a:rPr lang="en-US" dirty="0" smtClean="0"/>
              <a:t>N CPUs that are up in a multi-core system</a:t>
            </a:r>
          </a:p>
          <a:p>
            <a:pPr lvl="1"/>
            <a:r>
              <a:rPr lang="en-US" dirty="0" smtClean="0"/>
              <a:t>N packets that reach the destination successfully</a:t>
            </a:r>
          </a:p>
          <a:p>
            <a:pPr lvl="1"/>
            <a:r>
              <a:rPr lang="en-US" dirty="0" smtClean="0"/>
              <a:t>N bits in a packet not affected by noise</a:t>
            </a:r>
          </a:p>
          <a:p>
            <a:pPr lvl="1"/>
            <a:r>
              <a:rPr lang="en-US" dirty="0" smtClean="0"/>
              <a:t>N items in a batch with certain characteristics</a:t>
            </a:r>
          </a:p>
          <a:p>
            <a:r>
              <a:rPr lang="en-US" dirty="0" smtClean="0"/>
              <a:t>The variance of a binomial distribution is always &lt; the mean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08ED2E6-51A7-49BF-AC86-7A460968521D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Binomial </a:t>
            </a:r>
            <a:r>
              <a:rPr lang="en-US" dirty="0" err="1" smtClean="0"/>
              <a:t>Variate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smtClean="0"/>
              <a:t>Generation Methods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Composition method</a:t>
            </a:r>
          </a:p>
          <a:p>
            <a:pPr lvl="1"/>
            <a:r>
              <a:rPr lang="en-US" dirty="0" smtClean="0"/>
              <a:t>Generate </a:t>
            </a:r>
            <a:r>
              <a:rPr lang="en-US" i="1" dirty="0" smtClean="0"/>
              <a:t>n </a:t>
            </a:r>
            <a:r>
              <a:rPr lang="en-US" i="1" dirty="0" err="1" smtClean="0"/>
              <a:t>u</a:t>
            </a:r>
            <a:r>
              <a:rPr lang="en-US" i="1" baseline="-25000" dirty="0" err="1" smtClean="0"/>
              <a:t>i</a:t>
            </a:r>
            <a:r>
              <a:rPr lang="en-US" i="1" dirty="0" smtClean="0"/>
              <a:t> ~ U(0, 1) </a:t>
            </a:r>
            <a:r>
              <a:rPr lang="en-US" dirty="0" smtClean="0"/>
              <a:t>random numbers</a:t>
            </a:r>
            <a:endParaRPr lang="en-US" baseline="-25000" dirty="0" smtClean="0"/>
          </a:p>
          <a:p>
            <a:pPr lvl="1"/>
            <a:r>
              <a:rPr lang="en-US" dirty="0" smtClean="0"/>
              <a:t>Count the number of </a:t>
            </a:r>
            <a:r>
              <a:rPr lang="en-US" i="1" dirty="0" err="1" smtClean="0"/>
              <a:t>u</a:t>
            </a:r>
            <a:r>
              <a:rPr lang="en-US" i="1" baseline="-25000" dirty="0" err="1" smtClean="0"/>
              <a:t>i</a:t>
            </a:r>
            <a:r>
              <a:rPr lang="en-US" i="1" dirty="0" smtClean="0"/>
              <a:t> &lt; p</a:t>
            </a:r>
          </a:p>
          <a:p>
            <a:r>
              <a:rPr lang="en-US" dirty="0" smtClean="0"/>
              <a:t>Inverse transformation method</a:t>
            </a:r>
          </a:p>
          <a:p>
            <a:pPr lvl="1"/>
            <a:r>
              <a:rPr lang="en-US" dirty="0" smtClean="0"/>
              <a:t>Compute the CDF </a:t>
            </a:r>
            <a:r>
              <a:rPr lang="en-US" i="1" dirty="0" smtClean="0"/>
              <a:t>F(x)</a:t>
            </a:r>
            <a:r>
              <a:rPr lang="en-US" dirty="0" smtClean="0"/>
              <a:t> for </a:t>
            </a:r>
            <a:r>
              <a:rPr lang="en-US" i="1" dirty="0" smtClean="0"/>
              <a:t>x</a:t>
            </a:r>
            <a:r>
              <a:rPr lang="en-US" dirty="0" smtClean="0"/>
              <a:t> = 0, 1, …, </a:t>
            </a:r>
            <a:r>
              <a:rPr lang="en-US" i="1" dirty="0" smtClean="0"/>
              <a:t>n</a:t>
            </a:r>
            <a:r>
              <a:rPr lang="en-US" dirty="0" smtClean="0"/>
              <a:t> and store the results in an array</a:t>
            </a:r>
          </a:p>
          <a:p>
            <a:pPr lvl="1"/>
            <a:r>
              <a:rPr lang="en-US" dirty="0" smtClean="0"/>
              <a:t>To generate a binomial </a:t>
            </a:r>
            <a:r>
              <a:rPr lang="en-US" dirty="0" err="1" smtClean="0"/>
              <a:t>variate</a:t>
            </a:r>
            <a:endParaRPr lang="en-US" dirty="0" smtClean="0"/>
          </a:p>
          <a:p>
            <a:pPr lvl="2"/>
            <a:r>
              <a:rPr lang="en-US" dirty="0" smtClean="0"/>
              <a:t>Generate </a:t>
            </a:r>
            <a:r>
              <a:rPr lang="en-US" i="1" dirty="0" smtClean="0"/>
              <a:t>u ~ U(0, 1)</a:t>
            </a:r>
          </a:p>
          <a:p>
            <a:pPr lvl="2"/>
            <a:r>
              <a:rPr lang="en-US" dirty="0" smtClean="0"/>
              <a:t>Find x = array[u], where </a:t>
            </a:r>
            <a:r>
              <a:rPr lang="en-US" i="1" dirty="0" smtClean="0"/>
              <a:t>F(x) </a:t>
            </a:r>
            <a:r>
              <a:rPr lang="en-US" i="1" u="sng" dirty="0" smtClean="0"/>
              <a:t>&lt;</a:t>
            </a:r>
            <a:r>
              <a:rPr lang="en-US" i="1" dirty="0" smtClean="0"/>
              <a:t> u &lt; F(x + 1)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6E9BC2C-70F0-4C6B-8F1E-8BC448633A55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tdlect">
  <a:themeElements>
    <a:clrScheme name="">
      <a:dk1>
        <a:srgbClr val="000000"/>
      </a:dk1>
      <a:lt1>
        <a:srgbClr val="FFFFFF"/>
      </a:lt1>
      <a:dk2>
        <a:srgbClr val="0033CC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stdlect.pot">
      <a:majorFont>
        <a:latin typeface="Comic Sans MS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stdlect.po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dlect.pot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dlect.pot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dlect.pot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dlect.pot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dlect.pot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dlect.pot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\\BOW\GEOFF\cs147\slides\stdlect.pot</Template>
  <TotalTime>2009</TotalTime>
  <Pages>67</Pages>
  <Words>1555</Words>
  <Application>Microsoft Office PowerPoint</Application>
  <PresentationFormat>On-screen Show (4:3)</PresentationFormat>
  <Paragraphs>376</Paragraphs>
  <Slides>39</Slides>
  <Notes>33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39</vt:i4>
      </vt:variant>
    </vt:vector>
  </HeadingPairs>
  <TitlesOfParts>
    <vt:vector size="46" baseType="lpstr">
      <vt:lpstr>Arial</vt:lpstr>
      <vt:lpstr>Cambria Math</vt:lpstr>
      <vt:lpstr>Comic Sans MS</vt:lpstr>
      <vt:lpstr>Symbol</vt:lpstr>
      <vt:lpstr>Times New Roman</vt:lpstr>
      <vt:lpstr>stdlect</vt:lpstr>
      <vt:lpstr>Equation</vt:lpstr>
      <vt:lpstr>Commonly Used Distributions</vt:lpstr>
      <vt:lpstr>Uniform Distribution, UD(m, n) (Discrete)</vt:lpstr>
      <vt:lpstr>Uniform Distribution (Discrete)</vt:lpstr>
      <vt:lpstr>PowerPoint Presentation</vt:lpstr>
      <vt:lpstr>Bernoulli Distribution</vt:lpstr>
      <vt:lpstr>Bernoulli Variate Generation</vt:lpstr>
      <vt:lpstr>PowerPoint Presentation</vt:lpstr>
      <vt:lpstr>Binomial Distribution </vt:lpstr>
      <vt:lpstr>Binomial Variate  Generation Methods</vt:lpstr>
      <vt:lpstr>Suppose…</vt:lpstr>
      <vt:lpstr>Let’s take a limit…</vt:lpstr>
      <vt:lpstr>With some math…</vt:lpstr>
      <vt:lpstr>Suppose…</vt:lpstr>
      <vt:lpstr>Then…</vt:lpstr>
      <vt:lpstr>PowerPoint Presentation</vt:lpstr>
      <vt:lpstr>Poisson Distribution</vt:lpstr>
      <vt:lpstr>Poisson Variate  Generation Methods</vt:lpstr>
      <vt:lpstr>PowerPoint Presentation</vt:lpstr>
      <vt:lpstr>Geometric Distribution</vt:lpstr>
      <vt:lpstr>Geometric Variate Generation</vt:lpstr>
      <vt:lpstr>PowerPoint Presentation</vt:lpstr>
      <vt:lpstr>Pascal Distribution</vt:lpstr>
      <vt:lpstr>Uniform Distribution,  U(a, b) (Continuous)</vt:lpstr>
      <vt:lpstr>Uniform Distribution (Continuous)</vt:lpstr>
      <vt:lpstr>Normal (Gaussian) Distribution N(µ, )</vt:lpstr>
      <vt:lpstr>Normal Distribution</vt:lpstr>
      <vt:lpstr>Normal Variate Generation</vt:lpstr>
      <vt:lpstr>PowerPoint Presentation</vt:lpstr>
      <vt:lpstr>Exponential Distribution</vt:lpstr>
      <vt:lpstr>Relationship to Poisson Events</vt:lpstr>
      <vt:lpstr>Erlang Distribution, Erlang(a, m)</vt:lpstr>
      <vt:lpstr>Erlang Variate Generation</vt:lpstr>
      <vt:lpstr>Weibull Distribution</vt:lpstr>
      <vt:lpstr>Weibull Distribution</vt:lpstr>
      <vt:lpstr>Other Distributions</vt:lpstr>
      <vt:lpstr>Commonly Used Distributions</vt:lpstr>
      <vt:lpstr>Commonly Used Distributions</vt:lpstr>
      <vt:lpstr>Commonly Used Distributions</vt:lpstr>
      <vt:lpstr>White Slide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One Factor Experiments and Two-Factor Full Factorial Designs Without Replications  Experimental Methodology for Software Systems November 13, 1996</dc:title>
  <dc:creator>Peter Reiher</dc:creator>
  <cp:lastModifiedBy>awang</cp:lastModifiedBy>
  <cp:revision>1115</cp:revision>
  <cp:lastPrinted>1601-01-01T00:00:00Z</cp:lastPrinted>
  <dcterms:created xsi:type="dcterms:W3CDTF">1996-11-06T17:08:26Z</dcterms:created>
  <dcterms:modified xsi:type="dcterms:W3CDTF">2020-12-09T18:09:33Z</dcterms:modified>
</cp:coreProperties>
</file>