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23" r:id="rId2"/>
    <p:sldId id="378" r:id="rId3"/>
    <p:sldId id="298" r:id="rId4"/>
    <p:sldId id="384" r:id="rId5"/>
    <p:sldId id="385" r:id="rId6"/>
    <p:sldId id="383" r:id="rId7"/>
    <p:sldId id="379" r:id="rId8"/>
    <p:sldId id="386" r:id="rId9"/>
    <p:sldId id="380" r:id="rId10"/>
    <p:sldId id="387" r:id="rId11"/>
    <p:sldId id="381" r:id="rId12"/>
    <p:sldId id="388" r:id="rId13"/>
    <p:sldId id="324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37" d="100"/>
          <a:sy n="37" d="100"/>
        </p:scale>
        <p:origin x="6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pring%202009)\lecture%2026\lecture_26_example_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CDF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Sheet1!$A$1:$A$20</c:f>
              <c:numCache>
                <c:formatCode>General</c:formatCode>
                <c:ptCount val="2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</c:numCache>
            </c:numRef>
          </c:xVal>
          <c:yVal>
            <c:numRef>
              <c:f>Sheet1!$C$1:$C$20</c:f>
              <c:numCache>
                <c:formatCode>General</c:formatCode>
                <c:ptCount val="20"/>
                <c:pt idx="0">
                  <c:v>0</c:v>
                </c:pt>
                <c:pt idx="1">
                  <c:v>9.5162581964040482E-2</c:v>
                </c:pt>
                <c:pt idx="2">
                  <c:v>0.18126924692201818</c:v>
                </c:pt>
                <c:pt idx="3">
                  <c:v>0.25918177931828212</c:v>
                </c:pt>
                <c:pt idx="4">
                  <c:v>0.32967995396436067</c:v>
                </c:pt>
                <c:pt idx="5">
                  <c:v>0.39346934028736658</c:v>
                </c:pt>
                <c:pt idx="6">
                  <c:v>0.45118836390597361</c:v>
                </c:pt>
                <c:pt idx="7">
                  <c:v>0.50341469620859047</c:v>
                </c:pt>
                <c:pt idx="8">
                  <c:v>0.55067103588277844</c:v>
                </c:pt>
                <c:pt idx="9">
                  <c:v>0.59343034025940089</c:v>
                </c:pt>
                <c:pt idx="10">
                  <c:v>0.63212055882855767</c:v>
                </c:pt>
                <c:pt idx="11">
                  <c:v>0.6671289163019205</c:v>
                </c:pt>
                <c:pt idx="12">
                  <c:v>0.69880578808779781</c:v>
                </c:pt>
                <c:pt idx="13">
                  <c:v>0.72746820696598746</c:v>
                </c:pt>
                <c:pt idx="14">
                  <c:v>0.75340303605839354</c:v>
                </c:pt>
                <c:pt idx="15">
                  <c:v>0.77686983985157021</c:v>
                </c:pt>
                <c:pt idx="16">
                  <c:v>0.79810348200534464</c:v>
                </c:pt>
                <c:pt idx="17">
                  <c:v>0.81731647594726531</c:v>
                </c:pt>
                <c:pt idx="18">
                  <c:v>0.83470111177841344</c:v>
                </c:pt>
                <c:pt idx="19">
                  <c:v>0.85043138077736491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37920"/>
        <c:axId val="-1423128672"/>
      </c:scatterChart>
      <c:valAx>
        <c:axId val="-14231379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28672"/>
        <c:crosses val="autoZero"/>
        <c:crossBetween val="midCat"/>
      </c:valAx>
      <c:valAx>
        <c:axId val="-1423128672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792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PMF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probability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Sheet1!$A$2:$A$4</c:f>
              <c:numCache>
                <c:formatCode>General</c:formatCode>
                <c:ptCount val="3"/>
                <c:pt idx="0">
                  <c:v>64</c:v>
                </c:pt>
                <c:pt idx="1">
                  <c:v>128</c:v>
                </c:pt>
                <c:pt idx="2">
                  <c:v>512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0.7</c:v>
                </c:pt>
                <c:pt idx="1">
                  <c:v>0.1</c:v>
                </c:pt>
                <c:pt idx="2">
                  <c:v>0.2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37376"/>
        <c:axId val="-1423136832"/>
      </c:scatterChart>
      <c:valAx>
        <c:axId val="-1423137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packet size (bytes)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6832"/>
        <c:crosses val="autoZero"/>
        <c:crossBetween val="midCat"/>
        <c:majorUnit val="64"/>
      </c:valAx>
      <c:valAx>
        <c:axId val="-1423136832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737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CDF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cat>
            <c:numRef>
              <c:f>Sheet1!$A$7:$A$16</c:f>
              <c:numCache>
                <c:formatCode>General</c:formatCode>
                <c:ptCount val="10"/>
                <c:pt idx="0">
                  <c:v>0</c:v>
                </c:pt>
                <c:pt idx="1">
                  <c:v>64</c:v>
                </c:pt>
                <c:pt idx="2">
                  <c:v>128</c:v>
                </c:pt>
                <c:pt idx="3">
                  <c:v>192</c:v>
                </c:pt>
                <c:pt idx="4">
                  <c:v>256</c:v>
                </c:pt>
                <c:pt idx="5">
                  <c:v>320</c:v>
                </c:pt>
                <c:pt idx="6">
                  <c:v>384</c:v>
                </c:pt>
                <c:pt idx="7">
                  <c:v>448</c:v>
                </c:pt>
                <c:pt idx="8">
                  <c:v>512</c:v>
                </c:pt>
                <c:pt idx="9">
                  <c:v>576</c:v>
                </c:pt>
              </c:numCache>
            </c:numRef>
          </c:cat>
          <c:val>
            <c:numRef>
              <c:f>Sheet1!$B$7:$B$16</c:f>
              <c:numCache>
                <c:formatCode>General</c:formatCode>
                <c:ptCount val="10"/>
                <c:pt idx="0">
                  <c:v>0</c:v>
                </c:pt>
                <c:pt idx="1">
                  <c:v>0.7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423131936"/>
        <c:axId val="-1423134656"/>
      </c:barChart>
      <c:catAx>
        <c:axId val="-142313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packet size (bytes)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4656"/>
        <c:crosses val="autoZero"/>
        <c:auto val="1"/>
        <c:lblAlgn val="ctr"/>
        <c:lblOffset val="100"/>
        <c:noMultiLvlLbl val="0"/>
      </c:catAx>
      <c:valAx>
        <c:axId val="-1423134656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19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PDF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Sheet1!$A$1:$A$20</c:f>
              <c:numCache>
                <c:formatCode>General</c:formatCode>
                <c:ptCount val="2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</c:numCache>
            </c:numRef>
          </c:xVal>
          <c:yVal>
            <c:numRef>
              <c:f>Sheet1!$B$1:$B$20</c:f>
              <c:numCache>
                <c:formatCode>General</c:formatCode>
                <c:ptCount val="20"/>
                <c:pt idx="0">
                  <c:v>1</c:v>
                </c:pt>
                <c:pt idx="1">
                  <c:v>0.90483741803595952</c:v>
                </c:pt>
                <c:pt idx="2">
                  <c:v>0.81873075307798182</c:v>
                </c:pt>
                <c:pt idx="3">
                  <c:v>0.74081822068171788</c:v>
                </c:pt>
                <c:pt idx="4">
                  <c:v>0.67032004603563933</c:v>
                </c:pt>
                <c:pt idx="5">
                  <c:v>0.60653065971263342</c:v>
                </c:pt>
                <c:pt idx="6">
                  <c:v>0.54881163609402639</c:v>
                </c:pt>
                <c:pt idx="7">
                  <c:v>0.49658530379140953</c:v>
                </c:pt>
                <c:pt idx="8">
                  <c:v>0.44932896411722156</c:v>
                </c:pt>
                <c:pt idx="9">
                  <c:v>0.40656965974059911</c:v>
                </c:pt>
                <c:pt idx="10">
                  <c:v>0.36787944117144233</c:v>
                </c:pt>
                <c:pt idx="11">
                  <c:v>0.33287108369807955</c:v>
                </c:pt>
                <c:pt idx="12">
                  <c:v>0.30119421191220214</c:v>
                </c:pt>
                <c:pt idx="13">
                  <c:v>0.27253179303401259</c:v>
                </c:pt>
                <c:pt idx="14">
                  <c:v>0.24659696394160649</c:v>
                </c:pt>
                <c:pt idx="15">
                  <c:v>0.22313016014842982</c:v>
                </c:pt>
                <c:pt idx="16">
                  <c:v>0.20189651799465538</c:v>
                </c:pt>
                <c:pt idx="17">
                  <c:v>0.18268352405273466</c:v>
                </c:pt>
                <c:pt idx="18">
                  <c:v>0.16529888822158653</c:v>
                </c:pt>
                <c:pt idx="19">
                  <c:v>0.14956861922263506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30304"/>
        <c:axId val="-1423133024"/>
      </c:scatterChart>
      <c:valAx>
        <c:axId val="-1423130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3024"/>
        <c:crosses val="autoZero"/>
        <c:crossBetween val="midCat"/>
      </c:valAx>
      <c:valAx>
        <c:axId val="-142313302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03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CDF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Sheet1!$A$1:$A$20</c:f>
              <c:numCache>
                <c:formatCode>General</c:formatCode>
                <c:ptCount val="2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</c:numCache>
            </c:numRef>
          </c:xVal>
          <c:yVal>
            <c:numRef>
              <c:f>Sheet1!$C$1:$C$20</c:f>
              <c:numCache>
                <c:formatCode>General</c:formatCode>
                <c:ptCount val="20"/>
                <c:pt idx="0">
                  <c:v>0</c:v>
                </c:pt>
                <c:pt idx="1">
                  <c:v>9.5162581964040482E-2</c:v>
                </c:pt>
                <c:pt idx="2">
                  <c:v>0.18126924692201818</c:v>
                </c:pt>
                <c:pt idx="3">
                  <c:v>0.25918177931828212</c:v>
                </c:pt>
                <c:pt idx="4">
                  <c:v>0.32967995396436067</c:v>
                </c:pt>
                <c:pt idx="5">
                  <c:v>0.39346934028736658</c:v>
                </c:pt>
                <c:pt idx="6">
                  <c:v>0.45118836390597361</c:v>
                </c:pt>
                <c:pt idx="7">
                  <c:v>0.50341469620859047</c:v>
                </c:pt>
                <c:pt idx="8">
                  <c:v>0.55067103588277844</c:v>
                </c:pt>
                <c:pt idx="9">
                  <c:v>0.59343034025940089</c:v>
                </c:pt>
                <c:pt idx="10">
                  <c:v>0.63212055882855767</c:v>
                </c:pt>
                <c:pt idx="11">
                  <c:v>0.6671289163019205</c:v>
                </c:pt>
                <c:pt idx="12">
                  <c:v>0.69880578808779781</c:v>
                </c:pt>
                <c:pt idx="13">
                  <c:v>0.72746820696598746</c:v>
                </c:pt>
                <c:pt idx="14">
                  <c:v>0.75340303605839354</c:v>
                </c:pt>
                <c:pt idx="15">
                  <c:v>0.77686983985157021</c:v>
                </c:pt>
                <c:pt idx="16">
                  <c:v>0.79810348200534464</c:v>
                </c:pt>
                <c:pt idx="17">
                  <c:v>0.81731647594726531</c:v>
                </c:pt>
                <c:pt idx="18">
                  <c:v>0.83470111177841344</c:v>
                </c:pt>
                <c:pt idx="19">
                  <c:v>0.85043138077736491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23232"/>
        <c:axId val="-1423126496"/>
      </c:scatterChart>
      <c:valAx>
        <c:axId val="-1423123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26496"/>
        <c:crosses val="autoZero"/>
        <c:crossBetween val="midCat"/>
      </c:valAx>
      <c:valAx>
        <c:axId val="-1423126496"/>
        <c:scaling>
          <c:orientation val="minMax"/>
          <c:max val="1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232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1.4580000000000002</c:v>
                </c:pt>
                <c:pt idx="2">
                  <c:v>2.0480000000000005</c:v>
                </c:pt>
                <c:pt idx="3">
                  <c:v>2.0579999999999994</c:v>
                </c:pt>
                <c:pt idx="4">
                  <c:v>1.728</c:v>
                </c:pt>
                <c:pt idx="5">
                  <c:v>1.25</c:v>
                </c:pt>
                <c:pt idx="6">
                  <c:v>0.76800000000000024</c:v>
                </c:pt>
                <c:pt idx="7">
                  <c:v>0.37800000000000011</c:v>
                </c:pt>
                <c:pt idx="8">
                  <c:v>0.12799999999999992</c:v>
                </c:pt>
                <c:pt idx="9">
                  <c:v>1.7999999999999988E-2</c:v>
                </c:pt>
                <c:pt idx="10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2.058*U(0,1)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2.0579999999999998</c:v>
                </c:pt>
                <c:pt idx="1">
                  <c:v>2.0579999999999998</c:v>
                </c:pt>
                <c:pt idx="2">
                  <c:v>2.0579999999999998</c:v>
                </c:pt>
                <c:pt idx="3">
                  <c:v>2.0579999999999998</c:v>
                </c:pt>
                <c:pt idx="4">
                  <c:v>2.0579999999999998</c:v>
                </c:pt>
                <c:pt idx="5">
                  <c:v>2.0579999999999998</c:v>
                </c:pt>
                <c:pt idx="6">
                  <c:v>2.0579999999999998</c:v>
                </c:pt>
                <c:pt idx="7">
                  <c:v>2.0579999999999998</c:v>
                </c:pt>
                <c:pt idx="8">
                  <c:v>2.0579999999999998</c:v>
                </c:pt>
                <c:pt idx="9">
                  <c:v>2.0579999999999998</c:v>
                </c:pt>
                <c:pt idx="10">
                  <c:v>2.0579999999999998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36288"/>
        <c:axId val="-1423130848"/>
      </c:scatterChart>
      <c:valAx>
        <c:axId val="-1423136288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30848"/>
        <c:crosses val="autoZero"/>
        <c:crossBetween val="midCat"/>
      </c:valAx>
      <c:valAx>
        <c:axId val="-1423130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142313628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</c:v>
                </c:pt>
                <c:pt idx="14">
                  <c:v>-0.6</c:v>
                </c:pt>
                <c:pt idx="15">
                  <c:v>-0.5</c:v>
                </c:pt>
                <c:pt idx="16">
                  <c:v>-0.4</c:v>
                </c:pt>
                <c:pt idx="17">
                  <c:v>-0.3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</c:v>
                </c:pt>
                <c:pt idx="24">
                  <c:v>0.4</c:v>
                </c:pt>
                <c:pt idx="25">
                  <c:v>0.5</c:v>
                </c:pt>
                <c:pt idx="26">
                  <c:v>0.6</c:v>
                </c:pt>
                <c:pt idx="27">
                  <c:v>0.7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</c:v>
                </c:pt>
                <c:pt idx="40">
                  <c:v>2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9.1969860292860584E-2</c:v>
                </c:pt>
                <c:pt idx="1">
                  <c:v>9.6685255863625308E-2</c:v>
                </c:pt>
                <c:pt idx="2">
                  <c:v>0.10164241493514978</c:v>
                </c:pt>
                <c:pt idx="3">
                  <c:v>0.10685373298718168</c:v>
                </c:pt>
                <c:pt idx="4">
                  <c:v>0.11233224102930539</c:v>
                </c:pt>
                <c:pt idx="5">
                  <c:v>0.11809163818525367</c:v>
                </c:pt>
                <c:pt idx="6">
                  <c:v>0.12414632594785238</c:v>
                </c:pt>
                <c:pt idx="7">
                  <c:v>0.13051144419025401</c:v>
                </c:pt>
                <c:pt idx="8">
                  <c:v>0.1372029090235066</c:v>
                </c:pt>
                <c:pt idx="9">
                  <c:v>0.14423745259512166</c:v>
                </c:pt>
                <c:pt idx="10">
                  <c:v>0.15163266492815836</c:v>
                </c:pt>
                <c:pt idx="11">
                  <c:v>0.15940703790544333</c:v>
                </c:pt>
                <c:pt idx="12">
                  <c:v>0.16758001150890983</c:v>
                </c:pt>
                <c:pt idx="13">
                  <c:v>0.17617202242967836</c:v>
                </c:pt>
                <c:pt idx="14">
                  <c:v>0.18520455517042947</c:v>
                </c:pt>
                <c:pt idx="15">
                  <c:v>0.19470019576785122</c:v>
                </c:pt>
                <c:pt idx="16">
                  <c:v>0.20468268826949546</c:v>
                </c:pt>
                <c:pt idx="17">
                  <c:v>0.21517699410626445</c:v>
                </c:pt>
                <c:pt idx="18">
                  <c:v>0.22620935450898988</c:v>
                </c:pt>
                <c:pt idx="19">
                  <c:v>0.2378073561251785</c:v>
                </c:pt>
                <c:pt idx="20">
                  <c:v>0.25</c:v>
                </c:pt>
                <c:pt idx="21">
                  <c:v>0.2378073561251785</c:v>
                </c:pt>
                <c:pt idx="22">
                  <c:v>0.22620935450898988</c:v>
                </c:pt>
                <c:pt idx="23">
                  <c:v>0.21517699410626445</c:v>
                </c:pt>
                <c:pt idx="24">
                  <c:v>0.20468268826949546</c:v>
                </c:pt>
                <c:pt idx="25">
                  <c:v>0.19470019576785122</c:v>
                </c:pt>
                <c:pt idx="26">
                  <c:v>0.18520455517042947</c:v>
                </c:pt>
                <c:pt idx="27">
                  <c:v>0.17617202242967836</c:v>
                </c:pt>
                <c:pt idx="28">
                  <c:v>0.16758001150890983</c:v>
                </c:pt>
                <c:pt idx="29">
                  <c:v>0.15940703790544333</c:v>
                </c:pt>
                <c:pt idx="30">
                  <c:v>0.15163266492815836</c:v>
                </c:pt>
                <c:pt idx="31">
                  <c:v>0.14423745259512166</c:v>
                </c:pt>
                <c:pt idx="32">
                  <c:v>0.1372029090235066</c:v>
                </c:pt>
                <c:pt idx="33">
                  <c:v>0.13051144419025401</c:v>
                </c:pt>
                <c:pt idx="34">
                  <c:v>0.12414632594785238</c:v>
                </c:pt>
                <c:pt idx="35">
                  <c:v>0.11809163818525367</c:v>
                </c:pt>
                <c:pt idx="36">
                  <c:v>0.11233224102930539</c:v>
                </c:pt>
                <c:pt idx="37">
                  <c:v>0.10685373298718168</c:v>
                </c:pt>
                <c:pt idx="38">
                  <c:v>0.10164241493514978</c:v>
                </c:pt>
                <c:pt idx="39">
                  <c:v>9.6685255863625308E-2</c:v>
                </c:pt>
                <c:pt idx="40">
                  <c:v>9.1969860292860584E-2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3129760"/>
        <c:axId val="-1423122688"/>
      </c:scatterChart>
      <c:valAx>
        <c:axId val="-1423129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22688"/>
        <c:crosses val="autoZero"/>
        <c:crossBetween val="midCat"/>
      </c:valAx>
      <c:valAx>
        <c:axId val="-14231226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42312976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981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83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1813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80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1957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4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283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82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250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07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35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87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4754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9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466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5A08-79C1-42B1-891D-0B79CB6A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2D120-CF96-46DF-A145-33FD3A81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9BC2C-70F0-4C6B-8F1E-8BC448633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8E68-DB6E-4490-A0B1-B8270D0CC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D2E6-51A7-49BF-AC86-7A4609685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E7E0-1AF1-44E6-B7FD-A2B6DD801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628F-72F8-4632-9F10-34A7FE5CD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A8EE7-B3FF-45B6-9F1A-4D0A5C9DD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FD9A-3EE0-428A-8661-0E5AA40C9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7D67-40BB-496B-B66B-9559FC8A1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D311E821-68F3-4FED-8026-8A8AB9D1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7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Random-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</a:t>
            </a:r>
            <a:r>
              <a:rPr lang="en-US" smtClean="0"/>
              <a:t>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Laplace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a = 2</a:t>
            </a:r>
            <a:r>
              <a:rPr lang="en-US" dirty="0" smtClean="0"/>
              <a:t>, </a:t>
            </a:r>
            <a:r>
              <a:rPr lang="en-US" i="1" dirty="0" smtClean="0"/>
              <a:t>x </a:t>
            </a:r>
            <a:r>
              <a:rPr lang="en-US" i="1" u="sng" dirty="0" smtClean="0"/>
              <a:t>&gt;</a:t>
            </a:r>
            <a:r>
              <a:rPr lang="en-US" i="1" dirty="0" smtClean="0"/>
              <a:t> 0 </a:t>
            </a:r>
            <a:r>
              <a:rPr lang="en-US" dirty="0" smtClean="0"/>
              <a:t>with 50% probability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Generate </a:t>
            </a:r>
          </a:p>
          <a:p>
            <a:pPr marL="914400" lvl="1" indent="-457200">
              <a:buNone/>
            </a:pPr>
            <a:r>
              <a:rPr lang="en-US" i="1" dirty="0" smtClean="0"/>
              <a:t>	u</a:t>
            </a:r>
            <a:r>
              <a:rPr lang="en-US" i="1" baseline="-25000" dirty="0" smtClean="0"/>
              <a:t>1</a:t>
            </a:r>
            <a:r>
              <a:rPr lang="en-US" i="1" dirty="0" smtClean="0"/>
              <a:t> ~ U(0,1)</a:t>
            </a:r>
          </a:p>
          <a:p>
            <a:pPr marL="914400" lvl="1" indent="-457200">
              <a:buNone/>
            </a:pPr>
            <a:r>
              <a:rPr lang="en-US" i="1" dirty="0" smtClean="0"/>
              <a:t>	u</a:t>
            </a:r>
            <a:r>
              <a:rPr lang="en-US" i="1" baseline="-25000" dirty="0" smtClean="0"/>
              <a:t>2</a:t>
            </a:r>
            <a:r>
              <a:rPr lang="en-US" i="1" dirty="0" smtClean="0"/>
              <a:t> ~ U(0,1)</a:t>
            </a:r>
          </a:p>
          <a:p>
            <a:pPr marL="914400" lvl="1" indent="-457200">
              <a:buNone/>
            </a:pPr>
            <a:r>
              <a:rPr lang="en-US" dirty="0" smtClean="0"/>
              <a:t>2.	If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i="1" dirty="0" smtClean="0"/>
              <a:t> &lt; 0.5</a:t>
            </a:r>
          </a:p>
          <a:p>
            <a:pPr marL="914400" lvl="1" indent="-457200">
              <a:buNone/>
            </a:pPr>
            <a:r>
              <a:rPr lang="en-US" dirty="0" smtClean="0"/>
              <a:t>	return </a:t>
            </a:r>
            <a:r>
              <a:rPr lang="en-US" i="1" dirty="0" smtClean="0"/>
              <a:t>x = -</a:t>
            </a:r>
            <a:r>
              <a:rPr lang="en-US" i="1" dirty="0" err="1" smtClean="0"/>
              <a:t>aln</a:t>
            </a:r>
            <a:r>
              <a:rPr lang="en-US" i="1" dirty="0" smtClean="0"/>
              <a:t>(u</a:t>
            </a:r>
            <a:r>
              <a:rPr lang="en-US" i="1" baseline="-25000" dirty="0" smtClean="0"/>
              <a:t>2</a:t>
            </a:r>
            <a:r>
              <a:rPr lang="en-US" i="1" dirty="0" smtClean="0"/>
              <a:t>)</a:t>
            </a:r>
          </a:p>
          <a:p>
            <a:pPr marL="914400" lvl="1" indent="-457200">
              <a:buNone/>
            </a:pPr>
            <a:r>
              <a:rPr lang="en-US" dirty="0" smtClean="0"/>
              <a:t>	else</a:t>
            </a:r>
          </a:p>
          <a:p>
            <a:pPr marL="914400" lvl="1" indent="-457200">
              <a:buNone/>
            </a:pPr>
            <a:r>
              <a:rPr lang="en-US" dirty="0" smtClean="0"/>
              <a:t>	return </a:t>
            </a:r>
            <a:r>
              <a:rPr lang="en-US" i="1" dirty="0" smtClean="0"/>
              <a:t>x = </a:t>
            </a:r>
            <a:r>
              <a:rPr lang="en-US" i="1" dirty="0" err="1" smtClean="0"/>
              <a:t>aln</a:t>
            </a:r>
            <a:r>
              <a:rPr lang="en-US" i="1" dirty="0" smtClean="0"/>
              <a:t>(u</a:t>
            </a:r>
            <a:r>
              <a:rPr lang="en-US" i="1" baseline="-25000" dirty="0" smtClean="0"/>
              <a:t>2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514600"/>
          <a:ext cx="233024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1002960" imgH="393480" progId="Equation.3">
                  <p:embed/>
                </p:oleObj>
              </mc:Choice>
              <mc:Fallback>
                <p:oleObj name="Equation" r:id="rId4" imgW="1002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14600"/>
                        <a:ext cx="2330246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877855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Convolution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Random variable </a:t>
            </a:r>
            <a:r>
              <a:rPr lang="en-US" i="1" dirty="0" smtClean="0"/>
              <a:t>x = y</a:t>
            </a:r>
            <a:r>
              <a:rPr lang="en-US" i="1" baseline="-25000" dirty="0" smtClean="0"/>
              <a:t>1</a:t>
            </a:r>
            <a:r>
              <a:rPr lang="en-US" i="1" dirty="0" smtClean="0"/>
              <a:t> + y</a:t>
            </a:r>
            <a:r>
              <a:rPr lang="en-US" i="1" baseline="-25000" dirty="0" smtClean="0"/>
              <a:t>2</a:t>
            </a:r>
            <a:r>
              <a:rPr lang="en-US" i="1" dirty="0" smtClean="0"/>
              <a:t> + …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r>
              <a:rPr lang="en-US" dirty="0" smtClean="0"/>
              <a:t>x can be generated by summing n random </a:t>
            </a:r>
            <a:r>
              <a:rPr lang="en-US" dirty="0" err="1" smtClean="0"/>
              <a:t>variate</a:t>
            </a:r>
            <a:r>
              <a:rPr lang="en-US" dirty="0" smtClean="0"/>
              <a:t>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err="1" smtClean="0"/>
              <a:t>s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>
              <a:buNone/>
            </a:pP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 = outcome of die 1 (uniform distribution)</a:t>
            </a:r>
          </a:p>
          <a:p>
            <a:pPr lvl="1">
              <a:buNone/>
            </a:pPr>
            <a:r>
              <a:rPr lang="en-US" i="1" dirty="0" smtClean="0"/>
              <a:t>y</a:t>
            </a:r>
            <a:r>
              <a:rPr lang="en-US" i="1" baseline="-25000" dirty="0" smtClean="0"/>
              <a:t>2</a:t>
            </a:r>
            <a:r>
              <a:rPr lang="en-US" dirty="0" smtClean="0"/>
              <a:t> = outcome of die 2 (uniform distribution)</a:t>
            </a:r>
          </a:p>
          <a:p>
            <a:pPr lvl="1">
              <a:buNone/>
            </a:pPr>
            <a:r>
              <a:rPr lang="en-US" i="1" dirty="0" smtClean="0"/>
              <a:t>x = </a:t>
            </a:r>
            <a:r>
              <a:rPr lang="en-US" dirty="0" smtClean="0"/>
              <a:t>sum of outcomes of two dice</a:t>
            </a:r>
          </a:p>
          <a:p>
            <a:pPr lvl="1">
              <a:buNone/>
            </a:pPr>
            <a:r>
              <a:rPr lang="en-US" i="1" dirty="0" smtClean="0"/>
              <a:t>	= y</a:t>
            </a:r>
            <a:r>
              <a:rPr lang="en-US" i="1" baseline="-25000" dirty="0" smtClean="0"/>
              <a:t>1</a:t>
            </a:r>
            <a:r>
              <a:rPr lang="en-US" i="1" dirty="0" smtClean="0"/>
              <a:t> + y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(triangular distribution)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Random-</a:t>
            </a:r>
            <a:r>
              <a:rPr lang="en-US" dirty="0" err="1" smtClean="0"/>
              <a:t>Variate</a:t>
            </a:r>
            <a:r>
              <a:rPr lang="en-US" dirty="0" smtClean="0"/>
              <a:t> Generation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inversion if CDF is invertible</a:t>
            </a:r>
          </a:p>
          <a:p>
            <a:r>
              <a:rPr lang="en-US" dirty="0" smtClean="0"/>
              <a:t>Use composition if CDF/PDF sum of other CDFs/PDFs</a:t>
            </a:r>
          </a:p>
          <a:p>
            <a:r>
              <a:rPr lang="en-US" dirty="0" smtClean="0"/>
              <a:t>Use convolution if the </a:t>
            </a:r>
            <a:r>
              <a:rPr lang="en-US" dirty="0" err="1" smtClean="0"/>
              <a:t>variate</a:t>
            </a:r>
            <a:r>
              <a:rPr lang="en-US" dirty="0" smtClean="0"/>
              <a:t> a sum of other </a:t>
            </a:r>
            <a:r>
              <a:rPr lang="en-US" dirty="0" err="1" smtClean="0"/>
              <a:t>variates</a:t>
            </a:r>
            <a:endParaRPr lang="en-US" dirty="0" smtClean="0"/>
          </a:p>
          <a:p>
            <a:r>
              <a:rPr lang="en-US" dirty="0" smtClean="0"/>
              <a:t>Use rejection if a bounding PDF function exists</a:t>
            </a:r>
          </a:p>
          <a:p>
            <a:r>
              <a:rPr lang="en-US" dirty="0" smtClean="0"/>
              <a:t>Use empirical </a:t>
            </a:r>
            <a:r>
              <a:rPr lang="en-US" smtClean="0"/>
              <a:t>inversion as </a:t>
            </a:r>
            <a:r>
              <a:rPr lang="en-US" dirty="0" smtClean="0"/>
              <a:t>needed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51287-7E9D-4C61-AC3B-F52EB79C847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Random-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to generate </a:t>
            </a:r>
            <a:r>
              <a:rPr lang="en-US" dirty="0" err="1" smtClean="0"/>
              <a:t>nonuniform</a:t>
            </a:r>
            <a:r>
              <a:rPr lang="en-US" dirty="0" smtClean="0"/>
              <a:t> variables</a:t>
            </a:r>
          </a:p>
          <a:p>
            <a:pPr lvl="1"/>
            <a:r>
              <a:rPr lang="en-US" dirty="0" smtClean="0"/>
              <a:t>Each method is applicable to a subset of the distribution</a:t>
            </a:r>
          </a:p>
          <a:p>
            <a:pPr lvl="1"/>
            <a:r>
              <a:rPr lang="en-US" dirty="0" smtClean="0"/>
              <a:t>For a distribution, one method may be more efficient than the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Inverse Transformation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u = CDF F(x) </a:t>
            </a:r>
            <a:r>
              <a:rPr lang="en-US" dirty="0" smtClean="0"/>
              <a:t>is uniformly distributed between 0 and 1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x</a:t>
            </a:r>
            <a:r>
              <a:rPr lang="en-US" dirty="0" smtClean="0"/>
              <a:t> can be generated via </a:t>
            </a:r>
            <a:r>
              <a:rPr lang="en-US" i="1" dirty="0" smtClean="0"/>
              <a:t>F</a:t>
            </a:r>
            <a:r>
              <a:rPr lang="en-US" i="1" baseline="30000" dirty="0" smtClean="0"/>
              <a:t>-1</a:t>
            </a:r>
            <a:r>
              <a:rPr lang="en-US" i="1" dirty="0" smtClean="0"/>
              <a:t>(u)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powerful technique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i="1" dirty="0" smtClean="0"/>
              <a:t>F(x)</a:t>
            </a:r>
            <a:r>
              <a:rPr lang="en-US" dirty="0" smtClean="0"/>
              <a:t> and </a:t>
            </a:r>
            <a:r>
              <a:rPr lang="en-US" i="1" dirty="0" smtClean="0"/>
              <a:t>F</a:t>
            </a:r>
            <a:r>
              <a:rPr lang="en-US" i="1" baseline="30000" dirty="0" smtClean="0"/>
              <a:t>-1</a:t>
            </a:r>
            <a:r>
              <a:rPr lang="en-US" i="1" dirty="0" smtClean="0"/>
              <a:t>(x)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can be computed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201523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Inverse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Network packet sizes, f(x) = </a:t>
            </a:r>
          </a:p>
          <a:p>
            <a:pPr lvl="1">
              <a:buNone/>
            </a:pPr>
            <a:r>
              <a:rPr lang="en-US" dirty="0" smtClean="0"/>
              <a:t>64 bytes, 70%</a:t>
            </a:r>
          </a:p>
          <a:p>
            <a:pPr lvl="1">
              <a:buNone/>
            </a:pPr>
            <a:r>
              <a:rPr lang="en-US" dirty="0" smtClean="0"/>
              <a:t>128 bytes,10%</a:t>
            </a:r>
          </a:p>
          <a:p>
            <a:pPr lvl="1">
              <a:buNone/>
            </a:pPr>
            <a:r>
              <a:rPr lang="en-US" dirty="0" smtClean="0"/>
              <a:t>512 bytes, 20%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CDF F(x) =</a:t>
            </a:r>
          </a:p>
          <a:p>
            <a:pPr lvl="1">
              <a:buNone/>
            </a:pPr>
            <a:r>
              <a:rPr lang="en-US" dirty="0" smtClean="0"/>
              <a:t>0.0, 0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64</a:t>
            </a:r>
          </a:p>
          <a:p>
            <a:pPr lvl="1">
              <a:buNone/>
            </a:pPr>
            <a:r>
              <a:rPr lang="en-US" dirty="0" smtClean="0"/>
              <a:t>0.7, 64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128</a:t>
            </a:r>
          </a:p>
          <a:p>
            <a:pPr lvl="1">
              <a:buNone/>
            </a:pPr>
            <a:r>
              <a:rPr lang="en-US" dirty="0" smtClean="0"/>
              <a:t>0.8, 128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512</a:t>
            </a:r>
          </a:p>
          <a:p>
            <a:pPr lvl="1">
              <a:buNone/>
            </a:pPr>
            <a:r>
              <a:rPr lang="en-US" dirty="0" smtClean="0"/>
              <a:t>1.0, 512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x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 bwMode="auto">
          <a:xfrm>
            <a:off x="838200" y="2819400"/>
            <a:ext cx="3048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4876800" y="2514600"/>
            <a:ext cx="304800" cy="1447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666764"/>
              </p:ext>
            </p:extLst>
          </p:nvPr>
        </p:nvGraphicFramePr>
        <p:xfrm>
          <a:off x="8206" y="41347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733291"/>
              </p:ext>
            </p:extLst>
          </p:nvPr>
        </p:nvGraphicFramePr>
        <p:xfrm>
          <a:off x="4589585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Inverse Transformation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(u) = </a:t>
            </a:r>
          </a:p>
          <a:p>
            <a:pPr lvl="1">
              <a:buNone/>
            </a:pPr>
            <a:r>
              <a:rPr lang="en-US" dirty="0" smtClean="0"/>
              <a:t>64, 0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u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0.7</a:t>
            </a:r>
          </a:p>
          <a:p>
            <a:pPr lvl="1">
              <a:buNone/>
            </a:pPr>
            <a:r>
              <a:rPr lang="en-US" dirty="0" smtClean="0"/>
              <a:t>128, 0.7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u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0.8</a:t>
            </a:r>
          </a:p>
          <a:p>
            <a:pPr lvl="1">
              <a:buNone/>
            </a:pPr>
            <a:r>
              <a:rPr lang="en-US" dirty="0" smtClean="0"/>
              <a:t>512, 0.8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u </a:t>
            </a:r>
            <a:r>
              <a:rPr lang="en-US" u="sng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" name="Left Brace 13"/>
          <p:cNvSpPr/>
          <p:nvPr/>
        </p:nvSpPr>
        <p:spPr bwMode="auto">
          <a:xfrm>
            <a:off x="838200" y="2590800"/>
            <a:ext cx="381000" cy="1219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Transformation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Exponential distribution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f(x) = </a:t>
            </a:r>
            <a:r>
              <a:rPr lang="en-US" i="1" dirty="0" smtClean="0">
                <a:sym typeface="Symbol"/>
              </a:rPr>
              <a:t>e</a:t>
            </a:r>
            <a:r>
              <a:rPr lang="en-US" i="1" baseline="30000" dirty="0" smtClean="0">
                <a:sym typeface="Symbol"/>
              </a:rPr>
              <a:t>-x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CDF </a:t>
            </a:r>
            <a:r>
              <a:rPr lang="en-US" i="1" dirty="0" smtClean="0">
                <a:sym typeface="Symbol"/>
              </a:rPr>
              <a:t>F(x) = 1 - e</a:t>
            </a:r>
            <a:r>
              <a:rPr lang="en-US" i="1" baseline="30000" dirty="0" smtClean="0">
                <a:sym typeface="Symbol"/>
              </a:rPr>
              <a:t>-x</a:t>
            </a:r>
            <a:r>
              <a:rPr lang="en-US" i="1" dirty="0" smtClean="0">
                <a:sym typeface="Symbol"/>
              </a:rPr>
              <a:t> = u</a:t>
            </a:r>
          </a:p>
          <a:p>
            <a:pPr lvl="2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Inverse transformation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x = - </a:t>
            </a:r>
            <a:r>
              <a:rPr lang="en-US" i="1" dirty="0" err="1" smtClean="0">
                <a:sym typeface="Symbol"/>
              </a:rPr>
              <a:t>ln</a:t>
            </a:r>
            <a:r>
              <a:rPr lang="en-US" i="1" dirty="0" smtClean="0">
                <a:sym typeface="Symbol"/>
              </a:rPr>
              <a:t>(1-u)/ 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Given that u = U(0,1)</a:t>
            </a:r>
          </a:p>
          <a:p>
            <a:pPr lvl="2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x = - </a:t>
            </a:r>
            <a:r>
              <a:rPr lang="en-US" i="1" dirty="0" err="1" smtClean="0">
                <a:sym typeface="Symbol"/>
              </a:rPr>
              <a:t>ln</a:t>
            </a:r>
            <a:r>
              <a:rPr lang="en-US" i="1" dirty="0" smtClean="0">
                <a:sym typeface="Symbol"/>
              </a:rPr>
              <a:t>(u)/ 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001851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931641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Rejection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Useful if a PDF </a:t>
            </a:r>
            <a:r>
              <a:rPr lang="en-US" i="1" dirty="0" smtClean="0"/>
              <a:t>g(x)</a:t>
            </a:r>
            <a:r>
              <a:rPr lang="en-US" dirty="0" smtClean="0"/>
              <a:t> exists so that </a:t>
            </a:r>
            <a:r>
              <a:rPr lang="en-US" i="1" dirty="0" smtClean="0"/>
              <a:t>cg(x)</a:t>
            </a:r>
            <a:r>
              <a:rPr lang="en-US" dirty="0" smtClean="0"/>
              <a:t> envelopes PDF </a:t>
            </a:r>
            <a:r>
              <a:rPr lang="en-US" i="1" dirty="0" smtClean="0"/>
              <a:t>f(x)</a:t>
            </a:r>
            <a:r>
              <a:rPr lang="en-US" dirty="0" smtClean="0"/>
              <a:t>, where </a:t>
            </a:r>
            <a:r>
              <a:rPr lang="en-US" i="1" dirty="0" smtClean="0"/>
              <a:t>c</a:t>
            </a:r>
            <a:r>
              <a:rPr lang="en-US" dirty="0" smtClean="0"/>
              <a:t> is a constant</a:t>
            </a:r>
          </a:p>
          <a:p>
            <a:r>
              <a:rPr lang="en-US" dirty="0" smtClean="0"/>
              <a:t>Steps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x</a:t>
            </a:r>
            <a:r>
              <a:rPr lang="en-US" dirty="0" smtClean="0"/>
              <a:t> with PDF </a:t>
            </a:r>
            <a:r>
              <a:rPr lang="en-US" i="1" dirty="0" smtClean="0"/>
              <a:t>g(x)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y</a:t>
            </a:r>
            <a:r>
              <a:rPr lang="en-US" dirty="0" smtClean="0"/>
              <a:t> uniform on </a:t>
            </a:r>
            <a:r>
              <a:rPr lang="en-US" i="1" dirty="0" smtClean="0"/>
              <a:t>[0, cg(x)]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smtClean="0"/>
              <a:t>y </a:t>
            </a:r>
            <a:r>
              <a:rPr lang="en-US" i="1" u="sng" dirty="0" smtClean="0"/>
              <a:t>&lt;</a:t>
            </a:r>
            <a:r>
              <a:rPr lang="en-US" i="1" dirty="0" smtClean="0"/>
              <a:t> f(x)</a:t>
            </a:r>
            <a:r>
              <a:rPr lang="en-US" dirty="0" smtClean="0"/>
              <a:t>, return </a:t>
            </a:r>
            <a:r>
              <a:rPr lang="en-US" i="1" dirty="0" smtClean="0"/>
              <a:t>x</a:t>
            </a:r>
            <a:r>
              <a:rPr lang="en-US" dirty="0" smtClean="0"/>
              <a:t>, else go to step 1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Rejection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i="1" dirty="0" smtClean="0"/>
              <a:t>f(x) = 20x(1 - x)</a:t>
            </a:r>
            <a:r>
              <a:rPr lang="en-US" i="1" baseline="30000" dirty="0" smtClean="0"/>
              <a:t>3</a:t>
            </a:r>
            <a:endParaRPr lang="en-US" i="1" dirty="0" smtClean="0"/>
          </a:p>
          <a:p>
            <a:pPr lvl="1">
              <a:buNone/>
            </a:pPr>
            <a:r>
              <a:rPr lang="en-US" i="1" dirty="0" smtClean="0"/>
              <a:t>0 </a:t>
            </a:r>
            <a:r>
              <a:rPr lang="en-US" i="1" u="sng" dirty="0" smtClean="0"/>
              <a:t>&lt;</a:t>
            </a:r>
            <a:r>
              <a:rPr lang="en-US" i="1" dirty="0" smtClean="0"/>
              <a:t> x </a:t>
            </a:r>
            <a:r>
              <a:rPr lang="en-US" i="1" u="sng" dirty="0" smtClean="0"/>
              <a:t>&lt;</a:t>
            </a:r>
            <a:r>
              <a:rPr lang="en-US" i="1" dirty="0" smtClean="0"/>
              <a:t> 1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g(x) = U(0,1)</a:t>
            </a:r>
          </a:p>
          <a:p>
            <a:pPr lvl="1">
              <a:buNone/>
            </a:pPr>
            <a:r>
              <a:rPr lang="en-US" i="1" dirty="0" smtClean="0"/>
              <a:t>c = 2.058</a:t>
            </a:r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x</a:t>
            </a:r>
            <a:r>
              <a:rPr lang="en-US" dirty="0" smtClean="0"/>
              <a:t> on [0, 1] according to </a:t>
            </a:r>
            <a:r>
              <a:rPr lang="en-US" i="1" dirty="0" smtClean="0"/>
              <a:t>U(0,1)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i="1" dirty="0" smtClean="0"/>
              <a:t>y</a:t>
            </a:r>
            <a:r>
              <a:rPr lang="en-US" dirty="0" smtClean="0"/>
              <a:t> uniform on </a:t>
            </a:r>
            <a:r>
              <a:rPr lang="en-US" i="1" dirty="0" smtClean="0"/>
              <a:t>[0, 2.058]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smtClean="0"/>
              <a:t>y &lt; 20x(1 – x)</a:t>
            </a:r>
            <a:r>
              <a:rPr lang="en-US" i="1" baseline="30000" dirty="0" smtClean="0"/>
              <a:t>3</a:t>
            </a:r>
            <a:r>
              <a:rPr lang="en-US" i="1" dirty="0" smtClean="0"/>
              <a:t> </a:t>
            </a:r>
          </a:p>
          <a:p>
            <a:pPr marL="914400" lvl="1" indent="-457200">
              <a:buNone/>
            </a:pPr>
            <a:r>
              <a:rPr lang="en-US" dirty="0" smtClean="0"/>
              <a:t>	return </a:t>
            </a:r>
            <a:r>
              <a:rPr lang="en-US" i="1" dirty="0" smtClean="0"/>
              <a:t>x</a:t>
            </a:r>
          </a:p>
          <a:p>
            <a:pPr marL="914400" lvl="1" indent="-457200">
              <a:buNone/>
            </a:pPr>
            <a:r>
              <a:rPr lang="en-US" dirty="0" smtClean="0"/>
              <a:t>	else go to step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556260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accept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4953000"/>
            <a:ext cx="86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reject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821617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Composition (Decomposition)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Can be used </a:t>
            </a:r>
          </a:p>
          <a:p>
            <a:pPr lvl="1"/>
            <a:r>
              <a:rPr lang="en-US" dirty="0" smtClean="0"/>
              <a:t>If CDF F(x) is a weighted sum of CDFs</a:t>
            </a:r>
          </a:p>
          <a:p>
            <a:pPr lvl="1"/>
            <a:r>
              <a:rPr lang="en-US" dirty="0" smtClean="0"/>
              <a:t>Or, if PDF f(x) is a weighted sum of PDFs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i="1" dirty="0" smtClean="0"/>
              <a:t> ~ U(0,1), u</a:t>
            </a:r>
            <a:r>
              <a:rPr lang="en-US" i="1" baseline="-25000" dirty="0" smtClean="0"/>
              <a:t>2</a:t>
            </a:r>
            <a:r>
              <a:rPr lang="en-US" i="1" dirty="0" smtClean="0"/>
              <a:t> ~ U(0,1)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en-US" dirty="0" smtClean="0"/>
              <a:t> to choose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(x)</a:t>
            </a:r>
            <a:r>
              <a:rPr lang="en-US" dirty="0" smtClean="0"/>
              <a:t> or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(x)</a:t>
            </a:r>
            <a:r>
              <a:rPr lang="en-US" dirty="0" smtClean="0"/>
              <a:t>, return </a:t>
            </a:r>
            <a:r>
              <a:rPr lang="en-US" i="1" dirty="0" smtClean="0"/>
              <a:t>F</a:t>
            </a:r>
            <a:r>
              <a:rPr lang="en-US" i="1" baseline="30000" dirty="0" smtClean="0"/>
              <a:t>-1</a:t>
            </a:r>
            <a:r>
              <a:rPr lang="en-US" i="1" dirty="0" smtClean="0"/>
              <a:t>(u</a:t>
            </a:r>
            <a:r>
              <a:rPr lang="en-US" i="1" baseline="-25000" dirty="0" smtClean="0"/>
              <a:t>2</a:t>
            </a:r>
            <a:r>
              <a:rPr lang="en-US" i="1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22513" y="3429000"/>
          <a:ext cx="50133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2184120" imgH="431640" progId="Equation.3">
                  <p:embed/>
                </p:oleObj>
              </mc:Choice>
              <mc:Fallback>
                <p:oleObj name="Equation" r:id="rId4" imgW="21841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3429000"/>
                        <a:ext cx="50133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1410</TotalTime>
  <Pages>67</Pages>
  <Words>501</Words>
  <Application>Microsoft Office PowerPoint</Application>
  <PresentationFormat>On-screen Show (4:3)</PresentationFormat>
  <Paragraphs>125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Comic Sans MS</vt:lpstr>
      <vt:lpstr>Symbol</vt:lpstr>
      <vt:lpstr>Times New Roman</vt:lpstr>
      <vt:lpstr>stdlect</vt:lpstr>
      <vt:lpstr>Equation</vt:lpstr>
      <vt:lpstr>Random-Variate Generation</vt:lpstr>
      <vt:lpstr>Random-Variate Generation</vt:lpstr>
      <vt:lpstr>Inverse Transformation</vt:lpstr>
      <vt:lpstr>Empirical Inverse Transformation</vt:lpstr>
      <vt:lpstr>Empirical Inverse Transformation</vt:lpstr>
      <vt:lpstr>Inverse Transformation Example</vt:lpstr>
      <vt:lpstr>Rejection</vt:lpstr>
      <vt:lpstr>Rejection Example</vt:lpstr>
      <vt:lpstr>Composition (Decomposition)</vt:lpstr>
      <vt:lpstr>Composition Example</vt:lpstr>
      <vt:lpstr>Convolution</vt:lpstr>
      <vt:lpstr>Choosing Random-Variate Generation Techniques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</cp:lastModifiedBy>
  <cp:revision>893</cp:revision>
  <cp:lastPrinted>1601-01-01T00:00:00Z</cp:lastPrinted>
  <dcterms:created xsi:type="dcterms:W3CDTF">1996-11-06T17:08:26Z</dcterms:created>
  <dcterms:modified xsi:type="dcterms:W3CDTF">2020-12-09T17:45:51Z</dcterms:modified>
</cp:coreProperties>
</file>