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6.xml" ContentType="application/vnd.openxmlformats-officedocument.drawingml.chart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46"/>
  </p:notesMasterIdLst>
  <p:handoutMasterIdLst>
    <p:handoutMasterId r:id="rId47"/>
  </p:handoutMasterIdLst>
  <p:sldIdLst>
    <p:sldId id="323" r:id="rId2"/>
    <p:sldId id="378" r:id="rId3"/>
    <p:sldId id="298" r:id="rId4"/>
    <p:sldId id="379" r:id="rId5"/>
    <p:sldId id="380" r:id="rId6"/>
    <p:sldId id="381" r:id="rId7"/>
    <p:sldId id="384" r:id="rId8"/>
    <p:sldId id="382" r:id="rId9"/>
    <p:sldId id="383" r:id="rId10"/>
    <p:sldId id="371" r:id="rId11"/>
    <p:sldId id="386" r:id="rId12"/>
    <p:sldId id="387" r:id="rId13"/>
    <p:sldId id="388" r:id="rId14"/>
    <p:sldId id="389" r:id="rId15"/>
    <p:sldId id="325" r:id="rId16"/>
    <p:sldId id="326" r:id="rId17"/>
    <p:sldId id="327" r:id="rId18"/>
    <p:sldId id="408" r:id="rId19"/>
    <p:sldId id="390" r:id="rId20"/>
    <p:sldId id="391" r:id="rId21"/>
    <p:sldId id="372" r:id="rId22"/>
    <p:sldId id="392" r:id="rId23"/>
    <p:sldId id="395" r:id="rId24"/>
    <p:sldId id="396" r:id="rId25"/>
    <p:sldId id="393" r:id="rId26"/>
    <p:sldId id="394" r:id="rId27"/>
    <p:sldId id="373" r:id="rId28"/>
    <p:sldId id="374" r:id="rId29"/>
    <p:sldId id="397" r:id="rId30"/>
    <p:sldId id="398" r:id="rId31"/>
    <p:sldId id="399" r:id="rId32"/>
    <p:sldId id="375" r:id="rId33"/>
    <p:sldId id="376" r:id="rId34"/>
    <p:sldId id="400" r:id="rId35"/>
    <p:sldId id="401" r:id="rId36"/>
    <p:sldId id="402" r:id="rId37"/>
    <p:sldId id="403" r:id="rId38"/>
    <p:sldId id="377" r:id="rId39"/>
    <p:sldId id="404" r:id="rId40"/>
    <p:sldId id="405" r:id="rId41"/>
    <p:sldId id="406" r:id="rId42"/>
    <p:sldId id="407" r:id="rId43"/>
    <p:sldId id="385" r:id="rId44"/>
    <p:sldId id="324" r:id="rId45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00" autoAdjust="0"/>
  </p:normalViewPr>
  <p:slideViewPr>
    <p:cSldViewPr>
      <p:cViewPr varScale="1">
        <p:scale>
          <a:sx n="37" d="100"/>
          <a:sy n="37" d="100"/>
        </p:scale>
        <p:origin x="66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5\lecture_25_exampl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5\lecture_25_exampl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5\lecture_25_exampl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5\lecture_25_example_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5\lecture_25_example_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5\lecture_25_example_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7"/>
            <c:spPr>
              <a:noFill/>
            </c:spPr>
          </c:marker>
          <c:yVal>
            <c:numRef>
              <c:f>Sheet1!$C$3:$C$34</c:f>
              <c:numCache>
                <c:formatCode>General</c:formatCode>
                <c:ptCount val="32"/>
                <c:pt idx="0">
                  <c:v>10</c:v>
                </c:pt>
                <c:pt idx="1">
                  <c:v>3</c:v>
                </c:pt>
                <c:pt idx="2">
                  <c:v>0</c:v>
                </c:pt>
                <c:pt idx="3">
                  <c:v>1</c:v>
                </c:pt>
                <c:pt idx="4">
                  <c:v>6</c:v>
                </c:pt>
                <c:pt idx="5">
                  <c:v>15</c:v>
                </c:pt>
                <c:pt idx="6">
                  <c:v>12</c:v>
                </c:pt>
                <c:pt idx="7">
                  <c:v>13</c:v>
                </c:pt>
                <c:pt idx="8">
                  <c:v>2</c:v>
                </c:pt>
                <c:pt idx="9">
                  <c:v>11</c:v>
                </c:pt>
                <c:pt idx="10">
                  <c:v>8</c:v>
                </c:pt>
                <c:pt idx="11">
                  <c:v>9</c:v>
                </c:pt>
                <c:pt idx="12">
                  <c:v>14</c:v>
                </c:pt>
                <c:pt idx="13">
                  <c:v>7</c:v>
                </c:pt>
                <c:pt idx="14">
                  <c:v>4</c:v>
                </c:pt>
                <c:pt idx="15">
                  <c:v>5</c:v>
                </c:pt>
                <c:pt idx="16">
                  <c:v>10</c:v>
                </c:pt>
                <c:pt idx="17">
                  <c:v>3</c:v>
                </c:pt>
                <c:pt idx="18">
                  <c:v>0</c:v>
                </c:pt>
                <c:pt idx="19">
                  <c:v>1</c:v>
                </c:pt>
                <c:pt idx="20">
                  <c:v>6</c:v>
                </c:pt>
                <c:pt idx="21">
                  <c:v>15</c:v>
                </c:pt>
                <c:pt idx="22">
                  <c:v>12</c:v>
                </c:pt>
                <c:pt idx="23">
                  <c:v>13</c:v>
                </c:pt>
                <c:pt idx="24">
                  <c:v>2</c:v>
                </c:pt>
                <c:pt idx="25">
                  <c:v>11</c:v>
                </c:pt>
                <c:pt idx="26">
                  <c:v>8</c:v>
                </c:pt>
                <c:pt idx="27">
                  <c:v>9</c:v>
                </c:pt>
                <c:pt idx="28">
                  <c:v>14</c:v>
                </c:pt>
                <c:pt idx="29">
                  <c:v>7</c:v>
                </c:pt>
                <c:pt idx="30">
                  <c:v>4</c:v>
                </c:pt>
                <c:pt idx="31">
                  <c:v>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26846448"/>
        <c:axId val="-1426844272"/>
      </c:scatterChart>
      <c:valAx>
        <c:axId val="-14268464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Nth number</a:t>
                </a:r>
                <a:endParaRPr lang="en-US" dirty="0"/>
              </a:p>
            </c:rich>
          </c:tx>
          <c:overlay val="0"/>
        </c:title>
        <c:majorTickMark val="none"/>
        <c:minorTickMark val="none"/>
        <c:tickLblPos val="nextTo"/>
        <c:crossAx val="-1426844272"/>
        <c:crosses val="autoZero"/>
        <c:crossBetween val="midCat"/>
      </c:valAx>
      <c:valAx>
        <c:axId val="-1426844272"/>
        <c:scaling>
          <c:orientation val="minMax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Random number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-1426846448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1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noFill/>
            </c:spPr>
          </c:marker>
          <c:yVal>
            <c:numRef>
              <c:f>Sheet1!$D$3:$D$34</c:f>
              <c:numCache>
                <c:formatCode>General</c:formatCode>
                <c:ptCount val="32"/>
                <c:pt idx="0">
                  <c:v>0.66666666666666663</c:v>
                </c:pt>
                <c:pt idx="1">
                  <c:v>0.2</c:v>
                </c:pt>
                <c:pt idx="2">
                  <c:v>0</c:v>
                </c:pt>
                <c:pt idx="3">
                  <c:v>6.666666666666668E-2</c:v>
                </c:pt>
                <c:pt idx="4">
                  <c:v>0.4</c:v>
                </c:pt>
                <c:pt idx="5">
                  <c:v>1</c:v>
                </c:pt>
                <c:pt idx="6">
                  <c:v>0.8</c:v>
                </c:pt>
                <c:pt idx="7">
                  <c:v>0.8666666666666667</c:v>
                </c:pt>
                <c:pt idx="8">
                  <c:v>0.13333333333333336</c:v>
                </c:pt>
                <c:pt idx="9">
                  <c:v>0.73333333333333339</c:v>
                </c:pt>
                <c:pt idx="10">
                  <c:v>0.53333333333333333</c:v>
                </c:pt>
                <c:pt idx="11">
                  <c:v>0.60000000000000009</c:v>
                </c:pt>
                <c:pt idx="12">
                  <c:v>0.93333333333333335</c:v>
                </c:pt>
                <c:pt idx="13">
                  <c:v>0.46666666666666673</c:v>
                </c:pt>
                <c:pt idx="14">
                  <c:v>0.26666666666666672</c:v>
                </c:pt>
                <c:pt idx="15">
                  <c:v>0.33333333333333331</c:v>
                </c:pt>
                <c:pt idx="16">
                  <c:v>0.66666666666666663</c:v>
                </c:pt>
                <c:pt idx="17">
                  <c:v>0.2</c:v>
                </c:pt>
                <c:pt idx="18">
                  <c:v>0</c:v>
                </c:pt>
                <c:pt idx="19">
                  <c:v>6.666666666666668E-2</c:v>
                </c:pt>
                <c:pt idx="20">
                  <c:v>0.4</c:v>
                </c:pt>
                <c:pt idx="21">
                  <c:v>1</c:v>
                </c:pt>
                <c:pt idx="22">
                  <c:v>0.8</c:v>
                </c:pt>
                <c:pt idx="23">
                  <c:v>0.8666666666666667</c:v>
                </c:pt>
                <c:pt idx="24">
                  <c:v>0.13333333333333336</c:v>
                </c:pt>
                <c:pt idx="25">
                  <c:v>0.73333333333333339</c:v>
                </c:pt>
                <c:pt idx="26">
                  <c:v>0.53333333333333333</c:v>
                </c:pt>
                <c:pt idx="27">
                  <c:v>0.60000000000000009</c:v>
                </c:pt>
                <c:pt idx="28">
                  <c:v>0.93333333333333335</c:v>
                </c:pt>
                <c:pt idx="29">
                  <c:v>0.46666666666666673</c:v>
                </c:pt>
                <c:pt idx="30">
                  <c:v>0.26666666666666672</c:v>
                </c:pt>
                <c:pt idx="31">
                  <c:v>0.33333333333333331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26845904"/>
        <c:axId val="-1426843184"/>
      </c:scatterChart>
      <c:valAx>
        <c:axId val="-14268459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Nth number</a:t>
                </a:r>
                <a:endParaRPr lang="en-US" dirty="0"/>
              </a:p>
            </c:rich>
          </c:tx>
          <c:overlay val="0"/>
        </c:title>
        <c:majorTickMark val="none"/>
        <c:minorTickMark val="none"/>
        <c:tickLblPos val="nextTo"/>
        <c:crossAx val="-1426843184"/>
        <c:crosses val="autoZero"/>
        <c:crossBetween val="midCat"/>
      </c:valAx>
      <c:valAx>
        <c:axId val="-1426843184"/>
        <c:scaling>
          <c:orientation val="minMax"/>
          <c:max val="1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Random number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-1426845904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1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noFill/>
            </c:spPr>
          </c:marker>
          <c:yVal>
            <c:numRef>
              <c:f>Sheet1!$D$3:$D$34</c:f>
              <c:numCache>
                <c:formatCode>General</c:formatCode>
                <c:ptCount val="32"/>
                <c:pt idx="0">
                  <c:v>0.66666666666666663</c:v>
                </c:pt>
                <c:pt idx="1">
                  <c:v>0.2</c:v>
                </c:pt>
                <c:pt idx="2">
                  <c:v>0</c:v>
                </c:pt>
                <c:pt idx="3">
                  <c:v>6.666666666666668E-2</c:v>
                </c:pt>
                <c:pt idx="4">
                  <c:v>0.4</c:v>
                </c:pt>
                <c:pt idx="5">
                  <c:v>1</c:v>
                </c:pt>
                <c:pt idx="6">
                  <c:v>0.8</c:v>
                </c:pt>
                <c:pt idx="7">
                  <c:v>0.8666666666666667</c:v>
                </c:pt>
                <c:pt idx="8">
                  <c:v>0.13333333333333336</c:v>
                </c:pt>
                <c:pt idx="9">
                  <c:v>0.73333333333333339</c:v>
                </c:pt>
                <c:pt idx="10">
                  <c:v>0.53333333333333333</c:v>
                </c:pt>
                <c:pt idx="11">
                  <c:v>0.60000000000000009</c:v>
                </c:pt>
                <c:pt idx="12">
                  <c:v>0.93333333333333335</c:v>
                </c:pt>
                <c:pt idx="13">
                  <c:v>0.46666666666666673</c:v>
                </c:pt>
                <c:pt idx="14">
                  <c:v>0.26666666666666672</c:v>
                </c:pt>
                <c:pt idx="15">
                  <c:v>0.33333333333333331</c:v>
                </c:pt>
                <c:pt idx="16">
                  <c:v>0.66666666666666663</c:v>
                </c:pt>
                <c:pt idx="17">
                  <c:v>0.2</c:v>
                </c:pt>
                <c:pt idx="18">
                  <c:v>0</c:v>
                </c:pt>
                <c:pt idx="19">
                  <c:v>6.666666666666668E-2</c:v>
                </c:pt>
                <c:pt idx="20">
                  <c:v>0.4</c:v>
                </c:pt>
                <c:pt idx="21">
                  <c:v>1</c:v>
                </c:pt>
                <c:pt idx="22">
                  <c:v>0.8</c:v>
                </c:pt>
                <c:pt idx="23">
                  <c:v>0.8666666666666667</c:v>
                </c:pt>
                <c:pt idx="24">
                  <c:v>0.13333333333333336</c:v>
                </c:pt>
                <c:pt idx="25">
                  <c:v>0.73333333333333339</c:v>
                </c:pt>
                <c:pt idx="26">
                  <c:v>0.53333333333333333</c:v>
                </c:pt>
                <c:pt idx="27">
                  <c:v>0.60000000000000009</c:v>
                </c:pt>
                <c:pt idx="28">
                  <c:v>0.93333333333333335</c:v>
                </c:pt>
                <c:pt idx="29">
                  <c:v>0.46666666666666673</c:v>
                </c:pt>
                <c:pt idx="30">
                  <c:v>0.26666666666666672</c:v>
                </c:pt>
                <c:pt idx="31">
                  <c:v>0.33333333333333331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26841008"/>
        <c:axId val="-1426842640"/>
      </c:scatterChart>
      <c:valAx>
        <c:axId val="-14268410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Nth number</a:t>
                </a:r>
                <a:endParaRPr lang="en-US" dirty="0"/>
              </a:p>
            </c:rich>
          </c:tx>
          <c:overlay val="0"/>
        </c:title>
        <c:majorTickMark val="none"/>
        <c:minorTickMark val="none"/>
        <c:tickLblPos val="nextTo"/>
        <c:crossAx val="-1426842640"/>
        <c:crosses val="autoZero"/>
        <c:crossBetween val="midCat"/>
      </c:valAx>
      <c:valAx>
        <c:axId val="-1426842640"/>
        <c:scaling>
          <c:orientation val="minMax"/>
          <c:max val="1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Random number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-1426841008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7"/>
            <c:spPr>
              <a:noFill/>
            </c:spPr>
          </c:marker>
          <c:yVal>
            <c:numRef>
              <c:f>Sheet1!$C$2:$C$33</c:f>
              <c:numCache>
                <c:formatCode>General</c:formatCode>
                <c:ptCount val="32"/>
                <c:pt idx="0">
                  <c:v>5</c:v>
                </c:pt>
                <c:pt idx="1">
                  <c:v>25</c:v>
                </c:pt>
                <c:pt idx="2">
                  <c:v>29</c:v>
                </c:pt>
                <c:pt idx="3">
                  <c:v>17</c:v>
                </c:pt>
                <c:pt idx="4">
                  <c:v>21</c:v>
                </c:pt>
                <c:pt idx="5">
                  <c:v>9</c:v>
                </c:pt>
                <c:pt idx="6">
                  <c:v>13</c:v>
                </c:pt>
                <c:pt idx="7">
                  <c:v>1</c:v>
                </c:pt>
                <c:pt idx="8">
                  <c:v>5</c:v>
                </c:pt>
                <c:pt idx="9">
                  <c:v>25</c:v>
                </c:pt>
                <c:pt idx="10">
                  <c:v>29</c:v>
                </c:pt>
                <c:pt idx="11">
                  <c:v>17</c:v>
                </c:pt>
                <c:pt idx="12">
                  <c:v>21</c:v>
                </c:pt>
                <c:pt idx="13">
                  <c:v>9</c:v>
                </c:pt>
                <c:pt idx="14">
                  <c:v>13</c:v>
                </c:pt>
                <c:pt idx="15">
                  <c:v>1</c:v>
                </c:pt>
                <c:pt idx="16">
                  <c:v>5</c:v>
                </c:pt>
                <c:pt idx="17">
                  <c:v>25</c:v>
                </c:pt>
                <c:pt idx="18">
                  <c:v>29</c:v>
                </c:pt>
                <c:pt idx="19">
                  <c:v>17</c:v>
                </c:pt>
                <c:pt idx="20">
                  <c:v>21</c:v>
                </c:pt>
                <c:pt idx="21">
                  <c:v>9</c:v>
                </c:pt>
                <c:pt idx="22">
                  <c:v>13</c:v>
                </c:pt>
                <c:pt idx="23">
                  <c:v>1</c:v>
                </c:pt>
                <c:pt idx="24">
                  <c:v>5</c:v>
                </c:pt>
                <c:pt idx="25">
                  <c:v>25</c:v>
                </c:pt>
                <c:pt idx="26">
                  <c:v>29</c:v>
                </c:pt>
                <c:pt idx="27">
                  <c:v>17</c:v>
                </c:pt>
                <c:pt idx="28">
                  <c:v>21</c:v>
                </c:pt>
                <c:pt idx="29">
                  <c:v>9</c:v>
                </c:pt>
                <c:pt idx="30">
                  <c:v>13</c:v>
                </c:pt>
                <c:pt idx="31">
                  <c:v>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26833936"/>
        <c:axId val="-1426832304"/>
      </c:scatterChart>
      <c:valAx>
        <c:axId val="-14268339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Nth number</a:t>
                </a:r>
                <a:endParaRPr lang="en-US" dirty="0"/>
              </a:p>
            </c:rich>
          </c:tx>
          <c:overlay val="0"/>
        </c:title>
        <c:majorTickMark val="none"/>
        <c:minorTickMark val="none"/>
        <c:tickLblPos val="nextTo"/>
        <c:crossAx val="-1426832304"/>
        <c:crosses val="autoZero"/>
        <c:crossBetween val="midCat"/>
      </c:valAx>
      <c:valAx>
        <c:axId val="-1426832304"/>
        <c:scaling>
          <c:orientation val="minMax"/>
          <c:max val="32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Random number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-1426833936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1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7"/>
            <c:spPr>
              <a:noFill/>
            </c:spPr>
          </c:marker>
          <c:yVal>
            <c:numRef>
              <c:f>Sheet1!$E$2:$E$33</c:f>
              <c:numCache>
                <c:formatCode>General</c:formatCode>
                <c:ptCount val="32"/>
                <c:pt idx="0">
                  <c:v>7</c:v>
                </c:pt>
                <c:pt idx="1">
                  <c:v>17</c:v>
                </c:pt>
                <c:pt idx="2">
                  <c:v>23</c:v>
                </c:pt>
                <c:pt idx="3">
                  <c:v>1</c:v>
                </c:pt>
                <c:pt idx="4">
                  <c:v>7</c:v>
                </c:pt>
                <c:pt idx="5">
                  <c:v>17</c:v>
                </c:pt>
                <c:pt idx="6">
                  <c:v>23</c:v>
                </c:pt>
                <c:pt idx="7">
                  <c:v>1</c:v>
                </c:pt>
                <c:pt idx="8">
                  <c:v>7</c:v>
                </c:pt>
                <c:pt idx="9">
                  <c:v>17</c:v>
                </c:pt>
                <c:pt idx="10">
                  <c:v>23</c:v>
                </c:pt>
                <c:pt idx="11">
                  <c:v>1</c:v>
                </c:pt>
                <c:pt idx="12">
                  <c:v>7</c:v>
                </c:pt>
                <c:pt idx="13">
                  <c:v>17</c:v>
                </c:pt>
                <c:pt idx="14">
                  <c:v>23</c:v>
                </c:pt>
                <c:pt idx="15">
                  <c:v>1</c:v>
                </c:pt>
                <c:pt idx="16">
                  <c:v>7</c:v>
                </c:pt>
                <c:pt idx="17">
                  <c:v>17</c:v>
                </c:pt>
                <c:pt idx="18">
                  <c:v>23</c:v>
                </c:pt>
                <c:pt idx="19">
                  <c:v>1</c:v>
                </c:pt>
                <c:pt idx="20">
                  <c:v>7</c:v>
                </c:pt>
                <c:pt idx="21">
                  <c:v>17</c:v>
                </c:pt>
                <c:pt idx="22">
                  <c:v>23</c:v>
                </c:pt>
                <c:pt idx="23">
                  <c:v>1</c:v>
                </c:pt>
                <c:pt idx="24">
                  <c:v>7</c:v>
                </c:pt>
                <c:pt idx="25">
                  <c:v>17</c:v>
                </c:pt>
                <c:pt idx="26">
                  <c:v>23</c:v>
                </c:pt>
                <c:pt idx="27">
                  <c:v>1</c:v>
                </c:pt>
                <c:pt idx="28">
                  <c:v>7</c:v>
                </c:pt>
                <c:pt idx="29">
                  <c:v>17</c:v>
                </c:pt>
                <c:pt idx="30">
                  <c:v>23</c:v>
                </c:pt>
                <c:pt idx="31">
                  <c:v>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26842096"/>
        <c:axId val="-1426838288"/>
      </c:scatterChart>
      <c:valAx>
        <c:axId val="-14268420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Nth number</a:t>
                </a:r>
                <a:endParaRPr lang="en-US" dirty="0"/>
              </a:p>
            </c:rich>
          </c:tx>
          <c:overlay val="0"/>
        </c:title>
        <c:majorTickMark val="none"/>
        <c:minorTickMark val="none"/>
        <c:tickLblPos val="nextTo"/>
        <c:crossAx val="-1426838288"/>
        <c:crosses val="autoZero"/>
        <c:crossBetween val="midCat"/>
      </c:valAx>
      <c:valAx>
        <c:axId val="-1426838288"/>
        <c:scaling>
          <c:orientation val="minMax"/>
          <c:max val="32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Random number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-1426842096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1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noFill/>
            </c:spPr>
          </c:marker>
          <c:yVal>
            <c:numRef>
              <c:f>Sheet1!$C$2:$C$33</c:f>
              <c:numCache>
                <c:formatCode>General</c:formatCode>
                <c:ptCount val="32"/>
                <c:pt idx="0">
                  <c:v>3</c:v>
                </c:pt>
                <c:pt idx="1">
                  <c:v>9</c:v>
                </c:pt>
                <c:pt idx="2">
                  <c:v>27</c:v>
                </c:pt>
                <c:pt idx="3">
                  <c:v>19</c:v>
                </c:pt>
                <c:pt idx="4">
                  <c:v>26</c:v>
                </c:pt>
                <c:pt idx="5">
                  <c:v>16</c:v>
                </c:pt>
                <c:pt idx="6">
                  <c:v>17</c:v>
                </c:pt>
                <c:pt idx="7">
                  <c:v>20</c:v>
                </c:pt>
                <c:pt idx="8">
                  <c:v>29</c:v>
                </c:pt>
                <c:pt idx="9">
                  <c:v>25</c:v>
                </c:pt>
                <c:pt idx="10">
                  <c:v>13</c:v>
                </c:pt>
                <c:pt idx="11">
                  <c:v>8</c:v>
                </c:pt>
                <c:pt idx="12">
                  <c:v>24</c:v>
                </c:pt>
                <c:pt idx="13">
                  <c:v>10</c:v>
                </c:pt>
                <c:pt idx="14">
                  <c:v>30</c:v>
                </c:pt>
                <c:pt idx="15">
                  <c:v>28</c:v>
                </c:pt>
                <c:pt idx="16">
                  <c:v>22</c:v>
                </c:pt>
                <c:pt idx="17">
                  <c:v>4</c:v>
                </c:pt>
                <c:pt idx="18">
                  <c:v>12</c:v>
                </c:pt>
                <c:pt idx="19">
                  <c:v>5</c:v>
                </c:pt>
                <c:pt idx="20">
                  <c:v>15</c:v>
                </c:pt>
                <c:pt idx="21">
                  <c:v>14</c:v>
                </c:pt>
                <c:pt idx="22">
                  <c:v>11</c:v>
                </c:pt>
                <c:pt idx="23">
                  <c:v>2</c:v>
                </c:pt>
                <c:pt idx="24">
                  <c:v>6</c:v>
                </c:pt>
                <c:pt idx="25">
                  <c:v>18</c:v>
                </c:pt>
                <c:pt idx="26">
                  <c:v>23</c:v>
                </c:pt>
                <c:pt idx="27">
                  <c:v>7</c:v>
                </c:pt>
                <c:pt idx="28">
                  <c:v>21</c:v>
                </c:pt>
                <c:pt idx="29">
                  <c:v>1</c:v>
                </c:pt>
                <c:pt idx="30">
                  <c:v>3</c:v>
                </c:pt>
                <c:pt idx="31">
                  <c:v>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26841552"/>
        <c:axId val="-1426837200"/>
      </c:scatterChart>
      <c:valAx>
        <c:axId val="-1426841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Nth number</a:t>
                </a:r>
                <a:endParaRPr lang="en-US" dirty="0"/>
              </a:p>
            </c:rich>
          </c:tx>
          <c:overlay val="0"/>
        </c:title>
        <c:majorTickMark val="none"/>
        <c:minorTickMark val="none"/>
        <c:tickLblPos val="nextTo"/>
        <c:crossAx val="-1426837200"/>
        <c:crosses val="autoZero"/>
        <c:crossBetween val="midCat"/>
      </c:valAx>
      <c:valAx>
        <c:axId val="-1426837200"/>
        <c:scaling>
          <c:orientation val="minMax"/>
          <c:max val="31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Random number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-1426841552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1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0833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35315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470629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1052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547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057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116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9148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1427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5471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492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1917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11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214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795075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722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719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9232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4164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7979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299555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640920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8086335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0213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3652415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1349283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422877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6811038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9474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1256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34072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09324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2482087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3838192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399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6176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3112926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0313108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8876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57914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39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78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49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811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93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55A08-79C1-42B1-891D-0B79CB6AE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2D120-CF96-46DF-A145-33FD3A817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9BC2C-70F0-4C6B-8F1E-8BC448633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78E68-DB6E-4490-A0B1-B8270D0CC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ED2E6-51A7-49BF-AC86-7A4609685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9E7E0-1AF1-44E6-B7FD-A2B6DD8018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4628F-72F8-4632-9F10-34A7FE5CD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A8EE7-B3FF-45B6-9F1A-4D0A5C9DD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FFD9A-3EE0-428A-8661-0E5AA40C9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47D67-40BB-496B-B66B-9559FC8A1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324600"/>
            <a:ext cx="77724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553200"/>
            <a:ext cx="6858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D311E821-68F3-4FED-8026-8A8AB9D1ED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Random-Number Generation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Andy Wang</a:t>
            </a:r>
          </a:p>
          <a:p>
            <a:r>
              <a:rPr lang="en-US" smtClean="0"/>
              <a:t>CIS </a:t>
            </a:r>
            <a:r>
              <a:rPr lang="en-US" smtClean="0"/>
              <a:t>5105</a:t>
            </a:r>
            <a:endParaRPr lang="en-US" dirty="0" smtClean="0"/>
          </a:p>
          <a:p>
            <a:r>
              <a:rPr lang="en-US" dirty="0" smtClean="0"/>
              <a:t>Computer Systems</a:t>
            </a:r>
          </a:p>
          <a:p>
            <a:r>
              <a:rPr lang="en-US" dirty="0" smtClean="0"/>
              <a:t>Performance Analysis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099" name="AutoShape 3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315200" cy="1447800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Linear-</a:t>
            </a:r>
            <a:r>
              <a:rPr lang="en-US" dirty="0" err="1" smtClean="0"/>
              <a:t>Congruential</a:t>
            </a:r>
            <a:r>
              <a:rPr lang="en-US" dirty="0" smtClean="0"/>
              <a:t> Generators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In 1951, </a:t>
            </a:r>
            <a:r>
              <a:rPr lang="en-US" dirty="0" err="1" smtClean="0"/>
              <a:t>Lehmer</a:t>
            </a:r>
            <a:r>
              <a:rPr lang="en-US" dirty="0" smtClean="0"/>
              <a:t> found residues of successive powers of a number have good randomness properties</a:t>
            </a:r>
          </a:p>
          <a:p>
            <a:pPr lvl="1">
              <a:buNone/>
            </a:pPr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= a</a:t>
            </a:r>
            <a:r>
              <a:rPr lang="en-US" i="1" baseline="30000" dirty="0" smtClean="0"/>
              <a:t>n</a:t>
            </a:r>
            <a:r>
              <a:rPr lang="en-US" i="1" dirty="0" smtClean="0"/>
              <a:t> % m = aa</a:t>
            </a:r>
            <a:r>
              <a:rPr lang="en-US" i="1" baseline="30000" dirty="0" smtClean="0"/>
              <a:t>n-1</a:t>
            </a:r>
            <a:r>
              <a:rPr lang="en-US" i="1" dirty="0" smtClean="0"/>
              <a:t> % m = ax</a:t>
            </a:r>
            <a:r>
              <a:rPr lang="en-US" i="1" baseline="-25000" dirty="0" smtClean="0"/>
              <a:t>n-1</a:t>
            </a:r>
            <a:r>
              <a:rPr lang="en-US" i="1" dirty="0" smtClean="0"/>
              <a:t> % m</a:t>
            </a:r>
          </a:p>
          <a:p>
            <a:r>
              <a:rPr lang="en-US" dirty="0" err="1" smtClean="0"/>
              <a:t>Lehmer’s</a:t>
            </a:r>
            <a:r>
              <a:rPr lang="en-US" dirty="0" smtClean="0"/>
              <a:t> choices of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m</a:t>
            </a:r>
          </a:p>
          <a:p>
            <a:pPr lvl="1">
              <a:buNone/>
            </a:pPr>
            <a:r>
              <a:rPr lang="en-US" i="1" dirty="0" smtClean="0"/>
              <a:t>a = 23 </a:t>
            </a:r>
            <a:r>
              <a:rPr lang="en-US" dirty="0" smtClean="0"/>
              <a:t>(</a:t>
            </a:r>
            <a:r>
              <a:rPr lang="en-US" b="1" i="1" dirty="0" smtClean="0"/>
              <a:t>multiplier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i="1" dirty="0" smtClean="0"/>
              <a:t>m = 10</a:t>
            </a:r>
            <a:r>
              <a:rPr lang="en-US" i="1" baseline="30000" dirty="0" smtClean="0"/>
              <a:t>8</a:t>
            </a:r>
            <a:r>
              <a:rPr lang="en-US" i="1" dirty="0" smtClean="0"/>
              <a:t> + 1 </a:t>
            </a:r>
            <a:r>
              <a:rPr lang="en-US" dirty="0" smtClean="0"/>
              <a:t>(</a:t>
            </a:r>
            <a:r>
              <a:rPr lang="en-US" b="1" i="1" dirty="0" smtClean="0"/>
              <a:t>modulus</a:t>
            </a:r>
            <a:r>
              <a:rPr lang="en-US" dirty="0" smtClean="0"/>
              <a:t>)</a:t>
            </a:r>
          </a:p>
          <a:p>
            <a:r>
              <a:rPr lang="en-US" dirty="0" smtClean="0"/>
              <a:t>Implemented on ENIAC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(Mixed) Linear-</a:t>
            </a:r>
            <a:r>
              <a:rPr lang="en-US" dirty="0" err="1" smtClean="0"/>
              <a:t>Congruential</a:t>
            </a:r>
            <a:r>
              <a:rPr lang="en-US" dirty="0" smtClean="0"/>
              <a:t> Generators (LCG)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3200" i="1" dirty="0" err="1" smtClean="0">
                <a:ea typeface="+mn-ea"/>
                <a:cs typeface="+mn-cs"/>
              </a:rPr>
              <a:t>x</a:t>
            </a:r>
            <a:r>
              <a:rPr lang="en-US" sz="3200" i="1" baseline="-25000" dirty="0" err="1" smtClean="0">
                <a:ea typeface="+mn-ea"/>
                <a:cs typeface="+mn-cs"/>
              </a:rPr>
              <a:t>n</a:t>
            </a:r>
            <a:r>
              <a:rPr lang="en-US" sz="3200" i="1" dirty="0" smtClean="0">
                <a:ea typeface="+mn-ea"/>
                <a:cs typeface="+mn-cs"/>
              </a:rPr>
              <a:t> = (ax</a:t>
            </a:r>
            <a:r>
              <a:rPr lang="en-US" sz="3200" i="1" baseline="-25000" dirty="0" smtClean="0">
                <a:ea typeface="+mn-ea"/>
                <a:cs typeface="+mn-cs"/>
              </a:rPr>
              <a:t>n-1</a:t>
            </a:r>
            <a:r>
              <a:rPr lang="en-US" sz="3200" i="1" dirty="0" smtClean="0">
                <a:ea typeface="+mn-ea"/>
                <a:cs typeface="+mn-cs"/>
              </a:rPr>
              <a:t> + b) % m</a:t>
            </a:r>
          </a:p>
          <a:p>
            <a:pPr marL="742950" lvl="2" indent="-342900"/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dirty="0" smtClean="0"/>
              <a:t> is between 0 and m – 1</a:t>
            </a:r>
          </a:p>
          <a:p>
            <a:pPr marL="742950" lvl="2" indent="-342900"/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r>
              <a:rPr lang="en-US" dirty="0" smtClean="0"/>
              <a:t> are non-negative integers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>
                <a:ea typeface="+mn-ea"/>
                <a:cs typeface="+mn-cs"/>
              </a:rPr>
              <a:t>“Mixed” </a:t>
            </a:r>
            <a:r>
              <a:rPr lang="en-US" sz="3200" dirty="0" smtClean="0">
                <a:ea typeface="+mn-ea"/>
                <a:cs typeface="+mn-cs"/>
                <a:sym typeface="Wingdings" pitchFamily="2" charset="2"/>
              </a:rPr>
              <a:t> using both multiplication by </a:t>
            </a:r>
            <a:r>
              <a:rPr lang="en-US" sz="3200" i="1" dirty="0" smtClean="0">
                <a:ea typeface="+mn-ea"/>
                <a:cs typeface="+mn-cs"/>
                <a:sym typeface="Wingdings" pitchFamily="2" charset="2"/>
              </a:rPr>
              <a:t>a</a:t>
            </a:r>
            <a:r>
              <a:rPr lang="en-US" sz="3200" dirty="0" smtClean="0">
                <a:ea typeface="+mn-ea"/>
                <a:cs typeface="+mn-cs"/>
                <a:sym typeface="Wingdings" pitchFamily="2" charset="2"/>
              </a:rPr>
              <a:t> and addition by </a:t>
            </a:r>
            <a:r>
              <a:rPr lang="en-US" sz="3200" i="1" dirty="0" smtClean="0">
                <a:ea typeface="+mn-ea"/>
                <a:cs typeface="+mn-cs"/>
                <a:sym typeface="Wingdings" pitchFamily="2" charset="2"/>
              </a:rPr>
              <a:t>b</a:t>
            </a:r>
            <a:r>
              <a:rPr lang="en-US" sz="3200" dirty="0" smtClean="0">
                <a:ea typeface="+mn-ea"/>
                <a:cs typeface="+mn-cs"/>
              </a:rPr>
              <a:t> 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3200" dirty="0" smtClean="0"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Choice of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and </a:t>
            </a:r>
            <a:r>
              <a:rPr lang="en-US" i="1" dirty="0" smtClean="0"/>
              <a:t>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m</a:t>
            </a:r>
            <a:r>
              <a:rPr lang="en-US" dirty="0" smtClean="0"/>
              <a:t> should be large</a:t>
            </a:r>
          </a:p>
          <a:p>
            <a:pPr lvl="1"/>
            <a:r>
              <a:rPr lang="en-US" dirty="0" smtClean="0"/>
              <a:t>Period is never longer than </a:t>
            </a:r>
            <a:r>
              <a:rPr lang="en-US" i="1" dirty="0" smtClean="0"/>
              <a:t>m</a:t>
            </a:r>
          </a:p>
          <a:p>
            <a:r>
              <a:rPr lang="en-US" dirty="0" smtClean="0"/>
              <a:t>To compute </a:t>
            </a:r>
            <a:r>
              <a:rPr lang="en-US" i="1" dirty="0" smtClean="0"/>
              <a:t>% m</a:t>
            </a:r>
            <a:r>
              <a:rPr lang="en-US" dirty="0" smtClean="0"/>
              <a:t> efficiently</a:t>
            </a:r>
          </a:p>
          <a:p>
            <a:pPr lvl="1"/>
            <a:r>
              <a:rPr lang="en-US" dirty="0" smtClean="0"/>
              <a:t>Make </a:t>
            </a:r>
            <a:r>
              <a:rPr lang="en-US" i="1" dirty="0" smtClean="0"/>
              <a:t>m = 2</a:t>
            </a:r>
            <a:r>
              <a:rPr lang="en-US" i="1" baseline="30000" dirty="0" smtClean="0"/>
              <a:t>k</a:t>
            </a:r>
          </a:p>
          <a:p>
            <a:pPr lvl="1"/>
            <a:r>
              <a:rPr lang="en-US" dirty="0" smtClean="0"/>
              <a:t>Just truncate the result by </a:t>
            </a:r>
            <a:r>
              <a:rPr lang="en-US" i="1" dirty="0" smtClean="0"/>
              <a:t>k</a:t>
            </a:r>
            <a:r>
              <a:rPr lang="en-US" dirty="0" smtClean="0"/>
              <a:t> bits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Choice of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and </a:t>
            </a:r>
            <a:r>
              <a:rPr lang="en-US" i="1" dirty="0" smtClean="0"/>
              <a:t>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i="1" dirty="0" smtClean="0"/>
              <a:t>b &gt; 0</a:t>
            </a:r>
            <a:r>
              <a:rPr lang="en-US" dirty="0" smtClean="0"/>
              <a:t>, maximum period </a:t>
            </a:r>
            <a:r>
              <a:rPr lang="en-US" i="1" dirty="0" smtClean="0"/>
              <a:t>m</a:t>
            </a:r>
            <a:r>
              <a:rPr lang="en-US" dirty="0" smtClean="0"/>
              <a:t> is obtained when</a:t>
            </a:r>
          </a:p>
          <a:p>
            <a:pPr lvl="1"/>
            <a:r>
              <a:rPr lang="en-US" i="1" dirty="0" smtClean="0"/>
              <a:t>m = 2</a:t>
            </a:r>
            <a:r>
              <a:rPr lang="en-US" i="1" baseline="30000" dirty="0" smtClean="0"/>
              <a:t>k</a:t>
            </a:r>
          </a:p>
          <a:p>
            <a:pPr lvl="1"/>
            <a:r>
              <a:rPr lang="en-US" i="1" dirty="0" smtClean="0"/>
              <a:t>a = 4c + 1</a:t>
            </a:r>
          </a:p>
          <a:p>
            <a:pPr lvl="1"/>
            <a:r>
              <a:rPr lang="en-US" i="1" dirty="0" smtClean="0"/>
              <a:t>b </a:t>
            </a:r>
            <a:r>
              <a:rPr lang="en-US" dirty="0" smtClean="0"/>
              <a:t>is odd</a:t>
            </a:r>
          </a:p>
          <a:p>
            <a:pPr lvl="1"/>
            <a:r>
              <a:rPr lang="en-US" i="1" dirty="0" smtClean="0"/>
              <a:t>c, b, </a:t>
            </a:r>
            <a:r>
              <a:rPr lang="en-US" dirty="0" smtClean="0"/>
              <a:t>and</a:t>
            </a:r>
            <a:r>
              <a:rPr lang="en-US" i="1" dirty="0" smtClean="0"/>
              <a:t> k </a:t>
            </a:r>
            <a:r>
              <a:rPr lang="en-US" dirty="0" smtClean="0"/>
              <a:t>are positive integers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Full-Period Generators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Generators with maximum possible periods</a:t>
            </a:r>
          </a:p>
          <a:p>
            <a:r>
              <a:rPr lang="en-US" dirty="0" smtClean="0"/>
              <a:t>Not equally good</a:t>
            </a:r>
          </a:p>
          <a:p>
            <a:pPr lvl="1"/>
            <a:r>
              <a:rPr lang="en-US" dirty="0" smtClean="0"/>
              <a:t>Look for low autocorrelations between successive numbers</a:t>
            </a:r>
          </a:p>
          <a:p>
            <a:pPr lvl="1"/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= ((2</a:t>
            </a:r>
            <a:r>
              <a:rPr lang="en-US" i="1" baseline="30000" dirty="0" smtClean="0"/>
              <a:t>34</a:t>
            </a:r>
            <a:r>
              <a:rPr lang="en-US" i="1" dirty="0" smtClean="0"/>
              <a:t> + 1)x</a:t>
            </a:r>
            <a:r>
              <a:rPr lang="en-US" i="1" baseline="-25000" dirty="0" smtClean="0"/>
              <a:t>n-1</a:t>
            </a:r>
            <a:r>
              <a:rPr lang="en-US" i="1" dirty="0" smtClean="0"/>
              <a:t> + 1) % 2</a:t>
            </a:r>
            <a:r>
              <a:rPr lang="en-US" i="1" baseline="30000" dirty="0" smtClean="0"/>
              <a:t>35</a:t>
            </a:r>
            <a:r>
              <a:rPr lang="en-US" dirty="0" smtClean="0"/>
              <a:t> has an autocorrelation of 0.25</a:t>
            </a:r>
          </a:p>
          <a:p>
            <a:pPr lvl="1"/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= ((2</a:t>
            </a:r>
            <a:r>
              <a:rPr lang="en-US" i="1" baseline="30000" dirty="0" smtClean="0"/>
              <a:t>18</a:t>
            </a:r>
            <a:r>
              <a:rPr lang="en-US" i="1" dirty="0" smtClean="0"/>
              <a:t> + 1)x</a:t>
            </a:r>
            <a:r>
              <a:rPr lang="en-US" i="1" baseline="-25000" dirty="0" smtClean="0"/>
              <a:t>n-1</a:t>
            </a:r>
            <a:r>
              <a:rPr lang="en-US" i="1" dirty="0" smtClean="0"/>
              <a:t> + 1) % 2</a:t>
            </a:r>
            <a:r>
              <a:rPr lang="en-US" i="1" baseline="30000" dirty="0" smtClean="0"/>
              <a:t>35</a:t>
            </a:r>
            <a:r>
              <a:rPr lang="en-US" dirty="0" smtClean="0"/>
              <a:t> has an autocorrelation of 2</a:t>
            </a:r>
            <a:r>
              <a:rPr lang="en-US" baseline="30000" dirty="0" smtClean="0"/>
              <a:t>-18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Multiplicative LCG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3200" i="1" dirty="0" err="1" smtClean="0">
                <a:ea typeface="+mn-ea"/>
                <a:cs typeface="+mn-cs"/>
              </a:rPr>
              <a:t>x</a:t>
            </a:r>
            <a:r>
              <a:rPr lang="en-US" sz="3200" i="1" baseline="-25000" dirty="0" err="1" smtClean="0">
                <a:ea typeface="+mn-ea"/>
                <a:cs typeface="+mn-cs"/>
              </a:rPr>
              <a:t>n</a:t>
            </a:r>
            <a:r>
              <a:rPr lang="en-US" sz="3200" i="1" dirty="0" smtClean="0">
                <a:ea typeface="+mn-ea"/>
                <a:cs typeface="+mn-cs"/>
              </a:rPr>
              <a:t> = ax</a:t>
            </a:r>
            <a:r>
              <a:rPr lang="en-US" sz="3200" i="1" baseline="-25000" dirty="0" smtClean="0">
                <a:ea typeface="+mn-ea"/>
                <a:cs typeface="+mn-cs"/>
              </a:rPr>
              <a:t>n-1</a:t>
            </a:r>
            <a:r>
              <a:rPr lang="en-US" sz="3200" i="1" dirty="0" smtClean="0">
                <a:ea typeface="+mn-ea"/>
                <a:cs typeface="+mn-cs"/>
              </a:rPr>
              <a:t> % m, b = 0</a:t>
            </a:r>
          </a:p>
          <a:p>
            <a:pPr marL="342900" lvl="1" indent="-342900">
              <a:buFontTx/>
              <a:buChar char="•"/>
            </a:pPr>
            <a:r>
              <a:rPr lang="en-US" sz="3200" dirty="0" smtClean="0">
                <a:ea typeface="+mn-ea"/>
                <a:cs typeface="+mn-cs"/>
              </a:rPr>
              <a:t>Can compute more efficiently </a:t>
            </a:r>
            <a:r>
              <a:rPr lang="en-US" dirty="0" smtClean="0">
                <a:ea typeface="+mn-ea"/>
                <a:cs typeface="+mn-cs"/>
              </a:rPr>
              <a:t>when </a:t>
            </a:r>
            <a:r>
              <a:rPr lang="en-US" i="1" dirty="0" smtClean="0">
                <a:ea typeface="+mn-ea"/>
                <a:cs typeface="+mn-cs"/>
              </a:rPr>
              <a:t>m = 2</a:t>
            </a:r>
            <a:r>
              <a:rPr lang="en-US" i="1" baseline="30000" dirty="0" smtClean="0">
                <a:ea typeface="+mn-ea"/>
                <a:cs typeface="+mn-cs"/>
              </a:rPr>
              <a:t>k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However, maximum period is only </a:t>
            </a:r>
            <a:r>
              <a:rPr lang="en-US" i="1" dirty="0" smtClean="0"/>
              <a:t>2</a:t>
            </a:r>
            <a:r>
              <a:rPr lang="en-US" i="1" baseline="30000" dirty="0" smtClean="0"/>
              <a:t>k-2</a:t>
            </a:r>
          </a:p>
          <a:p>
            <a:pPr marL="742950" lvl="2" indent="-342900">
              <a:buFont typeface="Arial" pitchFamily="34" charset="0"/>
              <a:buChar char="•"/>
            </a:pPr>
            <a:r>
              <a:rPr lang="en-US" dirty="0" smtClean="0"/>
              <a:t>Problem:  Cyclic patterns with lower bits</a:t>
            </a:r>
          </a:p>
          <a:p>
            <a:pPr marL="1200150" lvl="3" indent="-342900">
              <a:buFont typeface="Arial" pitchFamily="34" charset="0"/>
              <a:buChar char="•"/>
            </a:pP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Multiplicative LCG </a:t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i="1" dirty="0" smtClean="0"/>
              <a:t>m = 2</a:t>
            </a:r>
            <a:r>
              <a:rPr lang="en-US" i="1" baseline="30000" dirty="0" smtClean="0"/>
              <a:t>k</a:t>
            </a:r>
            <a:endParaRPr lang="en-US" i="1" baseline="30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When </a:t>
            </a:r>
            <a:r>
              <a:rPr lang="en-US" i="1" dirty="0" smtClean="0"/>
              <a:t>a = 8i ± 3</a:t>
            </a:r>
          </a:p>
          <a:p>
            <a:pPr lvl="1"/>
            <a:r>
              <a:rPr lang="en-US" dirty="0" smtClean="0"/>
              <a:t>E.g.,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= 5x</a:t>
            </a:r>
            <a:r>
              <a:rPr lang="en-US" i="1" baseline="-25000" dirty="0" smtClean="0"/>
              <a:t>n-1</a:t>
            </a:r>
            <a:r>
              <a:rPr lang="en-US" i="1" dirty="0" smtClean="0"/>
              <a:t> % 2</a:t>
            </a:r>
            <a:r>
              <a:rPr lang="en-US" i="1" baseline="30000" dirty="0" smtClean="0"/>
              <a:t>5</a:t>
            </a:r>
          </a:p>
          <a:p>
            <a:pPr lvl="2"/>
            <a:r>
              <a:rPr lang="en-US" dirty="0" smtClean="0"/>
              <a:t>Period is only 8</a:t>
            </a:r>
          </a:p>
          <a:p>
            <a:pPr lvl="2"/>
            <a:r>
              <a:rPr lang="en-US" dirty="0" smtClean="0"/>
              <a:t>Which is ¼ of 2</a:t>
            </a:r>
            <a:r>
              <a:rPr lang="en-US" baseline="30000" dirty="0" smtClean="0"/>
              <a:t>5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When </a:t>
            </a:r>
            <a:r>
              <a:rPr lang="en-US" i="1" dirty="0" smtClean="0"/>
              <a:t>a ≠ 8i ± 3</a:t>
            </a:r>
          </a:p>
          <a:p>
            <a:pPr lvl="1"/>
            <a:r>
              <a:rPr lang="en-US" dirty="0" smtClean="0"/>
              <a:t>E.g.,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= 7x</a:t>
            </a:r>
            <a:r>
              <a:rPr lang="en-US" i="1" baseline="-25000" dirty="0" smtClean="0"/>
              <a:t>n-1</a:t>
            </a:r>
            <a:r>
              <a:rPr lang="en-US" i="1" dirty="0" smtClean="0"/>
              <a:t> % 2</a:t>
            </a:r>
            <a:r>
              <a:rPr lang="en-US" i="1" baseline="30000" dirty="0" smtClean="0"/>
              <a:t>5</a:t>
            </a:r>
          </a:p>
          <a:p>
            <a:pPr lvl="2"/>
            <a:r>
              <a:rPr lang="en-US" dirty="0" smtClean="0"/>
              <a:t>Period is only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139509224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956295029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Multiplicative LCG </a:t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i="1" dirty="0" smtClean="0"/>
              <a:t>m ≠ 2</a:t>
            </a:r>
            <a:r>
              <a:rPr lang="en-US" i="1" baseline="30000" dirty="0" smtClean="0"/>
              <a:t>k</a:t>
            </a:r>
            <a:endParaRPr lang="en-US" i="1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get a longer period, use </a:t>
            </a:r>
            <a:r>
              <a:rPr lang="en-US" i="1" dirty="0" smtClean="0"/>
              <a:t>m</a:t>
            </a:r>
            <a:r>
              <a:rPr lang="en-US" dirty="0" smtClean="0"/>
              <a:t> = prime number</a:t>
            </a:r>
          </a:p>
          <a:p>
            <a:pPr lvl="1"/>
            <a:r>
              <a:rPr lang="en-US" dirty="0" smtClean="0"/>
              <a:t>With proper choice of </a:t>
            </a:r>
            <a:r>
              <a:rPr lang="en-US" i="1" dirty="0" smtClean="0"/>
              <a:t>a</a:t>
            </a:r>
            <a:r>
              <a:rPr lang="en-US" dirty="0" smtClean="0"/>
              <a:t>, it is possible to get a period of </a:t>
            </a:r>
            <a:r>
              <a:rPr lang="en-US" i="1" dirty="0" smtClean="0"/>
              <a:t>m – 1</a:t>
            </a:r>
          </a:p>
          <a:p>
            <a:pPr lvl="1"/>
            <a:r>
              <a:rPr lang="en-US" i="1" dirty="0" smtClean="0"/>
              <a:t>a </a:t>
            </a:r>
            <a:r>
              <a:rPr lang="en-US" dirty="0" smtClean="0"/>
              <a:t>needs to be a prime root of </a:t>
            </a:r>
            <a:r>
              <a:rPr lang="en-US" i="1" dirty="0" smtClean="0"/>
              <a:t>m</a:t>
            </a:r>
          </a:p>
          <a:p>
            <a:pPr lvl="2"/>
            <a:r>
              <a:rPr lang="en-US" dirty="0" smtClean="0"/>
              <a:t>If and only if </a:t>
            </a:r>
            <a:r>
              <a:rPr lang="en-US" i="1" dirty="0" smtClean="0"/>
              <a:t>a</a:t>
            </a:r>
            <a:r>
              <a:rPr lang="en-US" i="1" baseline="30000" dirty="0" smtClean="0"/>
              <a:t>n</a:t>
            </a:r>
            <a:r>
              <a:rPr lang="en-US" i="1" dirty="0" smtClean="0"/>
              <a:t> % m ≠ 1 </a:t>
            </a:r>
            <a:r>
              <a:rPr lang="en-US" dirty="0" smtClean="0"/>
              <a:t>for </a:t>
            </a:r>
            <a:r>
              <a:rPr lang="en-US" i="1" dirty="0" smtClean="0"/>
              <a:t>n = 1..m - 2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Prime Root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is a prime root of 7</a:t>
            </a:r>
            <a:endParaRPr lang="en-US" dirty="0"/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1</a:t>
            </a:r>
            <a:r>
              <a:rPr lang="en-US" dirty="0" smtClean="0"/>
              <a:t> % 7 = 3 % 7 = 3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2</a:t>
            </a:r>
            <a:r>
              <a:rPr lang="en-US" dirty="0" smtClean="0"/>
              <a:t> % 7 = 9 % 7 = 2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3</a:t>
            </a:r>
            <a:r>
              <a:rPr lang="en-US" dirty="0" smtClean="0"/>
              <a:t> % 7 = 27 % 7 = 6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4</a:t>
            </a:r>
            <a:r>
              <a:rPr lang="en-US" dirty="0" smtClean="0"/>
              <a:t> % 7 = 81 % 7 = 4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5</a:t>
            </a:r>
            <a:r>
              <a:rPr lang="en-US" dirty="0" smtClean="0"/>
              <a:t> % 7 = 243 % 7 = 5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6</a:t>
            </a:r>
            <a:r>
              <a:rPr lang="en-US" dirty="0" smtClean="0"/>
              <a:t> % 7 = 729 % 7 = 1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7</a:t>
            </a:r>
            <a:r>
              <a:rPr lang="en-US" dirty="0" smtClean="0"/>
              <a:t> % 7 = 2187 % 7 =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Right Brace 5"/>
          <p:cNvSpPr/>
          <p:nvPr/>
        </p:nvSpPr>
        <p:spPr bwMode="auto">
          <a:xfrm>
            <a:off x="5562600" y="2590800"/>
            <a:ext cx="381000" cy="2590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0" y="3286035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Goes through 7 – 1 numbers before repeating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589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Multiplicative LCG </a:t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i="1" dirty="0" smtClean="0"/>
              <a:t>m ≠ 2</a:t>
            </a:r>
            <a:r>
              <a:rPr lang="en-US" i="1" baseline="30000" dirty="0" smtClean="0"/>
              <a:t>k</a:t>
            </a:r>
            <a:endParaRPr lang="en-US" i="1" baseline="30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= 3x</a:t>
            </a:r>
            <a:r>
              <a:rPr lang="en-US" i="1" baseline="-25000" dirty="0" smtClean="0"/>
              <a:t>n-1</a:t>
            </a:r>
            <a:r>
              <a:rPr lang="en-US" i="1" dirty="0" smtClean="0"/>
              <a:t> % 31</a:t>
            </a:r>
          </a:p>
          <a:p>
            <a:pPr lvl="1"/>
            <a:r>
              <a:rPr lang="en-US" dirty="0" smtClean="0"/>
              <a:t>x</a:t>
            </a:r>
            <a:r>
              <a:rPr lang="en-US" baseline="-25000" dirty="0" smtClean="0"/>
              <a:t>0</a:t>
            </a:r>
            <a:r>
              <a:rPr lang="en-US" dirty="0" smtClean="0"/>
              <a:t> = 1</a:t>
            </a:r>
          </a:p>
          <a:p>
            <a:pPr lvl="1"/>
            <a:r>
              <a:rPr lang="en-US" dirty="0" smtClean="0"/>
              <a:t>Period is 30</a:t>
            </a:r>
          </a:p>
          <a:p>
            <a:pPr lvl="1"/>
            <a:r>
              <a:rPr lang="en-US" dirty="0" smtClean="0"/>
              <a:t>3 is a prime root of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37362981"/>
              </p:ext>
            </p:extLst>
          </p:nvPr>
        </p:nvGraphicFramePr>
        <p:xfrm>
          <a:off x="25146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Generate Random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steps</a:t>
            </a:r>
          </a:p>
          <a:p>
            <a:pPr lvl="1"/>
            <a:r>
              <a:rPr lang="en-US" dirty="0" smtClean="0"/>
              <a:t>Random-number generation</a:t>
            </a:r>
          </a:p>
          <a:p>
            <a:pPr lvl="2"/>
            <a:r>
              <a:rPr lang="en-US" dirty="0" smtClean="0"/>
              <a:t>Get a sequence of random numbers distributed uniformly between 0 and 1</a:t>
            </a:r>
          </a:p>
          <a:p>
            <a:pPr lvl="1"/>
            <a:r>
              <a:rPr lang="en-US" dirty="0" smtClean="0"/>
              <a:t>Random-</a:t>
            </a:r>
            <a:r>
              <a:rPr lang="en-US" dirty="0" err="1" smtClean="0"/>
              <a:t>variate</a:t>
            </a:r>
            <a:r>
              <a:rPr lang="en-US" dirty="0" smtClean="0"/>
              <a:t> generation</a:t>
            </a:r>
          </a:p>
          <a:p>
            <a:pPr lvl="2"/>
            <a:r>
              <a:rPr lang="en-US" dirty="0" smtClean="0"/>
              <a:t>Transform the sequence to produce random values satisfying the desired distribution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Multiplicative LCG </a:t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i="1" dirty="0" smtClean="0"/>
              <a:t>m ≠ 2</a:t>
            </a:r>
            <a:r>
              <a:rPr lang="en-US" i="1" baseline="30000" dirty="0" smtClean="0"/>
              <a:t>k</a:t>
            </a:r>
            <a:endParaRPr lang="en-US" i="1" baseline="30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= 7</a:t>
            </a:r>
            <a:r>
              <a:rPr lang="en-US" i="1" baseline="30000" dirty="0" smtClean="0"/>
              <a:t>5</a:t>
            </a:r>
            <a:r>
              <a:rPr lang="en-US" i="1" dirty="0" smtClean="0"/>
              <a:t>x</a:t>
            </a:r>
            <a:r>
              <a:rPr lang="en-US" i="1" baseline="-25000" dirty="0" smtClean="0"/>
              <a:t>n-1</a:t>
            </a:r>
            <a:r>
              <a:rPr lang="en-US" i="1" dirty="0" smtClean="0"/>
              <a:t> % (2</a:t>
            </a:r>
            <a:r>
              <a:rPr lang="en-US" i="1" baseline="30000" dirty="0" smtClean="0"/>
              <a:t>31</a:t>
            </a:r>
            <a:r>
              <a:rPr lang="en-US" i="1" dirty="0" smtClean="0"/>
              <a:t> – 1)</a:t>
            </a:r>
          </a:p>
          <a:p>
            <a:pPr lvl="1"/>
            <a:r>
              <a:rPr lang="en-US" dirty="0" smtClean="0"/>
              <a:t>7</a:t>
            </a:r>
            <a:r>
              <a:rPr lang="en-US" baseline="30000" dirty="0" smtClean="0"/>
              <a:t>5</a:t>
            </a:r>
            <a:r>
              <a:rPr lang="en-US" dirty="0" smtClean="0"/>
              <a:t> is a prime root of 2</a:t>
            </a:r>
            <a:r>
              <a:rPr lang="en-US" baseline="30000" dirty="0" smtClean="0"/>
              <a:t>31</a:t>
            </a:r>
            <a:r>
              <a:rPr lang="en-US" dirty="0" smtClean="0"/>
              <a:t> – 1</a:t>
            </a:r>
          </a:p>
          <a:p>
            <a:pPr lvl="1"/>
            <a:r>
              <a:rPr lang="en-US" dirty="0" smtClean="0"/>
              <a:t>But watch out for computational errors</a:t>
            </a:r>
          </a:p>
          <a:p>
            <a:pPr lvl="2"/>
            <a:r>
              <a:rPr lang="en-US" dirty="0" smtClean="0"/>
              <a:t>Multiplication overflow</a:t>
            </a:r>
          </a:p>
          <a:p>
            <a:pPr lvl="3"/>
            <a:r>
              <a:rPr lang="en-US" dirty="0" smtClean="0"/>
              <a:t>Need to check for the largest x supported</a:t>
            </a:r>
          </a:p>
          <a:p>
            <a:pPr lvl="3"/>
            <a:r>
              <a:rPr lang="en-US" dirty="0" smtClean="0"/>
              <a:t>See p.443 for working code</a:t>
            </a:r>
          </a:p>
          <a:p>
            <a:pPr lvl="2"/>
            <a:r>
              <a:rPr lang="en-US" dirty="0" smtClean="0"/>
              <a:t>Truncation due to the number of digits available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4099" name="AutoShape 3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315200" cy="1447800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 smtClean="0"/>
              <a:t>Tausworthe</a:t>
            </a:r>
            <a:r>
              <a:rPr lang="en-US" dirty="0" smtClean="0"/>
              <a:t> Generations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How to generate large random numbers?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Tausworthe</a:t>
            </a:r>
            <a:r>
              <a:rPr lang="en-US" dirty="0" smtClean="0"/>
              <a:t> generator produces a random sequence of binary digits</a:t>
            </a:r>
          </a:p>
          <a:p>
            <a:pPr lvl="1"/>
            <a:r>
              <a:rPr lang="en-US" dirty="0" smtClean="0"/>
              <a:t>The generator then divides the sequence into strings of desired lengths</a:t>
            </a:r>
          </a:p>
          <a:p>
            <a:pPr lvl="1"/>
            <a:r>
              <a:rPr lang="en-US" dirty="0" smtClean="0"/>
              <a:t>Based on a </a:t>
            </a:r>
            <a:r>
              <a:rPr lang="en-US" b="1" i="1" dirty="0" smtClean="0"/>
              <a:t>characteristic polynomial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Tausworthe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use the following characteristic polynomial</a:t>
            </a:r>
          </a:p>
          <a:p>
            <a:pPr lvl="1">
              <a:buNone/>
            </a:pPr>
            <a:r>
              <a:rPr lang="en-US" i="1" dirty="0" smtClean="0"/>
              <a:t>x</a:t>
            </a:r>
            <a:r>
              <a:rPr lang="en-US" i="1" baseline="30000" dirty="0" smtClean="0"/>
              <a:t>7</a:t>
            </a:r>
            <a:r>
              <a:rPr lang="en-US" i="1" dirty="0" smtClean="0"/>
              <a:t> + x</a:t>
            </a:r>
            <a:r>
              <a:rPr lang="en-US" i="1" baseline="30000" dirty="0" smtClean="0"/>
              <a:t>3</a:t>
            </a:r>
            <a:r>
              <a:rPr lang="en-US" i="1" dirty="0" smtClean="0"/>
              <a:t> + 1</a:t>
            </a:r>
          </a:p>
          <a:p>
            <a:pPr lvl="1"/>
            <a:r>
              <a:rPr lang="en-US" dirty="0" smtClean="0"/>
              <a:t>The corresponding generation function is</a:t>
            </a:r>
          </a:p>
          <a:p>
            <a:pPr lvl="2"/>
            <a:r>
              <a:rPr lang="en-US" dirty="0" smtClean="0"/>
              <a:t>b</a:t>
            </a:r>
            <a:r>
              <a:rPr lang="en-US" baseline="-25000" dirty="0" smtClean="0"/>
              <a:t>n+7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</a:t>
            </a:r>
            <a:r>
              <a:rPr lang="en-US" dirty="0" smtClean="0"/>
              <a:t> b</a:t>
            </a:r>
            <a:r>
              <a:rPr lang="en-US" baseline="-25000" dirty="0" smtClean="0"/>
              <a:t>n+3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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n</a:t>
            </a:r>
            <a:r>
              <a:rPr lang="en-US" dirty="0" smtClean="0"/>
              <a:t> = 0</a:t>
            </a:r>
          </a:p>
          <a:p>
            <a:pPr lvl="2">
              <a:buNone/>
            </a:pPr>
            <a:r>
              <a:rPr lang="en-US" dirty="0" smtClean="0"/>
              <a:t>Or</a:t>
            </a:r>
          </a:p>
          <a:p>
            <a:pPr lvl="2"/>
            <a:r>
              <a:rPr lang="en-US" dirty="0" err="1" smtClean="0"/>
              <a:t>b</a:t>
            </a:r>
            <a:r>
              <a:rPr lang="en-US" baseline="-25000" dirty="0" err="1" smtClean="0"/>
              <a:t>n</a:t>
            </a:r>
            <a:r>
              <a:rPr lang="en-US" dirty="0" smtClean="0"/>
              <a:t> = b</a:t>
            </a:r>
            <a:r>
              <a:rPr lang="en-US" baseline="-25000" dirty="0" smtClean="0"/>
              <a:t>n-4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</a:t>
            </a:r>
            <a:r>
              <a:rPr lang="en-US" dirty="0" smtClean="0"/>
              <a:t> b</a:t>
            </a:r>
            <a:r>
              <a:rPr lang="en-US" baseline="-25000" dirty="0" smtClean="0"/>
              <a:t>n-7</a:t>
            </a:r>
            <a:endParaRPr lang="en-US" dirty="0" smtClean="0"/>
          </a:p>
          <a:p>
            <a:pPr lvl="1"/>
            <a:r>
              <a:rPr lang="en-US" dirty="0" smtClean="0"/>
              <a:t>Need a 7-bit seed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Tausworthe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bit stream sequence</a:t>
            </a:r>
          </a:p>
          <a:p>
            <a:pPr lvl="1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11111110</a:t>
            </a:r>
            <a:r>
              <a:rPr lang="en-US" dirty="0" smtClean="0"/>
              <a:t>00011101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11100101</a:t>
            </a:r>
            <a:r>
              <a:rPr lang="en-US" dirty="0" smtClean="0"/>
              <a:t>1001….</a:t>
            </a:r>
          </a:p>
          <a:p>
            <a:r>
              <a:rPr lang="en-US" dirty="0" smtClean="0"/>
              <a:t>Convert to random numbers between 0 and 1, with 8-bit numbers</a:t>
            </a:r>
          </a:p>
          <a:p>
            <a:pPr lvl="1">
              <a:buNone/>
            </a:pPr>
            <a:r>
              <a:rPr lang="en-US" dirty="0" smtClean="0"/>
              <a:t>x</a:t>
            </a:r>
            <a:r>
              <a:rPr lang="en-US" baseline="-25000" dirty="0" smtClean="0"/>
              <a:t>0</a:t>
            </a:r>
            <a:r>
              <a:rPr lang="en-US" dirty="0" smtClean="0"/>
              <a:t> = 0.11111110</a:t>
            </a:r>
            <a:r>
              <a:rPr lang="en-US" baseline="-25000" dirty="0" smtClean="0"/>
              <a:t>2</a:t>
            </a:r>
            <a:r>
              <a:rPr lang="en-US" dirty="0" smtClean="0"/>
              <a:t> = 0.99219</a:t>
            </a:r>
            <a:r>
              <a:rPr lang="en-US" baseline="-25000" dirty="0" smtClean="0"/>
              <a:t>10</a:t>
            </a:r>
          </a:p>
          <a:p>
            <a:pPr lvl="1">
              <a:buNone/>
            </a:pP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= 0.00011101</a:t>
            </a:r>
            <a:r>
              <a:rPr lang="en-US" baseline="-25000" dirty="0" smtClean="0"/>
              <a:t>2</a:t>
            </a:r>
            <a:r>
              <a:rPr lang="en-US" dirty="0" smtClean="0"/>
              <a:t> = 0.11328</a:t>
            </a:r>
            <a:r>
              <a:rPr lang="en-US" baseline="-25000" dirty="0" smtClean="0"/>
              <a:t>10</a:t>
            </a:r>
          </a:p>
          <a:p>
            <a:pPr lvl="1">
              <a:buNone/>
            </a:pPr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 = 0.11100101</a:t>
            </a:r>
            <a:r>
              <a:rPr lang="en-US" baseline="-25000" dirty="0" smtClean="0"/>
              <a:t>2</a:t>
            </a:r>
            <a:r>
              <a:rPr lang="en-US" dirty="0" smtClean="0"/>
              <a:t> = 0.89453</a:t>
            </a:r>
            <a:r>
              <a:rPr lang="en-US" baseline="-25000" dirty="0" smtClean="0"/>
              <a:t>10</a:t>
            </a:r>
          </a:p>
          <a:p>
            <a:pPr lvl="1">
              <a:buNone/>
            </a:pPr>
            <a:r>
              <a:rPr lang="en-US" dirty="0" smtClean="0"/>
              <a:t>…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Tausworthe</a:t>
            </a:r>
            <a:r>
              <a:rPr lang="en-US" dirty="0" smtClean="0"/>
              <a:t> Generator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L-bit numbers generated</a:t>
            </a:r>
          </a:p>
          <a:p>
            <a:pPr lvl="1">
              <a:buNone/>
            </a:pPr>
            <a:r>
              <a:rPr lang="en-US" dirty="0" smtClean="0"/>
              <a:t>+E[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] = ½</a:t>
            </a:r>
          </a:p>
          <a:p>
            <a:pPr lvl="1">
              <a:buNone/>
            </a:pPr>
            <a:r>
              <a:rPr lang="en-US" dirty="0" smtClean="0"/>
              <a:t>+V[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] = 1/12</a:t>
            </a:r>
          </a:p>
          <a:p>
            <a:pPr lvl="1">
              <a:buNone/>
            </a:pPr>
            <a:r>
              <a:rPr lang="en-US" dirty="0" smtClean="0"/>
              <a:t>+The serial correlation is zero</a:t>
            </a:r>
          </a:p>
          <a:p>
            <a:pPr lvl="1">
              <a:buNone/>
            </a:pPr>
            <a:r>
              <a:rPr lang="en-US" dirty="0" smtClean="0"/>
              <a:t>+ Good results over the complete cycle</a:t>
            </a:r>
          </a:p>
          <a:p>
            <a:pPr lvl="1">
              <a:buNone/>
            </a:pPr>
            <a:r>
              <a:rPr lang="en-US" dirty="0" smtClean="0"/>
              <a:t>- Poor local behavior within a sequence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Tausworthe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characteristic polynomial of order </a:t>
            </a:r>
            <a:r>
              <a:rPr lang="en-US" i="1" dirty="0" smtClean="0"/>
              <a:t>q</a:t>
            </a:r>
            <a:r>
              <a:rPr lang="en-US" dirty="0" smtClean="0"/>
              <a:t> has a period of </a:t>
            </a:r>
            <a:r>
              <a:rPr lang="en-US" i="1" dirty="0" smtClean="0"/>
              <a:t>2</a:t>
            </a:r>
            <a:r>
              <a:rPr lang="en-US" i="1" baseline="30000" dirty="0" smtClean="0"/>
              <a:t>q</a:t>
            </a:r>
            <a:r>
              <a:rPr lang="en-US" i="1" dirty="0" smtClean="0"/>
              <a:t> – 1</a:t>
            </a:r>
            <a:r>
              <a:rPr lang="en-US" dirty="0" smtClean="0"/>
              <a:t>, it is a </a:t>
            </a:r>
            <a:r>
              <a:rPr lang="en-US" b="1" i="1" dirty="0" smtClean="0"/>
              <a:t>primitive polynomial</a:t>
            </a:r>
          </a:p>
          <a:p>
            <a:pPr marL="342900" lvl="1" indent="-342900">
              <a:buFontTx/>
              <a:buChar char="•"/>
            </a:pPr>
            <a:r>
              <a:rPr lang="en-US" sz="3200" dirty="0" smtClean="0">
                <a:ea typeface="+mn-ea"/>
                <a:cs typeface="+mn-cs"/>
              </a:rPr>
              <a:t>For </a:t>
            </a:r>
            <a:r>
              <a:rPr lang="en-US" sz="3200" i="1" dirty="0" smtClean="0">
                <a:ea typeface="+mn-ea"/>
                <a:cs typeface="+mn-cs"/>
              </a:rPr>
              <a:t>x</a:t>
            </a:r>
            <a:r>
              <a:rPr lang="en-US" sz="3200" i="1" baseline="30000" dirty="0" smtClean="0">
                <a:ea typeface="+mn-ea"/>
                <a:cs typeface="+mn-cs"/>
              </a:rPr>
              <a:t>7</a:t>
            </a:r>
            <a:r>
              <a:rPr lang="en-US" sz="3200" i="1" dirty="0" smtClean="0">
                <a:ea typeface="+mn-ea"/>
                <a:cs typeface="+mn-cs"/>
              </a:rPr>
              <a:t> + x</a:t>
            </a:r>
            <a:r>
              <a:rPr lang="en-US" sz="3200" i="1" baseline="30000" dirty="0" smtClean="0">
                <a:ea typeface="+mn-ea"/>
                <a:cs typeface="+mn-cs"/>
              </a:rPr>
              <a:t>3</a:t>
            </a:r>
            <a:r>
              <a:rPr lang="en-US" sz="3200" i="1" dirty="0" smtClean="0">
                <a:ea typeface="+mn-ea"/>
                <a:cs typeface="+mn-cs"/>
              </a:rPr>
              <a:t> + 1</a:t>
            </a:r>
          </a:p>
          <a:p>
            <a:pPr marL="742950" lvl="2" indent="-342900"/>
            <a:r>
              <a:rPr lang="en-US" i="1" dirty="0" smtClean="0">
                <a:ea typeface="+mn-ea"/>
                <a:cs typeface="+mn-cs"/>
              </a:rPr>
              <a:t>q = 7</a:t>
            </a:r>
          </a:p>
          <a:p>
            <a:pPr marL="742950" lvl="2" indent="-342900"/>
            <a:r>
              <a:rPr lang="en-US" dirty="0" smtClean="0">
                <a:ea typeface="+mn-ea"/>
                <a:cs typeface="+mn-cs"/>
              </a:rPr>
              <a:t>Sequence repeats after 127 bits = </a:t>
            </a:r>
            <a:r>
              <a:rPr lang="en-US" i="1" dirty="0" smtClean="0">
                <a:ea typeface="+mn-ea"/>
                <a:cs typeface="+mn-cs"/>
              </a:rPr>
              <a:t>2</a:t>
            </a:r>
            <a:r>
              <a:rPr lang="en-US" i="1" baseline="30000" dirty="0" smtClean="0">
                <a:ea typeface="+mn-ea"/>
                <a:cs typeface="+mn-cs"/>
              </a:rPr>
              <a:t>7</a:t>
            </a:r>
            <a:r>
              <a:rPr lang="en-US" i="1" dirty="0" smtClean="0">
                <a:ea typeface="+mn-ea"/>
                <a:cs typeface="+mn-cs"/>
              </a:rPr>
              <a:t> - 1</a:t>
            </a:r>
          </a:p>
          <a:p>
            <a:pPr marL="742950" lvl="2" indent="-342900"/>
            <a:r>
              <a:rPr lang="en-US" dirty="0" smtClean="0">
                <a:ea typeface="+mn-ea"/>
                <a:cs typeface="+mn-cs"/>
              </a:rPr>
              <a:t>A primitive polynomial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Tausworthe</a:t>
            </a:r>
            <a:r>
              <a:rPr lang="en-US" dirty="0" smtClean="0"/>
              <a:t>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easily generated via linear-feedback shift-registers</a:t>
            </a:r>
            <a:endParaRPr lang="en-US" b="1" i="1" dirty="0" smtClean="0"/>
          </a:p>
          <a:p>
            <a:pPr marL="342900" lvl="1" indent="-342900">
              <a:buFontTx/>
              <a:buChar char="•"/>
            </a:pPr>
            <a:r>
              <a:rPr lang="en-US" sz="3200" dirty="0" smtClean="0">
                <a:ea typeface="+mn-ea"/>
                <a:cs typeface="+mn-cs"/>
              </a:rPr>
              <a:t>For </a:t>
            </a:r>
            <a:r>
              <a:rPr lang="en-US" sz="3200" i="1" dirty="0" smtClean="0">
                <a:ea typeface="+mn-ea"/>
                <a:cs typeface="+mn-cs"/>
              </a:rPr>
              <a:t>x</a:t>
            </a:r>
            <a:r>
              <a:rPr lang="en-US" sz="3200" i="1" baseline="30000" dirty="0" smtClean="0">
                <a:ea typeface="+mn-ea"/>
                <a:cs typeface="+mn-cs"/>
              </a:rPr>
              <a:t>5</a:t>
            </a:r>
            <a:r>
              <a:rPr lang="en-US" sz="3200" i="1" dirty="0" smtClean="0">
                <a:ea typeface="+mn-ea"/>
                <a:cs typeface="+mn-cs"/>
              </a:rPr>
              <a:t> + x</a:t>
            </a:r>
            <a:r>
              <a:rPr lang="en-US" sz="3200" i="1" baseline="30000" dirty="0" smtClean="0">
                <a:ea typeface="+mn-ea"/>
                <a:cs typeface="+mn-cs"/>
              </a:rPr>
              <a:t>3</a:t>
            </a:r>
            <a:r>
              <a:rPr lang="en-US" sz="3200" i="1" dirty="0" smtClean="0">
                <a:ea typeface="+mn-ea"/>
                <a:cs typeface="+mn-cs"/>
              </a:rPr>
              <a:t> + 1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1523206" y="3810000"/>
            <a:ext cx="6096794" cy="1071265"/>
            <a:chOff x="1523206" y="3810000"/>
            <a:chExt cx="6096794" cy="1071265"/>
          </a:xfrm>
        </p:grpSpPr>
        <p:sp>
          <p:nvSpPr>
            <p:cNvPr id="5" name="TextBox 4"/>
            <p:cNvSpPr txBox="1"/>
            <p:nvPr/>
          </p:nvSpPr>
          <p:spPr>
            <a:xfrm>
              <a:off x="1812746" y="4419600"/>
              <a:ext cx="441146" cy="461665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b</a:t>
              </a:r>
              <a:r>
                <a:rPr lang="en-US" baseline="-25000" dirty="0" err="1" smtClean="0"/>
                <a:t>n</a:t>
              </a:r>
              <a:endParaRPr lang="en-US" baseline="-250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650946" y="4419600"/>
              <a:ext cx="612668" cy="461665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r>
                <a:rPr lang="en-US" baseline="-25000" dirty="0" smtClean="0"/>
                <a:t>n-1</a:t>
              </a:r>
              <a:endParaRPr lang="en-US" baseline="-25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41546" y="4419600"/>
              <a:ext cx="612668" cy="461665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r>
                <a:rPr lang="en-US" baseline="-25000" dirty="0" smtClean="0"/>
                <a:t>n-2</a:t>
              </a:r>
              <a:endParaRPr lang="en-US" baseline="-25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632146" y="4419600"/>
              <a:ext cx="612668" cy="461665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r>
                <a:rPr lang="en-US" baseline="-25000" dirty="0" smtClean="0"/>
                <a:t>n-3</a:t>
              </a:r>
              <a:endParaRPr lang="en-US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622746" y="4419600"/>
              <a:ext cx="612668" cy="461665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r>
                <a:rPr lang="en-US" baseline="-25000" dirty="0" smtClean="0"/>
                <a:t>n-4</a:t>
              </a:r>
              <a:endParaRPr lang="en-US" baseline="-25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613346" y="4419600"/>
              <a:ext cx="612668" cy="461665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r>
                <a:rPr lang="en-US" baseline="-25000" dirty="0" smtClean="0"/>
                <a:t>n-5</a:t>
              </a:r>
              <a:endParaRPr lang="en-US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191000" y="3810000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/>
                </a:rPr>
                <a:t>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5" idx="3"/>
              <a:endCxn id="6" idx="1"/>
            </p:cNvCxnSpPr>
            <p:nvPr/>
          </p:nvCxnSpPr>
          <p:spPr bwMode="auto">
            <a:xfrm>
              <a:off x="2253892" y="4650433"/>
              <a:ext cx="397054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6232346" y="4648200"/>
              <a:ext cx="397054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5241746" y="4648200"/>
              <a:ext cx="397054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4251146" y="4648200"/>
              <a:ext cx="397054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3260546" y="4648200"/>
              <a:ext cx="397054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7222946" y="4648200"/>
              <a:ext cx="397054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" name="Straight Arrow Connector 19"/>
            <p:cNvCxnSpPr>
              <a:endCxn id="12" idx="2"/>
            </p:cNvCxnSpPr>
            <p:nvPr/>
          </p:nvCxnSpPr>
          <p:spPr bwMode="auto">
            <a:xfrm rot="16200000" flipV="1">
              <a:off x="4222912" y="4451510"/>
              <a:ext cx="376536" cy="1684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" name="Elbow Connector 26"/>
            <p:cNvCxnSpPr>
              <a:endCxn id="12" idx="3"/>
            </p:cNvCxnSpPr>
            <p:nvPr/>
          </p:nvCxnSpPr>
          <p:spPr bwMode="auto">
            <a:xfrm rot="10800000">
              <a:off x="4614514" y="4040834"/>
              <a:ext cx="2776886" cy="607367"/>
            </a:xfrm>
            <a:prstGeom prst="bentConnector3">
              <a:avLst>
                <a:gd name="adj1" fmla="val -1275"/>
              </a:avLst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5" name="Straight Connector 34"/>
            <p:cNvCxnSpPr>
              <a:stCxn id="12" idx="1"/>
            </p:cNvCxnSpPr>
            <p:nvPr/>
          </p:nvCxnSpPr>
          <p:spPr bwMode="auto">
            <a:xfrm rot="10800000">
              <a:off x="1524000" y="4038601"/>
              <a:ext cx="2667000" cy="223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rot="5400000">
              <a:off x="1219200" y="4343400"/>
              <a:ext cx="609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Arrow Connector 40"/>
            <p:cNvCxnSpPr>
              <a:endCxn id="5" idx="1"/>
            </p:cNvCxnSpPr>
            <p:nvPr/>
          </p:nvCxnSpPr>
          <p:spPr bwMode="auto">
            <a:xfrm>
              <a:off x="1524000" y="4648200"/>
              <a:ext cx="288746" cy="2233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4099" name="AutoShape 3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315200" cy="1447800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Extended Fibonacci Generators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= (x</a:t>
            </a:r>
            <a:r>
              <a:rPr lang="en-US" i="1" baseline="-25000" dirty="0" smtClean="0"/>
              <a:t>n-1</a:t>
            </a:r>
            <a:r>
              <a:rPr lang="en-US" i="1" dirty="0" smtClean="0"/>
              <a:t> + x</a:t>
            </a:r>
            <a:r>
              <a:rPr lang="en-US" i="1" baseline="-25000" dirty="0" smtClean="0"/>
              <a:t>n-2</a:t>
            </a:r>
            <a:r>
              <a:rPr lang="en-US" i="1" dirty="0" smtClean="0"/>
              <a:t>) % m</a:t>
            </a:r>
          </a:p>
          <a:p>
            <a:pPr lvl="1"/>
            <a:r>
              <a:rPr lang="en-US" dirty="0" smtClean="0"/>
              <a:t>Does not have good randomness properties</a:t>
            </a:r>
          </a:p>
          <a:p>
            <a:pPr lvl="1"/>
            <a:r>
              <a:rPr lang="en-US" dirty="0" smtClean="0"/>
              <a:t>High serial correlation</a:t>
            </a:r>
          </a:p>
          <a:p>
            <a:r>
              <a:rPr lang="en-US" dirty="0" smtClean="0"/>
              <a:t>An extension</a:t>
            </a:r>
          </a:p>
          <a:p>
            <a:pPr lvl="1"/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= (x</a:t>
            </a:r>
            <a:r>
              <a:rPr lang="en-US" i="1" baseline="-25000" dirty="0" smtClean="0"/>
              <a:t>n-5</a:t>
            </a:r>
            <a:r>
              <a:rPr lang="en-US" i="1" dirty="0" smtClean="0"/>
              <a:t> + x</a:t>
            </a:r>
            <a:r>
              <a:rPr lang="en-US" i="1" baseline="-25000" dirty="0" smtClean="0"/>
              <a:t>n-17</a:t>
            </a:r>
            <a:r>
              <a:rPr lang="en-US" i="1" dirty="0" smtClean="0"/>
              <a:t>) % 2</a:t>
            </a:r>
            <a:r>
              <a:rPr lang="en-US" i="1" baseline="30000" dirty="0" smtClean="0"/>
              <a:t>k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4099" name="AutoShape 3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315200" cy="1447800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Combined Generations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Add random numbers by two or more generators</a:t>
            </a:r>
          </a:p>
          <a:p>
            <a:pPr lvl="1"/>
            <a:r>
              <a:rPr lang="en-US" dirty="0" smtClean="0"/>
              <a:t>Can considerably increase the period and randomness</a:t>
            </a:r>
          </a:p>
          <a:p>
            <a:pPr lvl="1">
              <a:buNone/>
            </a:pPr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= 40014x</a:t>
            </a:r>
            <a:r>
              <a:rPr lang="en-US" i="1" baseline="-25000" dirty="0" smtClean="0"/>
              <a:t>n-1</a:t>
            </a:r>
            <a:r>
              <a:rPr lang="en-US" i="1" dirty="0" smtClean="0"/>
              <a:t> % 2147483563</a:t>
            </a:r>
          </a:p>
          <a:p>
            <a:pPr lvl="1">
              <a:buNone/>
            </a:pPr>
            <a:r>
              <a:rPr lang="en-US" i="1" dirty="0" err="1" smtClean="0"/>
              <a:t>y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= 40692y</a:t>
            </a:r>
            <a:r>
              <a:rPr lang="en-US" i="1" baseline="-25000" dirty="0" smtClean="0"/>
              <a:t>n-1</a:t>
            </a:r>
            <a:r>
              <a:rPr lang="en-US" i="1" dirty="0" smtClean="0"/>
              <a:t> % 2147483399</a:t>
            </a:r>
          </a:p>
          <a:p>
            <a:pPr lvl="1">
              <a:buNone/>
            </a:pPr>
            <a:r>
              <a:rPr lang="en-US" i="1" dirty="0" err="1" smtClean="0"/>
              <a:t>w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= (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- 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) % 2147483562</a:t>
            </a:r>
          </a:p>
          <a:p>
            <a:pPr lvl="1"/>
            <a:r>
              <a:rPr lang="en-US" dirty="0" smtClean="0"/>
              <a:t>This generator has a period of 2.3 x 10</a:t>
            </a:r>
            <a:r>
              <a:rPr lang="en-US" baseline="30000" dirty="0" smtClean="0"/>
              <a:t>18</a:t>
            </a:r>
          </a:p>
          <a:p>
            <a:pPr lvl="1">
              <a:buNone/>
            </a:pPr>
            <a:r>
              <a:rPr lang="en-US" dirty="0" smtClean="0"/>
              <a:t>	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lvl="1">
              <a:buNone/>
            </a:pPr>
            <a:r>
              <a:rPr lang="en-US" i="1" dirty="0" err="1" smtClean="0"/>
              <a:t>w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= 157w</a:t>
            </a:r>
            <a:r>
              <a:rPr lang="en-US" i="1" baseline="-25000" dirty="0" smtClean="0"/>
              <a:t>n-1</a:t>
            </a:r>
            <a:r>
              <a:rPr lang="en-US" i="1" dirty="0" smtClean="0"/>
              <a:t> % 32363</a:t>
            </a:r>
          </a:p>
          <a:p>
            <a:pPr lvl="1">
              <a:buNone/>
            </a:pPr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= 146x</a:t>
            </a:r>
            <a:r>
              <a:rPr lang="en-US" i="1" baseline="-25000" dirty="0" smtClean="0"/>
              <a:t>n-1</a:t>
            </a:r>
            <a:r>
              <a:rPr lang="en-US" i="1" dirty="0" smtClean="0"/>
              <a:t> % 31727</a:t>
            </a:r>
          </a:p>
          <a:p>
            <a:pPr lvl="1">
              <a:buNone/>
            </a:pPr>
            <a:r>
              <a:rPr lang="en-US" i="1" dirty="0" err="1" smtClean="0"/>
              <a:t>y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= 142y</a:t>
            </a:r>
            <a:r>
              <a:rPr lang="en-US" i="1" baseline="-25000" dirty="0" smtClean="0"/>
              <a:t>n-1</a:t>
            </a:r>
            <a:r>
              <a:rPr lang="en-US" i="1" dirty="0" smtClean="0"/>
              <a:t> % 31657</a:t>
            </a:r>
          </a:p>
          <a:p>
            <a:pPr lvl="1">
              <a:buNone/>
            </a:pPr>
            <a:r>
              <a:rPr lang="en-US" i="1" dirty="0" err="1" smtClean="0"/>
              <a:t>v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= (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-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+ 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) % 32362</a:t>
            </a:r>
          </a:p>
          <a:p>
            <a:pPr lvl="1"/>
            <a:r>
              <a:rPr lang="en-US" dirty="0" smtClean="0"/>
              <a:t>This generator has a period of 8.1 x 10</a:t>
            </a:r>
            <a:r>
              <a:rPr lang="en-US" baseline="30000" dirty="0" smtClean="0"/>
              <a:t>12</a:t>
            </a:r>
          </a:p>
          <a:p>
            <a:pPr lvl="1"/>
            <a:r>
              <a:rPr lang="en-US" dirty="0" smtClean="0"/>
              <a:t>Can avoid the multiplication overflow problem</a:t>
            </a:r>
          </a:p>
          <a:p>
            <a:pPr lvl="1">
              <a:buNone/>
            </a:pPr>
            <a:r>
              <a:rPr lang="en-US" dirty="0" smtClean="0"/>
              <a:t>	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Combined Generators</a:t>
            </a: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AutoShape 3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315200" cy="1447800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Background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The most common method</a:t>
            </a:r>
          </a:p>
          <a:p>
            <a:pPr lvl="1"/>
            <a:r>
              <a:rPr lang="en-US" dirty="0" smtClean="0"/>
              <a:t>Use a recursive function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= f(x</a:t>
            </a:r>
            <a:r>
              <a:rPr lang="en-US" i="1" baseline="-25000" dirty="0" smtClean="0"/>
              <a:t>n-1</a:t>
            </a:r>
            <a:r>
              <a:rPr lang="en-US" i="1" dirty="0" smtClean="0"/>
              <a:t>, x</a:t>
            </a:r>
            <a:r>
              <a:rPr lang="en-US" i="1" baseline="-25000" dirty="0" smtClean="0"/>
              <a:t>n-2</a:t>
            </a:r>
            <a:r>
              <a:rPr lang="en-US" i="1" dirty="0" smtClean="0"/>
              <a:t>, …)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XOR random numbers by two or more generators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Combined Generators</a:t>
            </a:r>
            <a:endParaRPr lang="en-US" dirty="0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Shuffle</a:t>
            </a:r>
          </a:p>
          <a:p>
            <a:pPr lvl="1"/>
            <a:r>
              <a:rPr lang="en-US" dirty="0" smtClean="0"/>
              <a:t>One sequence as an index </a:t>
            </a:r>
          </a:p>
          <a:p>
            <a:pPr lvl="2"/>
            <a:r>
              <a:rPr lang="en-US" dirty="0" smtClean="0"/>
              <a:t>To an array filled with random numbers generated by the second sequence</a:t>
            </a:r>
          </a:p>
          <a:p>
            <a:pPr lvl="1"/>
            <a:r>
              <a:rPr lang="en-US" dirty="0" smtClean="0"/>
              <a:t>The chosen number in the second sequence is replaced by a new random number</a:t>
            </a:r>
          </a:p>
          <a:p>
            <a:pPr lvl="1"/>
            <a:r>
              <a:rPr lang="en-US" dirty="0" smtClean="0"/>
              <a:t>Problem</a:t>
            </a:r>
          </a:p>
          <a:p>
            <a:pPr lvl="2"/>
            <a:r>
              <a:rPr lang="en-US" dirty="0" smtClean="0"/>
              <a:t>Cannot skip to the n</a:t>
            </a:r>
            <a:r>
              <a:rPr lang="en-US" baseline="30000" dirty="0" smtClean="0"/>
              <a:t>th</a:t>
            </a:r>
            <a:r>
              <a:rPr lang="en-US" dirty="0" smtClean="0"/>
              <a:t> random number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Combined Generators</a:t>
            </a:r>
            <a:endParaRPr lang="en-US" dirty="0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4099" name="AutoShape 3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315200" cy="1447800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A Survey of Random-number Generators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Some published generator functions</a:t>
            </a:r>
          </a:p>
          <a:p>
            <a:pPr lvl="1">
              <a:buNone/>
            </a:pPr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= 7</a:t>
            </a:r>
            <a:r>
              <a:rPr lang="en-US" i="1" baseline="30000" dirty="0" smtClean="0"/>
              <a:t>5</a:t>
            </a:r>
            <a:r>
              <a:rPr lang="en-US" i="1" dirty="0" smtClean="0"/>
              <a:t>x</a:t>
            </a:r>
            <a:r>
              <a:rPr lang="en-US" i="1" baseline="-25000" dirty="0" smtClean="0"/>
              <a:t>n-1</a:t>
            </a:r>
            <a:r>
              <a:rPr lang="en-US" i="1" dirty="0" smtClean="0"/>
              <a:t> % (2</a:t>
            </a:r>
            <a:r>
              <a:rPr lang="en-US" i="1" baseline="30000" dirty="0" smtClean="0"/>
              <a:t>31</a:t>
            </a:r>
            <a:r>
              <a:rPr lang="en-US" i="1" dirty="0" smtClean="0"/>
              <a:t> – 1)</a:t>
            </a:r>
          </a:p>
          <a:p>
            <a:pPr lvl="1"/>
            <a:r>
              <a:rPr lang="en-US" dirty="0" smtClean="0"/>
              <a:t>Full period of </a:t>
            </a:r>
            <a:r>
              <a:rPr lang="en-US" i="1" dirty="0" smtClean="0"/>
              <a:t>2</a:t>
            </a:r>
            <a:r>
              <a:rPr lang="en-US" i="1" baseline="30000" dirty="0" smtClean="0"/>
              <a:t>31</a:t>
            </a:r>
            <a:r>
              <a:rPr lang="en-US" i="1" dirty="0" smtClean="0"/>
              <a:t> – 2</a:t>
            </a:r>
          </a:p>
          <a:p>
            <a:pPr lvl="1"/>
            <a:r>
              <a:rPr lang="en-US" dirty="0" smtClean="0"/>
              <a:t>Low-order bits are randomly distributed</a:t>
            </a:r>
          </a:p>
          <a:p>
            <a:r>
              <a:rPr lang="en-US" dirty="0" smtClean="0"/>
              <a:t>Many others (see textbook)</a:t>
            </a:r>
          </a:p>
          <a:p>
            <a:pPr lvl="1"/>
            <a:r>
              <a:rPr lang="en-US" dirty="0" smtClean="0"/>
              <a:t>All have problems</a:t>
            </a:r>
          </a:p>
          <a:p>
            <a:r>
              <a:rPr lang="en-US" dirty="0" smtClean="0"/>
              <a:t>General lessons:  Use established ones; Do not invent your own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4099" name="AutoShape 3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315200" cy="1447800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Seed Selection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If the generator has a full period</a:t>
            </a:r>
          </a:p>
          <a:p>
            <a:pPr lvl="1"/>
            <a:r>
              <a:rPr lang="en-US" dirty="0" smtClean="0"/>
              <a:t>Only one random variable is required</a:t>
            </a:r>
          </a:p>
          <a:p>
            <a:pPr lvl="1"/>
            <a:r>
              <a:rPr lang="en-US" dirty="0" smtClean="0"/>
              <a:t>Any seed value is good</a:t>
            </a:r>
          </a:p>
          <a:p>
            <a:r>
              <a:rPr lang="en-US" dirty="0" smtClean="0"/>
              <a:t>However, with more than one random variable, the story is different for </a:t>
            </a:r>
            <a:r>
              <a:rPr lang="en-US" b="1" i="1" dirty="0" err="1" smtClean="0"/>
              <a:t>multistream</a:t>
            </a:r>
            <a:r>
              <a:rPr lang="en-US" b="1" i="1" dirty="0" smtClean="0"/>
              <a:t> simulations</a:t>
            </a:r>
          </a:p>
          <a:p>
            <a:pPr lvl="1"/>
            <a:r>
              <a:rPr lang="en-US" dirty="0" smtClean="0"/>
              <a:t>E.g., random arrival and service times</a:t>
            </a:r>
          </a:p>
          <a:p>
            <a:pPr lvl="1"/>
            <a:r>
              <a:rPr lang="en-US" dirty="0" smtClean="0"/>
              <a:t>Should use two streams of random numbers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Seed Selection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use zero</a:t>
            </a:r>
          </a:p>
          <a:p>
            <a:pPr lvl="1"/>
            <a:r>
              <a:rPr lang="en-US" dirty="0" smtClean="0"/>
              <a:t>Not good for multiplicative LCGs and </a:t>
            </a:r>
            <a:r>
              <a:rPr lang="en-US" dirty="0" err="1" smtClean="0"/>
              <a:t>Tausworthe</a:t>
            </a:r>
            <a:r>
              <a:rPr lang="en-US" dirty="0" smtClean="0"/>
              <a:t> generators</a:t>
            </a:r>
          </a:p>
          <a:p>
            <a:r>
              <a:rPr lang="en-US" dirty="0" smtClean="0"/>
              <a:t>Avoid even values</a:t>
            </a:r>
          </a:p>
          <a:p>
            <a:pPr lvl="1"/>
            <a:r>
              <a:rPr lang="en-US" dirty="0" smtClean="0"/>
              <a:t>Not good if a generator does not have a full period</a:t>
            </a:r>
          </a:p>
          <a:p>
            <a:r>
              <a:rPr lang="en-US" dirty="0" smtClean="0"/>
              <a:t>Do not use one stream for all variables</a:t>
            </a:r>
          </a:p>
          <a:p>
            <a:pPr lvl="1"/>
            <a:r>
              <a:rPr lang="en-US" dirty="0" smtClean="0"/>
              <a:t>May yield strong correlations among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Seed Selection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nonoverlapping</a:t>
            </a:r>
            <a:r>
              <a:rPr lang="en-US" dirty="0" smtClean="0"/>
              <a:t> streams</a:t>
            </a:r>
          </a:p>
          <a:p>
            <a:pPr lvl="1"/>
            <a:r>
              <a:rPr lang="en-US" dirty="0" smtClean="0"/>
              <a:t>Each stream requires a separate seed</a:t>
            </a:r>
          </a:p>
          <a:p>
            <a:pPr lvl="1"/>
            <a:r>
              <a:rPr lang="en-US" dirty="0" smtClean="0"/>
              <a:t>Otherwise…</a:t>
            </a:r>
          </a:p>
          <a:p>
            <a:pPr lvl="2"/>
            <a:r>
              <a:rPr lang="en-US" dirty="0" smtClean="0"/>
              <a:t>A long </a:t>
            </a:r>
            <a:r>
              <a:rPr lang="en-US" dirty="0" err="1" smtClean="0"/>
              <a:t>interarrival</a:t>
            </a:r>
            <a:r>
              <a:rPr lang="en-US" dirty="0" smtClean="0"/>
              <a:t> time may correlate with a long service time</a:t>
            </a:r>
          </a:p>
          <a:p>
            <a:pPr lvl="1"/>
            <a:r>
              <a:rPr lang="en-US" dirty="0" smtClean="0"/>
              <a:t>Suppose we need 10,000 random numbers for </a:t>
            </a:r>
            <a:r>
              <a:rPr lang="en-US" dirty="0" err="1" smtClean="0"/>
              <a:t>interarrival</a:t>
            </a:r>
            <a:r>
              <a:rPr lang="en-US" dirty="0" smtClean="0"/>
              <a:t> times; 10,000 for service times, use seeds 1 and 10,001</a:t>
            </a:r>
          </a:p>
          <a:p>
            <a:pPr lvl="1"/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= [a</a:t>
            </a:r>
            <a:r>
              <a:rPr lang="en-US" i="1" baseline="30000" dirty="0" smtClean="0"/>
              <a:t>n</a:t>
            </a:r>
            <a:r>
              <a:rPr lang="en-US" i="1" dirty="0" smtClean="0"/>
              <a:t>x</a:t>
            </a:r>
            <a:r>
              <a:rPr lang="en-US" i="1" baseline="-25000" dirty="0" smtClean="0"/>
              <a:t>0</a:t>
            </a:r>
            <a:r>
              <a:rPr lang="en-US" i="1" dirty="0" smtClean="0"/>
              <a:t> + c(a</a:t>
            </a:r>
            <a:r>
              <a:rPr lang="en-US" i="1" baseline="30000" dirty="0" smtClean="0"/>
              <a:t>n</a:t>
            </a:r>
            <a:r>
              <a:rPr lang="en-US" i="1" dirty="0" smtClean="0"/>
              <a:t> – 1)/(a – 1)] % m</a:t>
            </a:r>
          </a:p>
          <a:p>
            <a:pPr lvl="2"/>
            <a:r>
              <a:rPr lang="en-US" dirty="0" smtClean="0"/>
              <a:t>For multiplicative LCGs, c = 0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Seed Selection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to reuse seeds in successive simulation runs</a:t>
            </a:r>
          </a:p>
          <a:p>
            <a:pPr lvl="1"/>
            <a:r>
              <a:rPr lang="en-US" dirty="0" smtClean="0"/>
              <a:t>No point to run a simulation again with the same seed</a:t>
            </a:r>
          </a:p>
          <a:p>
            <a:pPr lvl="1"/>
            <a:r>
              <a:rPr lang="en-US" dirty="0" smtClean="0"/>
              <a:t>Just continue with the last random number as the seed for the successive runs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Seed Selection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use </a:t>
            </a:r>
            <a:r>
              <a:rPr lang="en-US" i="1" dirty="0" smtClean="0"/>
              <a:t>random</a:t>
            </a:r>
            <a:r>
              <a:rPr lang="en-US" dirty="0" smtClean="0"/>
              <a:t> </a:t>
            </a:r>
            <a:r>
              <a:rPr lang="en-US" dirty="0" err="1" smtClean="0"/>
              <a:t>random</a:t>
            </a:r>
            <a:r>
              <a:rPr lang="en-US" dirty="0" smtClean="0"/>
              <a:t>-number generator seeds</a:t>
            </a:r>
          </a:p>
          <a:p>
            <a:pPr lvl="1"/>
            <a:r>
              <a:rPr lang="en-US" dirty="0" smtClean="0"/>
              <a:t>E.g., do not use the time of day, or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/dev/random </a:t>
            </a:r>
            <a:r>
              <a:rPr lang="en-US" dirty="0" smtClean="0"/>
              <a:t>to seed simulations</a:t>
            </a:r>
          </a:p>
          <a:p>
            <a:pPr lvl="1"/>
            <a:r>
              <a:rPr lang="en-US" dirty="0" smtClean="0"/>
              <a:t>Simulations should be repeatable </a:t>
            </a:r>
          </a:p>
          <a:p>
            <a:pPr lvl="1"/>
            <a:r>
              <a:rPr lang="en-US" dirty="0" smtClean="0"/>
              <a:t>Cannot guarantee that multiple streams will not overlap</a:t>
            </a:r>
          </a:p>
          <a:p>
            <a:r>
              <a:rPr lang="en-US" dirty="0" smtClean="0"/>
              <a:t>Do not use numbers generated by random-number generators as seeds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4099" name="AutoShape 3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315200" cy="1447800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Myths About Random-number Generation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A complex set of operations leads to random results</a:t>
            </a:r>
          </a:p>
          <a:p>
            <a:pPr lvl="1"/>
            <a:r>
              <a:rPr lang="en-US" dirty="0" smtClean="0"/>
              <a:t>Hard to guess does not mean random</a:t>
            </a:r>
          </a:p>
          <a:p>
            <a:r>
              <a:rPr lang="en-US" dirty="0" smtClean="0"/>
              <a:t>Random numbers are not predictable</a:t>
            </a:r>
          </a:p>
          <a:p>
            <a:pPr lvl="1"/>
            <a:r>
              <a:rPr lang="en-US" dirty="0" smtClean="0"/>
              <a:t>Given a few successive numbers from an LCG</a:t>
            </a:r>
          </a:p>
          <a:p>
            <a:pPr lvl="1"/>
            <a:r>
              <a:rPr lang="en-US" dirty="0" smtClean="0"/>
              <a:t>Can solve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c</a:t>
            </a:r>
            <a:r>
              <a:rPr lang="en-US" dirty="0" smtClean="0"/>
              <a:t>, and </a:t>
            </a:r>
            <a:r>
              <a:rPr lang="en-US" i="1" dirty="0" smtClean="0"/>
              <a:t>m</a:t>
            </a:r>
          </a:p>
          <a:p>
            <a:pPr lvl="1"/>
            <a:r>
              <a:rPr lang="en-US" dirty="0" smtClean="0"/>
              <a:t>Not suitable for cryptographic applications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Some seeds are better than others</a:t>
            </a:r>
          </a:p>
          <a:p>
            <a:pPr lvl="1"/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Avoid generators whose period and randomness depend on the seed</a:t>
            </a:r>
          </a:p>
          <a:p>
            <a:r>
              <a:rPr lang="en-US" dirty="0" smtClean="0"/>
              <a:t>Accurate implementation is not important</a:t>
            </a:r>
          </a:p>
          <a:p>
            <a:pPr lvl="1"/>
            <a:r>
              <a:rPr lang="en-US" dirty="0" smtClean="0"/>
              <a:t>Watch out for overflows and truncations</a:t>
            </a:r>
          </a:p>
          <a:p>
            <a:pPr lvl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Myths about Random- number Generation</a:t>
            </a:r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= (5x</a:t>
            </a:r>
            <a:r>
              <a:rPr lang="en-US" i="1" baseline="-25000" dirty="0" smtClean="0"/>
              <a:t>n-1</a:t>
            </a:r>
            <a:r>
              <a:rPr lang="en-US" i="1" dirty="0" smtClean="0"/>
              <a:t> + 1) %16</a:t>
            </a:r>
          </a:p>
          <a:p>
            <a:pPr lvl="1"/>
            <a:r>
              <a:rPr lang="en-US" dirty="0" smtClean="0"/>
              <a:t>Suppose </a:t>
            </a:r>
            <a:r>
              <a:rPr lang="en-US" i="1" dirty="0" smtClean="0"/>
              <a:t>x</a:t>
            </a:r>
            <a:r>
              <a:rPr lang="en-US" i="1" baseline="-25000" dirty="0" smtClean="0"/>
              <a:t>0</a:t>
            </a:r>
            <a:r>
              <a:rPr lang="en-US" i="1" dirty="0" smtClean="0"/>
              <a:t> = 5</a:t>
            </a:r>
          </a:p>
          <a:p>
            <a:pPr lvl="1"/>
            <a:r>
              <a:rPr lang="en-US" dirty="0" smtClean="0"/>
              <a:t>The first 32 numbers are between 0 and 15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Divide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baseline="-25000" dirty="0" smtClean="0"/>
              <a:t> </a:t>
            </a:r>
            <a:r>
              <a:rPr lang="en-US" dirty="0" smtClean="0"/>
              <a:t>by 15 to get numbers between 0 and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978620119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946233247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Bits of successive words generated by a random-number generator are equally randomly distributed</a:t>
            </a:r>
          </a:p>
          <a:p>
            <a:pPr lvl="1"/>
            <a:r>
              <a:rPr lang="en-US" dirty="0" smtClean="0"/>
              <a:t>Nope</a:t>
            </a:r>
          </a:p>
          <a:p>
            <a:pPr lvl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Myths about Random- number Generation</a:t>
            </a:r>
            <a:endParaRPr lang="en-US" dirty="0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= (25173x</a:t>
            </a:r>
            <a:r>
              <a:rPr lang="en-US" i="1" baseline="-25000" dirty="0" smtClean="0"/>
              <a:t>n-1</a:t>
            </a:r>
            <a:r>
              <a:rPr lang="en-US" i="1" dirty="0" smtClean="0"/>
              <a:t> + 13849) % 2</a:t>
            </a:r>
            <a:r>
              <a:rPr lang="en-US" i="1" baseline="30000" dirty="0" smtClean="0"/>
              <a:t>16</a:t>
            </a:r>
          </a:p>
          <a:p>
            <a:pPr lvl="1"/>
            <a:r>
              <a:rPr lang="en-US" dirty="0" smtClean="0"/>
              <a:t>x</a:t>
            </a:r>
            <a:r>
              <a:rPr lang="en-US" baseline="-25000" dirty="0" smtClean="0"/>
              <a:t>0</a:t>
            </a:r>
            <a:r>
              <a:rPr lang="en-US" dirty="0" smtClean="0"/>
              <a:t> = 1</a:t>
            </a:r>
          </a:p>
          <a:p>
            <a:pPr lvl="1"/>
            <a:r>
              <a:rPr lang="en-US" dirty="0" smtClean="0"/>
              <a:t>Least significant bit is always 1</a:t>
            </a:r>
          </a:p>
          <a:p>
            <a:pPr lvl="1"/>
            <a:r>
              <a:rPr lang="en-US" dirty="0" smtClean="0"/>
              <a:t>Bit 2 is always 0</a:t>
            </a:r>
          </a:p>
          <a:p>
            <a:pPr lvl="1"/>
            <a:r>
              <a:rPr lang="en-US" dirty="0" smtClean="0"/>
              <a:t>Bit 3 has a cycle of 2</a:t>
            </a:r>
          </a:p>
          <a:p>
            <a:pPr lvl="1"/>
            <a:r>
              <a:rPr lang="en-US" dirty="0" smtClean="0"/>
              <a:t>Bit 4 has a cycle of 4</a:t>
            </a:r>
          </a:p>
          <a:p>
            <a:pPr lvl="1"/>
            <a:r>
              <a:rPr lang="en-US" dirty="0" smtClean="0"/>
              <a:t>Bit 5 has a cycle of 8</a:t>
            </a:r>
          </a:p>
          <a:p>
            <a:pPr lvl="1">
              <a:buNone/>
            </a:pPr>
            <a:endParaRPr lang="en-US" i="1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Myths about Random- number Generation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800600" y="3891280"/>
          <a:ext cx="4343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1219200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decimal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binary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25173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01100010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01010101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12345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00110000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00111001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54509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11010100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11101101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27825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01101100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10110001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55493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11011000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11000101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25449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01100011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01101001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13277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00110011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11011101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For all multiplicative LCGs</a:t>
            </a:r>
          </a:p>
          <a:p>
            <a:pPr marL="742950" lvl="2" indent="-342900"/>
            <a:r>
              <a:rPr lang="en-US" dirty="0" smtClean="0"/>
              <a:t>The </a:t>
            </a:r>
            <a:r>
              <a:rPr lang="en-US" dirty="0" err="1" smtClean="0"/>
              <a:t>Lth</a:t>
            </a:r>
            <a:r>
              <a:rPr lang="en-US" dirty="0" smtClean="0"/>
              <a:t> bit has a period that is at most 2</a:t>
            </a:r>
            <a:r>
              <a:rPr lang="en-US" baseline="30000" dirty="0" smtClean="0"/>
              <a:t>L</a:t>
            </a:r>
            <a:endParaRPr lang="en-US" dirty="0" smtClean="0"/>
          </a:p>
          <a:p>
            <a:r>
              <a:rPr lang="en-US" dirty="0" smtClean="0"/>
              <a:t>For LCGs, with the form</a:t>
            </a:r>
          </a:p>
          <a:p>
            <a:pPr lvl="1">
              <a:buNone/>
            </a:pPr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= ax</a:t>
            </a:r>
            <a:r>
              <a:rPr lang="en-US" i="1" baseline="-25000" dirty="0" smtClean="0"/>
              <a:t>n-1</a:t>
            </a:r>
            <a:r>
              <a:rPr lang="en-US" i="1" dirty="0" smtClean="0"/>
              <a:t> % 2</a:t>
            </a:r>
            <a:r>
              <a:rPr lang="en-US" i="1" baseline="30000" dirty="0" smtClean="0"/>
              <a:t>k</a:t>
            </a:r>
          </a:p>
          <a:p>
            <a:pPr lvl="1"/>
            <a:r>
              <a:rPr lang="en-US" dirty="0" smtClean="0"/>
              <a:t>The least significant bit is either always 0 or always 1</a:t>
            </a:r>
          </a:p>
          <a:p>
            <a:r>
              <a:rPr lang="en-US" dirty="0" smtClean="0"/>
              <a:t>High-order bits are more random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Myths about Random- number Generation</a:t>
            </a:r>
            <a:endParaRPr lang="en-US" dirty="0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Random Number Generations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Mersenne</a:t>
            </a:r>
            <a:r>
              <a:rPr lang="en-US" dirty="0" smtClean="0"/>
              <a:t> twister</a:t>
            </a:r>
          </a:p>
          <a:p>
            <a:pPr lvl="1"/>
            <a:r>
              <a:rPr lang="en-US" dirty="0" smtClean="0"/>
              <a:t>Period =~ 2</a:t>
            </a:r>
            <a:r>
              <a:rPr lang="en-US" baseline="30000" dirty="0" smtClean="0"/>
              <a:t>19937-1</a:t>
            </a:r>
          </a:p>
          <a:p>
            <a:r>
              <a:rPr lang="en-US" dirty="0" smtClean="0"/>
              <a:t>/dev/random</a:t>
            </a:r>
          </a:p>
          <a:p>
            <a:pPr lvl="1"/>
            <a:r>
              <a:rPr lang="en-US" dirty="0" smtClean="0"/>
              <a:t>Extract randomness from physical devices</a:t>
            </a:r>
          </a:p>
          <a:p>
            <a:pPr lvl="1"/>
            <a:r>
              <a:rPr lang="en-US" dirty="0" smtClean="0"/>
              <a:t>Truly random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A51287-7E9D-4C61-AC3B-F52EB79C8478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White Slide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Terms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x</a:t>
            </a:r>
            <a:r>
              <a:rPr lang="en-US" i="1" baseline="-25000" dirty="0" smtClean="0"/>
              <a:t>0</a:t>
            </a:r>
            <a:r>
              <a:rPr lang="en-US" dirty="0" smtClean="0"/>
              <a:t> = </a:t>
            </a:r>
            <a:r>
              <a:rPr lang="en-US" b="1" i="1" dirty="0" smtClean="0"/>
              <a:t>seed</a:t>
            </a:r>
          </a:p>
          <a:p>
            <a:pPr lvl="1"/>
            <a:r>
              <a:rPr lang="en-US" dirty="0" smtClean="0"/>
              <a:t>Given a function, the entire sequence can be regenerated with </a:t>
            </a:r>
            <a:r>
              <a:rPr lang="en-US" i="1" dirty="0" smtClean="0"/>
              <a:t>x</a:t>
            </a:r>
            <a:r>
              <a:rPr lang="en-US" i="1" baseline="-25000" dirty="0" smtClean="0"/>
              <a:t>0</a:t>
            </a:r>
            <a:endParaRPr lang="en-US" i="1" dirty="0" smtClean="0"/>
          </a:p>
          <a:p>
            <a:r>
              <a:rPr lang="en-US" dirty="0" smtClean="0"/>
              <a:t>Generated numbers are </a:t>
            </a:r>
            <a:r>
              <a:rPr lang="en-US" b="1" i="1" dirty="0" smtClean="0"/>
              <a:t>pseudo random</a:t>
            </a:r>
          </a:p>
          <a:p>
            <a:pPr lvl="1"/>
            <a:r>
              <a:rPr lang="en-US" dirty="0" smtClean="0"/>
              <a:t>Deterministic </a:t>
            </a:r>
          </a:p>
          <a:p>
            <a:pPr lvl="1"/>
            <a:r>
              <a:rPr lang="en-US" dirty="0" smtClean="0"/>
              <a:t>Can pass statistical tests for randomness</a:t>
            </a:r>
          </a:p>
          <a:p>
            <a:pPr lvl="1"/>
            <a:r>
              <a:rPr lang="en-US" dirty="0" smtClean="0"/>
              <a:t>Preferred to fully random numbers so that simulated results can be repeated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8ED2E6-51A7-49BF-AC86-7A460968521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690466170"/>
              </p:ext>
            </p:extLst>
          </p:nvPr>
        </p:nvGraphicFramePr>
        <p:xfrm>
          <a:off x="2362200" y="3733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 Length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starting with the 17</a:t>
            </a:r>
            <a:r>
              <a:rPr lang="en-US" baseline="30000" dirty="0" smtClean="0"/>
              <a:t>th</a:t>
            </a:r>
            <a:r>
              <a:rPr lang="en-US" dirty="0" smtClean="0"/>
              <a:t> number, the sequence repeats</a:t>
            </a:r>
          </a:p>
          <a:p>
            <a:pPr lvl="1"/>
            <a:r>
              <a:rPr lang="en-US" b="1" i="1" dirty="0" smtClean="0"/>
              <a:t>Cycle length </a:t>
            </a:r>
            <a:r>
              <a:rPr lang="en-US" dirty="0" smtClean="0"/>
              <a:t>of 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8ED2E6-51A7-49BF-AC86-7A460968521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3657600" y="4570412"/>
            <a:ext cx="1219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generators do not repeat the initial part (</a:t>
            </a:r>
            <a:r>
              <a:rPr lang="en-US" b="1" i="1" dirty="0" smtClean="0"/>
              <a:t>tail</a:t>
            </a:r>
            <a:r>
              <a:rPr lang="en-US" dirty="0" smtClean="0"/>
              <a:t>) of the sequence</a:t>
            </a:r>
          </a:p>
          <a:p>
            <a:r>
              <a:rPr lang="en-US" b="1" i="1" dirty="0" smtClean="0"/>
              <a:t>Period</a:t>
            </a:r>
            <a:r>
              <a:rPr lang="en-US" dirty="0" smtClean="0"/>
              <a:t> of a generator </a:t>
            </a:r>
          </a:p>
          <a:p>
            <a:pPr>
              <a:buNone/>
            </a:pPr>
            <a:r>
              <a:rPr lang="en-US" dirty="0" smtClean="0"/>
              <a:t>	= tail + cycle length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3124200" y="5024735"/>
            <a:ext cx="2667794" cy="382588"/>
            <a:chOff x="1828800" y="4876800"/>
            <a:chExt cx="2667794" cy="382588"/>
          </a:xfrm>
        </p:grpSpPr>
        <p:cxnSp>
          <p:nvCxnSpPr>
            <p:cNvPr id="7" name="Elbow Connector 6"/>
            <p:cNvCxnSpPr/>
            <p:nvPr/>
          </p:nvCxnSpPr>
          <p:spPr bwMode="auto">
            <a:xfrm>
              <a:off x="1828800" y="4876800"/>
              <a:ext cx="381000" cy="1588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triangle" w="lg" len="lg"/>
            </a:ln>
            <a:effectLst/>
          </p:spPr>
        </p:cxnSp>
        <p:cxnSp>
          <p:nvCxnSpPr>
            <p:cNvPr id="13" name="Elbow Connector 12"/>
            <p:cNvCxnSpPr/>
            <p:nvPr/>
          </p:nvCxnSpPr>
          <p:spPr bwMode="auto">
            <a:xfrm>
              <a:off x="2286000" y="4876800"/>
              <a:ext cx="381000" cy="1588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triangle" w="lg" len="lg"/>
            </a:ln>
            <a:effectLst/>
          </p:spPr>
        </p:cxnSp>
        <p:cxnSp>
          <p:nvCxnSpPr>
            <p:cNvPr id="14" name="Elbow Connector 13"/>
            <p:cNvCxnSpPr/>
            <p:nvPr/>
          </p:nvCxnSpPr>
          <p:spPr bwMode="auto">
            <a:xfrm>
              <a:off x="2743200" y="4876800"/>
              <a:ext cx="381000" cy="1588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triangle" w="lg" len="lg"/>
            </a:ln>
            <a:effectLst/>
          </p:spPr>
        </p:cxnSp>
        <p:cxnSp>
          <p:nvCxnSpPr>
            <p:cNvPr id="15" name="Elbow Connector 14"/>
            <p:cNvCxnSpPr/>
            <p:nvPr/>
          </p:nvCxnSpPr>
          <p:spPr bwMode="auto">
            <a:xfrm>
              <a:off x="3200400" y="4876800"/>
              <a:ext cx="381000" cy="1588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triangle" w="lg" len="lg"/>
            </a:ln>
            <a:effectLst/>
          </p:spPr>
        </p:cxnSp>
        <p:cxnSp>
          <p:nvCxnSpPr>
            <p:cNvPr id="16" name="Elbow Connector 15"/>
            <p:cNvCxnSpPr/>
            <p:nvPr/>
          </p:nvCxnSpPr>
          <p:spPr bwMode="auto">
            <a:xfrm>
              <a:off x="3657600" y="4876800"/>
              <a:ext cx="381000" cy="1588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triangle" w="lg" len="lg"/>
            </a:ln>
            <a:effectLst/>
          </p:spPr>
        </p:cxnSp>
        <p:cxnSp>
          <p:nvCxnSpPr>
            <p:cNvPr id="17" name="Elbow Connector 16"/>
            <p:cNvCxnSpPr/>
            <p:nvPr/>
          </p:nvCxnSpPr>
          <p:spPr bwMode="auto">
            <a:xfrm>
              <a:off x="4114800" y="4876800"/>
              <a:ext cx="381000" cy="1588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triangle" w="lg" len="lg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5400000">
              <a:off x="4306094" y="5067300"/>
              <a:ext cx="380206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rot="10800000">
              <a:off x="2743200" y="5257800"/>
              <a:ext cx="1752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rot="5400000" flipH="1" flipV="1">
              <a:off x="2590800" y="5105400"/>
              <a:ext cx="3048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28" name="TextBox 27"/>
          <p:cNvSpPr txBox="1"/>
          <p:nvPr/>
        </p:nvSpPr>
        <p:spPr>
          <a:xfrm>
            <a:off x="3200400" y="4191000"/>
            <a:ext cx="575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tail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038600" y="4191000"/>
            <a:ext cx="1677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cycle length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962400" y="5786735"/>
            <a:ext cx="970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period</a:t>
            </a:r>
            <a:endParaRPr lang="en-US" dirty="0"/>
          </a:p>
        </p:txBody>
      </p:sp>
      <p:sp>
        <p:nvSpPr>
          <p:cNvPr id="31" name="Right Brace 30"/>
          <p:cNvSpPr/>
          <p:nvPr/>
        </p:nvSpPr>
        <p:spPr bwMode="auto">
          <a:xfrm rot="5400000">
            <a:off x="4307532" y="4379267"/>
            <a:ext cx="300335" cy="2667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ight Brace 31"/>
          <p:cNvSpPr/>
          <p:nvPr/>
        </p:nvSpPr>
        <p:spPr bwMode="auto">
          <a:xfrm rot="16200000">
            <a:off x="4800600" y="3886200"/>
            <a:ext cx="228600" cy="1752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ight Brace 32"/>
          <p:cNvSpPr/>
          <p:nvPr/>
        </p:nvSpPr>
        <p:spPr bwMode="auto">
          <a:xfrm rot="16200000">
            <a:off x="3467100" y="4305300"/>
            <a:ext cx="228600" cy="914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choose seeds and random-number generation functions?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Efficiently computable</a:t>
            </a:r>
          </a:p>
          <a:p>
            <a:pPr marL="1371600" lvl="2" indent="-457200"/>
            <a:r>
              <a:rPr lang="en-US" dirty="0" smtClean="0"/>
              <a:t>Heavily used in simulations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period should be large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Successive values should be independent and uniformly distributed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Random-Number Generators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Linear-</a:t>
            </a:r>
            <a:r>
              <a:rPr lang="en-US" dirty="0" err="1" smtClean="0"/>
              <a:t>congruential</a:t>
            </a:r>
            <a:r>
              <a:rPr lang="en-US" dirty="0" smtClean="0"/>
              <a:t> generators</a:t>
            </a:r>
          </a:p>
          <a:p>
            <a:r>
              <a:rPr lang="en-US" dirty="0" err="1" smtClean="0"/>
              <a:t>Tausworth</a:t>
            </a:r>
            <a:r>
              <a:rPr lang="en-US" dirty="0" smtClean="0"/>
              <a:t> generators</a:t>
            </a:r>
          </a:p>
          <a:p>
            <a:r>
              <a:rPr lang="en-US" dirty="0" smtClean="0"/>
              <a:t>Extended Fibonacci generators</a:t>
            </a:r>
          </a:p>
          <a:p>
            <a:r>
              <a:rPr lang="en-US" dirty="0" smtClean="0"/>
              <a:t>Combined generators</a:t>
            </a:r>
          </a:p>
          <a:p>
            <a:r>
              <a:rPr lang="en-US" dirty="0" smtClean="0"/>
              <a:t>Others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dlect">
  <a:themeElements>
    <a:clrScheme name="">
      <a:dk1>
        <a:srgbClr val="000000"/>
      </a:dk1>
      <a:lt1>
        <a:srgbClr val="FFFFFF"/>
      </a:lt1>
      <a:dk2>
        <a:srgbClr val="0033CC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stdlect.po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dlect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dlect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\\BOW\GEOFF\cs147\slides\stdlect.pot</Template>
  <TotalTime>976</TotalTime>
  <Pages>67</Pages>
  <Words>1701</Words>
  <Application>Microsoft Office PowerPoint</Application>
  <PresentationFormat>On-screen Show (4:3)</PresentationFormat>
  <Paragraphs>359</Paragraphs>
  <Slides>44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Arial</vt:lpstr>
      <vt:lpstr>Comic Sans MS</vt:lpstr>
      <vt:lpstr>Courier New</vt:lpstr>
      <vt:lpstr>Symbol</vt:lpstr>
      <vt:lpstr>Times New Roman</vt:lpstr>
      <vt:lpstr>Wingdings</vt:lpstr>
      <vt:lpstr>stdlect</vt:lpstr>
      <vt:lpstr>Random-Number Generation</vt:lpstr>
      <vt:lpstr>Generate Random Values</vt:lpstr>
      <vt:lpstr>Background</vt:lpstr>
      <vt:lpstr>Example</vt:lpstr>
      <vt:lpstr>Basic Terms</vt:lpstr>
      <vt:lpstr>Cycle Length</vt:lpstr>
      <vt:lpstr>More Terms</vt:lpstr>
      <vt:lpstr>Question</vt:lpstr>
      <vt:lpstr>Types of Random-Number Generators</vt:lpstr>
      <vt:lpstr>Linear-Congruential Generators</vt:lpstr>
      <vt:lpstr>(Mixed) Linear-Congruential Generators (LCG)</vt:lpstr>
      <vt:lpstr>The Choice of a, b, and m</vt:lpstr>
      <vt:lpstr>The Choice of a, b, and m</vt:lpstr>
      <vt:lpstr>Full-Period Generators</vt:lpstr>
      <vt:lpstr>Multiplicative LCG</vt:lpstr>
      <vt:lpstr>Multiplicative LCG  with m = 2k</vt:lpstr>
      <vt:lpstr>Multiplicative LCG  with m ≠ 2k</vt:lpstr>
      <vt:lpstr>Prime Root Example</vt:lpstr>
      <vt:lpstr>Multiplicative LCG  with m ≠ 2k</vt:lpstr>
      <vt:lpstr>Multiplicative LCG  with m ≠ 2k</vt:lpstr>
      <vt:lpstr>Tausworthe Generations</vt:lpstr>
      <vt:lpstr>Tausworthe Example</vt:lpstr>
      <vt:lpstr>Tausworthe Example</vt:lpstr>
      <vt:lpstr>Tausworthe Generator Characteristics</vt:lpstr>
      <vt:lpstr>Tausworthe Example</vt:lpstr>
      <vt:lpstr>Tausworthe Implementation</vt:lpstr>
      <vt:lpstr>Extended Fibonacci Generators</vt:lpstr>
      <vt:lpstr>Combined Generations</vt:lpstr>
      <vt:lpstr>Combined Generators</vt:lpstr>
      <vt:lpstr>Combined Generators</vt:lpstr>
      <vt:lpstr>Combined Generators</vt:lpstr>
      <vt:lpstr>A Survey of Random-number Generators</vt:lpstr>
      <vt:lpstr>Seed Selection</vt:lpstr>
      <vt:lpstr>Seed Selection Guidelines</vt:lpstr>
      <vt:lpstr>Seed Selection Guidelines</vt:lpstr>
      <vt:lpstr>Seed Selection Guidelines</vt:lpstr>
      <vt:lpstr>Seed Selection Guidelines</vt:lpstr>
      <vt:lpstr>Myths About Random-number Generation</vt:lpstr>
      <vt:lpstr>Myths about Random- number Generation</vt:lpstr>
      <vt:lpstr>Myths about Random- number Generation</vt:lpstr>
      <vt:lpstr>Myths about Random- number Generation</vt:lpstr>
      <vt:lpstr>Myths about Random- number Generation</vt:lpstr>
      <vt:lpstr>More on Random Number Generations</vt:lpstr>
      <vt:lpstr>White Slide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Factor Experiments and Two-Factor Full Factorial Designs Without Replications  Experimental Methodology for Software Systems November 13, 1996</dc:title>
  <dc:creator>Peter Reiher</dc:creator>
  <cp:lastModifiedBy>awang</cp:lastModifiedBy>
  <cp:revision>680</cp:revision>
  <cp:lastPrinted>1601-01-01T00:00:00Z</cp:lastPrinted>
  <dcterms:created xsi:type="dcterms:W3CDTF">1996-11-06T17:08:26Z</dcterms:created>
  <dcterms:modified xsi:type="dcterms:W3CDTF">2020-12-09T17:46:14Z</dcterms:modified>
</cp:coreProperties>
</file>