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99" r:id="rId2"/>
    <p:sldId id="356" r:id="rId3"/>
    <p:sldId id="400" r:id="rId4"/>
    <p:sldId id="369" r:id="rId5"/>
    <p:sldId id="327" r:id="rId6"/>
    <p:sldId id="355" r:id="rId7"/>
    <p:sldId id="331" r:id="rId8"/>
    <p:sldId id="375" r:id="rId9"/>
    <p:sldId id="376" r:id="rId10"/>
    <p:sldId id="377" r:id="rId11"/>
    <p:sldId id="378" r:id="rId12"/>
    <p:sldId id="388" r:id="rId13"/>
    <p:sldId id="405" r:id="rId14"/>
    <p:sldId id="406" r:id="rId15"/>
    <p:sldId id="407" r:id="rId16"/>
    <p:sldId id="401" r:id="rId17"/>
    <p:sldId id="409" r:id="rId18"/>
    <p:sldId id="411" r:id="rId19"/>
    <p:sldId id="408" r:id="rId20"/>
    <p:sldId id="389" r:id="rId21"/>
    <p:sldId id="390" r:id="rId22"/>
    <p:sldId id="391" r:id="rId23"/>
    <p:sldId id="392" r:id="rId24"/>
    <p:sldId id="415" r:id="rId25"/>
    <p:sldId id="394" r:id="rId26"/>
    <p:sldId id="41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3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03" autoAdjust="0"/>
    <p:restoredTop sz="70384" autoAdjust="0"/>
  </p:normalViewPr>
  <p:slideViewPr>
    <p:cSldViewPr>
      <p:cViewPr varScale="1">
        <p:scale>
          <a:sx n="85" d="100"/>
          <a:sy n="85" d="100"/>
        </p:scale>
        <p:origin x="-90" y="-16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6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ome\michael\Dropbox\PerMoby\survey_analysis_mast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ome\michael\Dropbox\PerMoby\survey_analysis_maste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ome\michael\Dropbox\PerMoby\Privacy_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ome\michael\Dropbox\PerMoby\Privacy_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ome\michael\Dropbox\PerMoby\Privacy_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ome\michael\Dropbox\PerMoby\survey_analysis_maste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ome\michael\Dropbox\PerMoby\survey_analysis_maste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ome\michael\Dropbox\PerMoby\survey_analysis_mas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/>
      <c:barChart>
        <c:barDir val="bar"/>
        <c:grouping val="stacked"/>
        <c:ser>
          <c:idx val="0"/>
          <c:order val="0"/>
          <c:tx>
            <c:strRef>
              <c:f>demo!$D$2</c:f>
              <c:strCache>
                <c:ptCount val="1"/>
                <c:pt idx="0">
                  <c:v>Male</c:v>
                </c:pt>
              </c:strCache>
            </c:strRef>
          </c:tx>
          <c:cat>
            <c:multiLvlStrRef>
              <c:f>demo!$B$3:$C$13</c:f>
              <c:multiLvlStrCache>
                <c:ptCount val="11"/>
                <c:lvl>
                  <c:pt idx="0">
                    <c:v>FSU participants</c:v>
                  </c:pt>
                  <c:pt idx="1">
                    <c:v>FSU demographics</c:v>
                  </c:pt>
                  <c:pt idx="2">
                    <c:v>Craigslist participants</c:v>
                  </c:pt>
                  <c:pt idx="3">
                    <c:v>Overall participants</c:v>
                  </c:pt>
                  <c:pt idx="4">
                    <c:v>US Census</c:v>
                  </c:pt>
                  <c:pt idx="6">
                    <c:v>FSU participants</c:v>
                  </c:pt>
                  <c:pt idx="7">
                    <c:v>FSU demographics</c:v>
                  </c:pt>
                  <c:pt idx="8">
                    <c:v>Craigslist participants</c:v>
                  </c:pt>
                  <c:pt idx="9">
                    <c:v>Overall participants</c:v>
                  </c:pt>
                  <c:pt idx="10">
                    <c:v>US Census</c:v>
                  </c:pt>
                </c:lvl>
                <c:lvl>
                  <c:pt idx="0">
                    <c:v>Gender</c:v>
                  </c:pt>
                  <c:pt idx="5">
                    <c:v> </c:v>
                  </c:pt>
                  <c:pt idx="6">
                    <c:v>Ethnicity</c:v>
                  </c:pt>
                </c:lvl>
              </c:multiLvlStrCache>
            </c:multiLvlStrRef>
          </c:cat>
          <c:val>
            <c:numRef>
              <c:f>demo!$D$3:$D$13</c:f>
              <c:numCache>
                <c:formatCode>General</c:formatCode>
                <c:ptCount val="11"/>
                <c:pt idx="0">
                  <c:v>0.48000000000000032</c:v>
                </c:pt>
                <c:pt idx="1">
                  <c:v>0.45</c:v>
                </c:pt>
                <c:pt idx="2">
                  <c:v>0.34000000000000108</c:v>
                </c:pt>
                <c:pt idx="3">
                  <c:v>0.40672268907563164</c:v>
                </c:pt>
                <c:pt idx="4">
                  <c:v>0.49200000000000038</c:v>
                </c:pt>
              </c:numCache>
            </c:numRef>
          </c:val>
        </c:ser>
        <c:ser>
          <c:idx val="1"/>
          <c:order val="1"/>
          <c:tx>
            <c:strRef>
              <c:f>demo!$E$2</c:f>
              <c:strCache>
                <c:ptCount val="1"/>
                <c:pt idx="0">
                  <c:v>Female</c:v>
                </c:pt>
              </c:strCache>
            </c:strRef>
          </c:tx>
          <c:cat>
            <c:multiLvlStrRef>
              <c:f>demo!$B$3:$C$13</c:f>
              <c:multiLvlStrCache>
                <c:ptCount val="11"/>
                <c:lvl>
                  <c:pt idx="0">
                    <c:v>FSU participants</c:v>
                  </c:pt>
                  <c:pt idx="1">
                    <c:v>FSU demographics</c:v>
                  </c:pt>
                  <c:pt idx="2">
                    <c:v>Craigslist participants</c:v>
                  </c:pt>
                  <c:pt idx="3">
                    <c:v>Overall participants</c:v>
                  </c:pt>
                  <c:pt idx="4">
                    <c:v>US Census</c:v>
                  </c:pt>
                  <c:pt idx="6">
                    <c:v>FSU participants</c:v>
                  </c:pt>
                  <c:pt idx="7">
                    <c:v>FSU demographics</c:v>
                  </c:pt>
                  <c:pt idx="8">
                    <c:v>Craigslist participants</c:v>
                  </c:pt>
                  <c:pt idx="9">
                    <c:v>Overall participants</c:v>
                  </c:pt>
                  <c:pt idx="10">
                    <c:v>US Census</c:v>
                  </c:pt>
                </c:lvl>
                <c:lvl>
                  <c:pt idx="0">
                    <c:v>Gender</c:v>
                  </c:pt>
                  <c:pt idx="5">
                    <c:v> </c:v>
                  </c:pt>
                  <c:pt idx="6">
                    <c:v>Ethnicity</c:v>
                  </c:pt>
                </c:lvl>
              </c:multiLvlStrCache>
            </c:multiLvlStrRef>
          </c:cat>
          <c:val>
            <c:numRef>
              <c:f>demo!$E$3:$E$13</c:f>
              <c:numCache>
                <c:formatCode>General</c:formatCode>
                <c:ptCount val="11"/>
                <c:pt idx="0">
                  <c:v>0.52</c:v>
                </c:pt>
                <c:pt idx="1">
                  <c:v>0.55000000000000004</c:v>
                </c:pt>
                <c:pt idx="2">
                  <c:v>0.66000000000000236</c:v>
                </c:pt>
                <c:pt idx="3">
                  <c:v>0.59327731092436931</c:v>
                </c:pt>
                <c:pt idx="4">
                  <c:v>0.50800000000000001</c:v>
                </c:pt>
              </c:numCache>
            </c:numRef>
          </c:val>
        </c:ser>
        <c:ser>
          <c:idx val="2"/>
          <c:order val="2"/>
          <c:tx>
            <c:strRef>
              <c:f>demo!$F$2</c:f>
              <c:strCache>
                <c:ptCount val="1"/>
              </c:strCache>
            </c:strRef>
          </c:tx>
          <c:spPr>
            <a:noFill/>
          </c:spPr>
          <c:cat>
            <c:multiLvlStrRef>
              <c:f>demo!$B$3:$C$13</c:f>
              <c:multiLvlStrCache>
                <c:ptCount val="11"/>
                <c:lvl>
                  <c:pt idx="0">
                    <c:v>FSU participants</c:v>
                  </c:pt>
                  <c:pt idx="1">
                    <c:v>FSU demographics</c:v>
                  </c:pt>
                  <c:pt idx="2">
                    <c:v>Craigslist participants</c:v>
                  </c:pt>
                  <c:pt idx="3">
                    <c:v>Overall participants</c:v>
                  </c:pt>
                  <c:pt idx="4">
                    <c:v>US Census</c:v>
                  </c:pt>
                  <c:pt idx="6">
                    <c:v>FSU participants</c:v>
                  </c:pt>
                  <c:pt idx="7">
                    <c:v>FSU demographics</c:v>
                  </c:pt>
                  <c:pt idx="8">
                    <c:v>Craigslist participants</c:v>
                  </c:pt>
                  <c:pt idx="9">
                    <c:v>Overall participants</c:v>
                  </c:pt>
                  <c:pt idx="10">
                    <c:v>US Census</c:v>
                  </c:pt>
                </c:lvl>
                <c:lvl>
                  <c:pt idx="0">
                    <c:v>Gender</c:v>
                  </c:pt>
                  <c:pt idx="5">
                    <c:v> </c:v>
                  </c:pt>
                  <c:pt idx="6">
                    <c:v>Ethnicity</c:v>
                  </c:pt>
                </c:lvl>
              </c:multiLvlStrCache>
            </c:multiLvlStrRef>
          </c:cat>
          <c:val>
            <c:numRef>
              <c:f>demo!$F$3:$F$13</c:f>
              <c:numCache>
                <c:formatCode>General</c:formatCode>
                <c:ptCount val="11"/>
              </c:numCache>
            </c:numRef>
          </c:val>
        </c:ser>
        <c:ser>
          <c:idx val="3"/>
          <c:order val="3"/>
          <c:tx>
            <c:strRef>
              <c:f>demo!$G$2</c:f>
              <c:strCache>
                <c:ptCount val="1"/>
                <c:pt idx="0">
                  <c:v>Native American</c:v>
                </c:pt>
              </c:strCache>
            </c:strRef>
          </c:tx>
          <c:cat>
            <c:multiLvlStrRef>
              <c:f>demo!$B$3:$C$13</c:f>
              <c:multiLvlStrCache>
                <c:ptCount val="11"/>
                <c:lvl>
                  <c:pt idx="0">
                    <c:v>FSU participants</c:v>
                  </c:pt>
                  <c:pt idx="1">
                    <c:v>FSU demographics</c:v>
                  </c:pt>
                  <c:pt idx="2">
                    <c:v>Craigslist participants</c:v>
                  </c:pt>
                  <c:pt idx="3">
                    <c:v>Overall participants</c:v>
                  </c:pt>
                  <c:pt idx="4">
                    <c:v>US Census</c:v>
                  </c:pt>
                  <c:pt idx="6">
                    <c:v>FSU participants</c:v>
                  </c:pt>
                  <c:pt idx="7">
                    <c:v>FSU demographics</c:v>
                  </c:pt>
                  <c:pt idx="8">
                    <c:v>Craigslist participants</c:v>
                  </c:pt>
                  <c:pt idx="9">
                    <c:v>Overall participants</c:v>
                  </c:pt>
                  <c:pt idx="10">
                    <c:v>US Census</c:v>
                  </c:pt>
                </c:lvl>
                <c:lvl>
                  <c:pt idx="0">
                    <c:v>Gender</c:v>
                  </c:pt>
                  <c:pt idx="5">
                    <c:v> </c:v>
                  </c:pt>
                  <c:pt idx="6">
                    <c:v>Ethnicity</c:v>
                  </c:pt>
                </c:lvl>
              </c:multiLvlStrCache>
            </c:multiLvlStrRef>
          </c:cat>
          <c:val>
            <c:numRef>
              <c:f>demo!$G$3:$G$13</c:f>
              <c:numCache>
                <c:formatCode>General</c:formatCode>
                <c:ptCount val="11"/>
                <c:pt idx="6">
                  <c:v>1.0300000000000045E-2</c:v>
                </c:pt>
                <c:pt idx="7">
                  <c:v>2.0000000000000052E-2</c:v>
                </c:pt>
                <c:pt idx="8">
                  <c:v>2.300000000000001E-2</c:v>
                </c:pt>
                <c:pt idx="9">
                  <c:v>1.6806722689075723E-2</c:v>
                </c:pt>
                <c:pt idx="10">
                  <c:v>1.2000000000000021E-2</c:v>
                </c:pt>
              </c:numCache>
            </c:numRef>
          </c:val>
        </c:ser>
        <c:ser>
          <c:idx val="4"/>
          <c:order val="4"/>
          <c:tx>
            <c:strRef>
              <c:f>demo!$H$2</c:f>
              <c:strCache>
                <c:ptCount val="1"/>
                <c:pt idx="0">
                  <c:v>Asian/Pacific Islander</c:v>
                </c:pt>
              </c:strCache>
            </c:strRef>
          </c:tx>
          <c:cat>
            <c:multiLvlStrRef>
              <c:f>demo!$B$3:$C$13</c:f>
              <c:multiLvlStrCache>
                <c:ptCount val="11"/>
                <c:lvl>
                  <c:pt idx="0">
                    <c:v>FSU participants</c:v>
                  </c:pt>
                  <c:pt idx="1">
                    <c:v>FSU demographics</c:v>
                  </c:pt>
                  <c:pt idx="2">
                    <c:v>Craigslist participants</c:v>
                  </c:pt>
                  <c:pt idx="3">
                    <c:v>Overall participants</c:v>
                  </c:pt>
                  <c:pt idx="4">
                    <c:v>US Census</c:v>
                  </c:pt>
                  <c:pt idx="6">
                    <c:v>FSU participants</c:v>
                  </c:pt>
                  <c:pt idx="7">
                    <c:v>FSU demographics</c:v>
                  </c:pt>
                  <c:pt idx="8">
                    <c:v>Craigslist participants</c:v>
                  </c:pt>
                  <c:pt idx="9">
                    <c:v>Overall participants</c:v>
                  </c:pt>
                  <c:pt idx="10">
                    <c:v>US Census</c:v>
                  </c:pt>
                </c:lvl>
                <c:lvl>
                  <c:pt idx="0">
                    <c:v>Gender</c:v>
                  </c:pt>
                  <c:pt idx="5">
                    <c:v> </c:v>
                  </c:pt>
                  <c:pt idx="6">
                    <c:v>Ethnicity</c:v>
                  </c:pt>
                </c:lvl>
              </c:multiLvlStrCache>
            </c:multiLvlStrRef>
          </c:cat>
          <c:val>
            <c:numRef>
              <c:f>demo!$H$3:$H$13</c:f>
              <c:numCache>
                <c:formatCode>General</c:formatCode>
                <c:ptCount val="11"/>
                <c:pt idx="6">
                  <c:v>0.10270000000000012</c:v>
                </c:pt>
                <c:pt idx="7">
                  <c:v>3.8800000000000112E-2</c:v>
                </c:pt>
                <c:pt idx="8">
                  <c:v>0.1386</c:v>
                </c:pt>
                <c:pt idx="9">
                  <c:v>0.12100840336134454</c:v>
                </c:pt>
                <c:pt idx="10">
                  <c:v>5.3000000000000033E-2</c:v>
                </c:pt>
              </c:numCache>
            </c:numRef>
          </c:val>
        </c:ser>
        <c:ser>
          <c:idx val="5"/>
          <c:order val="5"/>
          <c:tx>
            <c:strRef>
              <c:f>demo!$I$2</c:f>
              <c:strCache>
                <c:ptCount val="1"/>
                <c:pt idx="0">
                  <c:v>Hispanic/Latino</c:v>
                </c:pt>
              </c:strCache>
            </c:strRef>
          </c:tx>
          <c:cat>
            <c:multiLvlStrRef>
              <c:f>demo!$B$3:$C$13</c:f>
              <c:multiLvlStrCache>
                <c:ptCount val="11"/>
                <c:lvl>
                  <c:pt idx="0">
                    <c:v>FSU participants</c:v>
                  </c:pt>
                  <c:pt idx="1">
                    <c:v>FSU demographics</c:v>
                  </c:pt>
                  <c:pt idx="2">
                    <c:v>Craigslist participants</c:v>
                  </c:pt>
                  <c:pt idx="3">
                    <c:v>Overall participants</c:v>
                  </c:pt>
                  <c:pt idx="4">
                    <c:v>US Census</c:v>
                  </c:pt>
                  <c:pt idx="6">
                    <c:v>FSU participants</c:v>
                  </c:pt>
                  <c:pt idx="7">
                    <c:v>FSU demographics</c:v>
                  </c:pt>
                  <c:pt idx="8">
                    <c:v>Craigslist participants</c:v>
                  </c:pt>
                  <c:pt idx="9">
                    <c:v>Overall participants</c:v>
                  </c:pt>
                  <c:pt idx="10">
                    <c:v>US Census</c:v>
                  </c:pt>
                </c:lvl>
                <c:lvl>
                  <c:pt idx="0">
                    <c:v>Gender</c:v>
                  </c:pt>
                  <c:pt idx="5">
                    <c:v> </c:v>
                  </c:pt>
                  <c:pt idx="6">
                    <c:v>Ethnicity</c:v>
                  </c:pt>
                </c:lvl>
              </c:multiLvlStrCache>
            </c:multiLvlStrRef>
          </c:cat>
          <c:val>
            <c:numRef>
              <c:f>demo!$I$3:$I$13</c:f>
              <c:numCache>
                <c:formatCode>General</c:formatCode>
                <c:ptCount val="11"/>
                <c:pt idx="6">
                  <c:v>0.15410000000000001</c:v>
                </c:pt>
                <c:pt idx="7">
                  <c:v>0.13500000000000001</c:v>
                </c:pt>
                <c:pt idx="8">
                  <c:v>0.16170000000000057</c:v>
                </c:pt>
                <c:pt idx="9">
                  <c:v>0.15798319327731186</c:v>
                </c:pt>
                <c:pt idx="10">
                  <c:v>0.16900000000000057</c:v>
                </c:pt>
              </c:numCache>
            </c:numRef>
          </c:val>
        </c:ser>
        <c:ser>
          <c:idx val="6"/>
          <c:order val="6"/>
          <c:tx>
            <c:strRef>
              <c:f>demo!$J$2</c:f>
              <c:strCache>
                <c:ptCount val="1"/>
                <c:pt idx="0">
                  <c:v>African American</c:v>
                </c:pt>
              </c:strCache>
            </c:strRef>
          </c:tx>
          <c:cat>
            <c:multiLvlStrRef>
              <c:f>demo!$B$3:$C$13</c:f>
              <c:multiLvlStrCache>
                <c:ptCount val="11"/>
                <c:lvl>
                  <c:pt idx="0">
                    <c:v>FSU participants</c:v>
                  </c:pt>
                  <c:pt idx="1">
                    <c:v>FSU demographics</c:v>
                  </c:pt>
                  <c:pt idx="2">
                    <c:v>Craigslist participants</c:v>
                  </c:pt>
                  <c:pt idx="3">
                    <c:v>Overall participants</c:v>
                  </c:pt>
                  <c:pt idx="4">
                    <c:v>US Census</c:v>
                  </c:pt>
                  <c:pt idx="6">
                    <c:v>FSU participants</c:v>
                  </c:pt>
                  <c:pt idx="7">
                    <c:v>FSU demographics</c:v>
                  </c:pt>
                  <c:pt idx="8">
                    <c:v>Craigslist participants</c:v>
                  </c:pt>
                  <c:pt idx="9">
                    <c:v>Overall participants</c:v>
                  </c:pt>
                  <c:pt idx="10">
                    <c:v>US Census</c:v>
                  </c:pt>
                </c:lvl>
                <c:lvl>
                  <c:pt idx="0">
                    <c:v>Gender</c:v>
                  </c:pt>
                  <c:pt idx="5">
                    <c:v> </c:v>
                  </c:pt>
                  <c:pt idx="6">
                    <c:v>Ethnicity</c:v>
                  </c:pt>
                </c:lvl>
              </c:multiLvlStrCache>
            </c:multiLvlStrRef>
          </c:cat>
          <c:val>
            <c:numRef>
              <c:f>demo!$J$3:$J$13</c:f>
              <c:numCache>
                <c:formatCode>General</c:formatCode>
                <c:ptCount val="11"/>
                <c:pt idx="6">
                  <c:v>9.5900000000000207E-2</c:v>
                </c:pt>
                <c:pt idx="7">
                  <c:v>9.9600000000000494E-2</c:v>
                </c:pt>
                <c:pt idx="8">
                  <c:v>0.26729999999999998</c:v>
                </c:pt>
                <c:pt idx="9">
                  <c:v>0.18319327731092441</c:v>
                </c:pt>
                <c:pt idx="10">
                  <c:v>0.13100000000000001</c:v>
                </c:pt>
              </c:numCache>
            </c:numRef>
          </c:val>
        </c:ser>
        <c:ser>
          <c:idx val="7"/>
          <c:order val="7"/>
          <c:tx>
            <c:strRef>
              <c:f>demo!$K$2</c:f>
              <c:strCache>
                <c:ptCount val="1"/>
                <c:pt idx="0">
                  <c:v>Caucasian</c:v>
                </c:pt>
              </c:strCache>
            </c:strRef>
          </c:tx>
          <c:cat>
            <c:multiLvlStrRef>
              <c:f>demo!$B$3:$C$13</c:f>
              <c:multiLvlStrCache>
                <c:ptCount val="11"/>
                <c:lvl>
                  <c:pt idx="0">
                    <c:v>FSU participants</c:v>
                  </c:pt>
                  <c:pt idx="1">
                    <c:v>FSU demographics</c:v>
                  </c:pt>
                  <c:pt idx="2">
                    <c:v>Craigslist participants</c:v>
                  </c:pt>
                  <c:pt idx="3">
                    <c:v>Overall participants</c:v>
                  </c:pt>
                  <c:pt idx="4">
                    <c:v>US Census</c:v>
                  </c:pt>
                  <c:pt idx="6">
                    <c:v>FSU participants</c:v>
                  </c:pt>
                  <c:pt idx="7">
                    <c:v>FSU demographics</c:v>
                  </c:pt>
                  <c:pt idx="8">
                    <c:v>Craigslist participants</c:v>
                  </c:pt>
                  <c:pt idx="9">
                    <c:v>Overall participants</c:v>
                  </c:pt>
                  <c:pt idx="10">
                    <c:v>US Census</c:v>
                  </c:pt>
                </c:lvl>
                <c:lvl>
                  <c:pt idx="0">
                    <c:v>Gender</c:v>
                  </c:pt>
                  <c:pt idx="5">
                    <c:v> </c:v>
                  </c:pt>
                  <c:pt idx="6">
                    <c:v>Ethnicity</c:v>
                  </c:pt>
                </c:lvl>
              </c:multiLvlStrCache>
            </c:multiLvlStrRef>
          </c:cat>
          <c:val>
            <c:numRef>
              <c:f>demo!$K$3:$K$13</c:f>
              <c:numCache>
                <c:formatCode>General</c:formatCode>
                <c:ptCount val="11"/>
                <c:pt idx="6">
                  <c:v>0.67810000000000248</c:v>
                </c:pt>
                <c:pt idx="7">
                  <c:v>0.6864000000000019</c:v>
                </c:pt>
                <c:pt idx="8">
                  <c:v>0.48840000000000094</c:v>
                </c:pt>
                <c:pt idx="9">
                  <c:v>0.58151260504201419</c:v>
                </c:pt>
                <c:pt idx="10">
                  <c:v>0.63000000000000211</c:v>
                </c:pt>
              </c:numCache>
            </c:numRef>
          </c:val>
        </c:ser>
        <c:ser>
          <c:idx val="8"/>
          <c:order val="8"/>
          <c:tx>
            <c:strRef>
              <c:f>demo!$L$2</c:f>
              <c:strCache>
                <c:ptCount val="1"/>
                <c:pt idx="0">
                  <c:v>white space</c:v>
                </c:pt>
              </c:strCache>
            </c:strRef>
          </c:tx>
          <c:spPr>
            <a:noFill/>
          </c:spPr>
          <c:cat>
            <c:multiLvlStrRef>
              <c:f>demo!$B$3:$C$13</c:f>
              <c:multiLvlStrCache>
                <c:ptCount val="11"/>
                <c:lvl>
                  <c:pt idx="0">
                    <c:v>FSU participants</c:v>
                  </c:pt>
                  <c:pt idx="1">
                    <c:v>FSU demographics</c:v>
                  </c:pt>
                  <c:pt idx="2">
                    <c:v>Craigslist participants</c:v>
                  </c:pt>
                  <c:pt idx="3">
                    <c:v>Overall participants</c:v>
                  </c:pt>
                  <c:pt idx="4">
                    <c:v>US Census</c:v>
                  </c:pt>
                  <c:pt idx="6">
                    <c:v>FSU participants</c:v>
                  </c:pt>
                  <c:pt idx="7">
                    <c:v>FSU demographics</c:v>
                  </c:pt>
                  <c:pt idx="8">
                    <c:v>Craigslist participants</c:v>
                  </c:pt>
                  <c:pt idx="9">
                    <c:v>Overall participants</c:v>
                  </c:pt>
                  <c:pt idx="10">
                    <c:v>US Census</c:v>
                  </c:pt>
                </c:lvl>
                <c:lvl>
                  <c:pt idx="0">
                    <c:v>Gender</c:v>
                  </c:pt>
                  <c:pt idx="5">
                    <c:v> </c:v>
                  </c:pt>
                  <c:pt idx="6">
                    <c:v>Ethnicity</c:v>
                  </c:pt>
                </c:lvl>
              </c:multiLvlStrCache>
            </c:multiLvlStrRef>
          </c:cat>
          <c:val>
            <c:numRef>
              <c:f>demo!$L$3:$L$13</c:f>
              <c:numCache>
                <c:formatCode>General</c:formatCode>
                <c:ptCount val="11"/>
                <c:pt idx="5" formatCode="0%">
                  <c:v>1</c:v>
                </c:pt>
              </c:numCache>
            </c:numRef>
          </c:val>
        </c:ser>
        <c:gapWidth val="75"/>
        <c:overlap val="100"/>
        <c:axId val="56419840"/>
        <c:axId val="56421376"/>
      </c:barChart>
      <c:catAx>
        <c:axId val="56419840"/>
        <c:scaling>
          <c:orientation val="maxMin"/>
        </c:scaling>
        <c:axPos val="l"/>
        <c:majorTickMark val="none"/>
        <c:tickLblPos val="nextTo"/>
        <c:crossAx val="56421376"/>
        <c:crosses val="autoZero"/>
        <c:auto val="1"/>
        <c:lblAlgn val="ctr"/>
        <c:lblOffset val="100"/>
      </c:catAx>
      <c:valAx>
        <c:axId val="56421376"/>
        <c:scaling>
          <c:orientation val="minMax"/>
          <c:max val="1"/>
        </c:scaling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of participants</a:t>
                </a:r>
              </a:p>
            </c:rich>
          </c:tx>
          <c:layout/>
        </c:title>
        <c:numFmt formatCode="0%" sourceLinked="0"/>
        <c:tickLblPos val="nextTo"/>
        <c:crossAx val="56419840"/>
        <c:crosses val="autoZero"/>
        <c:crossBetween val="between"/>
        <c:majorUnit val="0.25"/>
      </c:valAx>
    </c:plotArea>
    <c:legend>
      <c:legendPos val="r"/>
      <c:legendEntry>
        <c:idx val="8"/>
        <c:delete val="1"/>
      </c:legendEntry>
      <c:layout/>
    </c:legend>
    <c:plotVisOnly val="1"/>
    <c:dispBlanksAs val="gap"/>
  </c:chart>
  <c:spPr>
    <a:ln>
      <a:noFill/>
    </a:ln>
  </c:spPr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bar"/>
        <c:grouping val="clustered"/>
        <c:ser>
          <c:idx val="0"/>
          <c:order val="0"/>
          <c:cat>
            <c:strRef>
              <c:f>graphs!$B$23:$B$33</c:f>
              <c:strCache>
                <c:ptCount val="11"/>
                <c:pt idx="0">
                  <c:v>Washroom</c:v>
                </c:pt>
                <c:pt idx="1">
                  <c:v>Exercising</c:v>
                </c:pt>
                <c:pt idx="2">
                  <c:v>Park</c:v>
                </c:pt>
                <c:pt idx="3">
                  <c:v>Office</c:v>
                </c:pt>
                <c:pt idx="4">
                  <c:v>Air/Bus/Train Station</c:v>
                </c:pt>
                <c:pt idx="5">
                  <c:v>Bus/Train/Airplane</c:v>
                </c:pt>
                <c:pt idx="6">
                  <c:v>Restaurant</c:v>
                </c:pt>
                <c:pt idx="7">
                  <c:v>Waiting In Line</c:v>
                </c:pt>
                <c:pt idx="8">
                  <c:v>Library</c:v>
                </c:pt>
                <c:pt idx="9">
                  <c:v>Class</c:v>
                </c:pt>
                <c:pt idx="10">
                  <c:v>Home</c:v>
                </c:pt>
              </c:strCache>
            </c:strRef>
          </c:cat>
          <c:val>
            <c:numRef>
              <c:f>graphs!$C$23:$C$33</c:f>
              <c:numCache>
                <c:formatCode>0.00%</c:formatCode>
                <c:ptCount val="11"/>
                <c:pt idx="0">
                  <c:v>0.30924369747899161</c:v>
                </c:pt>
                <c:pt idx="1">
                  <c:v>0.32605042016806834</c:v>
                </c:pt>
                <c:pt idx="2">
                  <c:v>0.3915966386554634</c:v>
                </c:pt>
                <c:pt idx="3">
                  <c:v>0.5529411764705926</c:v>
                </c:pt>
                <c:pt idx="4">
                  <c:v>0.57647058823529407</c:v>
                </c:pt>
                <c:pt idx="5">
                  <c:v>0.58487394957983196</c:v>
                </c:pt>
                <c:pt idx="6">
                  <c:v>0.61008403361344876</c:v>
                </c:pt>
                <c:pt idx="7">
                  <c:v>0.64369747899160046</c:v>
                </c:pt>
                <c:pt idx="8">
                  <c:v>0.6857142857142855</c:v>
                </c:pt>
                <c:pt idx="9">
                  <c:v>0.69747899159663851</c:v>
                </c:pt>
                <c:pt idx="10">
                  <c:v>0.98823529411764521</c:v>
                </c:pt>
              </c:numCache>
            </c:numRef>
          </c:val>
        </c:ser>
        <c:axId val="56307072"/>
        <c:axId val="56321152"/>
      </c:barChart>
      <c:catAx>
        <c:axId val="56307072"/>
        <c:scaling>
          <c:orientation val="minMax"/>
        </c:scaling>
        <c:axPos val="l"/>
        <c:majorTickMark val="none"/>
        <c:tickLblPos val="nextTo"/>
        <c:crossAx val="56321152"/>
        <c:crosses val="autoZero"/>
        <c:auto val="1"/>
        <c:lblAlgn val="ctr"/>
        <c:lblOffset val="100"/>
      </c:catAx>
      <c:valAx>
        <c:axId val="56321152"/>
        <c:scaling>
          <c:orientation val="minMax"/>
          <c:max val="1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of participants</a:t>
                </a:r>
              </a:p>
            </c:rich>
          </c:tx>
          <c:layout/>
        </c:title>
        <c:numFmt formatCode="0%" sourceLinked="0"/>
        <c:tickLblPos val="nextTo"/>
        <c:crossAx val="5630707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Sheet1!$E$6:$E$7</c:f>
              <c:strCache>
                <c:ptCount val="1"/>
                <c:pt idx="0">
                  <c:v>Public</c:v>
                </c:pt>
              </c:strCache>
            </c:strRef>
          </c:tx>
          <c:cat>
            <c:strRef>
              <c:f>Sheet1!$D$8:$D$17</c:f>
              <c:strCache>
                <c:ptCount val="10"/>
                <c:pt idx="0">
                  <c:v>Voice Chat</c:v>
                </c:pt>
                <c:pt idx="1">
                  <c:v>Play Games</c:v>
                </c:pt>
                <c:pt idx="2">
                  <c:v>Take Photos</c:v>
                </c:pt>
                <c:pt idx="3">
                  <c:v>Calendar</c:v>
                </c:pt>
                <c:pt idx="4">
                  <c:v>Weather</c:v>
                </c:pt>
                <c:pt idx="5">
                  <c:v>Listen To Music</c:v>
                </c:pt>
                <c:pt idx="6">
                  <c:v>Social Networking</c:v>
                </c:pt>
                <c:pt idx="7">
                  <c:v>Browse Web</c:v>
                </c:pt>
                <c:pt idx="8">
                  <c:v>Email</c:v>
                </c:pt>
                <c:pt idx="9">
                  <c:v>Text Message</c:v>
                </c:pt>
              </c:strCache>
            </c:strRef>
          </c:cat>
          <c:val>
            <c:numRef>
              <c:f>Sheet1!$E$8:$E$17</c:f>
              <c:numCache>
                <c:formatCode>0.00</c:formatCode>
                <c:ptCount val="10"/>
                <c:pt idx="0">
                  <c:v>49.595815126050709</c:v>
                </c:pt>
                <c:pt idx="1">
                  <c:v>50.350168067226804</c:v>
                </c:pt>
                <c:pt idx="2">
                  <c:v>55.261159663865712</c:v>
                </c:pt>
                <c:pt idx="3">
                  <c:v>57.086941176470731</c:v>
                </c:pt>
                <c:pt idx="4">
                  <c:v>62.840067226890845</c:v>
                </c:pt>
                <c:pt idx="5">
                  <c:v>120.42299159663838</c:v>
                </c:pt>
                <c:pt idx="6">
                  <c:v>156.81329411764673</c:v>
                </c:pt>
                <c:pt idx="7">
                  <c:v>164.60011764705845</c:v>
                </c:pt>
                <c:pt idx="8">
                  <c:v>185.8333109243695</c:v>
                </c:pt>
                <c:pt idx="9">
                  <c:v>278.97406722689084</c:v>
                </c:pt>
              </c:numCache>
            </c:numRef>
          </c:val>
        </c:ser>
        <c:ser>
          <c:idx val="1"/>
          <c:order val="1"/>
          <c:tx>
            <c:strRef>
              <c:f>Sheet1!$F$6:$F$7</c:f>
              <c:strCache>
                <c:ptCount val="1"/>
                <c:pt idx="0">
                  <c:v>Private</c:v>
                </c:pt>
              </c:strCache>
            </c:strRef>
          </c:tx>
          <c:cat>
            <c:strRef>
              <c:f>Sheet1!$D$8:$D$17</c:f>
              <c:strCache>
                <c:ptCount val="10"/>
                <c:pt idx="0">
                  <c:v>Voice Chat</c:v>
                </c:pt>
                <c:pt idx="1">
                  <c:v>Play Games</c:v>
                </c:pt>
                <c:pt idx="2">
                  <c:v>Take Photos</c:v>
                </c:pt>
                <c:pt idx="3">
                  <c:v>Calendar</c:v>
                </c:pt>
                <c:pt idx="4">
                  <c:v>Weather</c:v>
                </c:pt>
                <c:pt idx="5">
                  <c:v>Listen To Music</c:v>
                </c:pt>
                <c:pt idx="6">
                  <c:v>Social Networking</c:v>
                </c:pt>
                <c:pt idx="7">
                  <c:v>Browse Web</c:v>
                </c:pt>
                <c:pt idx="8">
                  <c:v>Email</c:v>
                </c:pt>
                <c:pt idx="9">
                  <c:v>Text Message</c:v>
                </c:pt>
              </c:strCache>
            </c:strRef>
          </c:cat>
          <c:val>
            <c:numRef>
              <c:f>Sheet1!$F$8:$F$17</c:f>
              <c:numCache>
                <c:formatCode>0.00</c:formatCode>
                <c:ptCount val="10"/>
                <c:pt idx="0">
                  <c:v>57.678823529411879</c:v>
                </c:pt>
                <c:pt idx="1">
                  <c:v>62.085159663865674</c:v>
                </c:pt>
                <c:pt idx="2">
                  <c:v>53.478235294117958</c:v>
                </c:pt>
                <c:pt idx="3">
                  <c:v>64.265966386554339</c:v>
                </c:pt>
                <c:pt idx="4">
                  <c:v>61.44104201680684</c:v>
                </c:pt>
                <c:pt idx="5">
                  <c:v>143.77653781512601</c:v>
                </c:pt>
                <c:pt idx="6">
                  <c:v>192.02902521008366</c:v>
                </c:pt>
                <c:pt idx="7">
                  <c:v>215.18273949579807</c:v>
                </c:pt>
                <c:pt idx="8">
                  <c:v>217.56663865546201</c:v>
                </c:pt>
                <c:pt idx="9">
                  <c:v>285.32983193277317</c:v>
                </c:pt>
              </c:numCache>
            </c:numRef>
          </c:val>
        </c:ser>
        <c:axId val="56358400"/>
        <c:axId val="56359936"/>
      </c:barChart>
      <c:catAx>
        <c:axId val="56358400"/>
        <c:scaling>
          <c:orientation val="minMax"/>
        </c:scaling>
        <c:axPos val="l"/>
        <c:majorTickMark val="none"/>
        <c:tickLblPos val="nextTo"/>
        <c:crossAx val="56359936"/>
        <c:crosses val="autoZero"/>
        <c:auto val="1"/>
        <c:lblAlgn val="ctr"/>
        <c:lblOffset val="100"/>
      </c:catAx>
      <c:valAx>
        <c:axId val="5635993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accesses per person, per month</a:t>
                </a:r>
              </a:p>
            </c:rich>
          </c:tx>
          <c:layout/>
        </c:title>
        <c:numFmt formatCode="General" sourceLinked="0"/>
        <c:tickLblPos val="nextTo"/>
        <c:crossAx val="56358400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Sheet1!$E$25:$E$26</c:f>
              <c:strCache>
                <c:ptCount val="1"/>
                <c:pt idx="0">
                  <c:v>Public</c:v>
                </c:pt>
              </c:strCache>
            </c:strRef>
          </c:tx>
          <c:cat>
            <c:strRef>
              <c:f>Sheet1!$D$27:$D$33</c:f>
              <c:strCache>
                <c:ptCount val="7"/>
                <c:pt idx="0">
                  <c:v>Personal</c:v>
                </c:pt>
                <c:pt idx="1">
                  <c:v>Administration</c:v>
                </c:pt>
                <c:pt idx="2">
                  <c:v>Financial</c:v>
                </c:pt>
                <c:pt idx="3">
                  <c:v>Tools</c:v>
                </c:pt>
                <c:pt idx="4">
                  <c:v>Productivity</c:v>
                </c:pt>
                <c:pt idx="5">
                  <c:v>Communication</c:v>
                </c:pt>
                <c:pt idx="6">
                  <c:v>Entertainment</c:v>
                </c:pt>
              </c:strCache>
            </c:strRef>
          </c:cat>
          <c:val>
            <c:numRef>
              <c:f>Sheet1!$E$27:$E$33</c:f>
              <c:numCache>
                <c:formatCode>General</c:formatCode>
                <c:ptCount val="7"/>
                <c:pt idx="0">
                  <c:v>38.565882352941188</c:v>
                </c:pt>
                <c:pt idx="1">
                  <c:v>70.73630252100844</c:v>
                </c:pt>
                <c:pt idx="2">
                  <c:v>91.37749579831933</c:v>
                </c:pt>
                <c:pt idx="3">
                  <c:v>127.40332773109274</c:v>
                </c:pt>
                <c:pt idx="4">
                  <c:v>166.24080672268943</c:v>
                </c:pt>
                <c:pt idx="5">
                  <c:v>528.5541008403361</c:v>
                </c:pt>
                <c:pt idx="6">
                  <c:v>789.25376470588253</c:v>
                </c:pt>
              </c:numCache>
            </c:numRef>
          </c:val>
        </c:ser>
        <c:ser>
          <c:idx val="1"/>
          <c:order val="1"/>
          <c:tx>
            <c:strRef>
              <c:f>Sheet1!$F$25:$F$26</c:f>
              <c:strCache>
                <c:ptCount val="1"/>
                <c:pt idx="0">
                  <c:v>Private</c:v>
                </c:pt>
              </c:strCache>
            </c:strRef>
          </c:tx>
          <c:cat>
            <c:strRef>
              <c:f>Sheet1!$D$27:$D$33</c:f>
              <c:strCache>
                <c:ptCount val="7"/>
                <c:pt idx="0">
                  <c:v>Personal</c:v>
                </c:pt>
                <c:pt idx="1">
                  <c:v>Administration</c:v>
                </c:pt>
                <c:pt idx="2">
                  <c:v>Financial</c:v>
                </c:pt>
                <c:pt idx="3">
                  <c:v>Tools</c:v>
                </c:pt>
                <c:pt idx="4">
                  <c:v>Productivity</c:v>
                </c:pt>
                <c:pt idx="5">
                  <c:v>Communication</c:v>
                </c:pt>
                <c:pt idx="6">
                  <c:v>Entertainment</c:v>
                </c:pt>
              </c:strCache>
            </c:strRef>
          </c:cat>
          <c:val>
            <c:numRef>
              <c:f>Sheet1!$F$27:$F$33</c:f>
              <c:numCache>
                <c:formatCode>General</c:formatCode>
                <c:ptCount val="7"/>
                <c:pt idx="0">
                  <c:v>41.691210084033656</c:v>
                </c:pt>
                <c:pt idx="1">
                  <c:v>85.550436974789633</c:v>
                </c:pt>
                <c:pt idx="2">
                  <c:v>105.34971428571458</c:v>
                </c:pt>
                <c:pt idx="3">
                  <c:v>120.77816806722723</c:v>
                </c:pt>
                <c:pt idx="4">
                  <c:v>187.17344537815111</c:v>
                </c:pt>
                <c:pt idx="5">
                  <c:v>580.80265546218448</c:v>
                </c:pt>
                <c:pt idx="6">
                  <c:v>962.06588235294134</c:v>
                </c:pt>
              </c:numCache>
            </c:numRef>
          </c:val>
        </c:ser>
        <c:axId val="56655872"/>
        <c:axId val="56657408"/>
      </c:barChart>
      <c:catAx>
        <c:axId val="56655872"/>
        <c:scaling>
          <c:orientation val="minMax"/>
        </c:scaling>
        <c:axPos val="l"/>
        <c:majorTickMark val="none"/>
        <c:tickLblPos val="nextTo"/>
        <c:crossAx val="56657408"/>
        <c:crosses val="autoZero"/>
        <c:auto val="1"/>
        <c:lblAlgn val="ctr"/>
        <c:lblOffset val="100"/>
      </c:catAx>
      <c:valAx>
        <c:axId val="56657408"/>
        <c:scaling>
          <c:orientation val="minMax"/>
          <c:max val="1100"/>
          <c:min val="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accesses per person, per month</a:t>
                </a:r>
              </a:p>
            </c:rich>
          </c:tx>
          <c:layout/>
        </c:title>
        <c:numFmt formatCode="General" sourceLinked="1"/>
        <c:tickLblPos val="nextTo"/>
        <c:crossAx val="56655872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Sheet1!$E$45:$E$46</c:f>
              <c:strCache>
                <c:ptCount val="1"/>
                <c:pt idx="0">
                  <c:v>Public</c:v>
                </c:pt>
              </c:strCache>
            </c:strRef>
          </c:tx>
          <c:cat>
            <c:strRef>
              <c:f>Sheet1!$D$47:$D$49</c:f>
              <c:strCache>
                <c:ptCount val="3"/>
                <c:pt idx="0">
                  <c:v>High Risk</c:v>
                </c:pt>
                <c:pt idx="1">
                  <c:v>Medium Risk</c:v>
                </c:pt>
                <c:pt idx="2">
                  <c:v>Low Risk</c:v>
                </c:pt>
              </c:strCache>
            </c:strRef>
          </c:cat>
          <c:val>
            <c:numRef>
              <c:f>Sheet1!$E$47:$E$49</c:f>
              <c:numCache>
                <c:formatCode>General</c:formatCode>
                <c:ptCount val="3"/>
                <c:pt idx="0">
                  <c:v>132.4593949579843</c:v>
                </c:pt>
                <c:pt idx="1">
                  <c:v>1162.5465546218511</c:v>
                </c:pt>
                <c:pt idx="2">
                  <c:v>517.12573109243783</c:v>
                </c:pt>
              </c:numCache>
            </c:numRef>
          </c:val>
        </c:ser>
        <c:ser>
          <c:idx val="1"/>
          <c:order val="1"/>
          <c:tx>
            <c:strRef>
              <c:f>Sheet1!$F$45:$F$46</c:f>
              <c:strCache>
                <c:ptCount val="1"/>
                <c:pt idx="0">
                  <c:v>Private</c:v>
                </c:pt>
              </c:strCache>
            </c:strRef>
          </c:tx>
          <c:cat>
            <c:strRef>
              <c:f>Sheet1!$D$47:$D$49</c:f>
              <c:strCache>
                <c:ptCount val="3"/>
                <c:pt idx="0">
                  <c:v>High Risk</c:v>
                </c:pt>
                <c:pt idx="1">
                  <c:v>Medium Risk</c:v>
                </c:pt>
                <c:pt idx="2">
                  <c:v>Low Risk</c:v>
                </c:pt>
              </c:strCache>
            </c:strRef>
          </c:cat>
          <c:val>
            <c:numRef>
              <c:f>Sheet1!$F$47:$F$49</c:f>
              <c:numCache>
                <c:formatCode>General</c:formatCode>
                <c:ptCount val="3"/>
                <c:pt idx="0">
                  <c:v>155.64897478991568</c:v>
                </c:pt>
                <c:pt idx="1">
                  <c:v>1324.9371092437011</c:v>
                </c:pt>
                <c:pt idx="2">
                  <c:v>602.82542857142937</c:v>
                </c:pt>
              </c:numCache>
            </c:numRef>
          </c:val>
        </c:ser>
        <c:axId val="61544704"/>
        <c:axId val="61546496"/>
      </c:barChart>
      <c:catAx>
        <c:axId val="61544704"/>
        <c:scaling>
          <c:orientation val="minMax"/>
        </c:scaling>
        <c:axPos val="l"/>
        <c:majorTickMark val="none"/>
        <c:tickLblPos val="nextTo"/>
        <c:crossAx val="61546496"/>
        <c:crosses val="autoZero"/>
        <c:auto val="1"/>
        <c:lblAlgn val="ctr"/>
        <c:lblOffset val="100"/>
      </c:catAx>
      <c:valAx>
        <c:axId val="6154649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# of accesses </a:t>
                </a:r>
                <a:r>
                  <a:rPr lang="en-US" dirty="0" smtClean="0"/>
                  <a:t>per person, per </a:t>
                </a:r>
                <a:r>
                  <a:rPr lang="en-US" dirty="0"/>
                  <a:t>month</a:t>
                </a:r>
              </a:p>
            </c:rich>
          </c:tx>
          <c:layout/>
        </c:title>
        <c:numFmt formatCode="General" sourceLinked="1"/>
        <c:tickLblPos val="nextTo"/>
        <c:crossAx val="61544704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bar"/>
        <c:grouping val="clustered"/>
        <c:ser>
          <c:idx val="0"/>
          <c:order val="0"/>
          <c:cat>
            <c:strRef>
              <c:f>graphs!$B$36:$B$47</c:f>
              <c:strCache>
                <c:ptCount val="12"/>
                <c:pt idx="0">
                  <c:v>None</c:v>
                </c:pt>
                <c:pt idx="1">
                  <c:v>Subordinates</c:v>
                </c:pt>
                <c:pt idx="2">
                  <c:v>Foreign Strangers</c:v>
                </c:pt>
                <c:pt idx="3">
                  <c:v>Roommates</c:v>
                </c:pt>
                <c:pt idx="4">
                  <c:v>Someone Tech Savvy</c:v>
                </c:pt>
                <c:pt idx="5">
                  <c:v>Local Strangers</c:v>
                </c:pt>
                <c:pt idx="6">
                  <c:v>Siblings</c:v>
                </c:pt>
                <c:pt idx="7">
                  <c:v>Children</c:v>
                </c:pt>
                <c:pt idx="8">
                  <c:v>Significant Other</c:v>
                </c:pt>
                <c:pt idx="9">
                  <c:v>Friends</c:v>
                </c:pt>
                <c:pt idx="10">
                  <c:v>Boss</c:v>
                </c:pt>
                <c:pt idx="11">
                  <c:v>Parents</c:v>
                </c:pt>
              </c:strCache>
            </c:strRef>
          </c:cat>
          <c:val>
            <c:numRef>
              <c:f>graphs!$C$36:$C$47</c:f>
              <c:numCache>
                <c:formatCode>0.00%</c:formatCode>
                <c:ptCount val="12"/>
                <c:pt idx="0">
                  <c:v>0.11428571428571466</c:v>
                </c:pt>
                <c:pt idx="1">
                  <c:v>9.9159663865546227E-2</c:v>
                </c:pt>
                <c:pt idx="2">
                  <c:v>0.11932773109243698</c:v>
                </c:pt>
                <c:pt idx="3">
                  <c:v>0.12436974789915969</c:v>
                </c:pt>
                <c:pt idx="4">
                  <c:v>0.13277310924369737</c:v>
                </c:pt>
                <c:pt idx="5">
                  <c:v>0.16302521008403364</c:v>
                </c:pt>
                <c:pt idx="6">
                  <c:v>0.20672268907563024</c:v>
                </c:pt>
                <c:pt idx="7">
                  <c:v>0.22689075630252101</c:v>
                </c:pt>
                <c:pt idx="8">
                  <c:v>0.40840336134453942</c:v>
                </c:pt>
                <c:pt idx="9">
                  <c:v>0.44537815126050551</c:v>
                </c:pt>
                <c:pt idx="10">
                  <c:v>0.46554621848739475</c:v>
                </c:pt>
                <c:pt idx="11">
                  <c:v>0.51932773109243657</c:v>
                </c:pt>
              </c:numCache>
            </c:numRef>
          </c:val>
        </c:ser>
        <c:axId val="61620224"/>
        <c:axId val="61621760"/>
      </c:barChart>
      <c:catAx>
        <c:axId val="61620224"/>
        <c:scaling>
          <c:orientation val="minMax"/>
        </c:scaling>
        <c:axPos val="l"/>
        <c:majorTickMark val="none"/>
        <c:tickLblPos val="nextTo"/>
        <c:crossAx val="61621760"/>
        <c:crosses val="autoZero"/>
        <c:auto val="1"/>
        <c:lblAlgn val="ctr"/>
        <c:lblOffset val="100"/>
      </c:catAx>
      <c:valAx>
        <c:axId val="6162176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of users who alter their behavior</a:t>
                </a:r>
              </a:p>
            </c:rich>
          </c:tx>
          <c:layout/>
        </c:title>
        <c:numFmt formatCode="0%" sourceLinked="0"/>
        <c:tickLblPos val="nextTo"/>
        <c:crossAx val="6162022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/>
      <c:barChart>
        <c:barDir val="bar"/>
        <c:grouping val="stacked"/>
        <c:ser>
          <c:idx val="0"/>
          <c:order val="0"/>
          <c:tx>
            <c:strRef>
              <c:f>encrypt!$O$76</c:f>
              <c:strCache>
                <c:ptCount val="1"/>
                <c:pt idx="0">
                  <c:v>Has used</c:v>
                </c:pt>
              </c:strCache>
            </c:strRef>
          </c:tx>
          <c:cat>
            <c:multiLvlStrRef>
              <c:f>encrypt!$M$77:$N$87</c:f>
              <c:multiLvlStrCache>
                <c:ptCount val="11"/>
                <c:lvl>
                  <c:pt idx="0">
                    <c:v>Overall</c:v>
                  </c:pt>
                  <c:pt idx="1">
                    <c:v>Male, tech</c:v>
                  </c:pt>
                  <c:pt idx="2">
                    <c:v>Female, tech</c:v>
                  </c:pt>
                  <c:pt idx="3">
                    <c:v>Male, non-tech</c:v>
                  </c:pt>
                  <c:pt idx="4">
                    <c:v>Female, non-tech</c:v>
                  </c:pt>
                  <c:pt idx="6">
                    <c:v>Overall</c:v>
                  </c:pt>
                  <c:pt idx="7">
                    <c:v>Male, tech</c:v>
                  </c:pt>
                  <c:pt idx="8">
                    <c:v>Female, tech</c:v>
                  </c:pt>
                  <c:pt idx="9">
                    <c:v>Male, non-tech</c:v>
                  </c:pt>
                  <c:pt idx="10">
                    <c:v>Female, non-tech</c:v>
                  </c:pt>
                </c:lvl>
                <c:lvl>
                  <c:pt idx="0">
                    <c:v>Encryption</c:v>
                  </c:pt>
                  <c:pt idx="5">
                    <c:v> </c:v>
                  </c:pt>
                  <c:pt idx="6">
                    <c:v>Password Vault/Keychain</c:v>
                  </c:pt>
                </c:lvl>
              </c:multiLvlStrCache>
            </c:multiLvlStrRef>
          </c:cat>
          <c:val>
            <c:numRef>
              <c:f>encrypt!$O$77:$O$87</c:f>
              <c:numCache>
                <c:formatCode>0.0%</c:formatCode>
                <c:ptCount val="11"/>
                <c:pt idx="0">
                  <c:v>0.43697478991596939</c:v>
                </c:pt>
                <c:pt idx="1">
                  <c:v>0.69444444444444464</c:v>
                </c:pt>
                <c:pt idx="2">
                  <c:v>0.62162162162162415</c:v>
                </c:pt>
                <c:pt idx="3">
                  <c:v>0.47014925373134325</c:v>
                </c:pt>
                <c:pt idx="4">
                  <c:v>0.31329113924050633</c:v>
                </c:pt>
                <c:pt idx="6">
                  <c:v>0.5815126050420123</c:v>
                </c:pt>
                <c:pt idx="7">
                  <c:v>0.6481481481481508</c:v>
                </c:pt>
                <c:pt idx="8">
                  <c:v>0.62162162162162415</c:v>
                </c:pt>
                <c:pt idx="9">
                  <c:v>0.58208955223880665</c:v>
                </c:pt>
                <c:pt idx="10">
                  <c:v>0.55379746835443244</c:v>
                </c:pt>
              </c:numCache>
            </c:numRef>
          </c:val>
        </c:ser>
        <c:ser>
          <c:idx val="1"/>
          <c:order val="1"/>
          <c:tx>
            <c:strRef>
              <c:f>encrypt!$P$76</c:f>
              <c:strCache>
                <c:ptCount val="1"/>
                <c:pt idx="0">
                  <c:v>Never used</c:v>
                </c:pt>
              </c:strCache>
            </c:strRef>
          </c:tx>
          <c:cat>
            <c:multiLvlStrRef>
              <c:f>encrypt!$M$77:$N$87</c:f>
              <c:multiLvlStrCache>
                <c:ptCount val="11"/>
                <c:lvl>
                  <c:pt idx="0">
                    <c:v>Overall</c:v>
                  </c:pt>
                  <c:pt idx="1">
                    <c:v>Male, tech</c:v>
                  </c:pt>
                  <c:pt idx="2">
                    <c:v>Female, tech</c:v>
                  </c:pt>
                  <c:pt idx="3">
                    <c:v>Male, non-tech</c:v>
                  </c:pt>
                  <c:pt idx="4">
                    <c:v>Female, non-tech</c:v>
                  </c:pt>
                  <c:pt idx="6">
                    <c:v>Overall</c:v>
                  </c:pt>
                  <c:pt idx="7">
                    <c:v>Male, tech</c:v>
                  </c:pt>
                  <c:pt idx="8">
                    <c:v>Female, tech</c:v>
                  </c:pt>
                  <c:pt idx="9">
                    <c:v>Male, non-tech</c:v>
                  </c:pt>
                  <c:pt idx="10">
                    <c:v>Female, non-tech</c:v>
                  </c:pt>
                </c:lvl>
                <c:lvl>
                  <c:pt idx="0">
                    <c:v>Encryption</c:v>
                  </c:pt>
                  <c:pt idx="5">
                    <c:v> </c:v>
                  </c:pt>
                  <c:pt idx="6">
                    <c:v>Password Vault/Keychain</c:v>
                  </c:pt>
                </c:lvl>
              </c:multiLvlStrCache>
            </c:multiLvlStrRef>
          </c:cat>
          <c:val>
            <c:numRef>
              <c:f>encrypt!$P$77:$P$87</c:f>
              <c:numCache>
                <c:formatCode>0.0%</c:formatCode>
                <c:ptCount val="11"/>
                <c:pt idx="0">
                  <c:v>0.31764705882352923</c:v>
                </c:pt>
                <c:pt idx="1">
                  <c:v>0.2592592592592593</c:v>
                </c:pt>
                <c:pt idx="2">
                  <c:v>0.32432432432432656</c:v>
                </c:pt>
                <c:pt idx="3">
                  <c:v>0.38805970149253732</c:v>
                </c:pt>
                <c:pt idx="4">
                  <c:v>0.30696202531645772</c:v>
                </c:pt>
                <c:pt idx="6">
                  <c:v>0.22857142857142917</c:v>
                </c:pt>
                <c:pt idx="7">
                  <c:v>0.31481481481481777</c:v>
                </c:pt>
                <c:pt idx="8">
                  <c:v>0.29729729729729731</c:v>
                </c:pt>
                <c:pt idx="9">
                  <c:v>0.23134328358209075</c:v>
                </c:pt>
                <c:pt idx="10">
                  <c:v>0.189873417721519</c:v>
                </c:pt>
              </c:numCache>
            </c:numRef>
          </c:val>
        </c:ser>
        <c:ser>
          <c:idx val="2"/>
          <c:order val="2"/>
          <c:tx>
            <c:strRef>
              <c:f>encrypt!$Q$76</c:f>
              <c:strCache>
                <c:ptCount val="1"/>
                <c:pt idx="0">
                  <c:v>Unsure</c:v>
                </c:pt>
              </c:strCache>
            </c:strRef>
          </c:tx>
          <c:cat>
            <c:multiLvlStrRef>
              <c:f>encrypt!$M$77:$N$87</c:f>
              <c:multiLvlStrCache>
                <c:ptCount val="11"/>
                <c:lvl>
                  <c:pt idx="0">
                    <c:v>Overall</c:v>
                  </c:pt>
                  <c:pt idx="1">
                    <c:v>Male, tech</c:v>
                  </c:pt>
                  <c:pt idx="2">
                    <c:v>Female, tech</c:v>
                  </c:pt>
                  <c:pt idx="3">
                    <c:v>Male, non-tech</c:v>
                  </c:pt>
                  <c:pt idx="4">
                    <c:v>Female, non-tech</c:v>
                  </c:pt>
                  <c:pt idx="6">
                    <c:v>Overall</c:v>
                  </c:pt>
                  <c:pt idx="7">
                    <c:v>Male, tech</c:v>
                  </c:pt>
                  <c:pt idx="8">
                    <c:v>Female, tech</c:v>
                  </c:pt>
                  <c:pt idx="9">
                    <c:v>Male, non-tech</c:v>
                  </c:pt>
                  <c:pt idx="10">
                    <c:v>Female, non-tech</c:v>
                  </c:pt>
                </c:lvl>
                <c:lvl>
                  <c:pt idx="0">
                    <c:v>Encryption</c:v>
                  </c:pt>
                  <c:pt idx="5">
                    <c:v> </c:v>
                  </c:pt>
                  <c:pt idx="6">
                    <c:v>Password Vault/Keychain</c:v>
                  </c:pt>
                </c:lvl>
              </c:multiLvlStrCache>
            </c:multiLvlStrRef>
          </c:cat>
          <c:val>
            <c:numRef>
              <c:f>encrypt!$Q$77:$Q$87</c:f>
              <c:numCache>
                <c:formatCode>0.0%</c:formatCode>
                <c:ptCount val="11"/>
                <c:pt idx="0">
                  <c:v>0.24537815126050419</c:v>
                </c:pt>
                <c:pt idx="1">
                  <c:v>4.6296296296296488E-2</c:v>
                </c:pt>
                <c:pt idx="2">
                  <c:v>5.4054054054054092E-2</c:v>
                </c:pt>
                <c:pt idx="3">
                  <c:v>0.14179104477611998</c:v>
                </c:pt>
                <c:pt idx="4">
                  <c:v>0.379746835443038</c:v>
                </c:pt>
                <c:pt idx="6">
                  <c:v>0.18991596638655514</c:v>
                </c:pt>
                <c:pt idx="7">
                  <c:v>3.7037037037037056E-2</c:v>
                </c:pt>
                <c:pt idx="8">
                  <c:v>8.1081081081081086E-2</c:v>
                </c:pt>
                <c:pt idx="9">
                  <c:v>0.18656716417910532</c:v>
                </c:pt>
                <c:pt idx="10">
                  <c:v>0.25632911392405261</c:v>
                </c:pt>
              </c:numCache>
            </c:numRef>
          </c:val>
        </c:ser>
        <c:gapWidth val="75"/>
        <c:overlap val="100"/>
        <c:axId val="61778560"/>
        <c:axId val="61784448"/>
      </c:barChart>
      <c:catAx>
        <c:axId val="61778560"/>
        <c:scaling>
          <c:orientation val="maxMin"/>
        </c:scaling>
        <c:axPos val="l"/>
        <c:majorTickMark val="none"/>
        <c:tickLblPos val="nextTo"/>
        <c:crossAx val="61784448"/>
        <c:crosses val="autoZero"/>
        <c:auto val="1"/>
        <c:lblAlgn val="ctr"/>
        <c:lblOffset val="100"/>
      </c:catAx>
      <c:valAx>
        <c:axId val="61784448"/>
        <c:scaling>
          <c:orientation val="minMax"/>
          <c:max val="1"/>
        </c:scaling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of participants</a:t>
                </a:r>
              </a:p>
            </c:rich>
          </c:tx>
          <c:layout/>
        </c:title>
        <c:numFmt formatCode="0%" sourceLinked="0"/>
        <c:tickLblPos val="nextTo"/>
        <c:crossAx val="61778560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/>
      <c:barChart>
        <c:barDir val="bar"/>
        <c:grouping val="stacked"/>
        <c:ser>
          <c:idx val="0"/>
          <c:order val="0"/>
          <c:tx>
            <c:strRef>
              <c:f>comply!$AA$7</c:f>
              <c:strCache>
                <c:ptCount val="1"/>
                <c:pt idx="0">
                  <c:v>Always agree</c:v>
                </c:pt>
              </c:strCache>
            </c:strRef>
          </c:tx>
          <c:cat>
            <c:multiLvlStrRef>
              <c:f>comply!$Y$8:$Z$14</c:f>
              <c:multiLvlStrCache>
                <c:ptCount val="7"/>
                <c:lvl>
                  <c:pt idx="0">
                    <c:v>Overall</c:v>
                  </c:pt>
                  <c:pt idx="1">
                    <c:v>Tech</c:v>
                  </c:pt>
                  <c:pt idx="2">
                    <c:v>Non-tech</c:v>
                  </c:pt>
                  <c:pt idx="4">
                    <c:v>Overall</c:v>
                  </c:pt>
                  <c:pt idx="5">
                    <c:v>Tech</c:v>
                  </c:pt>
                  <c:pt idx="6">
                    <c:v>Non-tech</c:v>
                  </c:pt>
                </c:lvl>
                <c:lvl>
                  <c:pt idx="0">
                    <c:v>Comply with OS</c:v>
                  </c:pt>
                  <c:pt idx="3">
                    <c:v> </c:v>
                  </c:pt>
                  <c:pt idx="4">
                    <c:v>Comply with apps</c:v>
                  </c:pt>
                </c:lvl>
              </c:multiLvlStrCache>
            </c:multiLvlStrRef>
          </c:cat>
          <c:val>
            <c:numRef>
              <c:f>comply!$AA$8:$AA$14</c:f>
              <c:numCache>
                <c:formatCode>0.0%</c:formatCode>
                <c:ptCount val="7"/>
                <c:pt idx="0">
                  <c:v>0.37983193277310928</c:v>
                </c:pt>
                <c:pt idx="1">
                  <c:v>0.36551724137931157</c:v>
                </c:pt>
                <c:pt idx="2">
                  <c:v>0.38444444444444592</c:v>
                </c:pt>
                <c:pt idx="4">
                  <c:v>0.60672268907563021</c:v>
                </c:pt>
                <c:pt idx="5">
                  <c:v>0.62758620689655176</c:v>
                </c:pt>
                <c:pt idx="6">
                  <c:v>0.60000000000000064</c:v>
                </c:pt>
              </c:numCache>
            </c:numRef>
          </c:val>
        </c:ser>
        <c:ser>
          <c:idx val="1"/>
          <c:order val="1"/>
          <c:tx>
            <c:strRef>
              <c:f>comply!$AB$7</c:f>
              <c:strCache>
                <c:ptCount val="1"/>
                <c:pt idx="0">
                  <c:v>Always disagree</c:v>
                </c:pt>
              </c:strCache>
            </c:strRef>
          </c:tx>
          <c:cat>
            <c:multiLvlStrRef>
              <c:f>comply!$Y$8:$Z$14</c:f>
              <c:multiLvlStrCache>
                <c:ptCount val="7"/>
                <c:lvl>
                  <c:pt idx="0">
                    <c:v>Overall</c:v>
                  </c:pt>
                  <c:pt idx="1">
                    <c:v>Tech</c:v>
                  </c:pt>
                  <c:pt idx="2">
                    <c:v>Non-tech</c:v>
                  </c:pt>
                  <c:pt idx="4">
                    <c:v>Overall</c:v>
                  </c:pt>
                  <c:pt idx="5">
                    <c:v>Tech</c:v>
                  </c:pt>
                  <c:pt idx="6">
                    <c:v>Non-tech</c:v>
                  </c:pt>
                </c:lvl>
                <c:lvl>
                  <c:pt idx="0">
                    <c:v>Comply with OS</c:v>
                  </c:pt>
                  <c:pt idx="3">
                    <c:v> </c:v>
                  </c:pt>
                  <c:pt idx="4">
                    <c:v>Comply with apps</c:v>
                  </c:pt>
                </c:lvl>
              </c:multiLvlStrCache>
            </c:multiLvlStrRef>
          </c:cat>
          <c:val>
            <c:numRef>
              <c:f>comply!$AB$8:$AB$14</c:f>
              <c:numCache>
                <c:formatCode>0.0%</c:formatCode>
                <c:ptCount val="7"/>
                <c:pt idx="0">
                  <c:v>3.5294117647058851E-2</c:v>
                </c:pt>
                <c:pt idx="1">
                  <c:v>1.3793103448275909E-2</c:v>
                </c:pt>
                <c:pt idx="2">
                  <c:v>4.2222222222222314E-2</c:v>
                </c:pt>
                <c:pt idx="4">
                  <c:v>1.8487394957983197E-2</c:v>
                </c:pt>
                <c:pt idx="5">
                  <c:v>2.7586206896551741E-2</c:v>
                </c:pt>
                <c:pt idx="6">
                  <c:v>1.5555555555555581E-2</c:v>
                </c:pt>
              </c:numCache>
            </c:numRef>
          </c:val>
        </c:ser>
        <c:ser>
          <c:idx val="2"/>
          <c:order val="2"/>
          <c:tx>
            <c:strRef>
              <c:f>comply!$AC$7</c:f>
              <c:strCache>
                <c:ptCount val="1"/>
                <c:pt idx="0">
                  <c:v>Find out more</c:v>
                </c:pt>
              </c:strCache>
            </c:strRef>
          </c:tx>
          <c:cat>
            <c:multiLvlStrRef>
              <c:f>comply!$Y$8:$Z$14</c:f>
              <c:multiLvlStrCache>
                <c:ptCount val="7"/>
                <c:lvl>
                  <c:pt idx="0">
                    <c:v>Overall</c:v>
                  </c:pt>
                  <c:pt idx="1">
                    <c:v>Tech</c:v>
                  </c:pt>
                  <c:pt idx="2">
                    <c:v>Non-tech</c:v>
                  </c:pt>
                  <c:pt idx="4">
                    <c:v>Overall</c:v>
                  </c:pt>
                  <c:pt idx="5">
                    <c:v>Tech</c:v>
                  </c:pt>
                  <c:pt idx="6">
                    <c:v>Non-tech</c:v>
                  </c:pt>
                </c:lvl>
                <c:lvl>
                  <c:pt idx="0">
                    <c:v>Comply with OS</c:v>
                  </c:pt>
                  <c:pt idx="3">
                    <c:v> </c:v>
                  </c:pt>
                  <c:pt idx="4">
                    <c:v>Comply with apps</c:v>
                  </c:pt>
                </c:lvl>
              </c:multiLvlStrCache>
            </c:multiLvlStrRef>
          </c:cat>
          <c:val>
            <c:numRef>
              <c:f>comply!$AC$8:$AC$14</c:f>
              <c:numCache>
                <c:formatCode>0.0%</c:formatCode>
                <c:ptCount val="7"/>
                <c:pt idx="0">
                  <c:v>0.5798319327731124</c:v>
                </c:pt>
                <c:pt idx="1">
                  <c:v>0.62068965517241625</c:v>
                </c:pt>
                <c:pt idx="2">
                  <c:v>0.56666666666666654</c:v>
                </c:pt>
                <c:pt idx="4">
                  <c:v>0.37478991596638755</c:v>
                </c:pt>
                <c:pt idx="5">
                  <c:v>0.34482758620689791</c:v>
                </c:pt>
                <c:pt idx="6">
                  <c:v>0.38444444444444592</c:v>
                </c:pt>
              </c:numCache>
            </c:numRef>
          </c:val>
        </c:ser>
        <c:gapWidth val="75"/>
        <c:overlap val="100"/>
        <c:axId val="61695872"/>
        <c:axId val="61697408"/>
      </c:barChart>
      <c:catAx>
        <c:axId val="61695872"/>
        <c:scaling>
          <c:orientation val="maxMin"/>
        </c:scaling>
        <c:axPos val="l"/>
        <c:majorTickMark val="none"/>
        <c:tickLblPos val="nextTo"/>
        <c:crossAx val="61697408"/>
        <c:crosses val="autoZero"/>
        <c:auto val="1"/>
        <c:lblAlgn val="ctr"/>
        <c:lblOffset val="100"/>
      </c:catAx>
      <c:valAx>
        <c:axId val="61697408"/>
        <c:scaling>
          <c:orientation val="minMax"/>
          <c:max val="1"/>
        </c:scaling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of participants</a:t>
                </a:r>
              </a:p>
            </c:rich>
          </c:tx>
          <c:layout/>
        </c:title>
        <c:numFmt formatCode="0%" sourceLinked="0"/>
        <c:tickLblPos val="nextTo"/>
        <c:crossAx val="61695872"/>
        <c:crossesAt val="1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F8812-4F49-4CB1-AE2F-48393AC71EE6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D6283-8ADD-4C28-8AE6-28E014970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6283-8ADD-4C28-8AE6-28E01497025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F16F-79DA-42CF-934E-C4153D5A0D93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60FB-D0DC-4FC1-8947-E0818E7B2301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B20B-474B-41A3-80F8-144390EE92EA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9602-9DA5-4235-A551-7704D904FA8B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57891-49D0-4661-83F0-6D367C43F18E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9440D-8B71-4AA7-9938-1A43B14F39B7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8F91-07B9-4B51-9100-116FD7A98568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4566-9E6E-4A3D-B5BD-790EA9AC5576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4F8F-FC73-43AA-9DD3-EF37EF35E9D8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84977-AF5A-4AAB-9A5F-FF38CC34AE59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219-2211-4C76-A600-579DF0875746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32E9D-6052-4AFC-B0C5-4FD44A65765C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0320F-E7FE-4B3E-BDAE-F182E161F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Mobile Usage Patterns </a:t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and Privacy Implications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Michael Mitchell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March 27, 2015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52400" y="5257800"/>
            <a:ext cx="5334000" cy="32766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Ratnesh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Patidar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Parteek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Singh, An-I Wang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Florida State University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800600" y="5257800"/>
            <a:ext cx="44196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en-US" sz="2400" dirty="0" err="1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Reiher</a:t>
            </a:r>
            <a:endParaRPr lang="en-US" sz="2400" dirty="0" smtClean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University of California, Los Angeles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Device Ownership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 hardware preference play a role in mobility or privacy?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Relationship between brands and behaviors?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Men, tech-savvy users, and minorities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Own Android devices (up to 20%)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Own Windows laptops (up to 19%)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Brand Homogeneity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Participant brand loyalty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iPhone owners more frequently own an Apple laptop or tablet (by up to 28%)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Android owners more frequently own an Android tablet (by 15%)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pronounced in FSU data set</a:t>
            </a:r>
          </a:p>
          <a:p>
            <a:pPr lvl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iPhone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owners more frequently own Apple laptops and tablets (by up to 40%)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Computing Locations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Most Common Public &amp; Private Tasks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98386" y="4419600"/>
            <a:ext cx="402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Top 5 tasks significantly more frequent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486400" y="36576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581400" y="4876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14800" y="4648200"/>
            <a:ext cx="444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Most have little difference in public/private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6200" y="1371600"/>
            <a:ext cx="7467600" cy="22860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2743200" y="3657600"/>
            <a:ext cx="762000" cy="23622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9" grpId="0"/>
      <p:bldP spid="20" grpId="0" animBg="1"/>
      <p:bldP spid="20" grpId="1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Categorical Public &amp; Private Tasks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023114" y="4560332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95600" y="3352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Top 2 categories significantly more frequent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419600" y="2667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85114" y="4419600"/>
            <a:ext cx="444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Most have little difference in public/private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6200" y="1371600"/>
            <a:ext cx="7086600" cy="12954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V="1">
            <a:off x="1905000" y="2743200"/>
            <a:ext cx="990600" cy="32004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4" grpId="0"/>
      <p:bldP spid="19" grpId="0" animBg="1"/>
      <p:bldP spid="19" grpId="1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Public &amp; Private Tasks by Risk Level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15000" y="2069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More  often in private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343400" y="22860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715000" y="22860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05200" y="496466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Little difference in public/private?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667000" y="5193268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Public &amp; Private Activity Overall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Behavioral differences in public and private among groups not statistically significant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Genders, technical backgrounds, and ethnicities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few exceptions: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Women use social networking more frequently than men in public and private (up to 40%)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Tech-savvy users more likely to email in public and private (up to 24%),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Who Makes Users Change Behavior?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638800" y="2895600"/>
            <a:ext cx="0" cy="2514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67400" y="2971800"/>
            <a:ext cx="1571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More familiar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4876800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Less familiar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4648200"/>
            <a:ext cx="3158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 10% Never change behavior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>
            <a:off x="3810000" y="4832866"/>
            <a:ext cx="990600" cy="8059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 flipV="1">
            <a:off x="1371600" y="5562600"/>
            <a:ext cx="2362200" cy="4572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5" grpId="0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Usage of Privacy Enhancing Tools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39000" y="494407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Differences less pronounced for password vaults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867400" y="54864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19800" y="26670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91400" y="19812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Technical background more likely to encrypt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4800600" y="4572000"/>
            <a:ext cx="990600" cy="21336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V="1">
            <a:off x="5257800" y="2362200"/>
            <a:ext cx="762000" cy="11430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OS &amp; App Permission Compliance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67000" y="4126468"/>
            <a:ext cx="4341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More likely to comply with apps than OS?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334000" y="4495800"/>
            <a:ext cx="3048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4267200" y="32004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flipV="1">
            <a:off x="3276600" y="2057400"/>
            <a:ext cx="838200" cy="19812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4419600" y="4724400"/>
            <a:ext cx="838200" cy="19812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Privacy is a major concern for pervasive &amp; mobile computing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Current understanding incomplete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Subjective nature of privacy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Automatic detection limited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 to understand what privacy actually means to people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Make the right tools to fix the right 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Implications of Apple Ownership?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Compared to Android owners, Apple users: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devices more in public locations (up to 16%)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their devices more for most social mobile computing tasks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Texting, e-mailing, and social networking (up to 63%)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less regard for security</a:t>
            </a:r>
          </a:p>
          <a:p>
            <a:pPr lvl="2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WiFi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- 86%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iPhone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owners use open, public networks without security, (6% above average)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Less likely to use encryption (by 7%)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Survey Lessons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Survey speaks to user attitudes towards privacy, not necessarily actual behavior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 attitudes critical in determining success of a privacy or security measure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important to a privacy mechanism’s success as the technical details of how it works?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 for developers of mobile and pervasive privacy preserving mechanisms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Privacy Implications on Systems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Users are far more concerned about protecting their privacy from familiar people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Parents twice the privacy threat as strangers?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Perhaps privacy preserving mechanisms designed to protect against family and friends?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Researchers must ensure that their goals align with users’ real privacy desires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Privacy, Trust, Anonymity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Results suggest that trust and privacy are largely orthogonal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Those most trusted are also the most feared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Perhaps perception of anonymity towards strangers?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False sense of security could face serious consequences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On-going/Future Work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Reported behavior = actual behavior?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On-going long term usage study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35 selected users over three months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Developed “Big Brother” Android firmware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Tracks location, usage, histories, etc.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Compare actual usage with user reported changes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if users actually behave how they claim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Users not concerned about preserving mobile privacy?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 tech-savvy users do not alter their behavior based on their surroundings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Obvious critical question: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Users unaware of the risks? Or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Aware and simply do not care?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users don’t care about privacy, only the least intrusive mechanisms will succeed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Philosophically, is it even our business to care?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5075237"/>
            <a:ext cx="8229600" cy="17827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interaction with human subjects was approved by the Florida State University IRB Human Subjects Committee, approval number 2013.10175.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work is sponsored by NSF CNS-1065127.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Opinions, findings, and conclusions or recommendations expressed in this document do not necessarily reflect the views of the NSF, FSU, UCLA, or the U.S. government.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1447800"/>
            <a:ext cx="7772400" cy="320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Mobile Usage Patterns </a:t>
            </a:r>
            <a:br>
              <a:rPr kumimoji="0" lang="en-US" sz="5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Privacy Implications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Michael Mitchell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mitchel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l@cs.fsu.edu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Overview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Empirical data on user privacy behavior limited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Conducted a survey-based study of ~600 users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Major findings include: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(1) People exercise little caution preserving mobile privacy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(2) Privacy is not equal to trust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(3) Users underestimate mobile app privacy threats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(4) Users’ understanding of privacy is different from that of the security community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Research Questions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rimary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survey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examine how mobile users feel about privacy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does it mean to be private?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users alter computing behavior in certain environments?  Around certain people?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goal: understand user behavior and general mobility patterns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Where, when, and how mobile devices are used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 gender, ethnicity, age, income, choices of technology, or technical sophistication influence behavior?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Background &amp; Early Challenges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Privacy subjective, requires human interaction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 Subject (IRB) Approval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Participant recruitment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Participant motivation and compensation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Mobile Usage Questionnaire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~100 questions in total via mobile app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&amp; web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Questions cover: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Background, demographics, hardware ownership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Computing tasks performed by location in public and private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Where/when/why behavior changes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Usage of privacy/security tools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$1000 was allocated for prizes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Chance to win one of 66 $15 Starbucks gift cards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Participant</a:t>
            </a:r>
            <a:r>
              <a:rPr lang="en-US" baseline="0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 Demographics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FSU Survey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292 total participants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Median age of 22; 6 years computing experience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Craigslist Survey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303 total participants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Median age of 27; 6 years computing experience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Few differences observed between surveys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Unless otherwise noted all results reflective of combined 595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Participant Demographics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9D3A5"/>
                </a:solidFill>
                <a:latin typeface="Times New Roman" pitchFamily="18" charset="0"/>
                <a:cs typeface="Times New Roman" pitchFamily="18" charset="0"/>
              </a:rPr>
              <a:t>Device Market Share</a:t>
            </a:r>
            <a:endParaRPr lang="en-US" dirty="0">
              <a:solidFill>
                <a:srgbClr val="D9D3A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Phones &amp; tablets of survey participants reflect U.S. market share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Within 7% of target demographics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Slightly more Apple, slightly fewer Android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quite as reflective of laptops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Fewer Windows users (by 28%)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Apple (by 21%) and Linux users (by 7%)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320F-E7FE-4B3E-BDAE-F182E161F8D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9884</TotalTime>
  <Words>1127</Words>
  <Application>Microsoft Office PowerPoint</Application>
  <PresentationFormat>On-screen Show (4:3)</PresentationFormat>
  <Paragraphs>201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Mobile Usage Patterns  and Privacy Implications  Michael Mitchell March 27, 2015</vt:lpstr>
      <vt:lpstr>Introduction</vt:lpstr>
      <vt:lpstr>Overview</vt:lpstr>
      <vt:lpstr>Research Questions</vt:lpstr>
      <vt:lpstr>Background &amp; Early Challenges</vt:lpstr>
      <vt:lpstr>Mobile Usage Questionnaire</vt:lpstr>
      <vt:lpstr>Participant Demographics</vt:lpstr>
      <vt:lpstr>Participant Demographics</vt:lpstr>
      <vt:lpstr>Device Market Share</vt:lpstr>
      <vt:lpstr>Device Ownership</vt:lpstr>
      <vt:lpstr>Brand Homogeneity</vt:lpstr>
      <vt:lpstr>Computing Locations</vt:lpstr>
      <vt:lpstr>Most Common Public &amp; Private Tasks</vt:lpstr>
      <vt:lpstr>Categorical Public &amp; Private Tasks</vt:lpstr>
      <vt:lpstr>Public &amp; Private Tasks by Risk Level</vt:lpstr>
      <vt:lpstr>Public &amp; Private Activity Overall</vt:lpstr>
      <vt:lpstr>Who Makes Users Change Behavior?</vt:lpstr>
      <vt:lpstr>Usage of Privacy Enhancing Tools</vt:lpstr>
      <vt:lpstr>OS &amp; App Permission Compliance</vt:lpstr>
      <vt:lpstr>Implications of Apple Ownership?</vt:lpstr>
      <vt:lpstr>Survey Lessons</vt:lpstr>
      <vt:lpstr>Privacy Implications on Systems</vt:lpstr>
      <vt:lpstr>Privacy, Trust, Anonymity</vt:lpstr>
      <vt:lpstr>On-going/Future Work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subject data points are hard to get (and expensive too)</dc:title>
  <dc:creator>Michael Mitchell</dc:creator>
  <cp:lastModifiedBy>Michael Mitchell</cp:lastModifiedBy>
  <cp:revision>379</cp:revision>
  <dcterms:created xsi:type="dcterms:W3CDTF">2013-02-15T01:38:03Z</dcterms:created>
  <dcterms:modified xsi:type="dcterms:W3CDTF">2015-07-16T19:18:13Z</dcterms:modified>
</cp:coreProperties>
</file>