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76" r:id="rId4"/>
    <p:sldId id="278" r:id="rId5"/>
    <p:sldId id="271" r:id="rId6"/>
    <p:sldId id="270" r:id="rId7"/>
    <p:sldId id="280" r:id="rId8"/>
    <p:sldId id="281" r:id="rId9"/>
    <p:sldId id="282" r:id="rId10"/>
    <p:sldId id="260" r:id="rId11"/>
    <p:sldId id="261" r:id="rId12"/>
    <p:sldId id="263" r:id="rId13"/>
    <p:sldId id="264" r:id="rId14"/>
    <p:sldId id="265" r:id="rId15"/>
    <p:sldId id="266" r:id="rId16"/>
    <p:sldId id="267" r:id="rId17"/>
    <p:sldId id="262" r:id="rId18"/>
    <p:sldId id="257" r:id="rId19"/>
    <p:sldId id="258" r:id="rId20"/>
    <p:sldId id="259" r:id="rId21"/>
    <p:sldId id="268" r:id="rId22"/>
    <p:sldId id="269" r:id="rId23"/>
    <p:sldId id="277" r:id="rId24"/>
    <p:sldId id="272" r:id="rId25"/>
    <p:sldId id="273" r:id="rId26"/>
    <p:sldId id="274" r:id="rId27"/>
    <p:sldId id="27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4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732E-6BD0-4EEB-BD62-1DB547C079D4}" type="datetimeFigureOut">
              <a:rPr lang="en-US" smtClean="0"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3FC3-E22A-4309-9E98-8D8671D5D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732E-6BD0-4EEB-BD62-1DB547C079D4}" type="datetimeFigureOut">
              <a:rPr lang="en-US" smtClean="0"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3FC3-E22A-4309-9E98-8D8671D5D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732E-6BD0-4EEB-BD62-1DB547C079D4}" type="datetimeFigureOut">
              <a:rPr lang="en-US" smtClean="0"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3FC3-E22A-4309-9E98-8D8671D5D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732E-6BD0-4EEB-BD62-1DB547C079D4}" type="datetimeFigureOut">
              <a:rPr lang="en-US" smtClean="0"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3FC3-E22A-4309-9E98-8D8671D5D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732E-6BD0-4EEB-BD62-1DB547C079D4}" type="datetimeFigureOut">
              <a:rPr lang="en-US" smtClean="0"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3FC3-E22A-4309-9E98-8D8671D5D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732E-6BD0-4EEB-BD62-1DB547C079D4}" type="datetimeFigureOut">
              <a:rPr lang="en-US" smtClean="0"/>
              <a:t>8/18/2009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3FC3-E22A-4309-9E98-8D8671D5D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732E-6BD0-4EEB-BD62-1DB547C079D4}" type="datetimeFigureOut">
              <a:rPr lang="en-US" smtClean="0"/>
              <a:t>8/18/2009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3FC3-E22A-4309-9E98-8D8671D5D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732E-6BD0-4EEB-BD62-1DB547C079D4}" type="datetimeFigureOut">
              <a:rPr lang="en-US" smtClean="0"/>
              <a:t>8/18/2009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3FC3-E22A-4309-9E98-8D8671D5D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732E-6BD0-4EEB-BD62-1DB547C079D4}" type="datetimeFigureOut">
              <a:rPr lang="en-US" smtClean="0"/>
              <a:t>8/18/2009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3FC3-E22A-4309-9E98-8D8671D5D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732E-6BD0-4EEB-BD62-1DB547C079D4}" type="datetimeFigureOut">
              <a:rPr lang="en-US" smtClean="0"/>
              <a:t>8/18/2009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3FC3-E22A-4309-9E98-8D8671D5D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5732E-6BD0-4EEB-BD62-1DB547C079D4}" type="datetimeFigureOut">
              <a:rPr lang="en-US" smtClean="0"/>
              <a:t>8/18/2009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3FC3-E22A-4309-9E98-8D8671D5D4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5732E-6BD0-4EEB-BD62-1DB547C079D4}" type="datetimeFigureOut">
              <a:rPr lang="en-US" smtClean="0"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33FC3-E22A-4309-9E98-8D8671D5D4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fsu.edu/ugcc/interim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fsu.edu/ugc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spring2009survey.xlsx" TargetMode="External"/><Relationship Id="rId2" Type="http://schemas.openxmlformats.org/officeDocument/2006/relationships/hyperlink" Target="http://www.cs.fsu.edu/ugcc/smalcs09/survey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fsu.edu/ugcc/minutes/ugsac_02_10_09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Undergradute</a:t>
            </a:r>
            <a:r>
              <a:rPr lang="en-US" dirty="0" smtClean="0"/>
              <a:t> Curriculum Assessment/Evaluation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Ted Baker</a:t>
            </a:r>
          </a:p>
          <a:p>
            <a:r>
              <a:rPr lang="en-US" dirty="0" smtClean="0"/>
              <a:t>CS Faculty Workshop</a:t>
            </a:r>
          </a:p>
          <a:p>
            <a:r>
              <a:rPr lang="en-US" dirty="0" smtClean="0"/>
              <a:t>18 August 2009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Accreditation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Interim report submitted in June, now being reviewed by ABET/CAC representative.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You can read the report if you go to </a:t>
            </a:r>
            <a:r>
              <a:rPr lang="en-US" dirty="0" smtClean="0">
                <a:hlinkClick r:id="rId2"/>
              </a:rPr>
              <a:t>http://www.cs.fsu.edu/ugcc/interim.pdf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Username/password = </a:t>
            </a:r>
            <a:r>
              <a:rPr lang="en-US" dirty="0" err="1" smtClean="0"/>
              <a:t>smalcs</a:t>
            </a:r>
            <a:r>
              <a:rPr lang="en-US" dirty="0" smtClean="0"/>
              <a:t>/</a:t>
            </a:r>
            <a:r>
              <a:rPr lang="en-US" dirty="0" err="1" smtClean="0"/>
              <a:t>smalcs</a:t>
            </a:r>
            <a:endParaRPr lang="en-US" dirty="0" smtClean="0"/>
          </a:p>
          <a:p>
            <a:r>
              <a:rPr lang="en-US" dirty="0" smtClean="0"/>
              <a:t>If this report is approved (in July 2010), we will be approved for another 4 years.</a:t>
            </a:r>
          </a:p>
          <a:p>
            <a:r>
              <a:rPr lang="en-US" dirty="0" smtClean="0"/>
              <a:t>Otherwise, we would probably be asked to do another interim report in June 2011.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in the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Coverage of social and ethical issues related to computing.</a:t>
            </a:r>
          </a:p>
          <a:p>
            <a:r>
              <a:rPr lang="en-US" dirty="0" smtClean="0"/>
              <a:t>Adequacy of elective offerings.</a:t>
            </a:r>
          </a:p>
          <a:p>
            <a:r>
              <a:rPr lang="en-US" dirty="0" smtClean="0"/>
              <a:t>Sufficiency of university resources.</a:t>
            </a:r>
          </a:p>
          <a:p>
            <a:r>
              <a:rPr lang="en-US" dirty="0" smtClean="0"/>
              <a:t>Outcomes and assessment process.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&amp; Social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Added material to DB and SE courses</a:t>
            </a:r>
          </a:p>
          <a:p>
            <a:r>
              <a:rPr lang="en-US" dirty="0" smtClean="0"/>
              <a:t>Created new course, CIS4250</a:t>
            </a:r>
          </a:p>
          <a:p>
            <a:r>
              <a:rPr lang="en-US" dirty="0" smtClean="0"/>
              <a:t>This addresses the ABET complaint, but</a:t>
            </a:r>
            <a:endParaRPr lang="en-US" dirty="0" smtClean="0"/>
          </a:p>
          <a:p>
            <a:pPr lvl="1"/>
            <a:r>
              <a:rPr lang="en-US" dirty="0" smtClean="0"/>
              <a:t>DB and SE course treatment is now duplicative</a:t>
            </a:r>
          </a:p>
          <a:p>
            <a:pPr lvl="1"/>
            <a:r>
              <a:rPr lang="en-US" dirty="0" smtClean="0"/>
              <a:t>It can’t be phased out until grandfathered students graduate,</a:t>
            </a:r>
          </a:p>
          <a:p>
            <a:pPr lvl="1"/>
            <a:r>
              <a:rPr lang="en-US" dirty="0" smtClean="0"/>
              <a:t>and we find a way to handle distance students.</a:t>
            </a:r>
          </a:p>
          <a:p>
            <a:pPr lvl="1"/>
            <a:r>
              <a:rPr lang="en-US" dirty="0" smtClean="0"/>
              <a:t>Distance students can’t do oral debates.</a:t>
            </a:r>
          </a:p>
          <a:p>
            <a:pPr lvl="1"/>
            <a:r>
              <a:rPr lang="en-US" dirty="0" smtClean="0"/>
              <a:t>Oral debates can’t be made optional for CIS4250, since it is an “oral competency” course for SACS accreditation purposes.</a:t>
            </a:r>
          </a:p>
          <a:p>
            <a:r>
              <a:rPr lang="en-US" dirty="0" smtClean="0"/>
              <a:t>One idea:</a:t>
            </a:r>
          </a:p>
          <a:p>
            <a:pPr lvl="1"/>
            <a:r>
              <a:rPr lang="en-US" dirty="0" smtClean="0"/>
              <a:t>Create another ethics course, related to computing (maybe only 2 hrs, maybe only DL, maybe only taught by adjuncts)</a:t>
            </a:r>
          </a:p>
          <a:p>
            <a:pPr lvl="1"/>
            <a:r>
              <a:rPr lang="en-US" dirty="0" smtClean="0"/>
              <a:t>Students who take that course must also take SPC2600 to cover oral competency requirement.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Elective Offerings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This is partly a student perception problem.</a:t>
            </a:r>
          </a:p>
          <a:p>
            <a:r>
              <a:rPr lang="en-US" dirty="0" smtClean="0"/>
              <a:t>Report shows that we actually are offering more electives than the institution of the chair of the team that made the criticism.</a:t>
            </a:r>
          </a:p>
          <a:p>
            <a:r>
              <a:rPr lang="en-US" dirty="0" smtClean="0"/>
              <a:t>Remaining issues:</a:t>
            </a:r>
          </a:p>
          <a:p>
            <a:pPr lvl="1"/>
            <a:r>
              <a:rPr lang="en-US" dirty="0" smtClean="0"/>
              <a:t>Many are not practically available to most students, due to tough prerequisites (dual-listed graduate courses, other electives as prerequisite, senior-level courses as pre-requisite)</a:t>
            </a:r>
          </a:p>
          <a:p>
            <a:pPr lvl="1"/>
            <a:r>
              <a:rPr lang="en-US" dirty="0" smtClean="0"/>
              <a:t>Distance students have fewer options</a:t>
            </a:r>
          </a:p>
          <a:p>
            <a:r>
              <a:rPr lang="en-US" dirty="0" smtClean="0"/>
              <a:t>What we are doing:</a:t>
            </a:r>
          </a:p>
          <a:p>
            <a:pPr lvl="1"/>
            <a:r>
              <a:rPr lang="en-US" dirty="0" smtClean="0"/>
              <a:t>Offer popular ones, without daunting pre-requisites, more often.</a:t>
            </a:r>
          </a:p>
          <a:p>
            <a:r>
              <a:rPr lang="en-US" dirty="0" smtClean="0"/>
              <a:t>Things we might do:</a:t>
            </a:r>
          </a:p>
          <a:p>
            <a:pPr lvl="1"/>
            <a:r>
              <a:rPr lang="en-US" dirty="0" smtClean="0"/>
              <a:t>Allow students to take some electives out of CS?</a:t>
            </a:r>
          </a:p>
          <a:p>
            <a:pPr lvl="1"/>
            <a:r>
              <a:rPr lang="en-US" dirty="0" smtClean="0"/>
              <a:t>Work with other Florida universities to share distance course offerings?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Adequacy of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ABET reviewers probably thought they  were helping the program, by putting pressure on the FSU administration to replace lost faculty lines.</a:t>
            </a:r>
          </a:p>
          <a:p>
            <a:r>
              <a:rPr lang="en-US" dirty="0" smtClean="0"/>
              <a:t>Our interim report explains effects of current economic distress on the University, and that</a:t>
            </a:r>
          </a:p>
          <a:p>
            <a:r>
              <a:rPr lang="en-US" dirty="0" smtClean="0"/>
              <a:t>we are lucky to have suffered no layoffs, and to have been allowed to replace Ken </a:t>
            </a:r>
            <a:r>
              <a:rPr lang="en-US" dirty="0" err="1" smtClean="0"/>
              <a:t>Baldauf</a:t>
            </a:r>
            <a:r>
              <a:rPr lang="en-US" dirty="0" smtClean="0"/>
              <a:t> and </a:t>
            </a:r>
            <a:r>
              <a:rPr lang="en-US" dirty="0" err="1" smtClean="0"/>
              <a:t>Chrissy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I have explained this also, in person, to the ABET reviewer.</a:t>
            </a:r>
          </a:p>
          <a:p>
            <a:r>
              <a:rPr lang="en-US" dirty="0" smtClean="0"/>
              <a:t>We can hope that ABET will appreciate putting further pressure on FSU will not help.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 have expanded our assessment process.</a:t>
            </a:r>
          </a:p>
          <a:p>
            <a:r>
              <a:rPr lang="en-US" dirty="0" smtClean="0"/>
              <a:t>Tried to combine ABET requirements with SACS/SMALC requirements.</a:t>
            </a:r>
          </a:p>
          <a:p>
            <a:r>
              <a:rPr lang="en-US" dirty="0" smtClean="0"/>
              <a:t>Doubled number of SMALC outcomes</a:t>
            </a:r>
          </a:p>
          <a:p>
            <a:pPr lvl="1"/>
            <a:r>
              <a:rPr lang="en-US" dirty="0" smtClean="0"/>
              <a:t>to cover min. set of ABET/CAC-required outcomes</a:t>
            </a:r>
          </a:p>
          <a:p>
            <a:r>
              <a:rPr lang="en-US" dirty="0" smtClean="0"/>
              <a:t>Added end-of-term instructor course reports</a:t>
            </a:r>
          </a:p>
          <a:p>
            <a:pPr lvl="1"/>
            <a:r>
              <a:rPr lang="en-US" dirty="0" smtClean="0"/>
              <a:t>to provide more useful information for program improvements</a:t>
            </a:r>
          </a:p>
          <a:p>
            <a:r>
              <a:rPr lang="en-US" dirty="0" smtClean="0"/>
              <a:t>Added focus-group meeting with undergraduate students</a:t>
            </a:r>
          </a:p>
          <a:p>
            <a:r>
              <a:rPr lang="en-US" dirty="0" smtClean="0"/>
              <a:t>Added more formal review and reporting process</a:t>
            </a:r>
          </a:p>
          <a:p>
            <a:pPr lvl="1"/>
            <a:r>
              <a:rPr lang="en-US" dirty="0" smtClean="0"/>
              <a:t>including this report, to the workshop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Faculty education.</a:t>
            </a:r>
          </a:p>
          <a:p>
            <a:pPr lvl="1"/>
            <a:r>
              <a:rPr lang="en-US" dirty="0" smtClean="0"/>
              <a:t>Everyone needs to understand the process and the goal.</a:t>
            </a:r>
          </a:p>
          <a:p>
            <a:pPr lvl="1"/>
            <a:r>
              <a:rPr lang="en-US" dirty="0" smtClean="0"/>
              <a:t>Therefore, this talk and more to come.</a:t>
            </a:r>
          </a:p>
          <a:p>
            <a:r>
              <a:rPr lang="en-US" dirty="0" smtClean="0"/>
              <a:t>Increased workload (“death by assessment”)</a:t>
            </a:r>
          </a:p>
          <a:p>
            <a:pPr lvl="1"/>
            <a:r>
              <a:rPr lang="en-US" dirty="0" smtClean="0"/>
              <a:t>Therefore, proposals to come, to reduce load.</a:t>
            </a:r>
          </a:p>
          <a:p>
            <a:r>
              <a:rPr lang="en-US" dirty="0" smtClean="0"/>
              <a:t>Fundamental fallacy in ABET model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We can still make a good faith effort.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“Death by Assessment”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Gathering the assessment data is a lot of work.</a:t>
            </a:r>
          </a:p>
          <a:p>
            <a:r>
              <a:rPr lang="en-US" dirty="0" smtClean="0"/>
              <a:t>This is distracting us from other essential duties, including the evaluation and planning that are supposed to be driven by the assessment process.</a:t>
            </a:r>
          </a:p>
          <a:p>
            <a:r>
              <a:rPr lang="en-US" dirty="0" smtClean="0"/>
              <a:t>Faculty members still do not all understand what is expected.</a:t>
            </a:r>
          </a:p>
          <a:p>
            <a:r>
              <a:rPr lang="en-US" dirty="0" smtClean="0"/>
              <a:t>The DUGS is overwhelmed by the workload.</a:t>
            </a:r>
          </a:p>
          <a:p>
            <a:pPr lvl="1"/>
            <a:r>
              <a:rPr lang="en-US" dirty="0" smtClean="0"/>
              <a:t>The DUGS has already spent more than a man-month at this, dunning for data, meeting with people to explain what is needed, extracting files from e-mails and Web pages, editing, renaming to a standard system, copying into directories, reformatting into .</a:t>
            </a:r>
            <a:r>
              <a:rPr lang="en-US" dirty="0" err="1" smtClean="0"/>
              <a:t>pdf</a:t>
            </a:r>
            <a:r>
              <a:rPr lang="en-US" dirty="0" smtClean="0"/>
              <a:t>, renaming and reformatting them, creating web links to the files, etc.  Moreover, </a:t>
            </a:r>
            <a:r>
              <a:rPr lang="en-US" dirty="0" err="1" smtClean="0"/>
              <a:t>thhis</a:t>
            </a:r>
            <a:r>
              <a:rPr lang="en-US" dirty="0" smtClean="0"/>
              <a:t> manual work is very error-prone.</a:t>
            </a:r>
          </a:p>
          <a:p>
            <a:pPr lvl="1"/>
            <a:r>
              <a:rPr lang="en-US" u="sng" dirty="0" smtClean="0"/>
              <a:t>Much of the supporting data files still need to be populated on our web site, to which the interim report refers.</a:t>
            </a:r>
          </a:p>
          <a:p>
            <a:pPr lvl="1"/>
            <a:r>
              <a:rPr lang="en-US" dirty="0" smtClean="0"/>
              <a:t>The DUGS has been meeting with the webmaster since late fall 2008 to develop an on-line tool that would automate most of this, but the process seems to have stayed on the back burner.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Assessement</a:t>
            </a:r>
            <a:r>
              <a:rPr lang="en-US" dirty="0" smtClean="0"/>
              <a:t>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State Mandated Academic Learning Compacts</a:t>
            </a:r>
          </a:p>
          <a:p>
            <a:pPr lvl="1"/>
            <a:r>
              <a:rPr lang="en-US" dirty="0" smtClean="0"/>
              <a:t>We specify some specific minimal achievements (“student educational outcomes”, and “program outcome”) for our graduating students, which we must assess and report every year.</a:t>
            </a:r>
          </a:p>
          <a:p>
            <a:r>
              <a:rPr lang="en-US" dirty="0" smtClean="0"/>
              <a:t>ABET</a:t>
            </a:r>
          </a:p>
          <a:p>
            <a:pPr lvl="1"/>
            <a:r>
              <a:rPr lang="en-US" dirty="0" smtClean="0"/>
              <a:t>Starts similarly to SMALC, but goes further. </a:t>
            </a:r>
            <a:br>
              <a:rPr lang="en-US" dirty="0" smtClean="0"/>
            </a:br>
            <a:r>
              <a:rPr lang="en-US" dirty="0" smtClean="0"/>
              <a:t>We must demonstrate that we </a:t>
            </a:r>
            <a:r>
              <a:rPr lang="en-US" u="sng" dirty="0"/>
              <a:t>u</a:t>
            </a:r>
            <a:r>
              <a:rPr lang="en-US" u="sng" dirty="0" smtClean="0"/>
              <a:t>se</a:t>
            </a:r>
            <a:r>
              <a:rPr lang="en-US" dirty="0" smtClean="0"/>
              <a:t> the data from assessments as the basis for program improvements.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ABET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Engineering method should be applied to the process of education.</a:t>
            </a:r>
          </a:p>
          <a:p>
            <a:r>
              <a:rPr lang="en-US" dirty="0" smtClean="0"/>
              <a:t>We define a set of desired outcomes for our educational program.</a:t>
            </a:r>
          </a:p>
          <a:p>
            <a:r>
              <a:rPr lang="en-US" dirty="0" smtClean="0"/>
              <a:t>We gather data on how well those outcomes are being achieved.</a:t>
            </a:r>
          </a:p>
          <a:p>
            <a:r>
              <a:rPr lang="en-US" dirty="0" smtClean="0"/>
              <a:t>We review and evaluate the data, which drives our plans to improve our program.</a:t>
            </a:r>
          </a:p>
          <a:p>
            <a:pPr lvl="1"/>
            <a:r>
              <a:rPr lang="en-US" dirty="0" smtClean="0"/>
              <a:t>Not just the instructional process, but also the meta-processes (outcome statements, assessment methods, evaluation process, etc.)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Training for instructors</a:t>
            </a:r>
          </a:p>
          <a:p>
            <a:pPr marL="514350" indent="-514350"/>
            <a:r>
              <a:rPr lang="en-US" dirty="0" smtClean="0"/>
              <a:t>Review of student exit survey responses</a:t>
            </a:r>
          </a:p>
          <a:p>
            <a:pPr marL="514350" indent="-514350"/>
            <a:r>
              <a:rPr lang="en-US" dirty="0" smtClean="0"/>
              <a:t>Accreditation status summary</a:t>
            </a:r>
          </a:p>
          <a:p>
            <a:pPr marL="514350" indent="-514350"/>
            <a:r>
              <a:rPr lang="en-US" dirty="0" smtClean="0"/>
              <a:t>Things we need to do</a:t>
            </a:r>
          </a:p>
          <a:p>
            <a:pPr>
              <a:buNone/>
            </a:pPr>
            <a:r>
              <a:rPr lang="en-US" sz="1800" i="1" dirty="0" smtClean="0">
                <a:solidFill>
                  <a:srgbClr val="00B050"/>
                </a:solidFill>
              </a:rPr>
              <a:t>Not the most logical order, but the most critical items first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Fallacy in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Assumes we have a repeatable process.</a:t>
            </a:r>
          </a:p>
          <a:p>
            <a:pPr lvl="1"/>
            <a:r>
              <a:rPr lang="en-US" dirty="0" smtClean="0"/>
              <a:t>So that we can vary one parameter, and assess how this has improved/hurt the program.</a:t>
            </a:r>
          </a:p>
          <a:p>
            <a:pPr lvl="1"/>
            <a:r>
              <a:rPr lang="en-US" dirty="0" smtClean="0"/>
              <a:t>This seems to be called “regression-discontinuity design” by experimental design theorists.</a:t>
            </a:r>
          </a:p>
          <a:p>
            <a:pPr lvl="1"/>
            <a:r>
              <a:rPr lang="en-US" dirty="0" smtClean="0"/>
              <a:t>We have different people teaching courses, sometimes in the same term.</a:t>
            </a:r>
          </a:p>
          <a:p>
            <a:pPr lvl="1"/>
            <a:r>
              <a:rPr lang="en-US" dirty="0" smtClean="0"/>
              <a:t>Students coming into courses also have had different experiences in preceding courses.</a:t>
            </a:r>
          </a:p>
          <a:p>
            <a:pPr lvl="1"/>
            <a:r>
              <a:rPr lang="en-US" dirty="0" smtClean="0"/>
              <a:t>There are so many differences in courses and students that we can’t isolate the effects of any specific change with reliability.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Try to make the process more repeatable?</a:t>
            </a:r>
          </a:p>
          <a:p>
            <a:pPr lvl="1"/>
            <a:r>
              <a:rPr lang="en-US" dirty="0" smtClean="0"/>
              <a:t>Not rotate instructors so frequently.</a:t>
            </a:r>
          </a:p>
          <a:p>
            <a:pPr lvl="1"/>
            <a:r>
              <a:rPr lang="en-US" dirty="0" smtClean="0"/>
              <a:t>Communicate more between successive instructors, reusing text, slides, etc.</a:t>
            </a:r>
          </a:p>
          <a:p>
            <a:r>
              <a:rPr lang="en-US" dirty="0" smtClean="0"/>
              <a:t>Take a more holistic view of the program assessment, recognizing that regression-discontinuity experimental method is not feasible in this environment.</a:t>
            </a:r>
          </a:p>
          <a:p>
            <a:r>
              <a:rPr lang="en-US" dirty="0" smtClean="0"/>
              <a:t>Turn in syllabus before the term, and have it reviewed for consistency.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reduce 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Increase priority of on-line data collection.</a:t>
            </a:r>
          </a:p>
          <a:p>
            <a:r>
              <a:rPr lang="en-US" dirty="0" smtClean="0"/>
              <a:t>Collect SMALC data only once a year.</a:t>
            </a:r>
          </a:p>
          <a:p>
            <a:r>
              <a:rPr lang="en-US" dirty="0" smtClean="0"/>
              <a:t>Reduce set of courses in which SMALC data is collected, to a few capstone courses.</a:t>
            </a:r>
          </a:p>
          <a:p>
            <a:r>
              <a:rPr lang="en-US" dirty="0" smtClean="0"/>
              <a:t>Collect instructor reports in every course, and rely more on them for directing program improvements.</a:t>
            </a:r>
          </a:p>
          <a:p>
            <a:r>
              <a:rPr lang="en-US" dirty="0" smtClean="0"/>
              <a:t>Extend survey to gather more feedback from alumni.</a:t>
            </a:r>
          </a:p>
          <a:p>
            <a:r>
              <a:rPr lang="en-US" dirty="0" smtClean="0"/>
              <a:t>Continue </a:t>
            </a:r>
          </a:p>
          <a:p>
            <a:r>
              <a:rPr lang="en-US" dirty="0" smtClean="0"/>
              <a:t>Do thorough review of assessment data less frequently, rotating through courses and outcomes on a multi-year cycle.</a:t>
            </a:r>
          </a:p>
          <a:p>
            <a:pPr lvl="1"/>
            <a:r>
              <a:rPr lang="en-US" dirty="0" smtClean="0"/>
              <a:t>Which ones to start with? The math/theory sequence?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Remaining Instructor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SMALC data collection, in some courses.</a:t>
            </a:r>
          </a:p>
          <a:p>
            <a:r>
              <a:rPr lang="en-US" dirty="0" smtClean="0"/>
              <a:t>End-of-term report, in every course.</a:t>
            </a:r>
          </a:p>
          <a:p>
            <a:r>
              <a:rPr lang="en-US" dirty="0" smtClean="0"/>
              <a:t>Reviewing SMALC and other data, and making specific recommendations to DUGS and/or UGCC.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UG Curriculum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BA degree requirements</a:t>
            </a:r>
          </a:p>
          <a:p>
            <a:r>
              <a:rPr lang="en-US" dirty="0" smtClean="0"/>
              <a:t>Relaxing prerequisites, to make courses more accessible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BA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Tougher than BS; requires 12 more courses than BS, in humanities.</a:t>
            </a:r>
          </a:p>
          <a:p>
            <a:r>
              <a:rPr lang="en-US" dirty="0" smtClean="0"/>
              <a:t>2 students graduated with BA in 2007, none in 2008 &amp; 2009.</a:t>
            </a:r>
          </a:p>
          <a:p>
            <a:r>
              <a:rPr lang="en-US" dirty="0" smtClean="0"/>
              <a:t>ABET considers this a separate degree; charges double fees, sends extra accreditation visitor; wants examples of student transcripts to prove program is vital.</a:t>
            </a:r>
          </a:p>
          <a:p>
            <a:r>
              <a:rPr lang="en-US" dirty="0" smtClean="0"/>
              <a:t>We can’t provide example transcripts.</a:t>
            </a:r>
          </a:p>
          <a:p>
            <a:r>
              <a:rPr lang="en-US" dirty="0" smtClean="0"/>
              <a:t>We decide to drop ABET accreditation of the BA degree.</a:t>
            </a:r>
          </a:p>
          <a:p>
            <a:r>
              <a:rPr lang="en-US" dirty="0" smtClean="0"/>
              <a:t>This opens up possibilities</a:t>
            </a:r>
          </a:p>
          <a:p>
            <a:pPr lvl="1"/>
            <a:r>
              <a:rPr lang="en-US" dirty="0" smtClean="0"/>
              <a:t>To attract more students to CS</a:t>
            </a:r>
          </a:p>
          <a:p>
            <a:pPr lvl="1"/>
            <a:r>
              <a:rPr lang="en-US" dirty="0" smtClean="0"/>
              <a:t>By eliminating for the BA some requirements imposed solely to satisfy ABET/CAC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Relaxing Prerequisites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CS curriculum discourages cross-disciplinary studies, due to very deep prerequisite structure.</a:t>
            </a:r>
          </a:p>
          <a:p>
            <a:r>
              <a:rPr lang="en-US" dirty="0" smtClean="0"/>
              <a:t>This also causes scheduling problems for students, and limits their choices of electives.</a:t>
            </a:r>
          </a:p>
          <a:p>
            <a:r>
              <a:rPr lang="en-US" dirty="0" smtClean="0"/>
              <a:t>It is not clear that we actually depend on all these prerequisites.</a:t>
            </a:r>
          </a:p>
          <a:p>
            <a:r>
              <a:rPr lang="en-US" dirty="0" smtClean="0"/>
              <a:t>It is time to review all prerequisites, to see if they are essential.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changes, already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Java for non-majors</a:t>
            </a:r>
          </a:p>
          <a:p>
            <a:pPr lvl="1"/>
            <a:r>
              <a:rPr lang="en-US" dirty="0" smtClean="0"/>
              <a:t>dropped C++ prerequisite</a:t>
            </a:r>
          </a:p>
          <a:p>
            <a:r>
              <a:rPr lang="en-US" dirty="0" smtClean="0"/>
              <a:t>C++ for non-majors</a:t>
            </a:r>
          </a:p>
          <a:p>
            <a:pPr lvl="1"/>
            <a:r>
              <a:rPr lang="en-US" dirty="0" smtClean="0"/>
              <a:t>Reduced math pre-requisite</a:t>
            </a:r>
          </a:p>
          <a:p>
            <a:r>
              <a:rPr lang="en-US" dirty="0" smtClean="0"/>
              <a:t>COP4610</a:t>
            </a:r>
          </a:p>
          <a:p>
            <a:pPr lvl="1"/>
            <a:r>
              <a:rPr lang="en-US" dirty="0" smtClean="0"/>
              <a:t>Reduced CDA3101 to co-requisite or instructor permission</a:t>
            </a:r>
          </a:p>
          <a:p>
            <a:r>
              <a:rPr lang="en-US" dirty="0" smtClean="0"/>
              <a:t>Security courses</a:t>
            </a:r>
          </a:p>
          <a:p>
            <a:pPr lvl="1"/>
            <a:r>
              <a:rPr lang="en-US" dirty="0" smtClean="0"/>
              <a:t>COP4530 replaced by CDA3100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500" dirty="0" smtClean="0"/>
              <a:t>Can we go further?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Training for Instructors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Go to  </a:t>
            </a:r>
            <a:r>
              <a:rPr lang="en-US" dirty="0" smtClean="0">
                <a:hlinkClick r:id="rId2"/>
              </a:rPr>
              <a:t>www.cs.fsu.edu/ugcc</a:t>
            </a:r>
            <a:r>
              <a:rPr lang="en-US" dirty="0" smtClean="0"/>
              <a:t> for</a:t>
            </a:r>
          </a:p>
          <a:p>
            <a:pPr lvl="1"/>
            <a:r>
              <a:rPr lang="en-US" dirty="0" smtClean="0"/>
              <a:t> approved course objectives; include them.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SMALC outcomes that you must assess (if any)</a:t>
            </a:r>
          </a:p>
          <a:p>
            <a:pPr lvl="2"/>
            <a:r>
              <a:rPr lang="en-US" dirty="0" smtClean="0"/>
              <a:t>Rubric you must use</a:t>
            </a:r>
          </a:p>
          <a:p>
            <a:pPr lvl="2"/>
            <a:r>
              <a:rPr lang="en-US" dirty="0" smtClean="0"/>
              <a:t>Action plan from prior year</a:t>
            </a:r>
          </a:p>
          <a:p>
            <a:pPr lvl="1"/>
            <a:r>
              <a:rPr lang="en-US" dirty="0" smtClean="0"/>
              <a:t>end-of term reports from prior instructors</a:t>
            </a:r>
            <a:endParaRPr lang="en-US" dirty="0"/>
          </a:p>
          <a:p>
            <a:r>
              <a:rPr lang="en-US" dirty="0" smtClean="0"/>
              <a:t>Go to DOF website for most recent</a:t>
            </a:r>
          </a:p>
          <a:p>
            <a:pPr lvl="1"/>
            <a:r>
              <a:rPr lang="en-US" dirty="0" smtClean="0"/>
              <a:t>Attendance statement</a:t>
            </a:r>
          </a:p>
          <a:p>
            <a:pPr lvl="1"/>
            <a:r>
              <a:rPr lang="en-US" dirty="0" smtClean="0"/>
              <a:t>ADA statement</a:t>
            </a:r>
          </a:p>
          <a:p>
            <a:pPr lvl="1"/>
            <a:r>
              <a:rPr lang="en-US" dirty="0" smtClean="0"/>
              <a:t>Honor code statement</a:t>
            </a:r>
          </a:p>
          <a:p>
            <a:r>
              <a:rPr lang="en-US" dirty="0" smtClean="0"/>
              <a:t>Send syllabus to DUGS at start of semester</a:t>
            </a:r>
          </a:p>
          <a:p>
            <a:pPr lvl="1"/>
            <a:r>
              <a:rPr lang="en-US" dirty="0" smtClean="0"/>
              <a:t>Preferably, in time for review before start of classes</a:t>
            </a:r>
          </a:p>
          <a:p>
            <a:r>
              <a:rPr lang="en-US" dirty="0" smtClean="0"/>
              <a:t>We will soon (hopefully) have a web-based system for uploading the syllabi.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Beginning-of-Term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Confer with instructor from prior term, if possible. Get advice, materials.</a:t>
            </a:r>
          </a:p>
          <a:p>
            <a:r>
              <a:rPr lang="en-US" dirty="0" smtClean="0"/>
              <a:t>Find out who is teaching the course for distance/PC campus, and communicate with them.</a:t>
            </a:r>
          </a:p>
          <a:p>
            <a:r>
              <a:rPr lang="en-US" dirty="0" smtClean="0"/>
              <a:t>If you want to change textbooks, propose the change to the UGCC (but try for stability).</a:t>
            </a:r>
          </a:p>
          <a:p>
            <a:r>
              <a:rPr lang="en-US" dirty="0" smtClean="0"/>
              <a:t>Beware of university and departmental requirement for final examination in all UG courses, given during final exam week.</a:t>
            </a:r>
          </a:p>
          <a:p>
            <a:r>
              <a:rPr lang="en-US" dirty="0" smtClean="0"/>
              <a:t>If you have a TA, be sure to supervise, observe, mentor, and evaluate.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from Exit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sz="2400" dirty="0" smtClean="0">
                <a:hlinkClick r:id="rId2"/>
              </a:rPr>
              <a:t>http://www.cs.fsu.edu/ugcc/smalcs09/surveys.html</a:t>
            </a:r>
            <a:endParaRPr lang="en-US" sz="2400" dirty="0" smtClean="0"/>
          </a:p>
          <a:p>
            <a:r>
              <a:rPr lang="en-US" sz="2400" dirty="0" smtClean="0"/>
              <a:t>Today, see </a:t>
            </a:r>
            <a:r>
              <a:rPr lang="en-US" sz="2400" dirty="0" smtClean="0">
                <a:hlinkClick r:id="rId3" action="ppaction://hlinkfile"/>
              </a:rPr>
              <a:t>spreadsheet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 raised by student advisory panel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See </a:t>
            </a:r>
            <a:r>
              <a:rPr lang="en-US" sz="2400" dirty="0" smtClean="0">
                <a:hlinkClick r:id="rId2"/>
              </a:rPr>
              <a:t>http://www.cs.fsu.edu/ugcc/minutes/ugsac_02_10_09.html</a:t>
            </a:r>
            <a:endParaRPr lang="en-US" sz="2400" dirty="0" smtClean="0"/>
          </a:p>
          <a:p>
            <a:r>
              <a:rPr lang="en-US" sz="2400" dirty="0" smtClean="0"/>
              <a:t>Discrete math sequence is not working</a:t>
            </a:r>
          </a:p>
          <a:p>
            <a:pPr lvl="1"/>
            <a:r>
              <a:rPr lang="en-US" sz="2000" dirty="0" smtClean="0"/>
              <a:t>Some math instructors are not teaching the courses well</a:t>
            </a:r>
          </a:p>
          <a:p>
            <a:pPr lvl="1"/>
            <a:r>
              <a:rPr lang="en-US" sz="2000" dirty="0" smtClean="0"/>
              <a:t>Students are not motivated, because they don’t see the applications</a:t>
            </a:r>
          </a:p>
          <a:p>
            <a:pPr lvl="1"/>
            <a:r>
              <a:rPr lang="en-US" sz="2000" dirty="0" smtClean="0"/>
              <a:t>We are not using the material enough in our courses soon enough, so student forget what they did learn</a:t>
            </a:r>
          </a:p>
          <a:p>
            <a:pPr lvl="1"/>
            <a:r>
              <a:rPr lang="en-US" sz="2000" dirty="0" smtClean="0"/>
              <a:t>Significant repetition between and within Discrete Math courses, COP4530, and COP4531</a:t>
            </a:r>
          </a:p>
          <a:p>
            <a:pPr lvl="1"/>
            <a:r>
              <a:rPr lang="en-US" sz="2000" dirty="0" smtClean="0"/>
              <a:t>Many students seem to be discourage </a:t>
            </a:r>
            <a:r>
              <a:rPr lang="en-US" sz="2000" dirty="0" err="1" smtClean="0"/>
              <a:t>dfrom</a:t>
            </a:r>
            <a:r>
              <a:rPr lang="en-US" sz="2000" dirty="0" smtClean="0"/>
              <a:t> major by the DM sequence</a:t>
            </a:r>
          </a:p>
          <a:p>
            <a:r>
              <a:rPr lang="en-US" sz="2400" dirty="0" smtClean="0"/>
              <a:t>Have CS faculty teach discrete math</a:t>
            </a:r>
          </a:p>
          <a:p>
            <a:r>
              <a:rPr lang="en-US" sz="2400" dirty="0" smtClean="0"/>
              <a:t>Integrate DM II into CS courses where it is used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/>
              <a:t>COP4531  tries to rush through too many algorithms, without adequately developing the underlying design techniques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/>
              <a:t>Courses that are logically connected, as prerequisites, need to be offered in contiguous semesters, so that students don’t forget what is needed from the preceding course</a:t>
            </a:r>
            <a:endParaRPr lang="en-US" sz="2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/>
              <a:t>Overlapping course pairs not well coordinated and not consistent: sometimes duplication, and sometimes gaps. Need more instructor coordination, more consistency.</a:t>
            </a:r>
          </a:p>
          <a:p>
            <a:pPr marL="742950" lvl="2" indent="-342900"/>
            <a:r>
              <a:rPr lang="en-US" sz="1600" dirty="0" smtClean="0"/>
              <a:t>COP3014-COP3330</a:t>
            </a:r>
          </a:p>
          <a:p>
            <a:pPr marL="742950" lvl="2" indent="-342900"/>
            <a:r>
              <a:rPr lang="en-US" sz="1600" dirty="0" smtClean="0"/>
              <a:t>COP3330-COP4530</a:t>
            </a:r>
          </a:p>
          <a:p>
            <a:pPr marL="742950" lvl="2" indent="-342900"/>
            <a:r>
              <a:rPr lang="en-US" sz="1600" dirty="0" smtClean="0"/>
              <a:t>COP4530-COP4531</a:t>
            </a:r>
          </a:p>
          <a:p>
            <a:pPr marL="342900" lvl="1" indent="-342900">
              <a:buNone/>
            </a:pP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Problems with instructors who are new to a course.  Suggest less turnover of instructors in a course.</a:t>
            </a:r>
          </a:p>
          <a:p>
            <a:r>
              <a:rPr lang="en-US" dirty="0" smtClean="0"/>
              <a:t>Excessive use of </a:t>
            </a:r>
            <a:r>
              <a:rPr lang="en-US" dirty="0" err="1" smtClean="0"/>
              <a:t>Powerpoint</a:t>
            </a:r>
            <a:r>
              <a:rPr lang="en-US" dirty="0" smtClean="0"/>
              <a:t> makes lectures move to fast, too hard to follow.  Suggest more hand-writing to engage students.</a:t>
            </a:r>
          </a:p>
          <a:p>
            <a:r>
              <a:rPr lang="en-US" dirty="0" smtClean="0"/>
              <a:t>Need more exposure to event-driven programming</a:t>
            </a:r>
          </a:p>
          <a:p>
            <a:r>
              <a:rPr lang="en-US" dirty="0" smtClean="0"/>
              <a:t>Electives are a problem. Department should poll students to see what electives they want.</a:t>
            </a:r>
          </a:p>
          <a:p>
            <a:r>
              <a:rPr lang="en-US" dirty="0" smtClean="0"/>
              <a:t>Need more room for electives in the curriculum (less required courses). </a:t>
            </a:r>
          </a:p>
          <a:p>
            <a:r>
              <a:rPr lang="en-US" dirty="0" smtClean="0"/>
              <a:t>Department seems to put more priority on graduate education than undergraduate.</a:t>
            </a:r>
          </a:p>
          <a:p>
            <a:r>
              <a:rPr lang="en-US" dirty="0" smtClean="0"/>
              <a:t>Too much overlap between CDA3101 and CDA3100.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COP4710 requires students to use Java. This ends up being duplicative of the Java course.</a:t>
            </a:r>
          </a:p>
          <a:p>
            <a:r>
              <a:rPr lang="en-US" dirty="0" smtClean="0"/>
              <a:t>Intro to Unix and Unix Tools courses sometimes overlap a lot, and vary a lot in content from term to term.</a:t>
            </a:r>
          </a:p>
          <a:p>
            <a:r>
              <a:rPr lang="en-US" dirty="0" smtClean="0"/>
              <a:t>We are not making good use of recitation meetings. They should  not just be another lecture, perhaps by the TA. They should be used to interact with students, with a focused activity.</a:t>
            </a:r>
          </a:p>
          <a:p>
            <a:r>
              <a:rPr lang="en-US" dirty="0" smtClean="0"/>
              <a:t>COT4420 notes need updating.</a:t>
            </a:r>
          </a:p>
          <a:p>
            <a:r>
              <a:rPr lang="en-US" dirty="0" smtClean="0"/>
              <a:t>More use of IDEs (along with command line) in courses beyond the introductory level.</a:t>
            </a:r>
          </a:p>
          <a:p>
            <a:r>
              <a:rPr lang="en-US" dirty="0" smtClean="0"/>
              <a:t>COP3014 might attract more students if there were more interesting (e.g., GUI) assignments in it.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1966</Words>
  <Application>Microsoft Office PowerPoint</Application>
  <PresentationFormat>On-screen Show (4:3)</PresentationFormat>
  <Paragraphs>196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Undergradute Curriculum Assessment/Evaluation Report</vt:lpstr>
      <vt:lpstr>Overview</vt:lpstr>
      <vt:lpstr>Training for Instructors</vt:lpstr>
      <vt:lpstr>Other Beginning-of-Term Matters</vt:lpstr>
      <vt:lpstr>Issues from Exit Survey</vt:lpstr>
      <vt:lpstr>Issues raised by student advisory panel</vt:lpstr>
      <vt:lpstr>More</vt:lpstr>
      <vt:lpstr>More</vt:lpstr>
      <vt:lpstr>More</vt:lpstr>
      <vt:lpstr>Accreditation Status</vt:lpstr>
      <vt:lpstr>Issues in the Report</vt:lpstr>
      <vt:lpstr>Ethical &amp; Social Issues</vt:lpstr>
      <vt:lpstr>Elective Offerings</vt:lpstr>
      <vt:lpstr>Adequacy of Resources</vt:lpstr>
      <vt:lpstr>Assessment</vt:lpstr>
      <vt:lpstr>Remaining Problems</vt:lpstr>
      <vt:lpstr>“Death by Assessment”</vt:lpstr>
      <vt:lpstr>Assessement Processes</vt:lpstr>
      <vt:lpstr>ABET Model</vt:lpstr>
      <vt:lpstr>Fallacy in the Model</vt:lpstr>
      <vt:lpstr>What can we do?</vt:lpstr>
      <vt:lpstr>How to reduce workload</vt:lpstr>
      <vt:lpstr>Remaining Instructor Responsibilities</vt:lpstr>
      <vt:lpstr>Other UG Curriculum Issues</vt:lpstr>
      <vt:lpstr>New BA Requirements</vt:lpstr>
      <vt:lpstr>Relaxing Prerequisites</vt:lpstr>
      <vt:lpstr>Some changes, already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Undergradute Curriculum Assessment/Evaluation Report</dc:title>
  <dc:creator>Ted &amp; Syauchen Baker</dc:creator>
  <cp:lastModifiedBy>Ted &amp; Syauchen Baker</cp:lastModifiedBy>
  <cp:revision>19</cp:revision>
  <dcterms:created xsi:type="dcterms:W3CDTF">2009-08-18T23:17:32Z</dcterms:created>
  <dcterms:modified xsi:type="dcterms:W3CDTF">2009-08-19T11:26:57Z</dcterms:modified>
</cp:coreProperties>
</file>