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9"/>
  </p:notesMasterIdLst>
  <p:sldIdLst>
    <p:sldId id="257" r:id="rId2"/>
    <p:sldId id="258" r:id="rId3"/>
    <p:sldId id="267" r:id="rId4"/>
    <p:sldId id="268" r:id="rId5"/>
    <p:sldId id="259" r:id="rId6"/>
    <p:sldId id="292" r:id="rId7"/>
    <p:sldId id="270" r:id="rId8"/>
    <p:sldId id="269" r:id="rId9"/>
    <p:sldId id="271" r:id="rId10"/>
    <p:sldId id="273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66" r:id="rId20"/>
    <p:sldId id="286" r:id="rId21"/>
    <p:sldId id="287" r:id="rId22"/>
    <p:sldId id="284" r:id="rId23"/>
    <p:sldId id="285" r:id="rId24"/>
    <p:sldId id="288" r:id="rId25"/>
    <p:sldId id="289" r:id="rId26"/>
    <p:sldId id="290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B459-973E-4F3E-80AA-47E51882493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D20A0-2015-4D40-9A52-0684B39B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20A0-2015-4D40-9A52-0684B39BA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7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BF86-B537-4FB3-9B96-9FAA40B47E27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BED9-66DD-42CF-BFED-7146FC34971D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F933-B5E8-467D-9A74-3CDA770CA86A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C5AE-5C19-4DAA-9E0D-E94C3DE7F512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9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D5D9-0A8C-44A2-8BF4-783BF35F384D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DBED2-DAEC-4986-B496-F6B9D719D1FB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C9F6-C3AC-4E43-9FF3-20B086256EBE}" type="datetime1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6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F802-CEFE-4A3B-8B70-13345FD780E2}" type="datetime1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2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5A33-FB00-418B-887C-27C9BA84646E}" type="datetime1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99CC-7749-4A98-A4E0-BF0D1AB5840B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ED90-7199-426B-8CE6-2B7FEA91960F}" type="datetime1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6203-F4AC-474F-BA48-7BB14D0F0888}" type="datetime1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9C11-C040-41A1-83B8-5F4B02F37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491" y="238991"/>
            <a:ext cx="9375299" cy="33572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TBAS: Enhancing Wi-Fi Authentication by Actively Eliciting Channel State Information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http://www.underconsideration.com/brandnew/archives/fsu_seminoles_logo_det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" y="4852555"/>
            <a:ext cx="1683605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99490" y="4073236"/>
            <a:ext cx="937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pPr algn="ctr"/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Check (CSC)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Strawman Solution. Just subtract the two CSI vectors, and compare the squared error with a threshold</a:t>
            </a:r>
          </a:p>
          <a:p>
            <a:r>
              <a:rPr lang="en-US" dirty="0" smtClean="0"/>
              <a:t>Problem: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CSI of the legitimate user may change, difficult to select a good threshold value</a:t>
            </a:r>
          </a:p>
          <a:p>
            <a:pPr lvl="1"/>
            <a:r>
              <a:rPr lang="en-US" dirty="0" smtClean="0"/>
              <a:t>The threshold value should actually be determined by the time interval, the larger the interval, the more difference it should allow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43" y="1690688"/>
            <a:ext cx="4213948" cy="2515790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Check (CSC)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Therefore, the main idea of CSC is to calculate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</a:t>
            </a:r>
            <a:r>
              <a:rPr lang="en-US" dirty="0"/>
              <a:t> </a:t>
            </a:r>
            <a:r>
              <a:rPr lang="en-US" dirty="0" smtClean="0"/>
              <a:t>to be used as the expected CSI of Packet 2: </a:t>
            </a:r>
          </a:p>
          <a:p>
            <a:pPr lvl="1"/>
            <a:r>
              <a:rPr lang="en-US" dirty="0" smtClean="0"/>
              <a:t>not too far from the CSI in Packet 1</a:t>
            </a:r>
          </a:p>
          <a:p>
            <a:pPr lvl="2"/>
            <a:r>
              <a:rPr lang="en-US" dirty="0" smtClean="0"/>
              <a:t>the distance determined by the time interval, allow some drifting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est matches the measured CSI in Packet 2</a:t>
            </a:r>
          </a:p>
          <a:p>
            <a:r>
              <a:rPr lang="en-US" dirty="0" smtClean="0"/>
              <a:t>If the CSI in Packet 2 is even far from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</a:t>
            </a:r>
            <a:r>
              <a:rPr lang="en-US" dirty="0" smtClean="0"/>
              <a:t>, something is wrong!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43" y="1690688"/>
            <a:ext cx="4213948" cy="2515790"/>
          </a:xfrm>
          <a:prstGeom prst="rect">
            <a:avLst/>
          </a:prstGeom>
        </p:spPr>
      </p:pic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Check (CSC)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1063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Mathematically, it is to solve an optimization problem of finding a polynomial that 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43" y="1690688"/>
            <a:ext cx="4213948" cy="2515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91" y="2835060"/>
            <a:ext cx="3276600" cy="92392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70264" y="3619863"/>
            <a:ext cx="4291445" cy="54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nder the constraint that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91" y="3972215"/>
            <a:ext cx="4572000" cy="847725"/>
          </a:xfrm>
          <a:prstGeom prst="rect">
            <a:avLst/>
          </a:prstGeom>
        </p:spPr>
      </p:pic>
      <p:sp>
        <p:nvSpPr>
          <p:cNvPr id="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0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Check (CSC)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3920548"/>
          </a:xfrm>
        </p:spPr>
        <p:txBody>
          <a:bodyPr>
            <a:normAutofit/>
          </a:bodyPr>
          <a:lstStyle/>
          <a:p>
            <a:r>
              <a:rPr lang="en-US" dirty="0" smtClean="0"/>
              <a:t>CSC does two checks:</a:t>
            </a:r>
          </a:p>
          <a:p>
            <a:pPr lvl="1"/>
            <a:r>
              <a:rPr lang="en-US" dirty="0" smtClean="0"/>
              <a:t>Noise level check: is the noise in Packet 1 and Packet 2 (by comparing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</a:t>
            </a:r>
            <a:r>
              <a:rPr lang="en-US" dirty="0" smtClean="0"/>
              <a:t>) similar?</a:t>
            </a:r>
          </a:p>
          <a:p>
            <a:pPr lvl="1"/>
            <a:r>
              <a:rPr lang="en-US" dirty="0" smtClean="0"/>
              <a:t>Residual correlation check: is the difference between CSI of Packet 2 and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 </a:t>
            </a:r>
            <a:r>
              <a:rPr lang="en-US" dirty="0" smtClean="0"/>
              <a:t>white noise?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957" y="1690688"/>
            <a:ext cx="5353050" cy="3381375"/>
          </a:xfrm>
          <a:prstGeom prst="rect">
            <a:avLst/>
          </a:prstGeom>
        </p:spPr>
      </p:pic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Check (CSC)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3920548"/>
          </a:xfrm>
        </p:spPr>
        <p:txBody>
          <a:bodyPr>
            <a:normAutofit/>
          </a:bodyPr>
          <a:lstStyle/>
          <a:p>
            <a:r>
              <a:rPr lang="en-US" dirty="0" smtClean="0"/>
              <a:t>CSC does two checks:</a:t>
            </a:r>
          </a:p>
          <a:p>
            <a:pPr lvl="1"/>
            <a:r>
              <a:rPr lang="en-US" dirty="0" smtClean="0"/>
              <a:t>Noise level check: is the noise in Packet 1 and Packet 2 (by comparing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</a:t>
            </a:r>
            <a:r>
              <a:rPr lang="en-US" dirty="0" smtClean="0"/>
              <a:t>) similar?</a:t>
            </a:r>
          </a:p>
          <a:p>
            <a:pPr lvl="1"/>
            <a:r>
              <a:rPr lang="en-US" dirty="0" smtClean="0"/>
              <a:t>Residual correlation check: is the difference between CSI of Packet 2 and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 </a:t>
            </a:r>
            <a:r>
              <a:rPr lang="en-US" dirty="0" smtClean="0"/>
              <a:t>white noise?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61" y="1825625"/>
            <a:ext cx="5172075" cy="3162300"/>
          </a:xfrm>
          <a:prstGeom prst="rect">
            <a:avLst/>
          </a:prstGeom>
        </p:spPr>
      </p:pic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Check (CSC)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3920548"/>
          </a:xfrm>
        </p:spPr>
        <p:txBody>
          <a:bodyPr>
            <a:normAutofit/>
          </a:bodyPr>
          <a:lstStyle/>
          <a:p>
            <a:r>
              <a:rPr lang="en-US" dirty="0" smtClean="0"/>
              <a:t>CSC does two checks:</a:t>
            </a:r>
          </a:p>
          <a:p>
            <a:pPr lvl="1"/>
            <a:r>
              <a:rPr lang="en-US" dirty="0" smtClean="0"/>
              <a:t>Noise level check: is the noise in Packet 1 and Packet 2 (by comparing with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</a:t>
            </a:r>
            <a:r>
              <a:rPr lang="en-US" dirty="0" smtClean="0"/>
              <a:t>) similar?</a:t>
            </a:r>
          </a:p>
          <a:p>
            <a:pPr lvl="1"/>
            <a:r>
              <a:rPr lang="en-US" dirty="0" smtClean="0"/>
              <a:t>Residual correlation check: is the difference between CSI of Packet 2 and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curve </a:t>
            </a:r>
            <a:r>
              <a:rPr lang="en-US" dirty="0" smtClean="0"/>
              <a:t>white noise?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01" y="1825625"/>
            <a:ext cx="5191125" cy="3190875"/>
          </a:xfrm>
          <a:prstGeom prst="rect">
            <a:avLst/>
          </a:prstGeom>
        </p:spPr>
      </p:pic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State Check (CSC)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0055" cy="4351338"/>
          </a:xfrm>
        </p:spPr>
        <p:txBody>
          <a:bodyPr/>
          <a:lstStyle/>
          <a:p>
            <a:r>
              <a:rPr lang="en-US" dirty="0" smtClean="0"/>
              <a:t>CSC performance on over 8000 packet pairs</a:t>
            </a:r>
          </a:p>
          <a:p>
            <a:r>
              <a:rPr lang="en-US" dirty="0" smtClean="0"/>
              <a:t>The need for two checks is clear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87" y="1690688"/>
            <a:ext cx="6416399" cy="3639848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Protocol to Limit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approach based on CSC:</a:t>
            </a:r>
          </a:p>
          <a:p>
            <a:pPr lvl="1"/>
            <a:r>
              <a:rPr lang="en-US" dirty="0" smtClean="0"/>
              <a:t>Every time a data packet is received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send a probe, get the CSI in the probe response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run CSC between the CSI in the data packet and the probe response, reject or accept the data packet depending on the decision of CSC</a:t>
            </a:r>
          </a:p>
          <a:p>
            <a:r>
              <a:rPr lang="en-US" dirty="0" smtClean="0"/>
              <a:t>Problem is high overhead </a:t>
            </a: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Protocol to Limit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main idea is to store the last accepted packet as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dirty="0" smtClean="0"/>
              <a:t>. When a new packet is received,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un CSC between the new packet and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Depending on CSC: </a:t>
            </a:r>
          </a:p>
          <a:p>
            <a:pPr marL="1371600" lvl="2" indent="-457200">
              <a:buAutoNum type="alphaLcPeriod"/>
            </a:pPr>
            <a:r>
              <a:rPr lang="en-US" dirty="0" smtClean="0"/>
              <a:t>If passes, accepted the new packet, update history</a:t>
            </a:r>
          </a:p>
          <a:p>
            <a:pPr marL="1371600" lvl="2" indent="-457200">
              <a:buAutoNum type="alphaLcPeriod"/>
            </a:pPr>
            <a:r>
              <a:rPr lang="en-US" dirty="0" smtClean="0"/>
              <a:t>If fails, clear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history,</a:t>
            </a:r>
            <a:r>
              <a:rPr lang="en-US" dirty="0" smtClean="0"/>
              <a:t> send probe, run CSC between the new packet and the probe response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Periodically clear the history</a:t>
            </a:r>
          </a:p>
          <a:p>
            <a:r>
              <a:rPr lang="en-US" dirty="0" smtClean="0"/>
              <a:t>Why it works in most cases when there is no attacker</a:t>
            </a:r>
          </a:p>
          <a:p>
            <a:pPr lvl="1"/>
            <a:r>
              <a:rPr lang="en-US" dirty="0" smtClean="0"/>
              <a:t>If the user has a high traffic, history is almost always fresh, and usually no need to send probe</a:t>
            </a:r>
          </a:p>
          <a:p>
            <a:pPr lvl="1"/>
            <a:r>
              <a:rPr lang="en-US" dirty="0" smtClean="0"/>
              <a:t>If the user has low traffic, sending a probe for each packet is fine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6264" cy="4351338"/>
          </a:xfrm>
        </p:spPr>
        <p:txBody>
          <a:bodyPr/>
          <a:lstStyle/>
          <a:p>
            <a:pPr marL="233363" indent="-233363" eaLnBrk="0" hangingPunct="0">
              <a:spcBef>
                <a:spcPts val="600"/>
              </a:spcBef>
              <a:buClr>
                <a:srgbClr val="F79646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404040"/>
                </a:solidFill>
                <a:latin typeface="+mj-lt"/>
                <a:ea typeface="宋体" charset="-122"/>
                <a:cs typeface="Arial" panose="020B0604020202020204" pitchFamily="34" charset="0"/>
              </a:rPr>
              <a:t>We have verified the approach using Software-Defined Radio, achieving False Positive and False Negative ratios of around </a:t>
            </a:r>
            <a:r>
              <a:rPr lang="en-US" dirty="0" smtClean="0">
                <a:solidFill>
                  <a:srgbClr val="404040"/>
                </a:solidFill>
                <a:latin typeface="+mj-lt"/>
                <a:ea typeface="宋体" charset="-122"/>
                <a:cs typeface="Arial" panose="020B0604020202020204" pitchFamily="34" charset="0"/>
              </a:rPr>
              <a:t>0.1%</a:t>
            </a:r>
            <a:endParaRPr lang="en-US" baseline="30000" dirty="0">
              <a:solidFill>
                <a:srgbClr val="404040"/>
              </a:solidFill>
              <a:latin typeface="+mj-lt"/>
              <a:ea typeface="宋体" charset="-122"/>
              <a:cs typeface="Arial" panose="020B0604020202020204" pitchFamily="34" charset="0"/>
            </a:endParaRPr>
          </a:p>
          <a:p>
            <a:pPr marL="233363" indent="-233363" eaLnBrk="0" hangingPunct="0">
              <a:spcBef>
                <a:spcPts val="600"/>
              </a:spcBef>
              <a:buClr>
                <a:srgbClr val="F79646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endParaRPr lang="en-US" baseline="30000" dirty="0">
              <a:solidFill>
                <a:srgbClr val="404040"/>
              </a:solidFill>
              <a:latin typeface="Arial Narrow" pitchFamily="34" charset="0"/>
              <a:ea typeface="宋体" charset="-122"/>
              <a:cs typeface="Arial" pitchFamily="34" charset="0"/>
            </a:endParaRPr>
          </a:p>
          <a:p>
            <a:pPr marL="233363" indent="-233363" eaLnBrk="0" hangingPunct="0">
              <a:spcBef>
                <a:spcPts val="600"/>
              </a:spcBef>
              <a:buClr>
                <a:srgbClr val="F79646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endParaRPr lang="en-US" baseline="30000" dirty="0">
              <a:solidFill>
                <a:srgbClr val="404040"/>
              </a:solidFill>
              <a:latin typeface="Arial Narrow" pitchFamily="34" charset="0"/>
              <a:ea typeface="宋体" charset="-122"/>
              <a:cs typeface="Arial" pitchFamily="34" charset="0"/>
            </a:endParaRPr>
          </a:p>
          <a:p>
            <a:pPr marL="233363" indent="-233363" eaLnBrk="0" hangingPunct="0">
              <a:spcBef>
                <a:spcPts val="600"/>
              </a:spcBef>
              <a:buClr>
                <a:srgbClr val="F79646">
                  <a:lumMod val="75000"/>
                </a:srgbClr>
              </a:buClr>
              <a:buSzPct val="100000"/>
              <a:buFont typeface="Wingdings" pitchFamily="2" charset="2"/>
              <a:buChar char="§"/>
              <a:defRPr/>
            </a:pPr>
            <a:endParaRPr lang="en-US" baseline="30000" dirty="0">
              <a:solidFill>
                <a:srgbClr val="404040"/>
              </a:solidFill>
              <a:latin typeface="Arial Narrow" pitchFamily="34" charset="0"/>
              <a:ea typeface="宋体" charset="-122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111" y="2632075"/>
            <a:ext cx="6042689" cy="3159125"/>
          </a:xfrm>
          <a:prstGeom prst="rect">
            <a:avLst/>
          </a:prstGeom>
        </p:spPr>
      </p:pic>
      <p:pic>
        <p:nvPicPr>
          <p:cNvPr id="5" name="Picture 4" descr="http://www.underconsideration.com/brandnew/archives/fsu_seminoles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" y="4852555"/>
            <a:ext cx="1683605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456" y="1901268"/>
            <a:ext cx="6196445" cy="2961678"/>
          </a:xfrm>
        </p:spPr>
        <p:txBody>
          <a:bodyPr>
            <a:normAutofit fontScale="85000" lnSpcReduction="20000"/>
          </a:bodyPr>
          <a:lstStyle/>
          <a:p>
            <a:pPr marL="233363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dirty="0">
                <a:cs typeface="Arial" charset="0"/>
              </a:rPr>
              <a:t>Spoofing in Wi-Fi: even a common laptop computer can be configured to send packets with faked identity</a:t>
            </a:r>
          </a:p>
          <a:p>
            <a:pPr marL="233363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dirty="0">
                <a:cs typeface="Arial" charset="0"/>
              </a:rPr>
              <a:t>Encryption-based protection cannot be relied upon in many cases</a:t>
            </a:r>
          </a:p>
          <a:p>
            <a:pPr marL="690563" lvl="1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dirty="0">
                <a:cs typeface="Arial" charset="0"/>
              </a:rPr>
              <a:t>users with weak passwords</a:t>
            </a:r>
          </a:p>
          <a:p>
            <a:pPr marL="690563" lvl="1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dirty="0">
                <a:cs typeface="Arial" charset="0"/>
              </a:rPr>
              <a:t>open networks such as some hotels and coffee shops</a:t>
            </a:r>
          </a:p>
          <a:p>
            <a:pPr marL="233363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b="1" dirty="0">
                <a:cs typeface="Arial" charset="0"/>
              </a:rPr>
              <a:t>A reliable method is needed to detect spoofing without password </a:t>
            </a:r>
          </a:p>
          <a:p>
            <a:endParaRPr lang="en-US" dirty="0"/>
          </a:p>
        </p:txBody>
      </p:sp>
      <p:pic>
        <p:nvPicPr>
          <p:cNvPr id="5" name="Picture 1053" descr="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2985" y="2411127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53" descr="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4017" y="3391684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 rot="5582228">
            <a:off x="8464736" y="2642931"/>
            <a:ext cx="822960" cy="822960"/>
            <a:chOff x="2120487" y="2298552"/>
            <a:chExt cx="822960" cy="822960"/>
          </a:xfrm>
          <a:scene3d>
            <a:camera prst="orthographicFront">
              <a:rot lat="0" lon="0" rev="5100000"/>
            </a:camera>
            <a:lightRig rig="threePt" dir="t"/>
          </a:scene3d>
        </p:grpSpPr>
        <p:sp>
          <p:nvSpPr>
            <p:cNvPr id="8" name="Arc 7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Arc 9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3" name="Picture 1053" descr="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378" y="4281838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315771" y="232063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22053" y="40971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039092" y="4970813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>
            <a:off x="7579322" y="1910850"/>
            <a:ext cx="2954618" cy="13405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Hi, I am Bob!</a:t>
            </a:r>
            <a:endParaRPr lang="en-US" dirty="0"/>
          </a:p>
        </p:txBody>
      </p:sp>
      <p:pic>
        <p:nvPicPr>
          <p:cNvPr id="18" name="Picture 17" descr="http://www.underconsideration.com/brandnew/archives/fsu_seminoles_logo_det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" y="4862946"/>
            <a:ext cx="1683605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with a recent </a:t>
            </a:r>
            <a:r>
              <a:rPr lang="en-US" dirty="0"/>
              <a:t>work “Practical User Authentication Leveraging Channel State Information</a:t>
            </a:r>
            <a:r>
              <a:rPr lang="en-US" dirty="0" smtClean="0"/>
              <a:t>” in ASIACCS 2014, referred to as SVM</a:t>
            </a: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various </a:t>
            </a:r>
          </a:p>
          <a:p>
            <a:pPr lvl="1"/>
            <a:r>
              <a:rPr lang="en-US" dirty="0" smtClean="0"/>
              <a:t>traffic load (HT, MT, or LT)</a:t>
            </a:r>
          </a:p>
          <a:p>
            <a:pPr lvl="1"/>
            <a:r>
              <a:rPr lang="en-US" dirty="0" smtClean="0"/>
              <a:t>transmission power (high or low)</a:t>
            </a:r>
          </a:p>
          <a:p>
            <a:pPr lvl="1"/>
            <a:r>
              <a:rPr lang="en-US" dirty="0" smtClean="0"/>
              <a:t>Channel mobility (stationary or mobile channel)</a:t>
            </a: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6182" cy="4351338"/>
          </a:xfrm>
        </p:spPr>
        <p:txBody>
          <a:bodyPr/>
          <a:lstStyle/>
          <a:p>
            <a:r>
              <a:rPr lang="en-US" dirty="0" smtClean="0"/>
              <a:t>TBAS always has low FP ratios of around 0.001 or lower</a:t>
            </a:r>
          </a:p>
          <a:p>
            <a:r>
              <a:rPr lang="en-US" dirty="0" smtClean="0"/>
              <a:t>SVM sometimes has high FP ratio, like 0.1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00113"/>
            <a:ext cx="6019800" cy="5276850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448300" cy="4351338"/>
          </a:xfrm>
        </p:spPr>
        <p:txBody>
          <a:bodyPr/>
          <a:lstStyle/>
          <a:p>
            <a:r>
              <a:rPr lang="en-US" dirty="0" smtClean="0"/>
              <a:t>Measured by the fraction of time used by probe and probe response</a:t>
            </a:r>
          </a:p>
          <a:p>
            <a:r>
              <a:rPr lang="en-US" dirty="0" smtClean="0"/>
              <a:t>All around 0.001 or lower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214" y="1825625"/>
            <a:ext cx="5305425" cy="3105150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 with Delayed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1264" cy="4351338"/>
          </a:xfrm>
        </p:spPr>
        <p:txBody>
          <a:bodyPr/>
          <a:lstStyle/>
          <a:p>
            <a:r>
              <a:rPr lang="en-US" dirty="0" smtClean="0"/>
              <a:t>Configure the program to use the response of the next probe as that for this probe</a:t>
            </a:r>
          </a:p>
          <a:p>
            <a:pPr lvl="1"/>
            <a:r>
              <a:rPr lang="en-US" dirty="0" smtClean="0"/>
              <a:t>Longer delays between the data packet and the probe response, around 15 </a:t>
            </a:r>
            <a:r>
              <a:rPr lang="en-US" dirty="0" err="1" smtClean="0"/>
              <a:t>ms</a:t>
            </a:r>
            <a:r>
              <a:rPr lang="en-US" dirty="0" smtClean="0"/>
              <a:t> or more, testing TBAS under extreme conditions</a:t>
            </a:r>
          </a:p>
          <a:p>
            <a:r>
              <a:rPr lang="en-US" dirty="0" smtClean="0"/>
              <a:t>Still around 0.01 or lower, mobile channels affected more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53" y="1825625"/>
            <a:ext cx="5705475" cy="2562225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sends the data packet, and has two strategies:</a:t>
            </a:r>
          </a:p>
          <a:p>
            <a:pPr lvl="1"/>
            <a:r>
              <a:rPr lang="en-US" dirty="0" smtClean="0"/>
              <a:t>Strategy 0: When a probe is received, do not respond</a:t>
            </a:r>
          </a:p>
          <a:p>
            <a:pPr lvl="1"/>
            <a:r>
              <a:rPr lang="en-US" dirty="0" smtClean="0"/>
              <a:t>Strategy 1: </a:t>
            </a:r>
            <a:r>
              <a:rPr lang="en-US" dirty="0"/>
              <a:t>When a probe is received, </a:t>
            </a:r>
            <a:r>
              <a:rPr lang="en-US" dirty="0" smtClean="0"/>
              <a:t>respond</a:t>
            </a:r>
          </a:p>
          <a:p>
            <a:r>
              <a:rPr lang="en-US" dirty="0" smtClean="0"/>
              <a:t>Varying the transmission powers of the user and the attacker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949536" cy="4351338"/>
          </a:xfrm>
        </p:spPr>
        <p:txBody>
          <a:bodyPr/>
          <a:lstStyle/>
          <a:p>
            <a:r>
              <a:rPr lang="en-US" dirty="0"/>
              <a:t>TBAS has very low FN ratios, i.e., in the </a:t>
            </a:r>
            <a:r>
              <a:rPr lang="en-US" dirty="0" smtClean="0"/>
              <a:t>order 0.001 </a:t>
            </a:r>
            <a:r>
              <a:rPr lang="en-US" dirty="0"/>
              <a:t>or below in all cases. SVM sometimes has higher </a:t>
            </a:r>
            <a:r>
              <a:rPr lang="en-US" dirty="0" smtClean="0"/>
              <a:t>FN ratios</a:t>
            </a:r>
            <a:r>
              <a:rPr lang="en-US" dirty="0"/>
              <a:t>, such as around 0.26, in one of the cases.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87" y="1870075"/>
            <a:ext cx="5753100" cy="4305300"/>
          </a:xfrm>
          <a:prstGeom prst="rect">
            <a:avLst/>
          </a:prstGeom>
        </p:spPr>
      </p:pic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99574" y="296733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Information (CSI)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0818" cy="3026929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dirty="0" smtClean="0">
                <a:cs typeface="Arial" charset="0"/>
              </a:rPr>
              <a:t>It</a:t>
            </a:r>
            <a:r>
              <a:rPr lang="en-US" altLang="zh-CN" b="0" dirty="0" smtClean="0">
                <a:cs typeface="Arial" charset="0"/>
              </a:rPr>
              <a:t> has been proposed to use Channel State Information (CSI) to identify the </a:t>
            </a:r>
            <a:r>
              <a:rPr lang="en-US" altLang="zh-CN" b="0" dirty="0" smtClean="0">
                <a:cs typeface="Arial" charset="0"/>
              </a:rPr>
              <a:t>user [yang2014]</a:t>
            </a:r>
            <a:endParaRPr lang="en-US" altLang="zh-CN" b="0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52" y="2210471"/>
            <a:ext cx="4213948" cy="2515790"/>
          </a:xfrm>
          <a:prstGeom prst="rect">
            <a:avLst/>
          </a:prstGeom>
        </p:spPr>
      </p:pic>
      <p:pic>
        <p:nvPicPr>
          <p:cNvPr id="6" name="Picture 5" descr="http://www.underconsideration.com/brandnew/archives/fsu_seminoles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" y="4852555"/>
            <a:ext cx="1683605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in Using CSI for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cs typeface="Arial" charset="0"/>
              </a:rPr>
              <a:t>The </a:t>
            </a:r>
            <a:r>
              <a:rPr lang="en-US" altLang="zh-CN" dirty="0">
                <a:cs typeface="Arial" charset="0"/>
              </a:rPr>
              <a:t>challenge is to obtain the CSI of the legitimate user </a:t>
            </a:r>
            <a:r>
              <a:rPr lang="en-US" altLang="zh-CN" b="1" dirty="0">
                <a:cs typeface="Arial" charset="0"/>
              </a:rPr>
              <a:t>in time</a:t>
            </a:r>
            <a:r>
              <a:rPr lang="en-US" altLang="zh-CN" dirty="0">
                <a:cs typeface="Arial" charset="0"/>
              </a:rPr>
              <a:t> to for comparison </a:t>
            </a:r>
            <a:endParaRPr lang="en-US" altLang="zh-CN" dirty="0" smtClean="0">
              <a:cs typeface="Arial" charset="0"/>
            </a:endParaRPr>
          </a:p>
          <a:p>
            <a:pPr lvl="1"/>
            <a:r>
              <a:rPr lang="en-US" altLang="zh-CN" dirty="0" smtClean="0">
                <a:cs typeface="Arial" charset="0"/>
              </a:rPr>
              <a:t>The </a:t>
            </a:r>
            <a:r>
              <a:rPr lang="en-US" altLang="zh-CN" dirty="0">
                <a:cs typeface="Arial" charset="0"/>
              </a:rPr>
              <a:t>CSI may </a:t>
            </a:r>
            <a:r>
              <a:rPr lang="en-US" altLang="zh-CN" dirty="0" smtClean="0">
                <a:cs typeface="Arial" charset="0"/>
              </a:rPr>
              <a:t>change</a:t>
            </a:r>
          </a:p>
          <a:p>
            <a:pPr lvl="2"/>
            <a:r>
              <a:rPr lang="en-US" altLang="zh-CN" dirty="0" smtClean="0">
                <a:cs typeface="Arial" charset="0"/>
              </a:rPr>
              <a:t>If the new CSI is different from the ones in record, is it because the new CSI is from the attacker, or because the CSI changed? </a:t>
            </a:r>
          </a:p>
          <a:p>
            <a:pPr lvl="1"/>
            <a:r>
              <a:rPr lang="en-US" dirty="0" smtClean="0">
                <a:cs typeface="Arial" charset="0"/>
              </a:rPr>
              <a:t>When the CSI is needed for comparison, the legitimate user may not be sending any packet</a:t>
            </a:r>
          </a:p>
          <a:p>
            <a:pPr lvl="2"/>
            <a:r>
              <a:rPr lang="en-US" dirty="0" smtClean="0">
                <a:cs typeface="Arial" charset="0"/>
              </a:rPr>
              <a:t>depends on user traffic 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510" cy="4351338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b="0" dirty="0" smtClean="0">
                <a:cs typeface="Arial" charset="0"/>
              </a:rPr>
              <a:t>Our </a:t>
            </a:r>
            <a:r>
              <a:rPr lang="en-US" altLang="zh-CN" dirty="0" smtClean="0">
                <a:cs typeface="Arial" charset="0"/>
              </a:rPr>
              <a:t>key </a:t>
            </a:r>
            <a:r>
              <a:rPr lang="en-US" altLang="zh-CN" b="0" dirty="0" smtClean="0">
                <a:cs typeface="Arial" charset="0"/>
              </a:rPr>
              <a:t>idea </a:t>
            </a:r>
            <a:r>
              <a:rPr lang="en-US" altLang="zh-CN" dirty="0" smtClean="0">
                <a:cs typeface="Arial" charset="0"/>
              </a:rPr>
              <a:t>is to </a:t>
            </a:r>
            <a:r>
              <a:rPr lang="en-US" altLang="zh-CN" b="1" dirty="0" smtClean="0">
                <a:cs typeface="Arial" charset="0"/>
              </a:rPr>
              <a:t>actively elicit the CSI</a:t>
            </a:r>
            <a:r>
              <a:rPr lang="en-US" altLang="zh-CN" dirty="0" smtClean="0">
                <a:cs typeface="Arial" charset="0"/>
              </a:rPr>
              <a:t>:</a:t>
            </a:r>
            <a:r>
              <a:rPr lang="en-US" altLang="zh-CN" b="0" dirty="0" smtClean="0">
                <a:cs typeface="Arial" charset="0"/>
              </a:rPr>
              <a:t> when the AP received a packet is received from Bob, it sends a probe (a small dummy packet), which </a:t>
            </a:r>
            <a:r>
              <a:rPr lang="en-US" altLang="zh-CN" dirty="0" smtClean="0">
                <a:cs typeface="Arial" charset="0"/>
              </a:rPr>
              <a:t>will </a:t>
            </a:r>
            <a:r>
              <a:rPr lang="en-US" altLang="zh-CN" b="0" dirty="0" smtClean="0">
                <a:cs typeface="Arial" charset="0"/>
              </a:rPr>
              <a:t>to elicit a response from Bob (the ACK)</a:t>
            </a:r>
            <a:endParaRPr lang="en-US" dirty="0"/>
          </a:p>
        </p:txBody>
      </p:sp>
      <p:pic>
        <p:nvPicPr>
          <p:cNvPr id="4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3277" y="2438834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309" y="3419391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 rot="5582228">
            <a:off x="7675028" y="2670638"/>
            <a:ext cx="822960" cy="822960"/>
            <a:chOff x="2120487" y="2298552"/>
            <a:chExt cx="822960" cy="822960"/>
          </a:xfrm>
          <a:scene3d>
            <a:camera prst="orthographicFront">
              <a:rot lat="0" lon="0" rev="5100000"/>
            </a:camera>
            <a:lightRig rig="threePt" dir="t"/>
          </a:scene3d>
        </p:grpSpPr>
        <p:sp>
          <p:nvSpPr>
            <p:cNvPr id="7" name="Arc 6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Arc 7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9670" y="4309545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526063" y="234834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32345" y="412487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49384" y="49985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6512489" y="2001076"/>
            <a:ext cx="2954618" cy="13405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Hi, I am Bob!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5582228">
            <a:off x="8527999" y="2784420"/>
            <a:ext cx="822960" cy="822960"/>
            <a:chOff x="2120487" y="2298552"/>
            <a:chExt cx="822960" cy="822960"/>
          </a:xfrm>
          <a:scene3d>
            <a:camera prst="orthographicFront">
              <a:rot lat="0" lon="0" rev="18600000"/>
            </a:camera>
            <a:lightRig rig="threePt" dir="t"/>
          </a:scene3d>
        </p:grpSpPr>
        <p:sp>
          <p:nvSpPr>
            <p:cNvPr id="16" name="Arc 15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Arc 16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Arc 17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5582228">
            <a:off x="8900049" y="3455839"/>
            <a:ext cx="822960" cy="822960"/>
            <a:chOff x="2120487" y="2298552"/>
            <a:chExt cx="822960" cy="822960"/>
          </a:xfrm>
          <a:scene3d>
            <a:camera prst="orthographicFront">
              <a:rot lat="0" lon="0" rev="8700000"/>
            </a:camera>
            <a:lightRig rig="threePt" dir="t"/>
          </a:scene3d>
        </p:grpSpPr>
        <p:sp>
          <p:nvSpPr>
            <p:cNvPr id="20" name="Arc 19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Cloud Callout 40"/>
          <p:cNvSpPr/>
          <p:nvPr/>
        </p:nvSpPr>
        <p:spPr>
          <a:xfrm>
            <a:off x="9887297" y="875555"/>
            <a:ext cx="2304703" cy="12245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matching!!!</a:t>
            </a:r>
            <a:endParaRPr lang="en-US" dirty="0"/>
          </a:p>
        </p:txBody>
      </p:sp>
      <p:pic>
        <p:nvPicPr>
          <p:cNvPr id="42" name="Picture 41" descr="http://www.underconsideration.com/brandnew/archives/fsu_seminoles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" y="4852555"/>
            <a:ext cx="1683605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0389542" y="3350639"/>
            <a:ext cx="1425886" cy="1292053"/>
            <a:chOff x="10389542" y="3350639"/>
            <a:chExt cx="1425886" cy="1292053"/>
          </a:xfrm>
        </p:grpSpPr>
        <p:grpSp>
          <p:nvGrpSpPr>
            <p:cNvPr id="37" name="Group 36"/>
            <p:cNvGrpSpPr/>
            <p:nvPr/>
          </p:nvGrpSpPr>
          <p:grpSpPr>
            <a:xfrm>
              <a:off x="10389542" y="3350639"/>
              <a:ext cx="973457" cy="917972"/>
              <a:chOff x="11169013" y="2218691"/>
              <a:chExt cx="973457" cy="917972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V="1">
                <a:off x="11170920" y="3114090"/>
                <a:ext cx="971550" cy="225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11170919" y="2218691"/>
                <a:ext cx="11431" cy="9179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11169013" y="2749467"/>
                <a:ext cx="605790" cy="274320"/>
              </a:xfrm>
              <a:custGeom>
                <a:avLst/>
                <a:gdLst>
                  <a:gd name="connsiteX0" fmla="*/ 0 w 605790"/>
                  <a:gd name="connsiteY0" fmla="*/ 0 h 274320"/>
                  <a:gd name="connsiteX1" fmla="*/ 297180 w 605790"/>
                  <a:gd name="connsiteY1" fmla="*/ 114300 h 274320"/>
                  <a:gd name="connsiteX2" fmla="*/ 388620 w 605790"/>
                  <a:gd name="connsiteY2" fmla="*/ 228600 h 274320"/>
                  <a:gd name="connsiteX3" fmla="*/ 605790 w 605790"/>
                  <a:gd name="connsiteY3" fmla="*/ 274320 h 27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274320">
                    <a:moveTo>
                      <a:pt x="0" y="0"/>
                    </a:moveTo>
                    <a:cubicBezTo>
                      <a:pt x="116205" y="38100"/>
                      <a:pt x="232410" y="76200"/>
                      <a:pt x="297180" y="114300"/>
                    </a:cubicBezTo>
                    <a:cubicBezTo>
                      <a:pt x="361950" y="152400"/>
                      <a:pt x="337185" y="201930"/>
                      <a:pt x="388620" y="228600"/>
                    </a:cubicBezTo>
                    <a:cubicBezTo>
                      <a:pt x="440055" y="255270"/>
                      <a:pt x="522922" y="264795"/>
                      <a:pt x="605790" y="27432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0404785" y="4273360"/>
              <a:ext cx="141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Bob’s packet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58352" y="1938557"/>
            <a:ext cx="1493999" cy="1350533"/>
            <a:chOff x="10358352" y="1938557"/>
            <a:chExt cx="1493999" cy="1350533"/>
          </a:xfrm>
        </p:grpSpPr>
        <p:grpSp>
          <p:nvGrpSpPr>
            <p:cNvPr id="38" name="Group 37"/>
            <p:cNvGrpSpPr/>
            <p:nvPr/>
          </p:nvGrpSpPr>
          <p:grpSpPr>
            <a:xfrm>
              <a:off x="10358352" y="1938557"/>
              <a:ext cx="982980" cy="931521"/>
              <a:chOff x="11148060" y="1190411"/>
              <a:chExt cx="982980" cy="931521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11159490" y="2099359"/>
                <a:ext cx="971550" cy="225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11148060" y="1190411"/>
                <a:ext cx="22860" cy="9315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eform 31"/>
              <p:cNvSpPr/>
              <p:nvPr/>
            </p:nvSpPr>
            <p:spPr>
              <a:xfrm>
                <a:off x="11179250" y="1321526"/>
                <a:ext cx="605790" cy="514350"/>
              </a:xfrm>
              <a:custGeom>
                <a:avLst/>
                <a:gdLst>
                  <a:gd name="connsiteX0" fmla="*/ 0 w 605790"/>
                  <a:gd name="connsiteY0" fmla="*/ 514350 h 514350"/>
                  <a:gd name="connsiteX1" fmla="*/ 125730 w 605790"/>
                  <a:gd name="connsiteY1" fmla="*/ 297180 h 514350"/>
                  <a:gd name="connsiteX2" fmla="*/ 274320 w 605790"/>
                  <a:gd name="connsiteY2" fmla="*/ 365760 h 514350"/>
                  <a:gd name="connsiteX3" fmla="*/ 605790 w 605790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514350">
                    <a:moveTo>
                      <a:pt x="0" y="514350"/>
                    </a:moveTo>
                    <a:cubicBezTo>
                      <a:pt x="40005" y="418147"/>
                      <a:pt x="80010" y="321945"/>
                      <a:pt x="125730" y="297180"/>
                    </a:cubicBezTo>
                    <a:cubicBezTo>
                      <a:pt x="171450" y="272415"/>
                      <a:pt x="194310" y="415290"/>
                      <a:pt x="274320" y="365760"/>
                    </a:cubicBezTo>
                    <a:cubicBezTo>
                      <a:pt x="354330" y="316230"/>
                      <a:pt x="480060" y="158115"/>
                      <a:pt x="60579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0358352" y="2919758"/>
              <a:ext cx="1493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Alice’s packet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9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Alice also sends a response?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0510" cy="4351338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  <a:buClr>
                <a:srgbClr val="E46C0A"/>
              </a:buClr>
              <a:buFont typeface="Wingdings" pitchFamily="2" charset="2"/>
              <a:buChar char="§"/>
            </a:pPr>
            <a:r>
              <a:rPr lang="en-US" altLang="zh-CN" b="0" dirty="0" smtClean="0">
                <a:cs typeface="Arial" charset="0"/>
              </a:rPr>
              <a:t>The two responses will collide, the AP will not receive it and can also determine the previous packet is spoofed </a:t>
            </a:r>
            <a:endParaRPr lang="en-US" dirty="0"/>
          </a:p>
        </p:txBody>
      </p:sp>
      <p:pic>
        <p:nvPicPr>
          <p:cNvPr id="4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3277" y="2438834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4309" y="3419391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 rot="5582228">
            <a:off x="7675028" y="2670638"/>
            <a:ext cx="822960" cy="822960"/>
            <a:chOff x="2120487" y="2298552"/>
            <a:chExt cx="822960" cy="822960"/>
          </a:xfrm>
          <a:scene3d>
            <a:camera prst="orthographicFront">
              <a:rot lat="0" lon="0" rev="5100000"/>
            </a:camera>
            <a:lightRig rig="threePt" dir="t"/>
          </a:scene3d>
        </p:grpSpPr>
        <p:sp>
          <p:nvSpPr>
            <p:cNvPr id="7" name="Arc 6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Arc 7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pic>
        <p:nvPicPr>
          <p:cNvPr id="10" name="Picture 1053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9670" y="4309545"/>
            <a:ext cx="7127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526063" y="234834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32345" y="412487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49384" y="499852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6512489" y="2001076"/>
            <a:ext cx="2954618" cy="13405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Hi, I am Bob!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 rot="5582228">
            <a:off x="8527999" y="2784420"/>
            <a:ext cx="822960" cy="822960"/>
            <a:chOff x="2120487" y="2298552"/>
            <a:chExt cx="822960" cy="822960"/>
          </a:xfrm>
          <a:scene3d>
            <a:camera prst="orthographicFront">
              <a:rot lat="0" lon="0" rev="18600000"/>
            </a:camera>
            <a:lightRig rig="threePt" dir="t"/>
          </a:scene3d>
        </p:grpSpPr>
        <p:sp>
          <p:nvSpPr>
            <p:cNvPr id="16" name="Arc 15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Arc 16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Arc 17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5582228">
            <a:off x="8900049" y="3455839"/>
            <a:ext cx="822960" cy="822960"/>
            <a:chOff x="2120487" y="2298552"/>
            <a:chExt cx="822960" cy="822960"/>
          </a:xfrm>
          <a:scene3d>
            <a:camera prst="orthographicFront">
              <a:rot lat="0" lon="0" rev="8700000"/>
            </a:camera>
            <a:lightRig rig="threePt" dir="t"/>
          </a:scene3d>
        </p:grpSpPr>
        <p:sp>
          <p:nvSpPr>
            <p:cNvPr id="20" name="Arc 19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41" name="Cloud Callout 40"/>
          <p:cNvSpPr/>
          <p:nvPr/>
        </p:nvSpPr>
        <p:spPr>
          <a:xfrm>
            <a:off x="9887297" y="875555"/>
            <a:ext cx="2304703" cy="12245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matching!!!</a:t>
            </a:r>
            <a:endParaRPr lang="en-US" dirty="0"/>
          </a:p>
        </p:txBody>
      </p:sp>
      <p:pic>
        <p:nvPicPr>
          <p:cNvPr id="42" name="Picture 41" descr="http://www.underconsideration.com/brandnew/archives/fsu_seminoles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" y="4852555"/>
            <a:ext cx="1683605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358352" y="1938557"/>
            <a:ext cx="1493999" cy="1350533"/>
            <a:chOff x="10358352" y="1938557"/>
            <a:chExt cx="1493999" cy="1350533"/>
          </a:xfrm>
        </p:grpSpPr>
        <p:grpSp>
          <p:nvGrpSpPr>
            <p:cNvPr id="38" name="Group 37"/>
            <p:cNvGrpSpPr/>
            <p:nvPr/>
          </p:nvGrpSpPr>
          <p:grpSpPr>
            <a:xfrm>
              <a:off x="10358352" y="1938557"/>
              <a:ext cx="982980" cy="931521"/>
              <a:chOff x="11148060" y="1190411"/>
              <a:chExt cx="982980" cy="931521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11159490" y="2099359"/>
                <a:ext cx="971550" cy="225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11148060" y="1190411"/>
                <a:ext cx="22860" cy="9315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eform 31"/>
              <p:cNvSpPr/>
              <p:nvPr/>
            </p:nvSpPr>
            <p:spPr>
              <a:xfrm>
                <a:off x="11179250" y="1321526"/>
                <a:ext cx="605790" cy="514350"/>
              </a:xfrm>
              <a:custGeom>
                <a:avLst/>
                <a:gdLst>
                  <a:gd name="connsiteX0" fmla="*/ 0 w 605790"/>
                  <a:gd name="connsiteY0" fmla="*/ 514350 h 514350"/>
                  <a:gd name="connsiteX1" fmla="*/ 125730 w 605790"/>
                  <a:gd name="connsiteY1" fmla="*/ 297180 h 514350"/>
                  <a:gd name="connsiteX2" fmla="*/ 274320 w 605790"/>
                  <a:gd name="connsiteY2" fmla="*/ 365760 h 514350"/>
                  <a:gd name="connsiteX3" fmla="*/ 605790 w 605790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514350">
                    <a:moveTo>
                      <a:pt x="0" y="514350"/>
                    </a:moveTo>
                    <a:cubicBezTo>
                      <a:pt x="40005" y="418147"/>
                      <a:pt x="80010" y="321945"/>
                      <a:pt x="125730" y="297180"/>
                    </a:cubicBezTo>
                    <a:cubicBezTo>
                      <a:pt x="171450" y="272415"/>
                      <a:pt x="194310" y="415290"/>
                      <a:pt x="274320" y="365760"/>
                    </a:cubicBezTo>
                    <a:cubicBezTo>
                      <a:pt x="354330" y="316230"/>
                      <a:pt x="480060" y="158115"/>
                      <a:pt x="605790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0358352" y="2919758"/>
              <a:ext cx="1493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Alice’s packet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 rot="5582228">
            <a:off x="7629999" y="2687955"/>
            <a:ext cx="822960" cy="822960"/>
            <a:chOff x="2120487" y="2298552"/>
            <a:chExt cx="822960" cy="822960"/>
          </a:xfrm>
          <a:scene3d>
            <a:camera prst="orthographicFront">
              <a:rot lat="0" lon="0" rev="5100000"/>
            </a:camera>
            <a:lightRig rig="threePt" dir="t"/>
          </a:scene3d>
        </p:grpSpPr>
        <p:sp>
          <p:nvSpPr>
            <p:cNvPr id="40" name="Arc 39"/>
            <p:cNvSpPr/>
            <p:nvPr/>
          </p:nvSpPr>
          <p:spPr>
            <a:xfrm>
              <a:off x="2120487" y="2298552"/>
              <a:ext cx="822960" cy="822960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Arc 42"/>
            <p:cNvSpPr/>
            <p:nvPr/>
          </p:nvSpPr>
          <p:spPr>
            <a:xfrm>
              <a:off x="2232661" y="2450952"/>
              <a:ext cx="523434" cy="590756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Arc 43"/>
            <p:cNvSpPr/>
            <p:nvPr/>
          </p:nvSpPr>
          <p:spPr>
            <a:xfrm>
              <a:off x="2378254" y="2610115"/>
              <a:ext cx="216038" cy="240998"/>
            </a:xfrm>
            <a:prstGeom prst="arc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391448" y="3350639"/>
            <a:ext cx="1659300" cy="1292053"/>
            <a:chOff x="10391448" y="3350639"/>
            <a:chExt cx="1659300" cy="1292053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10391449" y="4246038"/>
              <a:ext cx="971550" cy="225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0391448" y="3350639"/>
              <a:ext cx="11431" cy="9179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404785" y="4273360"/>
              <a:ext cx="1645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Collision packet</a:t>
              </a:r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428514" y="3591361"/>
              <a:ext cx="696686" cy="515392"/>
            </a:xfrm>
            <a:custGeom>
              <a:avLst/>
              <a:gdLst>
                <a:gd name="connsiteX0" fmla="*/ 0 w 696686"/>
                <a:gd name="connsiteY0" fmla="*/ 447239 h 515392"/>
                <a:gd name="connsiteX1" fmla="*/ 76200 w 696686"/>
                <a:gd name="connsiteY1" fmla="*/ 196868 h 515392"/>
                <a:gd name="connsiteX2" fmla="*/ 152400 w 696686"/>
                <a:gd name="connsiteY2" fmla="*/ 512553 h 515392"/>
                <a:gd name="connsiteX3" fmla="*/ 250372 w 696686"/>
                <a:gd name="connsiteY3" fmla="*/ 349268 h 515392"/>
                <a:gd name="connsiteX4" fmla="*/ 348343 w 696686"/>
                <a:gd name="connsiteY4" fmla="*/ 294839 h 515392"/>
                <a:gd name="connsiteX5" fmla="*/ 337457 w 696686"/>
                <a:gd name="connsiteY5" fmla="*/ 925 h 515392"/>
                <a:gd name="connsiteX6" fmla="*/ 478972 w 696686"/>
                <a:gd name="connsiteY6" fmla="*/ 403696 h 515392"/>
                <a:gd name="connsiteX7" fmla="*/ 587829 w 696686"/>
                <a:gd name="connsiteY7" fmla="*/ 164210 h 515392"/>
                <a:gd name="connsiteX8" fmla="*/ 674915 w 696686"/>
                <a:gd name="connsiteY8" fmla="*/ 164210 h 515392"/>
                <a:gd name="connsiteX9" fmla="*/ 696686 w 696686"/>
                <a:gd name="connsiteY9" fmla="*/ 131553 h 51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686" h="515392">
                  <a:moveTo>
                    <a:pt x="0" y="447239"/>
                  </a:moveTo>
                  <a:cubicBezTo>
                    <a:pt x="25400" y="316610"/>
                    <a:pt x="50800" y="185982"/>
                    <a:pt x="76200" y="196868"/>
                  </a:cubicBezTo>
                  <a:cubicBezTo>
                    <a:pt x="101600" y="207754"/>
                    <a:pt x="123371" y="487153"/>
                    <a:pt x="152400" y="512553"/>
                  </a:cubicBezTo>
                  <a:cubicBezTo>
                    <a:pt x="181429" y="537953"/>
                    <a:pt x="217715" y="385554"/>
                    <a:pt x="250372" y="349268"/>
                  </a:cubicBezTo>
                  <a:cubicBezTo>
                    <a:pt x="283029" y="312982"/>
                    <a:pt x="333829" y="352896"/>
                    <a:pt x="348343" y="294839"/>
                  </a:cubicBezTo>
                  <a:cubicBezTo>
                    <a:pt x="362857" y="236782"/>
                    <a:pt x="315686" y="-17218"/>
                    <a:pt x="337457" y="925"/>
                  </a:cubicBezTo>
                  <a:cubicBezTo>
                    <a:pt x="359228" y="19068"/>
                    <a:pt x="437243" y="376482"/>
                    <a:pt x="478972" y="403696"/>
                  </a:cubicBezTo>
                  <a:cubicBezTo>
                    <a:pt x="520701" y="430910"/>
                    <a:pt x="555172" y="204124"/>
                    <a:pt x="587829" y="164210"/>
                  </a:cubicBezTo>
                  <a:cubicBezTo>
                    <a:pt x="620486" y="124296"/>
                    <a:pt x="656772" y="169653"/>
                    <a:pt x="674915" y="164210"/>
                  </a:cubicBezTo>
                  <a:cubicBezTo>
                    <a:pt x="693058" y="158767"/>
                    <a:pt x="694872" y="145160"/>
                    <a:pt x="696686" y="131553"/>
                  </a:cubicBezTo>
                </a:path>
              </a:pathLst>
            </a:cu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5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349949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Key Advantages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8918" cy="3432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CSI is collected when needed, and does not depend on user traffic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Should achieve better performance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Puts the attacker in a </a:t>
            </a:r>
            <a:r>
              <a:rPr lang="en-US" dirty="0" err="1" smtClean="0">
                <a:solidFill>
                  <a:srgbClr val="00B050"/>
                </a:solidFill>
              </a:rPr>
              <a:t>delimma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No change to the Wi-Fi protocol, because a node will always send an ACK when it receives a packet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Improving the security by only upgrading the AP, all user devices in the network can stay the same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50182" y="365125"/>
            <a:ext cx="5361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The Catch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8148" y="1825625"/>
            <a:ext cx="51989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7063" y="1819708"/>
            <a:ext cx="5198918" cy="288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The additional overhead of probing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However can be managed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Key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5318" cy="4351338"/>
          </a:xfrm>
        </p:spPr>
        <p:txBody>
          <a:bodyPr/>
          <a:lstStyle/>
          <a:p>
            <a:r>
              <a:rPr lang="en-US" dirty="0" smtClean="0"/>
              <a:t>The Channel State Check (CSC), which can tell if two packets are from the same sender based on </a:t>
            </a:r>
            <a:r>
              <a:rPr lang="en-US" dirty="0" smtClean="0"/>
              <a:t>the CSI</a:t>
            </a:r>
            <a:endParaRPr lang="en-US" dirty="0" smtClean="0"/>
          </a:p>
          <a:p>
            <a:r>
              <a:rPr lang="en-US" dirty="0" smtClean="0"/>
              <a:t>A simple protocol to reduce the overhead of probing</a:t>
            </a:r>
            <a:endParaRPr lang="en-US" dirty="0"/>
          </a:p>
        </p:txBody>
      </p:sp>
      <p:sp>
        <p:nvSpPr>
          <p:cNvPr id="4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State Check (CSC)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3509" cy="4351338"/>
          </a:xfrm>
        </p:spPr>
        <p:txBody>
          <a:bodyPr/>
          <a:lstStyle/>
          <a:p>
            <a:r>
              <a:rPr lang="en-US" dirty="0" smtClean="0"/>
              <a:t>Problem: Given the CSI vectors from Packet 1 and Packet 2, are Packet 1 and 2 from the same sender?</a:t>
            </a:r>
          </a:p>
          <a:p>
            <a:r>
              <a:rPr lang="en-US" dirty="0" smtClean="0"/>
              <a:t>In our context</a:t>
            </a:r>
          </a:p>
          <a:p>
            <a:pPr lvl="1"/>
            <a:r>
              <a:rPr lang="en-US" dirty="0" smtClean="0"/>
              <a:t>Packet 1 and 2 are received within a short interval, e.g., a few milliseconds</a:t>
            </a:r>
          </a:p>
          <a:p>
            <a:pPr lvl="1"/>
            <a:r>
              <a:rPr lang="en-US" dirty="0" smtClean="0"/>
              <a:t>Packet 1 has been received correctly, Packet 2 may not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43" y="1690688"/>
            <a:ext cx="4213948" cy="2515790"/>
          </a:xfrm>
          <a:prstGeom prst="rect">
            <a:avLst/>
          </a:prstGeom>
        </p:spPr>
      </p:pic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15710" y="6176963"/>
            <a:ext cx="9863672" cy="648245"/>
          </a:xfrm>
        </p:spPr>
        <p:txBody>
          <a:bodyPr/>
          <a:lstStyle/>
          <a:p>
            <a:r>
              <a:rPr lang="en-US" dirty="0" err="1" smtClean="0">
                <a:latin typeface="Bauhaus 93" panose="04030905020B02020C02" pitchFamily="82" charset="0"/>
              </a:rPr>
              <a:t>Muye</a:t>
            </a:r>
            <a:r>
              <a:rPr lang="en-US" dirty="0" smtClean="0">
                <a:latin typeface="Bauhaus 93" panose="04030905020B02020C02" pitchFamily="82" charset="0"/>
              </a:rPr>
              <a:t> Liu, </a:t>
            </a:r>
            <a:r>
              <a:rPr lang="en-US" dirty="0" err="1" smtClean="0">
                <a:latin typeface="Bauhaus 93" panose="04030905020B02020C02" pitchFamily="82" charset="0"/>
              </a:rPr>
              <a:t>Avishek</a:t>
            </a:r>
            <a:r>
              <a:rPr lang="en-US" dirty="0" smtClean="0">
                <a:latin typeface="Bauhaus 93" panose="04030905020B02020C02" pitchFamily="82" charset="0"/>
              </a:rPr>
              <a:t> Mukherjee, Zhenghao Zhang, and </a:t>
            </a:r>
            <a:r>
              <a:rPr lang="en-US" dirty="0" err="1" smtClean="0">
                <a:latin typeface="Bauhaus 93" panose="04030905020B02020C02" pitchFamily="82" charset="0"/>
              </a:rPr>
              <a:t>Xiuwen</a:t>
            </a:r>
            <a:r>
              <a:rPr lang="en-US" dirty="0" smtClean="0">
                <a:latin typeface="Bauhaus 93" panose="04030905020B02020C02" pitchFamily="82" charset="0"/>
              </a:rPr>
              <a:t> Liu</a:t>
            </a:r>
          </a:p>
          <a:p>
            <a:r>
              <a:rPr lang="en-US" dirty="0" smtClean="0">
                <a:latin typeface="Bauhaus 93" panose="04030905020B02020C02" pitchFamily="82" charset="0"/>
              </a:rPr>
              <a:t> Florida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32302</TotalTime>
  <Words>1656</Words>
  <Application>Microsoft Office PowerPoint</Application>
  <PresentationFormat>Widescreen</PresentationFormat>
  <Paragraphs>183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宋体</vt:lpstr>
      <vt:lpstr>Arial</vt:lpstr>
      <vt:lpstr>Arial Narrow</vt:lpstr>
      <vt:lpstr>Bauhaus 93</vt:lpstr>
      <vt:lpstr>Berlin Sans FB Demi</vt:lpstr>
      <vt:lpstr>Calibri</vt:lpstr>
      <vt:lpstr>Calibri Light</vt:lpstr>
      <vt:lpstr>Times New Roman</vt:lpstr>
      <vt:lpstr>Wingdings</vt:lpstr>
      <vt:lpstr>Office Theme</vt:lpstr>
      <vt:lpstr>TBAS: Enhancing Wi-Fi Authentication by Actively Eliciting Channel State Information</vt:lpstr>
      <vt:lpstr>Motivation</vt:lpstr>
      <vt:lpstr>Channel State Information (CSI)</vt:lpstr>
      <vt:lpstr>Challenge in Using CSI for Authentication</vt:lpstr>
      <vt:lpstr>Our Approach</vt:lpstr>
      <vt:lpstr>What if Alice also sends a response?</vt:lpstr>
      <vt:lpstr>Key Advantages</vt:lpstr>
      <vt:lpstr>Our Key Contributions</vt:lpstr>
      <vt:lpstr>Channel State Check (CSC)</vt:lpstr>
      <vt:lpstr>Channel State Check (CSC)</vt:lpstr>
      <vt:lpstr>Channel State Check (CSC)</vt:lpstr>
      <vt:lpstr>Channel State Check (CSC)</vt:lpstr>
      <vt:lpstr>Channel State Check (CSC)</vt:lpstr>
      <vt:lpstr>Channel State Check (CSC)</vt:lpstr>
      <vt:lpstr>Channel State Check (CSC)</vt:lpstr>
      <vt:lpstr>Channel State Check (CSC)</vt:lpstr>
      <vt:lpstr>A Simple Protocol to Limit Overhead</vt:lpstr>
      <vt:lpstr>A Simple Protocol to Limit Overhead</vt:lpstr>
      <vt:lpstr>Evaluation</vt:lpstr>
      <vt:lpstr>Evaluation</vt:lpstr>
      <vt:lpstr>False Positive</vt:lpstr>
      <vt:lpstr>False Positive</vt:lpstr>
      <vt:lpstr>Overhead</vt:lpstr>
      <vt:lpstr>False Positive with Delayed Response </vt:lpstr>
      <vt:lpstr>False Negative</vt:lpstr>
      <vt:lpstr>False Negative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TBAS: Enhancing Wi-Fi Authentication by Actively Eliciting Channel State Information</dc:title>
  <dc:creator>Zhenghao Zhang</dc:creator>
  <cp:lastModifiedBy>Zhenghao Zhang</cp:lastModifiedBy>
  <cp:revision>80</cp:revision>
  <dcterms:created xsi:type="dcterms:W3CDTF">2016-04-29T22:39:56Z</dcterms:created>
  <dcterms:modified xsi:type="dcterms:W3CDTF">2016-06-13T22:44:11Z</dcterms:modified>
</cp:coreProperties>
</file>