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45"/>
  </p:notesMasterIdLst>
  <p:sldIdLst>
    <p:sldId id="256" r:id="rId2"/>
    <p:sldId id="280" r:id="rId3"/>
    <p:sldId id="314" r:id="rId4"/>
    <p:sldId id="315" r:id="rId5"/>
    <p:sldId id="281" r:id="rId6"/>
    <p:sldId id="259" r:id="rId7"/>
    <p:sldId id="302" r:id="rId8"/>
    <p:sldId id="282" r:id="rId9"/>
    <p:sldId id="316" r:id="rId10"/>
    <p:sldId id="317" r:id="rId11"/>
    <p:sldId id="294" r:id="rId12"/>
    <p:sldId id="303" r:id="rId13"/>
    <p:sldId id="318" r:id="rId14"/>
    <p:sldId id="324" r:id="rId15"/>
    <p:sldId id="321" r:id="rId16"/>
    <p:sldId id="301" r:id="rId17"/>
    <p:sldId id="320" r:id="rId18"/>
    <p:sldId id="322" r:id="rId19"/>
    <p:sldId id="306" r:id="rId20"/>
    <p:sldId id="325" r:id="rId21"/>
    <p:sldId id="308" r:id="rId22"/>
    <p:sldId id="309" r:id="rId23"/>
    <p:sldId id="305" r:id="rId24"/>
    <p:sldId id="310" r:id="rId25"/>
    <p:sldId id="295" r:id="rId26"/>
    <p:sldId id="311" r:id="rId27"/>
    <p:sldId id="312" r:id="rId28"/>
    <p:sldId id="296" r:id="rId29"/>
    <p:sldId id="313" r:id="rId30"/>
    <p:sldId id="263" r:id="rId31"/>
    <p:sldId id="266" r:id="rId32"/>
    <p:sldId id="264" r:id="rId33"/>
    <p:sldId id="268" r:id="rId34"/>
    <p:sldId id="270" r:id="rId35"/>
    <p:sldId id="273" r:id="rId36"/>
    <p:sldId id="271" r:id="rId37"/>
    <p:sldId id="272" r:id="rId38"/>
    <p:sldId id="269" r:id="rId39"/>
    <p:sldId id="274" r:id="rId40"/>
    <p:sldId id="276" r:id="rId41"/>
    <p:sldId id="277" r:id="rId42"/>
    <p:sldId id="278" r:id="rId43"/>
    <p:sldId id="32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2BB"/>
    <a:srgbClr val="20BB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67" autoAdjust="0"/>
  </p:normalViewPr>
  <p:slideViewPr>
    <p:cSldViewPr snapToGrid="0" snapToObjects="1">
      <p:cViewPr varScale="1">
        <p:scale>
          <a:sx n="75" d="100"/>
          <a:sy n="75" d="100"/>
        </p:scale>
        <p:origin x="-4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w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wmf"/><Relationship Id="rId4" Type="http://schemas.openxmlformats.org/officeDocument/2006/relationships/image" Target="../media/image10.emf"/><Relationship Id="rId9" Type="http://schemas.openxmlformats.org/officeDocument/2006/relationships/image" Target="../media/image15.wmf"/><Relationship Id="rId14"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C1006-1383-664A-96B7-45596E8301BE}" type="datetimeFigureOut">
              <a:rPr lang="en-US" smtClean="0"/>
              <a:pPr/>
              <a:t>6/29/2011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4EF79-B07A-5844-BE49-5A3FA3210C62}" type="slidenum">
              <a:rPr lang="en-US" smtClean="0"/>
              <a:pPr/>
              <a:t>‹#›</a:t>
            </a:fld>
            <a:endParaRPr lang="en-US"/>
          </a:p>
        </p:txBody>
      </p:sp>
    </p:spTree>
    <p:extLst>
      <p:ext uri="{BB962C8B-B14F-4D97-AF65-F5344CB8AC3E}">
        <p14:creationId xmlns:p14="http://schemas.microsoft.com/office/powerpoint/2010/main" xmlns="" val="2351382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4EF79-B07A-5844-BE49-5A3FA3210C62}" type="slidenum">
              <a:rPr lang="en-US" smtClean="0"/>
              <a:pPr/>
              <a:t>8</a:t>
            </a:fld>
            <a:endParaRPr lang="en-US"/>
          </a:p>
        </p:txBody>
      </p:sp>
    </p:spTree>
    <p:extLst>
      <p:ext uri="{BB962C8B-B14F-4D97-AF65-F5344CB8AC3E}">
        <p14:creationId xmlns:p14="http://schemas.microsoft.com/office/powerpoint/2010/main" xmlns="" val="426133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4EF79-B07A-5844-BE49-5A3FA3210C62}" type="slidenum">
              <a:rPr lang="en-US" smtClean="0"/>
              <a:pPr/>
              <a:t>9</a:t>
            </a:fld>
            <a:endParaRPr lang="en-US"/>
          </a:p>
        </p:txBody>
      </p:sp>
    </p:spTree>
    <p:extLst>
      <p:ext uri="{BB962C8B-B14F-4D97-AF65-F5344CB8AC3E}">
        <p14:creationId xmlns:p14="http://schemas.microsoft.com/office/powerpoint/2010/main" xmlns="" val="426133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4EF79-B07A-5844-BE49-5A3FA3210C62}" type="slidenum">
              <a:rPr lang="en-US" smtClean="0"/>
              <a:pPr/>
              <a:t>10</a:t>
            </a:fld>
            <a:endParaRPr lang="en-US"/>
          </a:p>
        </p:txBody>
      </p:sp>
    </p:spTree>
    <p:extLst>
      <p:ext uri="{BB962C8B-B14F-4D97-AF65-F5344CB8AC3E}">
        <p14:creationId xmlns:p14="http://schemas.microsoft.com/office/powerpoint/2010/main" xmlns="" val="426133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E4EF79-B07A-5844-BE49-5A3FA3210C62}"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5C71B-FD59-4E89-9868-98DEC77F5576}" type="datetime1">
              <a:rPr lang="en-US" smtClean="0"/>
              <a:t>6/30/2011</a:t>
            </a:fld>
            <a:endParaRPr lang="en-US"/>
          </a:p>
        </p:txBody>
      </p:sp>
      <p:sp>
        <p:nvSpPr>
          <p:cNvPr id="5" name="Footer Placeholder 4"/>
          <p:cNvSpPr>
            <a:spLocks noGrp="1"/>
          </p:cNvSpPr>
          <p:nvPr>
            <p:ph type="ftr" sz="quarter" idx="11"/>
          </p:nvPr>
        </p:nvSpPr>
        <p:spPr/>
        <p:txBody>
          <a:bodyPr/>
          <a:lstStyle/>
          <a:p>
            <a:r>
              <a:rPr lang="en-US" smtClean="0"/>
              <a:t>Florida State University</a:t>
            </a:r>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C76EF-2DE0-497B-9944-D62A1C838E70}" type="datetime1">
              <a:rPr lang="en-US" smtClean="0"/>
              <a:t>6/30/2011</a:t>
            </a:fld>
            <a:endParaRPr lang="en-US"/>
          </a:p>
        </p:txBody>
      </p:sp>
      <p:sp>
        <p:nvSpPr>
          <p:cNvPr id="5" name="Footer Placeholder 4"/>
          <p:cNvSpPr>
            <a:spLocks noGrp="1"/>
          </p:cNvSpPr>
          <p:nvPr>
            <p:ph type="ftr" sz="quarter" idx="11"/>
          </p:nvPr>
        </p:nvSpPr>
        <p:spPr/>
        <p:txBody>
          <a:bodyPr/>
          <a:lstStyle/>
          <a:p>
            <a:r>
              <a:rPr lang="en-US" smtClean="0"/>
              <a:t>Florida State University</a:t>
            </a:r>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0FD079-97DD-4309-B0E5-C5C63880FEF7}" type="datetime1">
              <a:rPr lang="en-US" smtClean="0"/>
              <a:t>6/30/2011</a:t>
            </a:fld>
            <a:endParaRPr lang="en-US"/>
          </a:p>
        </p:txBody>
      </p:sp>
      <p:sp>
        <p:nvSpPr>
          <p:cNvPr id="5" name="Footer Placeholder 4"/>
          <p:cNvSpPr>
            <a:spLocks noGrp="1"/>
          </p:cNvSpPr>
          <p:nvPr>
            <p:ph type="ftr" sz="quarter" idx="11"/>
          </p:nvPr>
        </p:nvSpPr>
        <p:spPr/>
        <p:txBody>
          <a:bodyPr/>
          <a:lstStyle/>
          <a:p>
            <a:r>
              <a:rPr lang="en-US" smtClean="0"/>
              <a:t>Florida State University</a:t>
            </a:r>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26A7A1B-7D7B-495E-996C-D79622834042}" type="datetime1">
              <a:rPr lang="en-US" smtClean="0"/>
              <a:t>6/30/2011</a:t>
            </a:fld>
            <a:endParaRPr lang="en-US"/>
          </a:p>
        </p:txBody>
      </p:sp>
      <p:sp>
        <p:nvSpPr>
          <p:cNvPr id="5" name="Footer Placeholder 4"/>
          <p:cNvSpPr>
            <a:spLocks noGrp="1"/>
          </p:cNvSpPr>
          <p:nvPr>
            <p:ph type="ftr" sz="quarter" idx="11"/>
          </p:nvPr>
        </p:nvSpPr>
        <p:spPr/>
        <p:txBody>
          <a:bodyPr/>
          <a:lstStyle/>
          <a:p>
            <a:r>
              <a:rPr lang="en-US" dirty="0" smtClean="0"/>
              <a:t>Florida State University</a:t>
            </a:r>
            <a:endParaRPr lang="en-US" dirty="0"/>
          </a:p>
        </p:txBody>
      </p:sp>
      <p:sp>
        <p:nvSpPr>
          <p:cNvPr id="6" name="Slide Number Placeholder 5"/>
          <p:cNvSpPr>
            <a:spLocks noGrp="1"/>
          </p:cNvSpPr>
          <p:nvPr>
            <p:ph type="sldNum" sz="quarter" idx="12"/>
          </p:nvPr>
        </p:nvSpPr>
        <p:spPr/>
        <p:txBody>
          <a:bodyPr/>
          <a:lstStyle/>
          <a:p>
            <a:fld id="{7C637AA9-79EE-364E-83A1-F17AFD24879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EE59A-DE15-49ED-8962-522EE5DC084C}" type="datetime1">
              <a:rPr lang="en-US" smtClean="0"/>
              <a:t>6/30/2011</a:t>
            </a:fld>
            <a:endParaRPr lang="en-US"/>
          </a:p>
        </p:txBody>
      </p:sp>
      <p:sp>
        <p:nvSpPr>
          <p:cNvPr id="5" name="Footer Placeholder 4"/>
          <p:cNvSpPr>
            <a:spLocks noGrp="1"/>
          </p:cNvSpPr>
          <p:nvPr>
            <p:ph type="ftr" sz="quarter" idx="11"/>
          </p:nvPr>
        </p:nvSpPr>
        <p:spPr/>
        <p:txBody>
          <a:bodyPr/>
          <a:lstStyle/>
          <a:p>
            <a:r>
              <a:rPr lang="en-US" smtClean="0"/>
              <a:t>Florida State University</a:t>
            </a:r>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01D598-70F2-42E6-8DD8-9D1096C132C9}" type="datetime1">
              <a:rPr lang="en-US" smtClean="0"/>
              <a:t>6/30/2011</a:t>
            </a:fld>
            <a:endParaRPr lang="en-US"/>
          </a:p>
        </p:txBody>
      </p:sp>
      <p:sp>
        <p:nvSpPr>
          <p:cNvPr id="6" name="Footer Placeholder 5"/>
          <p:cNvSpPr>
            <a:spLocks noGrp="1"/>
          </p:cNvSpPr>
          <p:nvPr>
            <p:ph type="ftr" sz="quarter" idx="11"/>
          </p:nvPr>
        </p:nvSpPr>
        <p:spPr/>
        <p:txBody>
          <a:bodyPr/>
          <a:lstStyle/>
          <a:p>
            <a:r>
              <a:rPr lang="en-US" smtClean="0"/>
              <a:t>Florida State University</a:t>
            </a:r>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E82FD9-8F1F-4887-B141-1729E2319475}" type="datetime1">
              <a:rPr lang="en-US" smtClean="0"/>
              <a:t>6/30/2011</a:t>
            </a:fld>
            <a:endParaRPr lang="en-US"/>
          </a:p>
        </p:txBody>
      </p:sp>
      <p:sp>
        <p:nvSpPr>
          <p:cNvPr id="8" name="Footer Placeholder 7"/>
          <p:cNvSpPr>
            <a:spLocks noGrp="1"/>
          </p:cNvSpPr>
          <p:nvPr>
            <p:ph type="ftr" sz="quarter" idx="11"/>
          </p:nvPr>
        </p:nvSpPr>
        <p:spPr/>
        <p:txBody>
          <a:bodyPr/>
          <a:lstStyle/>
          <a:p>
            <a:r>
              <a:rPr lang="en-US" smtClean="0"/>
              <a:t>Florida State University</a:t>
            </a:r>
            <a:endParaRPr lang="en-US"/>
          </a:p>
        </p:txBody>
      </p:sp>
      <p:sp>
        <p:nvSpPr>
          <p:cNvPr id="9" name="Slide Number Placeholder 8"/>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EC0548-2046-4110-8F94-63F59F42E7CE}" type="datetime1">
              <a:rPr lang="en-US" smtClean="0"/>
              <a:t>6/30/2011</a:t>
            </a:fld>
            <a:endParaRPr lang="en-US"/>
          </a:p>
        </p:txBody>
      </p:sp>
      <p:sp>
        <p:nvSpPr>
          <p:cNvPr id="4" name="Footer Placeholder 3"/>
          <p:cNvSpPr>
            <a:spLocks noGrp="1"/>
          </p:cNvSpPr>
          <p:nvPr>
            <p:ph type="ftr" sz="quarter" idx="11"/>
          </p:nvPr>
        </p:nvSpPr>
        <p:spPr/>
        <p:txBody>
          <a:bodyPr/>
          <a:lstStyle/>
          <a:p>
            <a:r>
              <a:rPr lang="en-US" smtClean="0"/>
              <a:t>Florida State University</a:t>
            </a:r>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7DC13-16F1-4FDD-B918-06F5F58FC4C5}" type="datetime1">
              <a:rPr lang="en-US" smtClean="0"/>
              <a:t>6/30/2011</a:t>
            </a:fld>
            <a:endParaRPr lang="en-US"/>
          </a:p>
        </p:txBody>
      </p:sp>
      <p:sp>
        <p:nvSpPr>
          <p:cNvPr id="3" name="Footer Placeholder 2"/>
          <p:cNvSpPr>
            <a:spLocks noGrp="1"/>
          </p:cNvSpPr>
          <p:nvPr>
            <p:ph type="ftr" sz="quarter" idx="11"/>
          </p:nvPr>
        </p:nvSpPr>
        <p:spPr/>
        <p:txBody>
          <a:bodyPr/>
          <a:lstStyle/>
          <a:p>
            <a:r>
              <a:rPr lang="en-US" smtClean="0"/>
              <a:t>Florida State University</a:t>
            </a:r>
            <a:endParaRPr lang="en-US"/>
          </a:p>
        </p:txBody>
      </p:sp>
      <p:sp>
        <p:nvSpPr>
          <p:cNvPr id="4" name="Slide Number Placeholder 3"/>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55891-68D5-4C00-8D75-9D581F1417A9}" type="datetime1">
              <a:rPr lang="en-US" smtClean="0"/>
              <a:t>6/30/2011</a:t>
            </a:fld>
            <a:endParaRPr lang="en-US"/>
          </a:p>
        </p:txBody>
      </p:sp>
      <p:sp>
        <p:nvSpPr>
          <p:cNvPr id="6" name="Footer Placeholder 5"/>
          <p:cNvSpPr>
            <a:spLocks noGrp="1"/>
          </p:cNvSpPr>
          <p:nvPr>
            <p:ph type="ftr" sz="quarter" idx="11"/>
          </p:nvPr>
        </p:nvSpPr>
        <p:spPr/>
        <p:txBody>
          <a:bodyPr/>
          <a:lstStyle/>
          <a:p>
            <a:r>
              <a:rPr lang="en-US" smtClean="0"/>
              <a:t>Florida State University</a:t>
            </a:r>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C0083-D098-47F8-BDF5-FA2177751AFB}" type="datetime1">
              <a:rPr lang="en-US" smtClean="0"/>
              <a:t>6/30/2011</a:t>
            </a:fld>
            <a:endParaRPr lang="en-US"/>
          </a:p>
        </p:txBody>
      </p:sp>
      <p:sp>
        <p:nvSpPr>
          <p:cNvPr id="6" name="Footer Placeholder 5"/>
          <p:cNvSpPr>
            <a:spLocks noGrp="1"/>
          </p:cNvSpPr>
          <p:nvPr>
            <p:ph type="ftr" sz="quarter" idx="11"/>
          </p:nvPr>
        </p:nvSpPr>
        <p:spPr/>
        <p:txBody>
          <a:bodyPr/>
          <a:lstStyle/>
          <a:p>
            <a:r>
              <a:rPr lang="en-US" smtClean="0"/>
              <a:t>Florida State University</a:t>
            </a:r>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5DA44-02B0-417C-AE0E-6FECAD47473E}" type="datetime1">
              <a:rPr lang="en-US" smtClean="0"/>
              <a:t>6/30/2011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Florida State University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37AA9-79EE-364E-83A1-F17AFD2487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arxiv.org/abs/1012.413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4.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Revisiting Partial Packet Recovery in 802.11 Wireless LANs</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Jin Xie, Wei </a:t>
            </a:r>
            <a:r>
              <a:rPr lang="en-US" dirty="0" err="1" smtClean="0">
                <a:solidFill>
                  <a:schemeClr val="tx1"/>
                </a:solidFill>
              </a:rPr>
              <a:t>Hu</a:t>
            </a:r>
            <a:r>
              <a:rPr lang="en-US" dirty="0" smtClean="0">
                <a:solidFill>
                  <a:schemeClr val="tx1"/>
                </a:solidFill>
              </a:rPr>
              <a:t>, Zhenghao Zhang</a:t>
            </a:r>
          </a:p>
          <a:p>
            <a:r>
              <a:rPr lang="en-US" dirty="0" smtClean="0">
                <a:solidFill>
                  <a:schemeClr val="tx1"/>
                </a:solidFill>
              </a:rPr>
              <a:t>Florida State University</a:t>
            </a:r>
          </a:p>
          <a:p>
            <a:endParaRPr lang="en-US" dirty="0" smtClean="0"/>
          </a:p>
          <a:p>
            <a:endParaRPr lang="en-US" dirty="0"/>
          </a:p>
        </p:txBody>
      </p:sp>
      <p:pic>
        <p:nvPicPr>
          <p:cNvPr id="52225" name="Picture 1"/>
          <p:cNvPicPr>
            <a:picLocks noChangeAspect="1" noChangeArrowheads="1"/>
          </p:cNvPicPr>
          <p:nvPr/>
        </p:nvPicPr>
        <p:blipFill>
          <a:blip r:embed="rId2"/>
          <a:srcRect/>
          <a:stretch>
            <a:fillRect/>
          </a:stretch>
        </p:blipFill>
        <p:spPr bwMode="auto">
          <a:xfrm>
            <a:off x="7772400" y="5638800"/>
            <a:ext cx="1143000" cy="762000"/>
          </a:xfrm>
          <a:prstGeom prst="rect">
            <a:avLst/>
          </a:prstGeom>
          <a:noFill/>
          <a:ln w="9525">
            <a:noFill/>
            <a:miter lim="800000"/>
            <a:headEnd/>
            <a:tailEnd/>
          </a:ln>
        </p:spPr>
      </p:pic>
    </p:spTree>
    <p:extLst>
      <p:ext uri="{BB962C8B-B14F-4D97-AF65-F5344CB8AC3E}">
        <p14:creationId xmlns:p14="http://schemas.microsoft.com/office/powerpoint/2010/main" xmlns="" val="3763296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to Revisit this Problem</a:t>
            </a:r>
            <a:endParaRPr lang="en-US" dirty="0"/>
          </a:p>
        </p:txBody>
      </p:sp>
      <p:sp>
        <p:nvSpPr>
          <p:cNvPr id="3" name="Content Placeholder 2"/>
          <p:cNvSpPr>
            <a:spLocks noGrp="1"/>
          </p:cNvSpPr>
          <p:nvPr>
            <p:ph idx="1"/>
          </p:nvPr>
        </p:nvSpPr>
        <p:spPr>
          <a:xfrm>
            <a:off x="457199" y="1600200"/>
            <a:ext cx="4595169" cy="4525963"/>
          </a:xfrm>
        </p:spPr>
        <p:txBody>
          <a:bodyPr>
            <a:normAutofit/>
          </a:bodyPr>
          <a:lstStyle/>
          <a:p>
            <a:r>
              <a:rPr lang="en-US" dirty="0" smtClean="0"/>
              <a:t>Observing </a:t>
            </a:r>
            <a:r>
              <a:rPr lang="en-US" dirty="0" smtClean="0"/>
              <a:t>the CPU constraint</a:t>
            </a:r>
          </a:p>
          <a:p>
            <a:pPr lvl="1"/>
            <a:r>
              <a:rPr lang="en-US" dirty="0" smtClean="0"/>
              <a:t>Make sure that packet recovery  does not consume too much CPU time. </a:t>
            </a:r>
          </a:p>
          <a:p>
            <a:pPr lvl="2"/>
            <a:r>
              <a:rPr lang="en-US" dirty="0" smtClean="0"/>
              <a:t>Software decoding can be time consuming</a:t>
            </a:r>
          </a:p>
        </p:txBody>
      </p:sp>
      <p:pic>
        <p:nvPicPr>
          <p:cNvPr id="41985" name="Picture 1"/>
          <p:cNvPicPr>
            <a:picLocks noChangeAspect="1" noChangeArrowheads="1"/>
          </p:cNvPicPr>
          <p:nvPr/>
        </p:nvPicPr>
        <p:blipFill>
          <a:blip r:embed="rId3"/>
          <a:srcRect/>
          <a:stretch>
            <a:fillRect/>
          </a:stretch>
        </p:blipFill>
        <p:spPr bwMode="auto">
          <a:xfrm>
            <a:off x="5052369" y="1510047"/>
            <a:ext cx="3634431" cy="2806632"/>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49FA2A5F-D3B3-4D97-8692-7F3396A53933}" type="datetime1">
              <a:rPr lang="en-US" smtClean="0"/>
              <a:t>6/30/2011</a:t>
            </a:fld>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10</a:t>
            </a:fld>
            <a:endParaRPr lang="en-US" dirty="0"/>
          </a:p>
        </p:txBody>
      </p:sp>
      <p:sp>
        <p:nvSpPr>
          <p:cNvPr id="7" name="Footer Placeholder 6"/>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731261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a:t>
            </a:r>
            <a:endParaRPr lang="en-US" dirty="0"/>
          </a:p>
        </p:txBody>
      </p:sp>
      <p:sp>
        <p:nvSpPr>
          <p:cNvPr id="3" name="Content Placeholder 2"/>
          <p:cNvSpPr>
            <a:spLocks noGrp="1"/>
          </p:cNvSpPr>
          <p:nvPr>
            <p:ph idx="1"/>
          </p:nvPr>
        </p:nvSpPr>
        <p:spPr/>
        <p:txBody>
          <a:bodyPr>
            <a:normAutofit lnSpcReduction="10000"/>
          </a:bodyPr>
          <a:lstStyle/>
          <a:p>
            <a:r>
              <a:rPr lang="en-US" dirty="0" smtClean="0"/>
              <a:t>Combine </a:t>
            </a:r>
            <a:r>
              <a:rPr lang="en-US" dirty="0" smtClean="0"/>
              <a:t>block-based and EC based and use three repair methods:</a:t>
            </a:r>
          </a:p>
          <a:p>
            <a:pPr lvl="1"/>
            <a:r>
              <a:rPr lang="en-US" dirty="0" smtClean="0"/>
              <a:t>Block-</a:t>
            </a:r>
            <a:r>
              <a:rPr lang="en-US" dirty="0" err="1" smtClean="0"/>
              <a:t>retran</a:t>
            </a:r>
            <a:r>
              <a:rPr lang="en-US" dirty="0" smtClean="0"/>
              <a:t>: Traditional block retransmission.</a:t>
            </a:r>
          </a:p>
          <a:p>
            <a:pPr lvl="1"/>
            <a:r>
              <a:rPr lang="en-US" dirty="0" smtClean="0"/>
              <a:t>HEC: Holistic Error Correction. Traditional error correction.</a:t>
            </a:r>
          </a:p>
          <a:p>
            <a:pPr lvl="1"/>
            <a:r>
              <a:rPr lang="en-US" dirty="0" smtClean="0"/>
              <a:t>TEC: Target Error Correction. </a:t>
            </a:r>
          </a:p>
          <a:p>
            <a:r>
              <a:rPr lang="en-US" dirty="0" smtClean="0"/>
              <a:t>S</a:t>
            </a:r>
            <a:r>
              <a:rPr lang="en-US" dirty="0" smtClean="0"/>
              <a:t>elect </a:t>
            </a:r>
            <a:r>
              <a:rPr lang="en-US" dirty="0" smtClean="0"/>
              <a:t>the optimal repair method that </a:t>
            </a:r>
          </a:p>
          <a:p>
            <a:pPr lvl="1"/>
            <a:r>
              <a:rPr lang="en-US" dirty="0" smtClean="0"/>
              <a:t>Minimizes the number of bytes sent</a:t>
            </a:r>
          </a:p>
          <a:p>
            <a:pPr lvl="1"/>
            <a:r>
              <a:rPr lang="en-US" dirty="0" smtClean="0"/>
              <a:t>Abide by the CPU time </a:t>
            </a:r>
            <a:r>
              <a:rPr lang="en-US" dirty="0" smtClean="0"/>
              <a:t>constraint </a:t>
            </a:r>
            <a:r>
              <a:rPr lang="el-GR" i="1" dirty="0" smtClean="0">
                <a:latin typeface="Times New Roman"/>
                <a:cs typeface="Times New Roman"/>
              </a:rPr>
              <a:t>β</a:t>
            </a:r>
            <a:endParaRPr lang="en-US" i="1" dirty="0" smtClean="0"/>
          </a:p>
          <a:p>
            <a:pPr lvl="1"/>
            <a:endParaRPr lang="en-US" dirty="0" smtClean="0"/>
          </a:p>
        </p:txBody>
      </p:sp>
      <p:pic>
        <p:nvPicPr>
          <p:cNvPr id="62465" name="Picture 1" descr="C:\Users\zhenghao\AppData\Local\Microsoft\Windows\Temporary Internet Files\Content.IE5\QREC4X9B\MC900105188[1].wmf"/>
          <p:cNvPicPr>
            <a:picLocks noChangeAspect="1" noChangeArrowheads="1"/>
          </p:cNvPicPr>
          <p:nvPr/>
        </p:nvPicPr>
        <p:blipFill>
          <a:blip r:embed="rId2"/>
          <a:srcRect/>
          <a:stretch>
            <a:fillRect/>
          </a:stretch>
        </p:blipFill>
        <p:spPr bwMode="auto">
          <a:xfrm>
            <a:off x="5163434" y="3517287"/>
            <a:ext cx="799482" cy="714025"/>
          </a:xfrm>
          <a:prstGeom prst="rect">
            <a:avLst/>
          </a:prstGeom>
          <a:noFill/>
        </p:spPr>
      </p:pic>
      <p:sp>
        <p:nvSpPr>
          <p:cNvPr id="5" name="Date Placeholder 4"/>
          <p:cNvSpPr>
            <a:spLocks noGrp="1"/>
          </p:cNvSpPr>
          <p:nvPr>
            <p:ph type="dt" sz="half" idx="10"/>
          </p:nvPr>
        </p:nvSpPr>
        <p:spPr/>
        <p:txBody>
          <a:bodyPr/>
          <a:lstStyle/>
          <a:p>
            <a:fld id="{69E4ECA5-C53A-47CF-9787-934F448706F3}" type="datetime1">
              <a:rPr lang="en-US" smtClean="0"/>
              <a:t>6/30/2011</a:t>
            </a:fld>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11</a:t>
            </a:fld>
            <a:endParaRPr lang="en-US" dirty="0"/>
          </a:p>
        </p:txBody>
      </p:sp>
      <p:sp>
        <p:nvSpPr>
          <p:cNvPr id="7" name="Footer Placeholder 6"/>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Block-</a:t>
            </a:r>
            <a:r>
              <a:rPr lang="en-US" dirty="0" err="1" smtClean="0"/>
              <a:t>retran</a:t>
            </a:r>
            <a:r>
              <a:rPr lang="en-US" dirty="0" smtClean="0"/>
              <a:t> and Error Correction</a:t>
            </a:r>
            <a:endParaRPr lang="en-US" dirty="0"/>
          </a:p>
        </p:txBody>
      </p:sp>
      <p:sp>
        <p:nvSpPr>
          <p:cNvPr id="3" name="Content Placeholder 2"/>
          <p:cNvSpPr>
            <a:spLocks noGrp="1"/>
          </p:cNvSpPr>
          <p:nvPr>
            <p:ph idx="1"/>
          </p:nvPr>
        </p:nvSpPr>
        <p:spPr/>
        <p:txBody>
          <a:bodyPr>
            <a:normAutofit/>
          </a:bodyPr>
          <a:lstStyle/>
          <a:p>
            <a:r>
              <a:rPr lang="en-US" dirty="0" smtClean="0"/>
              <a:t>Block-</a:t>
            </a:r>
            <a:r>
              <a:rPr lang="en-US" dirty="0" err="1" smtClean="0"/>
              <a:t>retran</a:t>
            </a:r>
            <a:r>
              <a:rPr lang="en-US" dirty="0" smtClean="0"/>
              <a:t> and Error Correction have pros and cons:</a:t>
            </a:r>
          </a:p>
          <a:p>
            <a:pPr lvl="1"/>
            <a:r>
              <a:rPr lang="en-US" dirty="0" smtClean="0"/>
              <a:t>Block-</a:t>
            </a:r>
            <a:r>
              <a:rPr lang="en-US" dirty="0" err="1" smtClean="0"/>
              <a:t>retran</a:t>
            </a:r>
            <a:r>
              <a:rPr lang="en-US" dirty="0" smtClean="0"/>
              <a:t> </a:t>
            </a:r>
            <a:endParaRPr lang="en-US" dirty="0" smtClean="0"/>
          </a:p>
          <a:p>
            <a:pPr lvl="2"/>
            <a:r>
              <a:rPr lang="en-US" dirty="0" smtClean="0"/>
              <a:t>does </a:t>
            </a:r>
            <a:r>
              <a:rPr lang="en-US" dirty="0" smtClean="0"/>
              <a:t>not need much CPU </a:t>
            </a:r>
            <a:r>
              <a:rPr lang="en-US" dirty="0" smtClean="0"/>
              <a:t>time</a:t>
            </a:r>
          </a:p>
          <a:p>
            <a:pPr lvl="2"/>
            <a:r>
              <a:rPr lang="en-US" dirty="0" smtClean="0"/>
              <a:t>b</a:t>
            </a:r>
            <a:r>
              <a:rPr lang="en-US" dirty="0" smtClean="0"/>
              <a:t>ut </a:t>
            </a:r>
            <a:r>
              <a:rPr lang="en-US" dirty="0" smtClean="0"/>
              <a:t>retransmitted blocks may be corrupted and may transmit more data</a:t>
            </a:r>
          </a:p>
          <a:p>
            <a:pPr lvl="1"/>
            <a:r>
              <a:rPr lang="en-US" dirty="0" smtClean="0"/>
              <a:t>Error Correction </a:t>
            </a:r>
            <a:endParaRPr lang="en-US" dirty="0" smtClean="0"/>
          </a:p>
          <a:p>
            <a:pPr lvl="2"/>
            <a:r>
              <a:rPr lang="en-US" dirty="0" smtClean="0"/>
              <a:t>need </a:t>
            </a:r>
            <a:r>
              <a:rPr lang="en-US" dirty="0" smtClean="0"/>
              <a:t>CPU </a:t>
            </a:r>
            <a:r>
              <a:rPr lang="en-US" dirty="0" smtClean="0"/>
              <a:t>time</a:t>
            </a:r>
          </a:p>
          <a:p>
            <a:pPr lvl="2"/>
            <a:r>
              <a:rPr lang="en-US" dirty="0" smtClean="0"/>
              <a:t>but </a:t>
            </a:r>
            <a:r>
              <a:rPr lang="en-US" dirty="0" smtClean="0"/>
              <a:t>is more resilient to errors and need less </a:t>
            </a:r>
            <a:r>
              <a:rPr lang="en-US" dirty="0" smtClean="0"/>
              <a:t>data</a:t>
            </a:r>
            <a:endParaRPr lang="en-US" dirty="0" smtClean="0"/>
          </a:p>
        </p:txBody>
      </p:sp>
      <p:sp>
        <p:nvSpPr>
          <p:cNvPr id="4" name="Date Placeholder 3"/>
          <p:cNvSpPr>
            <a:spLocks noGrp="1"/>
          </p:cNvSpPr>
          <p:nvPr>
            <p:ph type="dt" sz="half" idx="10"/>
          </p:nvPr>
        </p:nvSpPr>
        <p:spPr/>
        <p:txBody>
          <a:bodyPr/>
          <a:lstStyle/>
          <a:p>
            <a:fld id="{74D4D806-43E4-405F-98A6-74437F9FA87E}"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Block-</a:t>
            </a:r>
            <a:r>
              <a:rPr lang="en-US" dirty="0" err="1" smtClean="0"/>
              <a:t>retran</a:t>
            </a:r>
            <a:r>
              <a:rPr lang="en-US" dirty="0" smtClean="0"/>
              <a:t> and Error Correction</a:t>
            </a:r>
            <a:endParaRPr lang="en-US" dirty="0"/>
          </a:p>
        </p:txBody>
      </p:sp>
      <p:sp>
        <p:nvSpPr>
          <p:cNvPr id="3" name="Content Placeholder 2"/>
          <p:cNvSpPr>
            <a:spLocks noGrp="1"/>
          </p:cNvSpPr>
          <p:nvPr>
            <p:ph idx="1"/>
          </p:nvPr>
        </p:nvSpPr>
        <p:spPr/>
        <p:txBody>
          <a:bodyPr>
            <a:normAutofit/>
          </a:bodyPr>
          <a:lstStyle/>
          <a:p>
            <a:r>
              <a:rPr lang="en-US" dirty="0" smtClean="0"/>
              <a:t>When </a:t>
            </a:r>
            <a:r>
              <a:rPr lang="en-US" dirty="0" smtClean="0"/>
              <a:t>CPU time is a constraint, it makes sense to take advantage of both:</a:t>
            </a:r>
          </a:p>
          <a:p>
            <a:pPr lvl="1"/>
            <a:r>
              <a:rPr lang="en-US" dirty="0" smtClean="0"/>
              <a:t>For more corrupted packets, use block-</a:t>
            </a:r>
            <a:r>
              <a:rPr lang="en-US" dirty="0" err="1" smtClean="0"/>
              <a:t>retran</a:t>
            </a:r>
            <a:endParaRPr lang="en-US" dirty="0" smtClean="0"/>
          </a:p>
          <a:p>
            <a:pPr lvl="1"/>
            <a:r>
              <a:rPr lang="en-US" dirty="0" smtClean="0"/>
              <a:t>For </a:t>
            </a:r>
            <a:r>
              <a:rPr lang="en-US" dirty="0" smtClean="0"/>
              <a:t>more lightly </a:t>
            </a:r>
            <a:r>
              <a:rPr lang="en-US" dirty="0" smtClean="0"/>
              <a:t>corrupted packets, use </a:t>
            </a:r>
            <a:r>
              <a:rPr lang="en-US" dirty="0" smtClean="0"/>
              <a:t>HEC</a:t>
            </a:r>
          </a:p>
          <a:p>
            <a:r>
              <a:rPr lang="en-US" i="1" dirty="0" smtClean="0">
                <a:latin typeface="Times New Roman" pitchFamily="18" charset="0"/>
                <a:cs typeface="Times New Roman" pitchFamily="18" charset="0"/>
              </a:rPr>
              <a:t>The number of errors in a packet is estimated by the estimator.</a:t>
            </a:r>
          </a:p>
          <a:p>
            <a:endParaRPr lang="en-US" i="1"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DEF1735-6B6F-4134-8A7F-3923E188387A}"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473148"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9" name="Rectangle 28"/>
          <p:cNvSpPr/>
          <p:nvPr/>
        </p:nvSpPr>
        <p:spPr>
          <a:xfrm>
            <a:off x="5705061"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0" name="Rectangle 29"/>
          <p:cNvSpPr/>
          <p:nvPr/>
        </p:nvSpPr>
        <p:spPr>
          <a:xfrm>
            <a:off x="5930348"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1" name="Rectangle 30"/>
          <p:cNvSpPr/>
          <p:nvPr/>
        </p:nvSpPr>
        <p:spPr>
          <a:xfrm>
            <a:off x="6162261"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2" name="Rectangle 31"/>
          <p:cNvSpPr/>
          <p:nvPr/>
        </p:nvSpPr>
        <p:spPr>
          <a:xfrm>
            <a:off x="6387548"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3" name="Rectangle 32"/>
          <p:cNvSpPr/>
          <p:nvPr/>
        </p:nvSpPr>
        <p:spPr>
          <a:xfrm>
            <a:off x="6612835"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34" name="Rectangle 33"/>
          <p:cNvSpPr/>
          <p:nvPr/>
        </p:nvSpPr>
        <p:spPr>
          <a:xfrm>
            <a:off x="6838122"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35" name="Rectangle 34"/>
          <p:cNvSpPr/>
          <p:nvPr/>
        </p:nvSpPr>
        <p:spPr>
          <a:xfrm>
            <a:off x="7063409"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2" name="Title 1"/>
          <p:cNvSpPr>
            <a:spLocks noGrp="1"/>
          </p:cNvSpPr>
          <p:nvPr>
            <p:ph type="title"/>
          </p:nvPr>
        </p:nvSpPr>
        <p:spPr/>
        <p:txBody>
          <a:bodyPr>
            <a:normAutofit fontScale="90000"/>
          </a:bodyPr>
          <a:lstStyle/>
          <a:p>
            <a:r>
              <a:rPr lang="en-US" dirty="0" smtClean="0"/>
              <a:t>Code block, interleaving, and checksum block</a:t>
            </a:r>
            <a:endParaRPr lang="en-US" dirty="0"/>
          </a:p>
        </p:txBody>
      </p:sp>
      <p:sp>
        <p:nvSpPr>
          <p:cNvPr id="3" name="Content Placeholder 2"/>
          <p:cNvSpPr>
            <a:spLocks noGrp="1"/>
          </p:cNvSpPr>
          <p:nvPr>
            <p:ph idx="1"/>
          </p:nvPr>
        </p:nvSpPr>
        <p:spPr>
          <a:xfrm>
            <a:off x="457199" y="1600200"/>
            <a:ext cx="3714997" cy="4525963"/>
          </a:xfrm>
        </p:spPr>
        <p:txBody>
          <a:bodyPr>
            <a:normAutofit fontScale="62500" lnSpcReduction="20000"/>
          </a:bodyPr>
          <a:lstStyle/>
          <a:p>
            <a:r>
              <a:rPr lang="en-US" dirty="0" smtClean="0"/>
              <a:t>Code Block: </a:t>
            </a:r>
          </a:p>
          <a:p>
            <a:pPr lvl="1"/>
            <a:r>
              <a:rPr lang="en-US" dirty="0" smtClean="0"/>
              <a:t>Divide a packet into blocks, encode each into a codeword</a:t>
            </a:r>
          </a:p>
          <a:p>
            <a:r>
              <a:rPr lang="en-US" dirty="0" smtClean="0"/>
              <a:t>Interleaving:</a:t>
            </a:r>
          </a:p>
          <a:p>
            <a:pPr lvl="1"/>
            <a:r>
              <a:rPr lang="en-US" dirty="0" smtClean="0"/>
              <a:t>Simply </a:t>
            </a:r>
            <a:r>
              <a:rPr lang="en-US" dirty="0" smtClean="0"/>
              <a:t>a</a:t>
            </a:r>
            <a:r>
              <a:rPr lang="en-US" dirty="0" smtClean="0"/>
              <a:t> random permutation</a:t>
            </a:r>
          </a:p>
          <a:p>
            <a:pPr lvl="1"/>
            <a:r>
              <a:rPr lang="en-US" dirty="0" smtClean="0"/>
              <a:t>To spread the errors evenly in the code blocks</a:t>
            </a:r>
          </a:p>
          <a:p>
            <a:pPr lvl="2"/>
            <a:r>
              <a:rPr lang="en-US" dirty="0" smtClean="0"/>
              <a:t>So we send the same number of parity bytes for all code blocks.</a:t>
            </a:r>
          </a:p>
          <a:p>
            <a:r>
              <a:rPr lang="en-US" dirty="0" smtClean="0"/>
              <a:t>Checksum block:</a:t>
            </a:r>
          </a:p>
          <a:p>
            <a:pPr lvl="1"/>
            <a:r>
              <a:rPr lang="en-US" dirty="0" smtClean="0"/>
              <a:t>D</a:t>
            </a:r>
            <a:r>
              <a:rPr lang="en-US" dirty="0" smtClean="0"/>
              <a:t>ivide the packet into (smaller) blocks </a:t>
            </a:r>
          </a:p>
          <a:p>
            <a:pPr lvl="1"/>
            <a:r>
              <a:rPr lang="en-US" dirty="0" smtClean="0"/>
              <a:t>It is </a:t>
            </a:r>
            <a:r>
              <a:rPr lang="en-US" b="1" dirty="0" smtClean="0"/>
              <a:t>after</a:t>
            </a:r>
            <a:r>
              <a:rPr lang="en-US" dirty="0" smtClean="0"/>
              <a:t> interleaving because when retransmitting we prefer errors in clusters </a:t>
            </a:r>
            <a:endParaRPr lang="en-US" dirty="0"/>
          </a:p>
        </p:txBody>
      </p:sp>
      <p:sp>
        <p:nvSpPr>
          <p:cNvPr id="5" name="Rectangle 4"/>
          <p:cNvSpPr/>
          <p:nvPr/>
        </p:nvSpPr>
        <p:spPr>
          <a:xfrm>
            <a:off x="5473148"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Rectangle 5"/>
          <p:cNvSpPr/>
          <p:nvPr/>
        </p:nvSpPr>
        <p:spPr>
          <a:xfrm>
            <a:off x="5705061"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 name="Rectangle 6"/>
          <p:cNvSpPr/>
          <p:nvPr/>
        </p:nvSpPr>
        <p:spPr>
          <a:xfrm>
            <a:off x="5930348"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Rectangle 7"/>
          <p:cNvSpPr/>
          <p:nvPr/>
        </p:nvSpPr>
        <p:spPr>
          <a:xfrm>
            <a:off x="6162261"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Rectangle 8"/>
          <p:cNvSpPr/>
          <p:nvPr/>
        </p:nvSpPr>
        <p:spPr>
          <a:xfrm>
            <a:off x="6387548"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0" name="Rectangle 9"/>
          <p:cNvSpPr/>
          <p:nvPr/>
        </p:nvSpPr>
        <p:spPr>
          <a:xfrm>
            <a:off x="6612835"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1" name="Rectangle 10"/>
          <p:cNvSpPr/>
          <p:nvPr/>
        </p:nvSpPr>
        <p:spPr>
          <a:xfrm>
            <a:off x="6838122"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2" name="Rectangle 11"/>
          <p:cNvSpPr/>
          <p:nvPr/>
        </p:nvSpPr>
        <p:spPr>
          <a:xfrm>
            <a:off x="7063409" y="1855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grpSp>
        <p:nvGrpSpPr>
          <p:cNvPr id="15" name="Group 14"/>
          <p:cNvGrpSpPr/>
          <p:nvPr/>
        </p:nvGrpSpPr>
        <p:grpSpPr>
          <a:xfrm>
            <a:off x="5473148" y="1848402"/>
            <a:ext cx="1828800" cy="272498"/>
            <a:chOff x="5473148" y="1848402"/>
            <a:chExt cx="1828800" cy="272498"/>
          </a:xfrm>
        </p:grpSpPr>
        <p:sp>
          <p:nvSpPr>
            <p:cNvPr id="13" name="Rectangle 12"/>
            <p:cNvSpPr/>
            <p:nvPr/>
          </p:nvSpPr>
          <p:spPr>
            <a:xfrm>
              <a:off x="5473148" y="1855304"/>
              <a:ext cx="914400" cy="26559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87548" y="1848402"/>
              <a:ext cx="914400" cy="26559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Callout 15"/>
          <p:cNvSpPr/>
          <p:nvPr/>
        </p:nvSpPr>
        <p:spPr>
          <a:xfrm>
            <a:off x="7129666" y="1381367"/>
            <a:ext cx="1736035" cy="43766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Code block</a:t>
            </a:r>
            <a:endParaRPr lang="en-US" dirty="0"/>
          </a:p>
        </p:txBody>
      </p:sp>
      <p:grpSp>
        <p:nvGrpSpPr>
          <p:cNvPr id="62" name="Group 61"/>
          <p:cNvGrpSpPr/>
          <p:nvPr/>
        </p:nvGrpSpPr>
        <p:grpSpPr>
          <a:xfrm>
            <a:off x="5459896" y="2623377"/>
            <a:ext cx="1802296" cy="265596"/>
            <a:chOff x="5165034" y="4698172"/>
            <a:chExt cx="1802296" cy="265596"/>
          </a:xfrm>
        </p:grpSpPr>
        <p:sp>
          <p:nvSpPr>
            <p:cNvPr id="58" name="Rectangle 57"/>
            <p:cNvSpPr/>
            <p:nvPr/>
          </p:nvSpPr>
          <p:spPr>
            <a:xfrm>
              <a:off x="6536634" y="4698172"/>
              <a:ext cx="430696" cy="2655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165034" y="4698172"/>
              <a:ext cx="430696" cy="2655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079434" y="4698172"/>
              <a:ext cx="430696" cy="2655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622234" y="4698172"/>
              <a:ext cx="430696" cy="2655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Callout 63"/>
          <p:cNvSpPr/>
          <p:nvPr/>
        </p:nvSpPr>
        <p:spPr>
          <a:xfrm>
            <a:off x="7070033" y="1895165"/>
            <a:ext cx="1736035" cy="43766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Interleaving</a:t>
            </a:r>
            <a:endParaRPr lang="en-US" sz="1600" dirty="0"/>
          </a:p>
        </p:txBody>
      </p:sp>
      <p:sp>
        <p:nvSpPr>
          <p:cNvPr id="65" name="Oval Callout 64"/>
          <p:cNvSpPr/>
          <p:nvPr/>
        </p:nvSpPr>
        <p:spPr>
          <a:xfrm>
            <a:off x="7103165" y="2409099"/>
            <a:ext cx="1736035" cy="43766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Checksum block</a:t>
            </a:r>
            <a:endParaRPr lang="en-US" sz="1600" dirty="0"/>
          </a:p>
        </p:txBody>
      </p:sp>
      <p:grpSp>
        <p:nvGrpSpPr>
          <p:cNvPr id="99" name="Group 98"/>
          <p:cNvGrpSpPr/>
          <p:nvPr/>
        </p:nvGrpSpPr>
        <p:grpSpPr>
          <a:xfrm>
            <a:off x="5427962" y="3394148"/>
            <a:ext cx="1828800" cy="1008752"/>
            <a:chOff x="5560482" y="3394148"/>
            <a:chExt cx="1828800" cy="1008752"/>
          </a:xfrm>
        </p:grpSpPr>
        <p:sp>
          <p:nvSpPr>
            <p:cNvPr id="49" name="Rectangle 48"/>
            <p:cNvSpPr/>
            <p:nvPr/>
          </p:nvSpPr>
          <p:spPr>
            <a:xfrm>
              <a:off x="5573734"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50" name="Rectangle 49"/>
            <p:cNvSpPr/>
            <p:nvPr/>
          </p:nvSpPr>
          <p:spPr>
            <a:xfrm>
              <a:off x="5779143"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1" name="Rectangle 50"/>
            <p:cNvSpPr/>
            <p:nvPr/>
          </p:nvSpPr>
          <p:spPr>
            <a:xfrm>
              <a:off x="6017682"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52" name="Rectangle 51"/>
            <p:cNvSpPr/>
            <p:nvPr/>
          </p:nvSpPr>
          <p:spPr>
            <a:xfrm>
              <a:off x="7163995"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53" name="Rectangle 52"/>
            <p:cNvSpPr/>
            <p:nvPr/>
          </p:nvSpPr>
          <p:spPr>
            <a:xfrm>
              <a:off x="6938708"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54" name="Rectangle 53"/>
            <p:cNvSpPr/>
            <p:nvPr/>
          </p:nvSpPr>
          <p:spPr>
            <a:xfrm>
              <a:off x="6713421" y="4137304"/>
              <a:ext cx="225287" cy="2655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5" name="Rectangle 54"/>
            <p:cNvSpPr/>
            <p:nvPr/>
          </p:nvSpPr>
          <p:spPr>
            <a:xfrm>
              <a:off x="6488134" y="4137304"/>
              <a:ext cx="225287" cy="2655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56" name="Rectangle 55"/>
            <p:cNvSpPr/>
            <p:nvPr/>
          </p:nvSpPr>
          <p:spPr>
            <a:xfrm>
              <a:off x="6256221"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grpSp>
          <p:nvGrpSpPr>
            <p:cNvPr id="90" name="Group 159"/>
            <p:cNvGrpSpPr/>
            <p:nvPr/>
          </p:nvGrpSpPr>
          <p:grpSpPr>
            <a:xfrm>
              <a:off x="5870052" y="3394148"/>
              <a:ext cx="822960" cy="822960"/>
              <a:chOff x="2120487" y="2298552"/>
              <a:chExt cx="822960" cy="822960"/>
            </a:xfrm>
            <a:scene3d>
              <a:camera prst="orthographicFront">
                <a:rot lat="0" lon="0" rev="13499999"/>
              </a:camera>
              <a:lightRig rig="threePt" dir="t"/>
            </a:scene3d>
          </p:grpSpPr>
          <p:sp>
            <p:nvSpPr>
              <p:cNvPr id="91" name="Arc 90"/>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92" name="Arc 91"/>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93" name="Arc 92"/>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nvGrpSpPr>
            <p:cNvPr id="94" name="Group 93"/>
            <p:cNvGrpSpPr/>
            <p:nvPr/>
          </p:nvGrpSpPr>
          <p:grpSpPr>
            <a:xfrm>
              <a:off x="5560482" y="4130788"/>
              <a:ext cx="1802296" cy="265596"/>
              <a:chOff x="5165034" y="4698172"/>
              <a:chExt cx="1802296" cy="265596"/>
            </a:xfrm>
          </p:grpSpPr>
          <p:sp>
            <p:nvSpPr>
              <p:cNvPr id="95" name="Rectangle 94"/>
              <p:cNvSpPr/>
              <p:nvPr/>
            </p:nvSpPr>
            <p:spPr>
              <a:xfrm>
                <a:off x="6536634" y="4698172"/>
                <a:ext cx="430696" cy="2655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165034" y="4698172"/>
                <a:ext cx="430696" cy="2655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079434" y="4698172"/>
                <a:ext cx="430696" cy="2655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622234" y="4698172"/>
                <a:ext cx="430696" cy="2655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Rectangle 99"/>
          <p:cNvSpPr/>
          <p:nvPr/>
        </p:nvSpPr>
        <p:spPr>
          <a:xfrm>
            <a:off x="5441214"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01" name="Rectangle 100"/>
          <p:cNvSpPr/>
          <p:nvPr/>
        </p:nvSpPr>
        <p:spPr>
          <a:xfrm>
            <a:off x="5646623"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02" name="Rectangle 101"/>
          <p:cNvSpPr/>
          <p:nvPr/>
        </p:nvSpPr>
        <p:spPr>
          <a:xfrm>
            <a:off x="5885162"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03" name="Rectangle 102"/>
          <p:cNvSpPr/>
          <p:nvPr/>
        </p:nvSpPr>
        <p:spPr>
          <a:xfrm>
            <a:off x="7031475"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04" name="Rectangle 103"/>
          <p:cNvSpPr/>
          <p:nvPr/>
        </p:nvSpPr>
        <p:spPr>
          <a:xfrm>
            <a:off x="6806188"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05" name="Rectangle 104"/>
          <p:cNvSpPr/>
          <p:nvPr/>
        </p:nvSpPr>
        <p:spPr>
          <a:xfrm>
            <a:off x="6580901" y="4137304"/>
            <a:ext cx="225287" cy="2655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6" name="Rectangle 105"/>
          <p:cNvSpPr/>
          <p:nvPr/>
        </p:nvSpPr>
        <p:spPr>
          <a:xfrm>
            <a:off x="6355614" y="4137304"/>
            <a:ext cx="225287" cy="2655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07" name="Rectangle 106"/>
          <p:cNvSpPr/>
          <p:nvPr/>
        </p:nvSpPr>
        <p:spPr>
          <a:xfrm>
            <a:off x="6123701" y="4137304"/>
            <a:ext cx="225287" cy="265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grpSp>
        <p:nvGrpSpPr>
          <p:cNvPr id="109" name="Group 108"/>
          <p:cNvGrpSpPr/>
          <p:nvPr/>
        </p:nvGrpSpPr>
        <p:grpSpPr>
          <a:xfrm>
            <a:off x="5420140" y="4770402"/>
            <a:ext cx="1828800" cy="272498"/>
            <a:chOff x="5473148" y="1848402"/>
            <a:chExt cx="1828800" cy="272498"/>
          </a:xfrm>
        </p:grpSpPr>
        <p:sp>
          <p:nvSpPr>
            <p:cNvPr id="110" name="Rectangle 109"/>
            <p:cNvSpPr/>
            <p:nvPr/>
          </p:nvSpPr>
          <p:spPr>
            <a:xfrm>
              <a:off x="5473148" y="1855304"/>
              <a:ext cx="914400" cy="26559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387548" y="1848402"/>
              <a:ext cx="914400" cy="26559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Date Placeholder 111"/>
          <p:cNvSpPr>
            <a:spLocks noGrp="1"/>
          </p:cNvSpPr>
          <p:nvPr>
            <p:ph type="dt" sz="half" idx="10"/>
          </p:nvPr>
        </p:nvSpPr>
        <p:spPr/>
        <p:txBody>
          <a:bodyPr/>
          <a:lstStyle/>
          <a:p>
            <a:fld id="{4A98082F-BE63-4FE0-BF78-3AEE31244764}" type="datetime1">
              <a:rPr lang="en-US" smtClean="0"/>
              <a:t>6/30/2011</a:t>
            </a:fld>
            <a:endParaRPr lang="en-US"/>
          </a:p>
        </p:txBody>
      </p:sp>
      <p:sp>
        <p:nvSpPr>
          <p:cNvPr id="113" name="Slide Number Placeholder 112"/>
          <p:cNvSpPr>
            <a:spLocks noGrp="1"/>
          </p:cNvSpPr>
          <p:nvPr>
            <p:ph type="sldNum" sz="quarter" idx="12"/>
          </p:nvPr>
        </p:nvSpPr>
        <p:spPr/>
        <p:txBody>
          <a:bodyPr/>
          <a:lstStyle/>
          <a:p>
            <a:fld id="{7C637AA9-79EE-364E-83A1-F17AFD24879C}" type="slidenum">
              <a:rPr lang="en-US" smtClean="0"/>
              <a:pPr/>
              <a:t>14</a:t>
            </a:fld>
            <a:endParaRPr lang="en-US" dirty="0"/>
          </a:p>
        </p:txBody>
      </p:sp>
      <p:sp>
        <p:nvSpPr>
          <p:cNvPr id="114" name="Footer Placeholder 113"/>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00139 4.87512E-6 L 0.07396 0.11193 " pathEditMode="relative" rAng="0" ptsTypes="AA">
                                      <p:cBhvr>
                                        <p:cTn id="14" dur="2000" fill="hold"/>
                                        <p:tgtEl>
                                          <p:spTgt spid="28"/>
                                        </p:tgtEl>
                                        <p:attrNameLst>
                                          <p:attrName>ppt_x</p:attrName>
                                          <p:attrName>ppt_y</p:attrName>
                                        </p:attrNameLst>
                                      </p:cBhvr>
                                      <p:rCtr x="36" y="56"/>
                                    </p:animMotion>
                                  </p:childTnLst>
                                </p:cTn>
                              </p:par>
                              <p:par>
                                <p:cTn id="15" presetID="0" presetClass="path" presetSubtype="0" accel="50000" decel="50000" fill="hold" grpId="1" nodeType="withEffect">
                                  <p:stCondLst>
                                    <p:cond delay="0"/>
                                  </p:stCondLst>
                                  <p:childTnLst>
                                    <p:animMotion origin="layout" path="M 0 0 L -0.02535 0.11193 " pathEditMode="relative" ptsTypes="AA">
                                      <p:cBhvr>
                                        <p:cTn id="16" dur="2000" fill="hold"/>
                                        <p:tgtEl>
                                          <p:spTgt spid="29"/>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0417 4.87512E-6 L 0.07257 0.11193 " pathEditMode="relative" rAng="0" ptsTypes="AA">
                                      <p:cBhvr>
                                        <p:cTn id="18" dur="2000" fill="hold"/>
                                        <p:tgtEl>
                                          <p:spTgt spid="30"/>
                                        </p:tgtEl>
                                        <p:attrNameLst>
                                          <p:attrName>ppt_x</p:attrName>
                                          <p:attrName>ppt_y</p:attrName>
                                        </p:attrNameLst>
                                      </p:cBhvr>
                                      <p:rCtr x="38" y="56"/>
                                    </p:animMotion>
                                  </p:childTnLst>
                                </p:cTn>
                              </p:par>
                              <p:par>
                                <p:cTn id="19" presetID="0" presetClass="path" presetSubtype="0" accel="50000" decel="50000" fill="hold" grpId="0" nodeType="withEffect">
                                  <p:stCondLst>
                                    <p:cond delay="0"/>
                                  </p:stCondLst>
                                  <p:childTnLst>
                                    <p:animMotion origin="layout" path="M -0.00277 4.87512E-6 L -0.04999 0.11193 " pathEditMode="relative" rAng="0" ptsTypes="AA">
                                      <p:cBhvr>
                                        <p:cTn id="20" dur="2000" fill="hold"/>
                                        <p:tgtEl>
                                          <p:spTgt spid="31"/>
                                        </p:tgtEl>
                                        <p:attrNameLst>
                                          <p:attrName>ppt_x</p:attrName>
                                          <p:attrName>ppt_y</p:attrName>
                                        </p:attrNameLst>
                                      </p:cBhvr>
                                      <p:rCtr x="-24" y="56"/>
                                    </p:animMotion>
                                  </p:childTnLst>
                                </p:cTn>
                              </p:par>
                              <p:par>
                                <p:cTn id="21" presetID="0" presetClass="path" presetSubtype="0" accel="50000" decel="50000" fill="hold" grpId="0" nodeType="withEffect">
                                  <p:stCondLst>
                                    <p:cond delay="0"/>
                                  </p:stCondLst>
                                  <p:childTnLst>
                                    <p:animMotion origin="layout" path="M -0.01337 4.87512E-6 L 0.04757 0.11193 " pathEditMode="relative" rAng="0" ptsTypes="AA">
                                      <p:cBhvr>
                                        <p:cTn id="22" dur="2000" fill="hold"/>
                                        <p:tgtEl>
                                          <p:spTgt spid="32"/>
                                        </p:tgtEl>
                                        <p:attrNameLst>
                                          <p:attrName>ppt_x</p:attrName>
                                          <p:attrName>ppt_y</p:attrName>
                                        </p:attrNameLst>
                                      </p:cBhvr>
                                      <p:rCtr x="30" y="56"/>
                                    </p:animMotion>
                                  </p:childTnLst>
                                </p:cTn>
                              </p:par>
                              <p:par>
                                <p:cTn id="23" presetID="0" presetClass="path" presetSubtype="0" accel="50000" decel="50000" fill="hold" grpId="0" nodeType="withEffect">
                                  <p:stCondLst>
                                    <p:cond delay="0"/>
                                  </p:stCondLst>
                                  <p:childTnLst>
                                    <p:animMotion origin="layout" path="M 0.00556 4.87512E-6 L -0.0276 0.11193 " pathEditMode="relative" rAng="0" ptsTypes="AA">
                                      <p:cBhvr>
                                        <p:cTn id="24" dur="2000" fill="hold"/>
                                        <p:tgtEl>
                                          <p:spTgt spid="33"/>
                                        </p:tgtEl>
                                        <p:attrNameLst>
                                          <p:attrName>ppt_x</p:attrName>
                                          <p:attrName>ppt_y</p:attrName>
                                        </p:attrNameLst>
                                      </p:cBhvr>
                                      <p:rCtr x="-17" y="56"/>
                                    </p:animMotion>
                                  </p:childTnLst>
                                </p:cTn>
                              </p:par>
                              <p:par>
                                <p:cTn id="25" presetID="0" presetClass="path" presetSubtype="0" accel="50000" decel="50000" fill="hold" grpId="0" nodeType="withEffect">
                                  <p:stCondLst>
                                    <p:cond delay="0"/>
                                  </p:stCondLst>
                                  <p:childTnLst>
                                    <p:animMotion origin="layout" path="M -0.00694 4.87512E-6 L 0.02326 0.11193 " pathEditMode="relative" rAng="0" ptsTypes="AA">
                                      <p:cBhvr>
                                        <p:cTn id="26" dur="2000" fill="hold"/>
                                        <p:tgtEl>
                                          <p:spTgt spid="34"/>
                                        </p:tgtEl>
                                        <p:attrNameLst>
                                          <p:attrName>ppt_x</p:attrName>
                                          <p:attrName>ppt_y</p:attrName>
                                        </p:attrNameLst>
                                      </p:cBhvr>
                                      <p:rCtr x="15" y="56"/>
                                    </p:animMotion>
                                  </p:childTnLst>
                                </p:cTn>
                              </p:par>
                              <p:par>
                                <p:cTn id="27" presetID="0" presetClass="path" presetSubtype="0" accel="50000" decel="50000" fill="hold" grpId="0" nodeType="withEffect">
                                  <p:stCondLst>
                                    <p:cond delay="0"/>
                                  </p:stCondLst>
                                  <p:childTnLst>
                                    <p:animMotion origin="layout" path="M 0.00417 4.87512E-6 L -0.12517 0.11193 " pathEditMode="relative" rAng="0" ptsTypes="AA">
                                      <p:cBhvr>
                                        <p:cTn id="28" dur="2000" fill="hold"/>
                                        <p:tgtEl>
                                          <p:spTgt spid="35"/>
                                        </p:tgtEl>
                                        <p:attrNameLst>
                                          <p:attrName>ppt_x</p:attrName>
                                          <p:attrName>ppt_y</p:attrName>
                                        </p:attrNameLst>
                                      </p:cBhvr>
                                      <p:rCtr x="-65" y="56"/>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wipe(up)">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100"/>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101"/>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100"/>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101"/>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102"/>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103"/>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104"/>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05"/>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106"/>
                                        </p:tgtEl>
                                        <p:attrNameLst>
                                          <p:attrName>style.visibility</p:attrName>
                                        </p:attrNameLst>
                                      </p:cBhvr>
                                      <p:to>
                                        <p:strVal val="visible"/>
                                      </p:to>
                                    </p:set>
                                  </p:childTnLst>
                                </p:cTn>
                              </p:par>
                              <p:par>
                                <p:cTn id="66" presetID="1" presetClass="entr" presetSubtype="0" fill="hold" grpId="1" nodeType="withEffect">
                                  <p:stCondLst>
                                    <p:cond delay="0"/>
                                  </p:stCondLst>
                                  <p:childTnLst>
                                    <p:set>
                                      <p:cBhvr>
                                        <p:cTn id="67" dur="1" fill="hold">
                                          <p:stCondLst>
                                            <p:cond delay="0"/>
                                          </p:stCondLst>
                                        </p:cTn>
                                        <p:tgtEl>
                                          <p:spTgt spid="10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0.0125 -1.73913E-6 L -0.07344 0.09274 " pathEditMode="relative" rAng="0" ptsTypes="AA">
                                      <p:cBhvr>
                                        <p:cTn id="71" dur="2000" fill="hold"/>
                                        <p:tgtEl>
                                          <p:spTgt spid="107"/>
                                        </p:tgtEl>
                                        <p:attrNameLst>
                                          <p:attrName>ppt_x</p:attrName>
                                          <p:attrName>ppt_y</p:attrName>
                                        </p:attrNameLst>
                                      </p:cBhvr>
                                      <p:rCtr x="-31" y="46"/>
                                    </p:animMotion>
                                  </p:childTnLst>
                                </p:cTn>
                              </p:par>
                              <p:par>
                                <p:cTn id="72" presetID="0" presetClass="path" presetSubtype="0" accel="50000" decel="50000" fill="hold" grpId="0" nodeType="withEffect">
                                  <p:stCondLst>
                                    <p:cond delay="0"/>
                                  </p:stCondLst>
                                  <p:childTnLst>
                                    <p:animMotion origin="layout" path="M -9.44444E-6 -1.73913E-6 L 0.1526 0.09274 " pathEditMode="relative" ptsTypes="AA">
                                      <p:cBhvr>
                                        <p:cTn id="73" dur="2000" fill="hold"/>
                                        <p:tgtEl>
                                          <p:spTgt spid="101"/>
                                        </p:tgtEl>
                                        <p:attrNameLst>
                                          <p:attrName>ppt_x</p:attrName>
                                          <p:attrName>ppt_y</p:attrName>
                                        </p:attrNameLst>
                                      </p:cBhvr>
                                    </p:animMotion>
                                  </p:childTnLst>
                                </p:cTn>
                              </p:par>
                              <p:par>
                                <p:cTn id="74" presetID="0" presetClass="path" presetSubtype="0" accel="50000" decel="50000" fill="hold" grpId="0" nodeType="withEffect">
                                  <p:stCondLst>
                                    <p:cond delay="0"/>
                                  </p:stCondLst>
                                  <p:childTnLst>
                                    <p:animMotion origin="layout" path="M -0.00694 -1.73913E-6 L 0.02604 0.09274 " pathEditMode="relative" rAng="0" ptsTypes="AA">
                                      <p:cBhvr>
                                        <p:cTn id="75" dur="2000" fill="hold"/>
                                        <p:tgtEl>
                                          <p:spTgt spid="100"/>
                                        </p:tgtEl>
                                        <p:attrNameLst>
                                          <p:attrName>ppt_x</p:attrName>
                                          <p:attrName>ppt_y</p:attrName>
                                        </p:attrNameLst>
                                      </p:cBhvr>
                                      <p:rCtr x="16" y="46"/>
                                    </p:animMotion>
                                  </p:childTnLst>
                                </p:cTn>
                              </p:par>
                              <p:par>
                                <p:cTn id="76" presetID="0" presetClass="path" presetSubtype="0" accel="50000" decel="50000" fill="hold" grpId="0" nodeType="withEffect">
                                  <p:stCondLst>
                                    <p:cond delay="0"/>
                                  </p:stCondLst>
                                  <p:childTnLst>
                                    <p:animMotion origin="layout" path="M 0.00139 -1.73913E-6 L -0.07465 0.09274 " pathEditMode="relative" rAng="0" ptsTypes="AA">
                                      <p:cBhvr>
                                        <p:cTn id="77" dur="2000" fill="hold"/>
                                        <p:tgtEl>
                                          <p:spTgt spid="105"/>
                                        </p:tgtEl>
                                        <p:attrNameLst>
                                          <p:attrName>ppt_x</p:attrName>
                                          <p:attrName>ppt_y</p:attrName>
                                        </p:attrNameLst>
                                      </p:cBhvr>
                                      <p:rCtr x="-38" y="46"/>
                                    </p:animMotion>
                                  </p:childTnLst>
                                </p:cTn>
                              </p:par>
                              <p:par>
                                <p:cTn id="78" presetID="0" presetClass="path" presetSubtype="0" accel="50000" decel="50000" fill="hold" grpId="0" nodeType="withEffect">
                                  <p:stCondLst>
                                    <p:cond delay="0"/>
                                  </p:stCondLst>
                                  <p:childTnLst>
                                    <p:animMotion origin="layout" path="M -5.55556E-7 -1.73913E-6 L 0.02639 0.09274 " pathEditMode="relative" rAng="0" ptsTypes="AA">
                                      <p:cBhvr>
                                        <p:cTn id="79" dur="2000" fill="hold"/>
                                        <p:tgtEl>
                                          <p:spTgt spid="102"/>
                                        </p:tgtEl>
                                        <p:attrNameLst>
                                          <p:attrName>ppt_x</p:attrName>
                                          <p:attrName>ppt_y</p:attrName>
                                        </p:attrNameLst>
                                      </p:cBhvr>
                                      <p:rCtr x="13" y="46"/>
                                    </p:animMotion>
                                  </p:childTnLst>
                                </p:cTn>
                              </p:par>
                              <p:par>
                                <p:cTn id="80" presetID="0" presetClass="path" presetSubtype="0" accel="50000" decel="50000" fill="hold" grpId="0" nodeType="withEffect">
                                  <p:stCondLst>
                                    <p:cond delay="0"/>
                                  </p:stCondLst>
                                  <p:childTnLst>
                                    <p:animMotion origin="layout" path="M 5.55556E-7 -1.73913E-6 L 0.02465 0.09274 " pathEditMode="relative" rAng="0" ptsTypes="AA">
                                      <p:cBhvr>
                                        <p:cTn id="81" dur="2000" fill="hold"/>
                                        <p:tgtEl>
                                          <p:spTgt spid="106"/>
                                        </p:tgtEl>
                                        <p:attrNameLst>
                                          <p:attrName>ppt_x</p:attrName>
                                          <p:attrName>ppt_y</p:attrName>
                                        </p:attrNameLst>
                                      </p:cBhvr>
                                      <p:rCtr x="12" y="46"/>
                                    </p:animMotion>
                                  </p:childTnLst>
                                </p:cTn>
                              </p:par>
                              <p:par>
                                <p:cTn id="82" presetID="0" presetClass="path" presetSubtype="0" accel="50000" decel="50000" fill="hold" grpId="0" nodeType="withEffect">
                                  <p:stCondLst>
                                    <p:cond delay="0"/>
                                  </p:stCondLst>
                                  <p:childTnLst>
                                    <p:animMotion origin="layout" path="M 0.00973 -1.73913E-6 L -0.05104 0.09274 " pathEditMode="relative" rAng="0" ptsTypes="AA">
                                      <p:cBhvr>
                                        <p:cTn id="83" dur="2000" fill="hold"/>
                                        <p:tgtEl>
                                          <p:spTgt spid="104"/>
                                        </p:tgtEl>
                                        <p:attrNameLst>
                                          <p:attrName>ppt_x</p:attrName>
                                          <p:attrName>ppt_y</p:attrName>
                                        </p:attrNameLst>
                                      </p:cBhvr>
                                      <p:rCtr x="-30" y="46"/>
                                    </p:animMotion>
                                  </p:childTnLst>
                                </p:cTn>
                              </p:par>
                              <p:par>
                                <p:cTn id="84" presetID="0" presetClass="path" presetSubtype="0" accel="50000" decel="50000" fill="hold" grpId="0" nodeType="withEffect">
                                  <p:stCondLst>
                                    <p:cond delay="0"/>
                                  </p:stCondLst>
                                  <p:childTnLst>
                                    <p:animMotion origin="layout" path="M -1.66667E-6 -1.73913E-6 L -0.02569 0.09274 " pathEditMode="relative" ptsTypes="AA">
                                      <p:cBhvr>
                                        <p:cTn id="85" dur="2000" fill="hold"/>
                                        <p:tgtEl>
                                          <p:spTgt spid="103"/>
                                        </p:tgtEl>
                                        <p:attrNameLst>
                                          <p:attrName>ppt_x</p:attrName>
                                          <p:attrName>ppt_y</p:attrName>
                                        </p:attrNameLst>
                                      </p:cBhvr>
                                    </p:animMotion>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9" grpId="1" animBg="1"/>
      <p:bldP spid="30" grpId="0" animBg="1"/>
      <p:bldP spid="31" grpId="0" animBg="1"/>
      <p:bldP spid="32" grpId="0" animBg="1"/>
      <p:bldP spid="33" grpId="0" animBg="1"/>
      <p:bldP spid="34" grpId="0" animBg="1"/>
      <p:bldP spid="35" grpId="0" animBg="1"/>
      <p:bldP spid="16" grpId="0" animBg="1"/>
      <p:bldP spid="64" grpId="0" animBg="1"/>
      <p:bldP spid="65" grpId="0" animBg="1"/>
      <p:bldP spid="100" grpId="0" animBg="1"/>
      <p:bldP spid="100" grpId="1" animBg="1"/>
      <p:bldP spid="100" grpId="2" animBg="1"/>
      <p:bldP spid="101" grpId="0" animBg="1"/>
      <p:bldP spid="101" grpId="1" animBg="1"/>
      <p:bldP spid="101" grpId="2"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of a Partial Packet</a:t>
            </a:r>
            <a:endParaRPr lang="en-US" dirty="0"/>
          </a:p>
        </p:txBody>
      </p:sp>
      <p:sp>
        <p:nvSpPr>
          <p:cNvPr id="3" name="Content Placeholder 2"/>
          <p:cNvSpPr>
            <a:spLocks noGrp="1"/>
          </p:cNvSpPr>
          <p:nvPr>
            <p:ph idx="1"/>
          </p:nvPr>
        </p:nvSpPr>
        <p:spPr/>
        <p:txBody>
          <a:bodyPr/>
          <a:lstStyle/>
          <a:p>
            <a:r>
              <a:rPr lang="en-US" dirty="0" smtClean="0"/>
              <a:t>The checksum is not transmitted with the data. </a:t>
            </a:r>
          </a:p>
          <a:p>
            <a:pPr lvl="1"/>
            <a:r>
              <a:rPr lang="en-US" dirty="0" smtClean="0"/>
              <a:t>Only when the packet is a partial packet, the checksum is calculated at the receiver and sent as a feedback to the sender.</a:t>
            </a:r>
          </a:p>
          <a:p>
            <a:r>
              <a:rPr lang="en-US" dirty="0" smtClean="0"/>
              <a:t>Also in the feedback is the estimated number of errors</a:t>
            </a:r>
          </a:p>
          <a:p>
            <a:pPr lvl="1"/>
            <a:r>
              <a:rPr lang="en-US" dirty="0" smtClean="0"/>
              <a:t>With which the number of parity bytes for each code block can be determined</a:t>
            </a:r>
            <a:endParaRPr lang="en-US" dirty="0"/>
          </a:p>
        </p:txBody>
      </p:sp>
      <p:sp>
        <p:nvSpPr>
          <p:cNvPr id="4" name="Date Placeholder 3"/>
          <p:cNvSpPr>
            <a:spLocks noGrp="1"/>
          </p:cNvSpPr>
          <p:nvPr>
            <p:ph type="dt" sz="half" idx="10"/>
          </p:nvPr>
        </p:nvSpPr>
        <p:spPr/>
        <p:txBody>
          <a:bodyPr/>
          <a:lstStyle/>
          <a:p>
            <a:fld id="{FF1FE1FB-0277-4422-83DA-C30EBA4D5F10}"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a:t>
            </a:r>
            <a:endParaRPr lang="en-US" dirty="0"/>
          </a:p>
        </p:txBody>
      </p:sp>
      <p:sp>
        <p:nvSpPr>
          <p:cNvPr id="3" name="Content Placeholder 2"/>
          <p:cNvSpPr>
            <a:spLocks noGrp="1"/>
          </p:cNvSpPr>
          <p:nvPr>
            <p:ph idx="1"/>
          </p:nvPr>
        </p:nvSpPr>
        <p:spPr>
          <a:xfrm>
            <a:off x="457200" y="1600200"/>
            <a:ext cx="4024648" cy="4525963"/>
          </a:xfrm>
        </p:spPr>
        <p:txBody>
          <a:bodyPr>
            <a:normAutofit fontScale="85000" lnSpcReduction="20000"/>
          </a:bodyPr>
          <a:lstStyle/>
          <a:p>
            <a:r>
              <a:rPr lang="en-US" dirty="0" smtClean="0"/>
              <a:t>In addition we have TEC</a:t>
            </a:r>
            <a:r>
              <a:rPr lang="en-US" dirty="0" smtClean="0"/>
              <a:t>:</a:t>
            </a:r>
          </a:p>
          <a:p>
            <a:pPr lvl="1"/>
            <a:r>
              <a:rPr lang="en-US" dirty="0" smtClean="0"/>
              <a:t>A partial packet often has only few error bytes. </a:t>
            </a:r>
          </a:p>
          <a:p>
            <a:pPr lvl="1"/>
            <a:r>
              <a:rPr lang="en-US" dirty="0" smtClean="0"/>
              <a:t>For such packets, </a:t>
            </a:r>
          </a:p>
          <a:p>
            <a:pPr lvl="2"/>
            <a:r>
              <a:rPr lang="en-US" dirty="0" smtClean="0"/>
              <a:t>block-</a:t>
            </a:r>
            <a:r>
              <a:rPr lang="en-US" dirty="0" err="1" smtClean="0"/>
              <a:t>retran</a:t>
            </a:r>
            <a:r>
              <a:rPr lang="en-US" dirty="0" smtClean="0"/>
              <a:t> will waste in transmitting correct bytes. </a:t>
            </a:r>
          </a:p>
          <a:p>
            <a:pPr lvl="2"/>
            <a:r>
              <a:rPr lang="en-US" dirty="0" smtClean="0"/>
              <a:t>EC will waste in decoding correct </a:t>
            </a:r>
            <a:r>
              <a:rPr lang="en-US" dirty="0" smtClean="0"/>
              <a:t>code blocks.</a:t>
            </a:r>
            <a:endParaRPr lang="en-US" dirty="0" smtClean="0"/>
          </a:p>
          <a:p>
            <a:pPr lvl="1"/>
            <a:r>
              <a:rPr lang="en-US" dirty="0" smtClean="0"/>
              <a:t>Why not find the error </a:t>
            </a:r>
            <a:r>
              <a:rPr lang="en-US" dirty="0" smtClean="0"/>
              <a:t>checksum block </a:t>
            </a:r>
            <a:r>
              <a:rPr lang="en-US" dirty="0" smtClean="0"/>
              <a:t>(by checksum test) then send parity bytes for this </a:t>
            </a:r>
            <a:r>
              <a:rPr lang="en-US" dirty="0" smtClean="0"/>
              <a:t>checksum block </a:t>
            </a:r>
            <a:r>
              <a:rPr lang="en-US" dirty="0" smtClean="0"/>
              <a:t>only?</a:t>
            </a:r>
          </a:p>
          <a:p>
            <a:endParaRPr lang="en-US" dirty="0"/>
          </a:p>
        </p:txBody>
      </p:sp>
      <p:grpSp>
        <p:nvGrpSpPr>
          <p:cNvPr id="20" name="Group 19"/>
          <p:cNvGrpSpPr/>
          <p:nvPr/>
        </p:nvGrpSpPr>
        <p:grpSpPr>
          <a:xfrm>
            <a:off x="5006021" y="2746420"/>
            <a:ext cx="2695567" cy="511935"/>
            <a:chOff x="5006021" y="2746420"/>
            <a:chExt cx="2695567" cy="511935"/>
          </a:xfrm>
        </p:grpSpPr>
        <p:sp>
          <p:nvSpPr>
            <p:cNvPr id="22" name="Rectangle 21"/>
            <p:cNvSpPr/>
            <p:nvPr/>
          </p:nvSpPr>
          <p:spPr>
            <a:xfrm>
              <a:off x="7225069" y="2746420"/>
              <a:ext cx="476519" cy="5119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29" name="TextBox 28"/>
            <p:cNvSpPr txBox="1"/>
            <p:nvPr/>
          </p:nvSpPr>
          <p:spPr>
            <a:xfrm>
              <a:off x="5006021" y="2746420"/>
              <a:ext cx="1599080" cy="369332"/>
            </a:xfrm>
            <a:prstGeom prst="rect">
              <a:avLst/>
            </a:prstGeom>
            <a:noFill/>
          </p:spPr>
          <p:txBody>
            <a:bodyPr wrap="square" rtlCol="0">
              <a:spAutoFit/>
            </a:bodyPr>
            <a:lstStyle/>
            <a:p>
              <a:r>
                <a:rPr lang="en-US" dirty="0" smtClean="0"/>
                <a:t>Block-</a:t>
              </a:r>
              <a:r>
                <a:rPr lang="en-US" dirty="0" err="1" smtClean="0"/>
                <a:t>retran</a:t>
              </a:r>
              <a:r>
                <a:rPr lang="en-US" dirty="0" smtClean="0"/>
                <a:t>: </a:t>
              </a:r>
              <a:endParaRPr lang="en-US" dirty="0"/>
            </a:p>
          </p:txBody>
        </p:sp>
      </p:grpSp>
      <p:grpSp>
        <p:nvGrpSpPr>
          <p:cNvPr id="23" name="Group 22"/>
          <p:cNvGrpSpPr/>
          <p:nvPr/>
        </p:nvGrpSpPr>
        <p:grpSpPr>
          <a:xfrm>
            <a:off x="4727213" y="3727966"/>
            <a:ext cx="3959587" cy="511935"/>
            <a:chOff x="4727213" y="3763851"/>
            <a:chExt cx="3959587" cy="511935"/>
          </a:xfrm>
        </p:grpSpPr>
        <p:sp>
          <p:nvSpPr>
            <p:cNvPr id="25" name="Rectangle 24"/>
            <p:cNvSpPr/>
            <p:nvPr/>
          </p:nvSpPr>
          <p:spPr>
            <a:xfrm>
              <a:off x="7701588" y="3763851"/>
              <a:ext cx="103021" cy="511935"/>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583779" y="3763851"/>
              <a:ext cx="103021" cy="511935"/>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727213" y="3786390"/>
              <a:ext cx="1760097" cy="369332"/>
            </a:xfrm>
            <a:prstGeom prst="rect">
              <a:avLst/>
            </a:prstGeom>
            <a:noFill/>
          </p:spPr>
          <p:txBody>
            <a:bodyPr wrap="none" rtlCol="0">
              <a:spAutoFit/>
            </a:bodyPr>
            <a:lstStyle/>
            <a:p>
              <a:r>
                <a:rPr lang="en-US" dirty="0" smtClean="0"/>
                <a:t>Error Correction:</a:t>
              </a:r>
              <a:endParaRPr lang="en-US" dirty="0"/>
            </a:p>
          </p:txBody>
        </p:sp>
      </p:grpSp>
      <p:grpSp>
        <p:nvGrpSpPr>
          <p:cNvPr id="34" name="Group 33"/>
          <p:cNvGrpSpPr/>
          <p:nvPr/>
        </p:nvGrpSpPr>
        <p:grpSpPr>
          <a:xfrm>
            <a:off x="5894969" y="4856409"/>
            <a:ext cx="1909640" cy="511935"/>
            <a:chOff x="5894969" y="4856409"/>
            <a:chExt cx="1909640" cy="511935"/>
          </a:xfrm>
        </p:grpSpPr>
        <p:sp>
          <p:nvSpPr>
            <p:cNvPr id="31" name="Rectangle 30"/>
            <p:cNvSpPr/>
            <p:nvPr/>
          </p:nvSpPr>
          <p:spPr>
            <a:xfrm>
              <a:off x="7701588" y="4856409"/>
              <a:ext cx="103021" cy="511935"/>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894969" y="4856409"/>
              <a:ext cx="592342" cy="369332"/>
            </a:xfrm>
            <a:prstGeom prst="rect">
              <a:avLst/>
            </a:prstGeom>
            <a:noFill/>
          </p:spPr>
          <p:txBody>
            <a:bodyPr wrap="none" rtlCol="0">
              <a:spAutoFit/>
            </a:bodyPr>
            <a:lstStyle/>
            <a:p>
              <a:r>
                <a:rPr lang="en-US" dirty="0" smtClean="0"/>
                <a:t>TEC:</a:t>
              </a:r>
              <a:endParaRPr lang="en-US" dirty="0"/>
            </a:p>
          </p:txBody>
        </p:sp>
      </p:grpSp>
      <p:sp>
        <p:nvSpPr>
          <p:cNvPr id="33" name="TextBox 32"/>
          <p:cNvSpPr txBox="1"/>
          <p:nvPr/>
        </p:nvSpPr>
        <p:spPr>
          <a:xfrm>
            <a:off x="7662825" y="3358634"/>
            <a:ext cx="1501180" cy="369332"/>
          </a:xfrm>
          <a:prstGeom prst="rect">
            <a:avLst/>
          </a:prstGeom>
          <a:noFill/>
        </p:spPr>
        <p:txBody>
          <a:bodyPr wrap="none" rtlCol="0">
            <a:spAutoFit/>
          </a:bodyPr>
          <a:lstStyle/>
          <a:p>
            <a:r>
              <a:rPr lang="en-US" b="1" dirty="0" smtClean="0">
                <a:solidFill>
                  <a:srgbClr val="FF0000"/>
                </a:solidFill>
              </a:rPr>
              <a:t>Plus decoding</a:t>
            </a:r>
            <a:endParaRPr lang="en-US" b="1" dirty="0">
              <a:solidFill>
                <a:srgbClr val="FF0000"/>
              </a:solidFill>
            </a:endParaRPr>
          </a:p>
        </p:txBody>
      </p:sp>
      <p:grpSp>
        <p:nvGrpSpPr>
          <p:cNvPr id="37" name="Group 36"/>
          <p:cNvGrpSpPr/>
          <p:nvPr/>
        </p:nvGrpSpPr>
        <p:grpSpPr>
          <a:xfrm>
            <a:off x="4825714" y="1600199"/>
            <a:ext cx="3841787" cy="511936"/>
            <a:chOff x="4825714" y="1600199"/>
            <a:chExt cx="3841787" cy="511936"/>
          </a:xfrm>
        </p:grpSpPr>
        <p:sp>
          <p:nvSpPr>
            <p:cNvPr id="8" name="Rectangle 7"/>
            <p:cNvSpPr/>
            <p:nvPr/>
          </p:nvSpPr>
          <p:spPr>
            <a:xfrm>
              <a:off x="6761425" y="1600200"/>
              <a:ext cx="476519" cy="5119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9" name="Rectangle 8"/>
            <p:cNvSpPr/>
            <p:nvPr/>
          </p:nvSpPr>
          <p:spPr>
            <a:xfrm>
              <a:off x="7237944" y="1600200"/>
              <a:ext cx="476519" cy="5119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0" name="Rectangle 9"/>
            <p:cNvSpPr/>
            <p:nvPr/>
          </p:nvSpPr>
          <p:spPr>
            <a:xfrm>
              <a:off x="7714463" y="1600200"/>
              <a:ext cx="476519" cy="5119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1" name="Rectangle 10"/>
            <p:cNvSpPr/>
            <p:nvPr/>
          </p:nvSpPr>
          <p:spPr>
            <a:xfrm>
              <a:off x="8190982" y="1600200"/>
              <a:ext cx="476519" cy="5119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cxnSp>
          <p:nvCxnSpPr>
            <p:cNvPr id="21" name="Straight Connector 20"/>
            <p:cNvCxnSpPr/>
            <p:nvPr/>
          </p:nvCxnSpPr>
          <p:spPr>
            <a:xfrm rot="5400000">
              <a:off x="7084997" y="1856167"/>
              <a:ext cx="511935"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825714" y="1691287"/>
              <a:ext cx="1922832" cy="369332"/>
            </a:xfrm>
            <a:prstGeom prst="rect">
              <a:avLst/>
            </a:prstGeom>
            <a:noFill/>
          </p:spPr>
          <p:txBody>
            <a:bodyPr wrap="square" rtlCol="0">
              <a:spAutoFit/>
            </a:bodyPr>
            <a:lstStyle/>
            <a:p>
              <a:r>
                <a:rPr lang="en-US" dirty="0" smtClean="0"/>
                <a:t>A partial packet:</a:t>
              </a:r>
              <a:endParaRPr lang="en-US" dirty="0"/>
            </a:p>
          </p:txBody>
        </p:sp>
        <p:sp>
          <p:nvSpPr>
            <p:cNvPr id="35" name="Rectangle 34"/>
            <p:cNvSpPr/>
            <p:nvPr/>
          </p:nvSpPr>
          <p:spPr>
            <a:xfrm>
              <a:off x="6761425" y="1600200"/>
              <a:ext cx="953038" cy="511935"/>
            </a:xfrm>
            <a:prstGeom prst="rect">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714463" y="1600199"/>
              <a:ext cx="953038" cy="511935"/>
            </a:xfrm>
            <a:prstGeom prst="rect">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Date Placeholder 37"/>
          <p:cNvSpPr>
            <a:spLocks noGrp="1"/>
          </p:cNvSpPr>
          <p:nvPr>
            <p:ph type="dt" sz="half" idx="10"/>
          </p:nvPr>
        </p:nvSpPr>
        <p:spPr/>
        <p:txBody>
          <a:bodyPr/>
          <a:lstStyle/>
          <a:p>
            <a:fld id="{96392882-4C84-4F38-8DD7-50A4F950D628}" type="datetime1">
              <a:rPr lang="en-US" smtClean="0"/>
              <a:t>6/30/2011</a:t>
            </a:fld>
            <a:endParaRPr lang="en-US"/>
          </a:p>
        </p:txBody>
      </p:sp>
      <p:sp>
        <p:nvSpPr>
          <p:cNvPr id="39" name="Slide Number Placeholder 38"/>
          <p:cNvSpPr>
            <a:spLocks noGrp="1"/>
          </p:cNvSpPr>
          <p:nvPr>
            <p:ph type="sldNum" sz="quarter" idx="12"/>
          </p:nvPr>
        </p:nvSpPr>
        <p:spPr/>
        <p:txBody>
          <a:bodyPr/>
          <a:lstStyle/>
          <a:p>
            <a:fld id="{7C637AA9-79EE-364E-83A1-F17AFD24879C}" type="slidenum">
              <a:rPr lang="en-US" smtClean="0"/>
              <a:pPr/>
              <a:t>16</a:t>
            </a:fld>
            <a:endParaRPr lang="en-US" dirty="0"/>
          </a:p>
        </p:txBody>
      </p:sp>
      <p:sp>
        <p:nvSpPr>
          <p:cNvPr id="40" name="Footer Placeholder 39"/>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 and TEC</a:t>
            </a:r>
            <a:endParaRPr lang="en-US" dirty="0"/>
          </a:p>
        </p:txBody>
      </p:sp>
      <p:sp>
        <p:nvSpPr>
          <p:cNvPr id="3" name="Content Placeholder 2"/>
          <p:cNvSpPr>
            <a:spLocks noGrp="1"/>
          </p:cNvSpPr>
          <p:nvPr>
            <p:ph idx="1"/>
          </p:nvPr>
        </p:nvSpPr>
        <p:spPr>
          <a:xfrm>
            <a:off x="444500" y="1600200"/>
            <a:ext cx="8229600" cy="4525963"/>
          </a:xfrm>
        </p:spPr>
        <p:txBody>
          <a:bodyPr>
            <a:normAutofit/>
          </a:bodyPr>
          <a:lstStyle/>
          <a:p>
            <a:r>
              <a:rPr lang="en-US" dirty="0" smtClean="0"/>
              <a:t>Why not use TEC for all packets and not worry about HEC at all?</a:t>
            </a:r>
          </a:p>
          <a:p>
            <a:r>
              <a:rPr lang="en-US" dirty="0" smtClean="0"/>
              <a:t>The problem is that we do not know the number of errors in each checksum block, so we actually do not know how many parity bytes to send if there are many error blocks.</a:t>
            </a:r>
          </a:p>
          <a:p>
            <a:endParaRPr lang="en-US" dirty="0" smtClean="0"/>
          </a:p>
          <a:p>
            <a:endParaRPr lang="en-US" dirty="0"/>
          </a:p>
        </p:txBody>
      </p:sp>
      <p:sp>
        <p:nvSpPr>
          <p:cNvPr id="4" name="Date Placeholder 3"/>
          <p:cNvSpPr>
            <a:spLocks noGrp="1"/>
          </p:cNvSpPr>
          <p:nvPr>
            <p:ph type="dt" sz="half" idx="10"/>
          </p:nvPr>
        </p:nvSpPr>
        <p:spPr/>
        <p:txBody>
          <a:bodyPr/>
          <a:lstStyle/>
          <a:p>
            <a:fld id="{04885970-5497-490D-B853-5FA6EEB3BC01}"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17</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 and TEC</a:t>
            </a:r>
            <a:endParaRPr lang="en-US" dirty="0"/>
          </a:p>
        </p:txBody>
      </p:sp>
      <p:sp>
        <p:nvSpPr>
          <p:cNvPr id="3" name="Content Placeholder 2"/>
          <p:cNvSpPr>
            <a:spLocks noGrp="1"/>
          </p:cNvSpPr>
          <p:nvPr>
            <p:ph idx="1"/>
          </p:nvPr>
        </p:nvSpPr>
        <p:spPr/>
        <p:txBody>
          <a:bodyPr>
            <a:normAutofit/>
          </a:bodyPr>
          <a:lstStyle/>
          <a:p>
            <a:r>
              <a:rPr lang="en-US" dirty="0" smtClean="0"/>
              <a:t>If a packet has very few errors (no more than 3 in our implementation), it is qualified for TEC</a:t>
            </a:r>
            <a:r>
              <a:rPr lang="en-US" dirty="0" smtClean="0"/>
              <a:t>.</a:t>
            </a:r>
          </a:p>
          <a:p>
            <a:pPr lvl="1"/>
            <a:r>
              <a:rPr lang="en-US" dirty="0" smtClean="0"/>
              <a:t>There are usually very few error checksum blocks and we fit them into one codeword.</a:t>
            </a:r>
          </a:p>
          <a:p>
            <a:pPr lvl="1"/>
            <a:r>
              <a:rPr lang="en-US" dirty="0" smtClean="0"/>
              <a:t>We send 10 (no more than 1 error) or 20 (no more than 3 errors) parity bytes.</a:t>
            </a:r>
          </a:p>
          <a:p>
            <a:r>
              <a:rPr lang="en-US" dirty="0" smtClean="0"/>
              <a:t>If a packet has more errors, we have to rely on interleaving to spread the errors evenly in all code blocks.</a:t>
            </a:r>
          </a:p>
          <a:p>
            <a:endParaRPr lang="en-US" dirty="0" smtClean="0"/>
          </a:p>
          <a:p>
            <a:endParaRPr lang="en-US" dirty="0"/>
          </a:p>
        </p:txBody>
      </p:sp>
      <p:sp>
        <p:nvSpPr>
          <p:cNvPr id="4" name="Date Placeholder 3"/>
          <p:cNvSpPr>
            <a:spLocks noGrp="1"/>
          </p:cNvSpPr>
          <p:nvPr>
            <p:ph type="dt" sz="half" idx="10"/>
          </p:nvPr>
        </p:nvSpPr>
        <p:spPr/>
        <p:txBody>
          <a:bodyPr/>
          <a:lstStyle/>
          <a:p>
            <a:fld id="{BB9C52B0-45D0-46C5-A407-DEE4D5BC62B8}"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know how corrupted the packet is?</a:t>
            </a:r>
            <a:endParaRPr lang="en-US" dirty="0"/>
          </a:p>
        </p:txBody>
      </p:sp>
      <p:sp>
        <p:nvSpPr>
          <p:cNvPr id="3" name="Content Placeholder 2"/>
          <p:cNvSpPr>
            <a:spLocks noGrp="1"/>
          </p:cNvSpPr>
          <p:nvPr>
            <p:ph idx="1"/>
          </p:nvPr>
        </p:nvSpPr>
        <p:spPr/>
        <p:txBody>
          <a:bodyPr/>
          <a:lstStyle/>
          <a:p>
            <a:r>
              <a:rPr lang="en-US" dirty="0" smtClean="0"/>
              <a:t>Knowing which block is corrupted is easy – failed CRC.</a:t>
            </a:r>
          </a:p>
          <a:p>
            <a:r>
              <a:rPr lang="en-US" dirty="0" smtClean="0"/>
              <a:t>Knowing how many error bytes is difficult – one error byte and 100 error bytes both result in a CRC failure.</a:t>
            </a:r>
          </a:p>
          <a:p>
            <a:r>
              <a:rPr lang="en-US" dirty="0" smtClean="0"/>
              <a:t>Have to use error estimator.</a:t>
            </a:r>
          </a:p>
          <a:p>
            <a:endParaRPr lang="en-US" dirty="0" smtClean="0"/>
          </a:p>
          <a:p>
            <a:endParaRPr lang="en-US" dirty="0"/>
          </a:p>
        </p:txBody>
      </p:sp>
      <p:sp>
        <p:nvSpPr>
          <p:cNvPr id="4" name="Date Placeholder 3"/>
          <p:cNvSpPr>
            <a:spLocks noGrp="1"/>
          </p:cNvSpPr>
          <p:nvPr>
            <p:ph type="dt" sz="half" idx="10"/>
          </p:nvPr>
        </p:nvSpPr>
        <p:spPr/>
        <p:txBody>
          <a:bodyPr/>
          <a:lstStyle/>
          <a:p>
            <a:fld id="{8ED6A91A-DA06-4CA7-BDD2-B2D74FE38938}"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19</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Transmission</a:t>
            </a:r>
            <a:endParaRPr lang="en-US" dirty="0"/>
          </a:p>
        </p:txBody>
      </p:sp>
      <p:sp>
        <p:nvSpPr>
          <p:cNvPr id="3" name="Content Placeholder 2"/>
          <p:cNvSpPr>
            <a:spLocks noGrp="1"/>
          </p:cNvSpPr>
          <p:nvPr>
            <p:ph idx="1"/>
          </p:nvPr>
        </p:nvSpPr>
        <p:spPr/>
        <p:txBody>
          <a:bodyPr>
            <a:normAutofit/>
          </a:bodyPr>
          <a:lstStyle/>
          <a:p>
            <a:r>
              <a:rPr lang="en-US" dirty="0" smtClean="0"/>
              <a:t>In a wireless link, a packet may be</a:t>
            </a:r>
          </a:p>
          <a:p>
            <a:pPr lvl="1"/>
            <a:r>
              <a:rPr lang="en-US" dirty="0" smtClean="0"/>
              <a:t>Fully </a:t>
            </a:r>
            <a:r>
              <a:rPr lang="en-US" dirty="0" smtClean="0"/>
              <a:t>received</a:t>
            </a:r>
            <a:endParaRPr lang="en-US" dirty="0" smtClean="0"/>
          </a:p>
        </p:txBody>
      </p:sp>
      <p:pic>
        <p:nvPicPr>
          <p:cNvPr id="4" name="Picture 3" descr="7288396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221" y="4690399"/>
            <a:ext cx="997447" cy="610868"/>
          </a:xfrm>
          <a:prstGeom prst="rect">
            <a:avLst/>
          </a:prstGeom>
        </p:spPr>
      </p:pic>
      <p:pic>
        <p:nvPicPr>
          <p:cNvPr id="5" name="Picture 4" descr="skd188256sdc.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04374" y="4459303"/>
            <a:ext cx="982427" cy="841964"/>
          </a:xfrm>
          <a:prstGeom prst="rect">
            <a:avLst/>
          </a:prstGeom>
        </p:spPr>
      </p:pic>
      <p:grpSp>
        <p:nvGrpSpPr>
          <p:cNvPr id="10" name="Group 9"/>
          <p:cNvGrpSpPr/>
          <p:nvPr/>
        </p:nvGrpSpPr>
        <p:grpSpPr>
          <a:xfrm>
            <a:off x="1221221" y="4227289"/>
            <a:ext cx="822960" cy="822960"/>
            <a:chOff x="2120487" y="2298552"/>
            <a:chExt cx="822960" cy="822960"/>
          </a:xfrm>
        </p:grpSpPr>
        <p:sp>
          <p:nvSpPr>
            <p:cNvPr id="7" name="Arc 6"/>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8" name="Arc 7"/>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9" name="Arc 8"/>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nvGrpSpPr>
          <p:cNvPr id="11" name="Group 10"/>
          <p:cNvGrpSpPr/>
          <p:nvPr/>
        </p:nvGrpSpPr>
        <p:grpSpPr>
          <a:xfrm rot="5582228">
            <a:off x="6850365" y="3766096"/>
            <a:ext cx="822960" cy="822960"/>
            <a:chOff x="2120487" y="2298552"/>
            <a:chExt cx="822960" cy="822960"/>
          </a:xfrm>
        </p:grpSpPr>
        <p:sp>
          <p:nvSpPr>
            <p:cNvPr id="12" name="Arc 11"/>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3" name="Arc 12"/>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4" name="Arc 13"/>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sp>
        <p:nvSpPr>
          <p:cNvPr id="15" name="Cloud 14"/>
          <p:cNvSpPr/>
          <p:nvPr/>
        </p:nvSpPr>
        <p:spPr>
          <a:xfrm rot="2546939">
            <a:off x="4199451" y="3591972"/>
            <a:ext cx="822960" cy="822960"/>
          </a:xfrm>
          <a:prstGeom prst="cloud">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ight Arrow 15"/>
          <p:cNvSpPr/>
          <p:nvPr/>
        </p:nvSpPr>
        <p:spPr>
          <a:xfrm>
            <a:off x="2044203" y="4859464"/>
            <a:ext cx="5325563" cy="129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194130" y="4538852"/>
            <a:ext cx="996035"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ate Placeholder 17"/>
          <p:cNvSpPr>
            <a:spLocks noGrp="1"/>
          </p:cNvSpPr>
          <p:nvPr>
            <p:ph type="dt" sz="half" idx="10"/>
          </p:nvPr>
        </p:nvSpPr>
        <p:spPr/>
        <p:txBody>
          <a:bodyPr/>
          <a:lstStyle/>
          <a:p>
            <a:fld id="{CC22A35C-8E57-4298-B523-A2D1A6779FC9}" type="datetime1">
              <a:rPr lang="en-US" smtClean="0"/>
              <a:t>6/30/2011</a:t>
            </a:fld>
            <a:endParaRPr lang="en-US"/>
          </a:p>
        </p:txBody>
      </p:sp>
      <p:sp>
        <p:nvSpPr>
          <p:cNvPr id="19" name="Slide Number Placeholder 18"/>
          <p:cNvSpPr>
            <a:spLocks noGrp="1"/>
          </p:cNvSpPr>
          <p:nvPr>
            <p:ph type="sldNum" sz="quarter" idx="12"/>
          </p:nvPr>
        </p:nvSpPr>
        <p:spPr/>
        <p:txBody>
          <a:bodyPr/>
          <a:lstStyle/>
          <a:p>
            <a:fld id="{7C637AA9-79EE-364E-83A1-F17AFD24879C}" type="slidenum">
              <a:rPr lang="en-US" smtClean="0"/>
              <a:pPr/>
              <a:t>2</a:t>
            </a:fld>
            <a:endParaRPr lang="en-US" dirty="0"/>
          </a:p>
        </p:txBody>
      </p:sp>
      <p:sp>
        <p:nvSpPr>
          <p:cNvPr id="20" name="Footer Placeholder 19"/>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7323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556 -0.00046 L 0.40139 -0.00046 " pathEditMode="relative" ptsTypes="AA">
                                      <p:cBhvr>
                                        <p:cTn id="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AMPS</a:t>
            </a:r>
            <a:endParaRPr lang="en-US" dirty="0"/>
          </a:p>
        </p:txBody>
      </p:sp>
      <p:sp>
        <p:nvSpPr>
          <p:cNvPr id="3" name="Content Placeholder 2"/>
          <p:cNvSpPr>
            <a:spLocks noGrp="1"/>
          </p:cNvSpPr>
          <p:nvPr>
            <p:ph idx="1"/>
          </p:nvPr>
        </p:nvSpPr>
        <p:spPr/>
        <p:txBody>
          <a:bodyPr/>
          <a:lstStyle/>
          <a:p>
            <a:r>
              <a:rPr lang="en-US" dirty="0" smtClean="0"/>
              <a:t>We are aware of two estimators, EEC [</a:t>
            </a:r>
            <a:r>
              <a:rPr lang="en-US" dirty="0" err="1" smtClean="0"/>
              <a:t>Sigcomm</a:t>
            </a:r>
            <a:r>
              <a:rPr lang="en-US" dirty="0" smtClean="0"/>
              <a:t> 2010] and AMPS.</a:t>
            </a:r>
          </a:p>
          <a:p>
            <a:r>
              <a:rPr lang="en-US" dirty="0" smtClean="0"/>
              <a:t>All details about AMPS, including the table lookup implementation, getting the prior </a:t>
            </a:r>
            <a:r>
              <a:rPr lang="en-US" i="1" dirty="0" smtClean="0">
                <a:latin typeface="Times New Roman" pitchFamily="18" charset="0"/>
                <a:cs typeface="Times New Roman" pitchFamily="18" charset="0"/>
              </a:rPr>
              <a:t>P(Y) </a:t>
            </a:r>
            <a:r>
              <a:rPr lang="en-US" dirty="0" smtClean="0"/>
              <a:t>are in:</a:t>
            </a:r>
          </a:p>
          <a:p>
            <a:pPr>
              <a:buNone/>
            </a:pPr>
            <a:r>
              <a:rPr lang="en-US" dirty="0" smtClean="0"/>
              <a:t>	“Employing coded relay in </a:t>
            </a:r>
            <a:r>
              <a:rPr lang="en-US" dirty="0" err="1" smtClean="0"/>
              <a:t>multihop</a:t>
            </a:r>
            <a:r>
              <a:rPr lang="en-US" dirty="0" smtClean="0"/>
              <a:t> wireless networks”, </a:t>
            </a:r>
            <a:r>
              <a:rPr lang="en-US" dirty="0" smtClean="0">
                <a:hlinkClick r:id="rId2"/>
              </a:rPr>
              <a:t>http://arxiv.org/abs/1012.4136</a:t>
            </a:r>
            <a:endParaRPr lang="en-US" dirty="0"/>
          </a:p>
        </p:txBody>
      </p:sp>
      <p:sp>
        <p:nvSpPr>
          <p:cNvPr id="6" name="Date Placeholder 5"/>
          <p:cNvSpPr>
            <a:spLocks noGrp="1"/>
          </p:cNvSpPr>
          <p:nvPr>
            <p:ph type="dt" sz="half" idx="10"/>
          </p:nvPr>
        </p:nvSpPr>
        <p:spPr/>
        <p:txBody>
          <a:bodyPr/>
          <a:lstStyle/>
          <a:p>
            <a:fld id="{3849B518-B264-4F8F-A3C1-E1BABDEF5070}" type="datetime1">
              <a:rPr lang="en-US" smtClean="0"/>
              <a:t>6/30/2011</a:t>
            </a:fld>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20</a:t>
            </a:fld>
            <a:endParaRPr lang="en-US" dirty="0"/>
          </a:p>
        </p:txBody>
      </p:sp>
      <p:sp>
        <p:nvSpPr>
          <p:cNvPr id="8" name="Footer Placeholder 7"/>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56" y="6976"/>
            <a:ext cx="8229600" cy="1143000"/>
          </a:xfrm>
        </p:spPr>
        <p:txBody>
          <a:bodyPr/>
          <a:lstStyle/>
          <a:p>
            <a:r>
              <a:rPr lang="en-US" dirty="0" smtClean="0"/>
              <a:t>AMPS</a:t>
            </a:r>
            <a:endParaRPr lang="en-US" dirty="0"/>
          </a:p>
        </p:txBody>
      </p:sp>
      <p:sp>
        <p:nvSpPr>
          <p:cNvPr id="3" name="Content Placeholder 2"/>
          <p:cNvSpPr>
            <a:spLocks noGrp="1"/>
          </p:cNvSpPr>
          <p:nvPr>
            <p:ph idx="1"/>
          </p:nvPr>
        </p:nvSpPr>
        <p:spPr>
          <a:xfrm>
            <a:off x="457200" y="1600200"/>
            <a:ext cx="3947375" cy="4710448"/>
          </a:xfrm>
        </p:spPr>
        <p:txBody>
          <a:bodyPr>
            <a:normAutofit fontScale="70000" lnSpcReduction="20000"/>
          </a:bodyPr>
          <a:lstStyle/>
          <a:p>
            <a:r>
              <a:rPr lang="en-US" dirty="0" smtClean="0"/>
              <a:t>AMPS estimates the number of errors in a packet based on the Maximum A Posteriori (MAP) criterion.</a:t>
            </a:r>
          </a:p>
          <a:p>
            <a:pPr lvl="1"/>
            <a:r>
              <a:rPr lang="en-US" dirty="0" smtClean="0"/>
              <a:t>The parity bit of multiple bytes is a sample. Multiple samples are sent in the packet header. The receiver compares the received samples and the locally calculated samples. The number of mismatches (</a:t>
            </a:r>
            <a:r>
              <a:rPr lang="en-US" i="1" dirty="0" smtClean="0">
                <a:latin typeface="Times New Roman" pitchFamily="18" charset="0"/>
                <a:cs typeface="Times New Roman" pitchFamily="18" charset="0"/>
              </a:rPr>
              <a:t>X</a:t>
            </a:r>
            <a:r>
              <a:rPr lang="en-US" dirty="0" smtClean="0"/>
              <a:t>) reveals the error conditions (</a:t>
            </a:r>
            <a:r>
              <a:rPr lang="en-US" i="1" dirty="0" smtClean="0">
                <a:latin typeface="Times New Roman" pitchFamily="18" charset="0"/>
                <a:cs typeface="Times New Roman" pitchFamily="18" charset="0"/>
              </a:rPr>
              <a:t>Y</a:t>
            </a:r>
            <a:r>
              <a:rPr lang="en-US" dirty="0" smtClean="0"/>
              <a:t>).</a:t>
            </a:r>
          </a:p>
          <a:p>
            <a:pPr lvl="1"/>
            <a:r>
              <a:rPr lang="en-US" dirty="0" smtClean="0"/>
              <a:t>We pick </a:t>
            </a:r>
            <a:r>
              <a:rPr lang="en-US" i="1" dirty="0" smtClean="0">
                <a:latin typeface="Times New Roman" pitchFamily="18" charset="0"/>
                <a:cs typeface="Times New Roman" pitchFamily="18" charset="0"/>
              </a:rPr>
              <a:t>Y</a:t>
            </a:r>
            <a:r>
              <a:rPr lang="en-US" dirty="0" smtClean="0"/>
              <a:t> </a:t>
            </a:r>
            <a:r>
              <a:rPr lang="en-US" dirty="0" smtClean="0"/>
              <a:t>such that </a:t>
            </a:r>
            <a:r>
              <a:rPr lang="en-US" i="1" dirty="0" smtClean="0">
                <a:latin typeface="Times New Roman" pitchFamily="18" charset="0"/>
                <a:cs typeface="Times New Roman" pitchFamily="18" charset="0"/>
              </a:rPr>
              <a:t>P(Y|X)</a:t>
            </a:r>
            <a:r>
              <a:rPr lang="en-US" dirty="0" smtClean="0"/>
              <a:t> is maximized</a:t>
            </a:r>
            <a:r>
              <a:rPr lang="en-US" dirty="0" smtClean="0"/>
              <a:t>. </a:t>
            </a:r>
            <a:endParaRPr lang="en-US" dirty="0" smtClean="0"/>
          </a:p>
        </p:txBody>
      </p:sp>
      <p:grpSp>
        <p:nvGrpSpPr>
          <p:cNvPr id="125" name="Group 124"/>
          <p:cNvGrpSpPr/>
          <p:nvPr/>
        </p:nvGrpSpPr>
        <p:grpSpPr>
          <a:xfrm>
            <a:off x="6295442" y="1149976"/>
            <a:ext cx="2335368" cy="257577"/>
            <a:chOff x="5825542" y="1416676"/>
            <a:chExt cx="2335368" cy="257577"/>
          </a:xfrm>
        </p:grpSpPr>
        <p:sp>
          <p:nvSpPr>
            <p:cNvPr id="5" name="Rectangle 4"/>
            <p:cNvSpPr/>
            <p:nvPr/>
          </p:nvSpPr>
          <p:spPr>
            <a:xfrm>
              <a:off x="5825542"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941452"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57362"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173272"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93474"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409384"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525294"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641204"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757114"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877316"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993226"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09136"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225046"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340956"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461158"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577068"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692978"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808888"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924798"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045000" y="1416676"/>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6114063" y="1407552"/>
            <a:ext cx="2518893" cy="1910370"/>
            <a:chOff x="5644163" y="1674252"/>
            <a:chExt cx="2518893" cy="1910370"/>
          </a:xfrm>
        </p:grpSpPr>
        <p:sp>
          <p:nvSpPr>
            <p:cNvPr id="33" name="Flowchart: Or 32"/>
            <p:cNvSpPr/>
            <p:nvPr/>
          </p:nvSpPr>
          <p:spPr>
            <a:xfrm>
              <a:off x="5838420" y="2382591"/>
              <a:ext cx="231820" cy="218941"/>
            </a:xfrm>
            <a:prstGeom prst="flowChar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lowchart: Or 34"/>
            <p:cNvSpPr/>
            <p:nvPr/>
          </p:nvSpPr>
          <p:spPr>
            <a:xfrm>
              <a:off x="7225046" y="2425520"/>
              <a:ext cx="231820" cy="218941"/>
            </a:xfrm>
            <a:prstGeom prst="flowChar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lowchart: Or 35"/>
            <p:cNvSpPr/>
            <p:nvPr/>
          </p:nvSpPr>
          <p:spPr>
            <a:xfrm>
              <a:off x="6527440" y="2412641"/>
              <a:ext cx="231820" cy="218941"/>
            </a:xfrm>
            <a:prstGeom prst="flowChar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a:stCxn id="5" idx="2"/>
              <a:endCxn id="33" idx="0"/>
            </p:cNvCxnSpPr>
            <p:nvPr/>
          </p:nvCxnSpPr>
          <p:spPr>
            <a:xfrm rot="16200000" flipH="1">
              <a:off x="5571094" y="1999355"/>
              <a:ext cx="708338" cy="58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9" idx="2"/>
              <a:endCxn id="33" idx="0"/>
            </p:cNvCxnSpPr>
            <p:nvPr/>
          </p:nvCxnSpPr>
          <p:spPr>
            <a:xfrm rot="5400000">
              <a:off x="5920971" y="1707613"/>
              <a:ext cx="708338" cy="641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1" idx="2"/>
              <a:endCxn id="33" idx="0"/>
            </p:cNvCxnSpPr>
            <p:nvPr/>
          </p:nvCxnSpPr>
          <p:spPr>
            <a:xfrm rot="5400000">
              <a:off x="6620723" y="1007861"/>
              <a:ext cx="708338" cy="20411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7" idx="2"/>
              <a:endCxn id="36" idx="0"/>
            </p:cNvCxnSpPr>
            <p:nvPr/>
          </p:nvCxnSpPr>
          <p:spPr>
            <a:xfrm rot="16200000" flipH="1">
              <a:off x="6016489" y="1785780"/>
              <a:ext cx="738388" cy="515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22" idx="2"/>
              <a:endCxn id="36" idx="0"/>
            </p:cNvCxnSpPr>
            <p:nvPr/>
          </p:nvCxnSpPr>
          <p:spPr>
            <a:xfrm rot="5400000">
              <a:off x="6426467" y="1891137"/>
              <a:ext cx="738388" cy="3046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27" idx="2"/>
              <a:endCxn id="36" idx="0"/>
            </p:cNvCxnSpPr>
            <p:nvPr/>
          </p:nvCxnSpPr>
          <p:spPr>
            <a:xfrm rot="5400000">
              <a:off x="6718388" y="1599216"/>
              <a:ext cx="738388" cy="888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0" idx="2"/>
              <a:endCxn id="35" idx="0"/>
            </p:cNvCxnSpPr>
            <p:nvPr/>
          </p:nvCxnSpPr>
          <p:spPr>
            <a:xfrm rot="16200000" flipH="1">
              <a:off x="6650774" y="1735337"/>
              <a:ext cx="751267" cy="629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25" idx="2"/>
              <a:endCxn id="35" idx="0"/>
            </p:cNvCxnSpPr>
            <p:nvPr/>
          </p:nvCxnSpPr>
          <p:spPr>
            <a:xfrm rot="16200000" flipH="1">
              <a:off x="6942695" y="2027258"/>
              <a:ext cx="751267" cy="452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32" idx="2"/>
              <a:endCxn id="35" idx="0"/>
            </p:cNvCxnSpPr>
            <p:nvPr/>
          </p:nvCxnSpPr>
          <p:spPr>
            <a:xfrm rot="5400000">
              <a:off x="7352673" y="1662537"/>
              <a:ext cx="751267" cy="774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5644163" y="3327045"/>
              <a:ext cx="57956" cy="257577"/>
            </a:xfrm>
            <a:prstGeom prst="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769732" y="3322749"/>
              <a:ext cx="57956" cy="257577"/>
            </a:xfrm>
            <a:prstGeom prst="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5704262" y="3322749"/>
              <a:ext cx="57956" cy="257577"/>
            </a:xfrm>
            <a:prstGeom prst="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5827688"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5943598"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6059508"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6175418"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6295620"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411530"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527440"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6643350"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6759260"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6879462"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6995372"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111282"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7227192"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343102"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7463304"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7579214"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7695124"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7811034"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7926944"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8047146" y="3327045"/>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a:stCxn id="33" idx="4"/>
              <a:endCxn id="57" idx="0"/>
            </p:cNvCxnSpPr>
            <p:nvPr/>
          </p:nvCxnSpPr>
          <p:spPr>
            <a:xfrm rot="5400000">
              <a:off x="5450980" y="2823694"/>
              <a:ext cx="725513" cy="281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36" idx="3"/>
              <a:endCxn id="59" idx="0"/>
            </p:cNvCxnSpPr>
            <p:nvPr/>
          </p:nvCxnSpPr>
          <p:spPr>
            <a:xfrm rot="5400000">
              <a:off x="5785700" y="2547060"/>
              <a:ext cx="723230" cy="8281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35" idx="4"/>
              <a:endCxn id="59" idx="0"/>
            </p:cNvCxnSpPr>
            <p:nvPr/>
          </p:nvCxnSpPr>
          <p:spPr>
            <a:xfrm rot="5400000">
              <a:off x="6197954" y="2179747"/>
              <a:ext cx="678288" cy="1607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65" name="Group 164"/>
          <p:cNvGrpSpPr/>
          <p:nvPr/>
        </p:nvGrpSpPr>
        <p:grpSpPr>
          <a:xfrm>
            <a:off x="6082938" y="4453407"/>
            <a:ext cx="2487771" cy="1925262"/>
            <a:chOff x="5613038" y="4720107"/>
            <a:chExt cx="2487771" cy="1925262"/>
          </a:xfrm>
        </p:grpSpPr>
        <p:sp>
          <p:nvSpPr>
            <p:cNvPr id="113" name="Flowchart: Or 112"/>
            <p:cNvSpPr/>
            <p:nvPr/>
          </p:nvSpPr>
          <p:spPr>
            <a:xfrm>
              <a:off x="5836273" y="5428446"/>
              <a:ext cx="231820" cy="218941"/>
            </a:xfrm>
            <a:prstGeom prst="flowChar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Flowchart: Or 113"/>
            <p:cNvSpPr/>
            <p:nvPr/>
          </p:nvSpPr>
          <p:spPr>
            <a:xfrm>
              <a:off x="7222899" y="5471375"/>
              <a:ext cx="231820" cy="218941"/>
            </a:xfrm>
            <a:prstGeom prst="flowChar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Flowchart: Or 114"/>
            <p:cNvSpPr/>
            <p:nvPr/>
          </p:nvSpPr>
          <p:spPr>
            <a:xfrm>
              <a:off x="6525293" y="5458496"/>
              <a:ext cx="231820" cy="218941"/>
            </a:xfrm>
            <a:prstGeom prst="flowChar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Arrow Connector 115"/>
            <p:cNvCxnSpPr>
              <a:endCxn id="113" idx="0"/>
            </p:cNvCxnSpPr>
            <p:nvPr/>
          </p:nvCxnSpPr>
          <p:spPr>
            <a:xfrm rot="16200000" flipH="1">
              <a:off x="5562597" y="5038860"/>
              <a:ext cx="708338" cy="70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endCxn id="113" idx="0"/>
            </p:cNvCxnSpPr>
            <p:nvPr/>
          </p:nvCxnSpPr>
          <p:spPr>
            <a:xfrm rot="5400000">
              <a:off x="5912474" y="4759818"/>
              <a:ext cx="708338" cy="628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endCxn id="113" idx="0"/>
            </p:cNvCxnSpPr>
            <p:nvPr/>
          </p:nvCxnSpPr>
          <p:spPr>
            <a:xfrm rot="5400000">
              <a:off x="6612226" y="4060066"/>
              <a:ext cx="708338" cy="20284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endCxn id="115" idx="0"/>
            </p:cNvCxnSpPr>
            <p:nvPr/>
          </p:nvCxnSpPr>
          <p:spPr>
            <a:xfrm rot="16200000" flipH="1">
              <a:off x="6007992" y="4825285"/>
              <a:ext cx="738388" cy="5280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endCxn id="115" idx="0"/>
            </p:cNvCxnSpPr>
            <p:nvPr/>
          </p:nvCxnSpPr>
          <p:spPr>
            <a:xfrm rot="5400000">
              <a:off x="6417970" y="4943342"/>
              <a:ext cx="738388" cy="2919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endCxn id="115" idx="0"/>
            </p:cNvCxnSpPr>
            <p:nvPr/>
          </p:nvCxnSpPr>
          <p:spPr>
            <a:xfrm rot="5400000">
              <a:off x="6709891" y="4651421"/>
              <a:ext cx="738388" cy="8757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114" idx="0"/>
            </p:cNvCxnSpPr>
            <p:nvPr/>
          </p:nvCxnSpPr>
          <p:spPr>
            <a:xfrm rot="16200000" flipH="1">
              <a:off x="6642277" y="4774842"/>
              <a:ext cx="751267" cy="6417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endCxn id="114" idx="0"/>
            </p:cNvCxnSpPr>
            <p:nvPr/>
          </p:nvCxnSpPr>
          <p:spPr>
            <a:xfrm rot="16200000" flipH="1">
              <a:off x="6934198" y="5066763"/>
              <a:ext cx="751267" cy="57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endCxn id="114" idx="0"/>
            </p:cNvCxnSpPr>
            <p:nvPr/>
          </p:nvCxnSpPr>
          <p:spPr>
            <a:xfrm rot="5400000">
              <a:off x="7344176" y="4714742"/>
              <a:ext cx="751267" cy="761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5400000">
              <a:off x="5455272" y="5878001"/>
              <a:ext cx="725513" cy="268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rot="5400000">
              <a:off x="5783553" y="5594928"/>
              <a:ext cx="723230" cy="8281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rot="5400000">
              <a:off x="6195807" y="5227615"/>
              <a:ext cx="678288" cy="1607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1" name="Rectangle 130"/>
            <p:cNvSpPr/>
            <p:nvPr/>
          </p:nvSpPr>
          <p:spPr>
            <a:xfrm>
              <a:off x="5613038" y="6387792"/>
              <a:ext cx="57956" cy="257577"/>
            </a:xfrm>
            <a:prstGeom prst="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5738607" y="6383496"/>
              <a:ext cx="57956" cy="257577"/>
            </a:xfrm>
            <a:prstGeom prst="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5673137" y="6383496"/>
              <a:ext cx="57956" cy="25757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6107625" y="3653228"/>
            <a:ext cx="2518893" cy="822960"/>
            <a:chOff x="5637725" y="3919928"/>
            <a:chExt cx="2518893" cy="822960"/>
          </a:xfrm>
        </p:grpSpPr>
        <p:sp>
          <p:nvSpPr>
            <p:cNvPr id="136" name="Rectangle 135"/>
            <p:cNvSpPr/>
            <p:nvPr/>
          </p:nvSpPr>
          <p:spPr>
            <a:xfrm>
              <a:off x="5637725" y="4462529"/>
              <a:ext cx="57956" cy="257577"/>
            </a:xfrm>
            <a:prstGeom prst="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5763294" y="4470933"/>
              <a:ext cx="57956" cy="257577"/>
            </a:xfrm>
            <a:prstGeom prst="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5697824" y="4470933"/>
              <a:ext cx="57956" cy="257577"/>
            </a:xfrm>
            <a:prstGeom prst="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5821250"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5937160"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6053070" y="4462529"/>
              <a:ext cx="115910" cy="25757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6168980"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6289182"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6405092"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6521002"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6636912"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6752822" y="4462529"/>
              <a:ext cx="115910" cy="25757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6873024"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6988934"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7104844"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7220754"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7336664"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7456866"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7572776"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7688686"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7804596"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7920506"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8040708" y="4462529"/>
              <a:ext cx="115910" cy="257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0" name="Group 159"/>
            <p:cNvGrpSpPr/>
            <p:nvPr/>
          </p:nvGrpSpPr>
          <p:grpSpPr>
            <a:xfrm>
              <a:off x="6257270" y="3919928"/>
              <a:ext cx="822960" cy="822960"/>
              <a:chOff x="2120487" y="2298552"/>
              <a:chExt cx="822960" cy="822960"/>
            </a:xfrm>
            <a:scene3d>
              <a:camera prst="orthographicFront">
                <a:rot lat="0" lon="0" rev="13499999"/>
              </a:camera>
              <a:lightRig rig="threePt" dir="t"/>
            </a:scene3d>
          </p:grpSpPr>
          <p:sp>
            <p:nvSpPr>
              <p:cNvPr id="161" name="Arc 160"/>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62" name="Arc 161"/>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63" name="Arc 162"/>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sp>
        <p:nvSpPr>
          <p:cNvPr id="167" name="TextBox 166"/>
          <p:cNvSpPr txBox="1"/>
          <p:nvPr/>
        </p:nvSpPr>
        <p:spPr>
          <a:xfrm>
            <a:off x="4846904" y="1148834"/>
            <a:ext cx="1354089" cy="369332"/>
          </a:xfrm>
          <a:prstGeom prst="rect">
            <a:avLst/>
          </a:prstGeom>
          <a:noFill/>
        </p:spPr>
        <p:txBody>
          <a:bodyPr wrap="none" rtlCol="0">
            <a:spAutoFit/>
          </a:bodyPr>
          <a:lstStyle/>
          <a:p>
            <a:r>
              <a:rPr lang="en-US" dirty="0" smtClean="0"/>
              <a:t>Data packet:</a:t>
            </a:r>
            <a:endParaRPr lang="en-US" dirty="0"/>
          </a:p>
        </p:txBody>
      </p:sp>
      <p:grpSp>
        <p:nvGrpSpPr>
          <p:cNvPr id="170" name="Group 169"/>
          <p:cNvGrpSpPr/>
          <p:nvPr/>
        </p:nvGrpSpPr>
        <p:grpSpPr>
          <a:xfrm>
            <a:off x="4899875" y="2984145"/>
            <a:ext cx="1339757" cy="669083"/>
            <a:chOff x="4429975" y="3250845"/>
            <a:chExt cx="1339757" cy="669083"/>
          </a:xfrm>
        </p:grpSpPr>
        <p:sp>
          <p:nvSpPr>
            <p:cNvPr id="166" name="TextBox 165"/>
            <p:cNvSpPr txBox="1"/>
            <p:nvPr/>
          </p:nvSpPr>
          <p:spPr>
            <a:xfrm>
              <a:off x="4429975" y="3250845"/>
              <a:ext cx="938077" cy="369332"/>
            </a:xfrm>
            <a:prstGeom prst="rect">
              <a:avLst/>
            </a:prstGeom>
            <a:noFill/>
          </p:spPr>
          <p:txBody>
            <a:bodyPr wrap="none" rtlCol="0">
              <a:spAutoFit/>
            </a:bodyPr>
            <a:lstStyle/>
            <a:p>
              <a:r>
                <a:rPr lang="en-US" dirty="0" smtClean="0"/>
                <a:t>Sample:</a:t>
              </a:r>
              <a:endParaRPr lang="en-US" dirty="0"/>
            </a:p>
          </p:txBody>
        </p:sp>
        <p:sp>
          <p:nvSpPr>
            <p:cNvPr id="169" name="Curved Up Arrow 168"/>
            <p:cNvSpPr/>
            <p:nvPr/>
          </p:nvSpPr>
          <p:spPr>
            <a:xfrm>
              <a:off x="4851400" y="3580326"/>
              <a:ext cx="918332" cy="33960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70"/>
          <p:cNvGrpSpPr/>
          <p:nvPr/>
        </p:nvGrpSpPr>
        <p:grpSpPr>
          <a:xfrm>
            <a:off x="4905160" y="5804017"/>
            <a:ext cx="1334472" cy="909193"/>
            <a:chOff x="4435260" y="3010735"/>
            <a:chExt cx="1334472" cy="909193"/>
          </a:xfrm>
        </p:grpSpPr>
        <p:sp>
          <p:nvSpPr>
            <p:cNvPr id="172" name="TextBox 171"/>
            <p:cNvSpPr txBox="1"/>
            <p:nvPr/>
          </p:nvSpPr>
          <p:spPr>
            <a:xfrm>
              <a:off x="4435260" y="3010735"/>
              <a:ext cx="922047" cy="646331"/>
            </a:xfrm>
            <a:prstGeom prst="rect">
              <a:avLst/>
            </a:prstGeom>
            <a:noFill/>
          </p:spPr>
          <p:txBody>
            <a:bodyPr wrap="none" rtlCol="0">
              <a:spAutoFit/>
            </a:bodyPr>
            <a:lstStyle/>
            <a:p>
              <a:r>
                <a:rPr lang="en-US" dirty="0" smtClean="0"/>
                <a:t>Local </a:t>
              </a:r>
            </a:p>
            <a:p>
              <a:r>
                <a:rPr lang="en-US" dirty="0" smtClean="0"/>
                <a:t>sample:</a:t>
              </a:r>
              <a:endParaRPr lang="en-US" dirty="0"/>
            </a:p>
          </p:txBody>
        </p:sp>
        <p:sp>
          <p:nvSpPr>
            <p:cNvPr id="173" name="Curved Up Arrow 172"/>
            <p:cNvSpPr/>
            <p:nvPr/>
          </p:nvSpPr>
          <p:spPr>
            <a:xfrm>
              <a:off x="4851400" y="3580326"/>
              <a:ext cx="918332" cy="33960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79" name="Group 178"/>
          <p:cNvGrpSpPr/>
          <p:nvPr/>
        </p:nvGrpSpPr>
        <p:grpSpPr>
          <a:xfrm>
            <a:off x="4846904" y="4195829"/>
            <a:ext cx="1373136" cy="1954817"/>
            <a:chOff x="4846904" y="4195829"/>
            <a:chExt cx="1373136" cy="1954817"/>
          </a:xfrm>
        </p:grpSpPr>
        <p:sp>
          <p:nvSpPr>
            <p:cNvPr id="174" name="TextBox 173"/>
            <p:cNvSpPr txBox="1"/>
            <p:nvPr/>
          </p:nvSpPr>
          <p:spPr>
            <a:xfrm>
              <a:off x="4846904" y="4195829"/>
              <a:ext cx="1218603" cy="369332"/>
            </a:xfrm>
            <a:prstGeom prst="rect">
              <a:avLst/>
            </a:prstGeom>
            <a:noFill/>
          </p:spPr>
          <p:txBody>
            <a:bodyPr wrap="none" rtlCol="0">
              <a:spAutoFit/>
            </a:bodyPr>
            <a:lstStyle/>
            <a:p>
              <a:r>
                <a:rPr lang="en-US" b="1" dirty="0" smtClean="0">
                  <a:solidFill>
                    <a:srgbClr val="FF0000"/>
                  </a:solidFill>
                  <a:latin typeface="Aharoni" pitchFamily="2" charset="-79"/>
                  <a:cs typeface="Aharoni" pitchFamily="2" charset="-79"/>
                </a:rPr>
                <a:t>Mismatch</a:t>
              </a:r>
              <a:endParaRPr lang="en-US" b="1" dirty="0">
                <a:solidFill>
                  <a:srgbClr val="FF0000"/>
                </a:solidFill>
                <a:latin typeface="Aharoni" pitchFamily="2" charset="-79"/>
                <a:cs typeface="Aharoni" pitchFamily="2" charset="-79"/>
              </a:endParaRPr>
            </a:p>
          </p:txBody>
        </p:sp>
        <p:cxnSp>
          <p:nvCxnSpPr>
            <p:cNvPr id="176" name="Straight Arrow Connector 175"/>
            <p:cNvCxnSpPr/>
            <p:nvPr/>
          </p:nvCxnSpPr>
          <p:spPr>
            <a:xfrm flipV="1">
              <a:off x="5760777" y="4501661"/>
              <a:ext cx="459263" cy="1033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rot="16200000" flipH="1">
              <a:off x="5188834" y="5157541"/>
              <a:ext cx="1551635" cy="4345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81" name="Date Placeholder 180"/>
          <p:cNvSpPr>
            <a:spLocks noGrp="1"/>
          </p:cNvSpPr>
          <p:nvPr>
            <p:ph type="dt" sz="half" idx="10"/>
          </p:nvPr>
        </p:nvSpPr>
        <p:spPr/>
        <p:txBody>
          <a:bodyPr/>
          <a:lstStyle/>
          <a:p>
            <a:fld id="{5C5B1151-2DC3-4056-989E-7C92DE5BAC8F}" type="datetime1">
              <a:rPr lang="en-US" smtClean="0"/>
              <a:t>6/30/2011</a:t>
            </a:fld>
            <a:endParaRPr lang="en-US"/>
          </a:p>
        </p:txBody>
      </p:sp>
      <p:sp>
        <p:nvSpPr>
          <p:cNvPr id="182" name="Slide Number Placeholder 181"/>
          <p:cNvSpPr>
            <a:spLocks noGrp="1"/>
          </p:cNvSpPr>
          <p:nvPr>
            <p:ph type="sldNum" sz="quarter" idx="12"/>
          </p:nvPr>
        </p:nvSpPr>
        <p:spPr/>
        <p:txBody>
          <a:bodyPr/>
          <a:lstStyle/>
          <a:p>
            <a:fld id="{7C637AA9-79EE-364E-83A1-F17AFD24879C}" type="slidenum">
              <a:rPr lang="en-US" smtClean="0"/>
              <a:pPr/>
              <a:t>21</a:t>
            </a:fld>
            <a:endParaRPr lang="en-US" dirty="0"/>
          </a:p>
        </p:txBody>
      </p:sp>
      <p:sp>
        <p:nvSpPr>
          <p:cNvPr id="183" name="Footer Placeholder 182"/>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up)">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wipe(left)">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wipe(up)">
                                      <p:cBhvr>
                                        <p:cTn id="17" dur="5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wipe(up)">
                                      <p:cBhvr>
                                        <p:cTn id="22" dur="500"/>
                                        <p:tgtEl>
                                          <p:spTgt spid="1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wipe(left)">
                                      <p:cBhvr>
                                        <p:cTn id="27" dur="500"/>
                                        <p:tgtEl>
                                          <p:spTgt spid="17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AMPS</a:t>
            </a:r>
            <a:endParaRPr lang="en-US" dirty="0"/>
          </a:p>
        </p:txBody>
      </p:sp>
      <p:sp>
        <p:nvSpPr>
          <p:cNvPr id="3" name="Content Placeholder 2"/>
          <p:cNvSpPr>
            <a:spLocks noGrp="1"/>
          </p:cNvSpPr>
          <p:nvPr>
            <p:ph idx="1"/>
          </p:nvPr>
        </p:nvSpPr>
        <p:spPr>
          <a:xfrm>
            <a:off x="457200" y="1600200"/>
            <a:ext cx="8229600" cy="2843015"/>
          </a:xfrm>
        </p:spPr>
        <p:txBody>
          <a:bodyPr>
            <a:normAutofit fontScale="70000" lnSpcReduction="20000"/>
          </a:bodyPr>
          <a:lstStyle/>
          <a:p>
            <a:r>
              <a:rPr lang="en-US" dirty="0" smtClean="0"/>
              <a:t>Comparing with </a:t>
            </a:r>
            <a:r>
              <a:rPr lang="en-US" dirty="0" smtClean="0"/>
              <a:t>EEC [</a:t>
            </a:r>
            <a:r>
              <a:rPr lang="en-US" dirty="0" err="1" smtClean="0"/>
              <a:t>Sigcomm</a:t>
            </a:r>
            <a:r>
              <a:rPr lang="en-US" dirty="0" smtClean="0"/>
              <a:t> 2010]</a:t>
            </a:r>
            <a:endParaRPr lang="en-US" dirty="0" smtClean="0"/>
          </a:p>
          <a:p>
            <a:pPr lvl="1"/>
            <a:r>
              <a:rPr lang="en-US" dirty="0" smtClean="0"/>
              <a:t>1500-bit packet for EEC and 1500-byte packet for AMPS. </a:t>
            </a:r>
          </a:p>
          <a:p>
            <a:pPr lvl="1"/>
            <a:r>
              <a:rPr lang="en-US" dirty="0" smtClean="0"/>
              <a:t>EEC uses all 10 levels with overhead 40 bytes. AMPS has overhead 8 bytes.</a:t>
            </a:r>
          </a:p>
          <a:p>
            <a:pPr lvl="1"/>
            <a:r>
              <a:rPr lang="en-US" dirty="0" err="1" smtClean="0"/>
              <a:t>pEEC</a:t>
            </a:r>
            <a:r>
              <a:rPr lang="en-US" dirty="0" smtClean="0"/>
              <a:t> removes the results when EEC cannot estimate.</a:t>
            </a:r>
          </a:p>
          <a:p>
            <a:r>
              <a:rPr lang="en-US" dirty="0" smtClean="0"/>
              <a:t>Main reason</a:t>
            </a:r>
          </a:p>
          <a:p>
            <a:pPr lvl="1"/>
            <a:r>
              <a:rPr lang="en-US" dirty="0" smtClean="0"/>
              <a:t>EEC is a heuristic with a bound, AMPS follows the MAP optimality criterion. </a:t>
            </a:r>
          </a:p>
          <a:p>
            <a:pPr lvl="2"/>
            <a:r>
              <a:rPr lang="en-US" dirty="0" smtClean="0"/>
              <a:t>For example, EEC has a hard threshold which often leads to underestimation.</a:t>
            </a:r>
            <a:endParaRPr lang="en-US" dirty="0"/>
          </a:p>
        </p:txBody>
      </p:sp>
      <p:pic>
        <p:nvPicPr>
          <p:cNvPr id="4" name="Picture 2"/>
          <p:cNvPicPr>
            <a:picLocks noChangeAspect="1" noChangeArrowheads="1"/>
          </p:cNvPicPr>
          <p:nvPr/>
        </p:nvPicPr>
        <p:blipFill>
          <a:blip r:embed="rId2"/>
          <a:srcRect/>
          <a:stretch>
            <a:fillRect/>
          </a:stretch>
        </p:blipFill>
        <p:spPr bwMode="auto">
          <a:xfrm>
            <a:off x="1893733" y="4443215"/>
            <a:ext cx="5074814" cy="2200812"/>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1049F103-7BF3-4B1F-AF48-13B9A24E5950}" type="datetime1">
              <a:rPr lang="en-US" smtClean="0"/>
              <a:t>6/30/2011</a:t>
            </a:fld>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22</a:t>
            </a:fld>
            <a:endParaRPr lang="en-US" dirty="0"/>
          </a:p>
        </p:txBody>
      </p:sp>
      <p:sp>
        <p:nvSpPr>
          <p:cNvPr id="7" name="Footer Placeholder 6"/>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Repair Method</a:t>
            </a:r>
            <a:endParaRPr lang="en-US" dirty="0"/>
          </a:p>
        </p:txBody>
      </p:sp>
      <p:sp>
        <p:nvSpPr>
          <p:cNvPr id="3" name="Content Placeholder 2"/>
          <p:cNvSpPr>
            <a:spLocks noGrp="1"/>
          </p:cNvSpPr>
          <p:nvPr>
            <p:ph idx="1"/>
          </p:nvPr>
        </p:nvSpPr>
        <p:spPr/>
        <p:txBody>
          <a:bodyPr>
            <a:normAutofit/>
          </a:bodyPr>
          <a:lstStyle/>
          <a:p>
            <a:r>
              <a:rPr lang="en-US" dirty="0" smtClean="0"/>
              <a:t>A node may receive the feedback of multiple packets from a feedback frame.</a:t>
            </a:r>
          </a:p>
          <a:p>
            <a:pPr lvl="1"/>
            <a:r>
              <a:rPr lang="en-US" dirty="0" smtClean="0"/>
              <a:t>Which repair method to apply for each packet?</a:t>
            </a:r>
          </a:p>
        </p:txBody>
      </p:sp>
      <p:sp>
        <p:nvSpPr>
          <p:cNvPr id="4" name="Date Placeholder 3"/>
          <p:cNvSpPr>
            <a:spLocks noGrp="1"/>
          </p:cNvSpPr>
          <p:nvPr>
            <p:ph type="dt" sz="half" idx="10"/>
          </p:nvPr>
        </p:nvSpPr>
        <p:spPr/>
        <p:txBody>
          <a:bodyPr/>
          <a:lstStyle/>
          <a:p>
            <a:fld id="{CE122AFA-5190-49B1-BB25-CDBE8AF76DB8}"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23</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168458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of Repair </a:t>
            </a:r>
            <a:r>
              <a:rPr lang="en-US" dirty="0" smtClean="0"/>
              <a:t>Method </a:t>
            </a:r>
            <a:r>
              <a:rPr lang="en-US" dirty="0" smtClean="0"/>
              <a:t>– Some </a:t>
            </a:r>
            <a:r>
              <a:rPr lang="en-US" dirty="0" smtClean="0"/>
              <a:t>simple rules </a:t>
            </a:r>
            <a:r>
              <a:rPr lang="en-US" dirty="0" smtClean="0"/>
              <a:t>first </a:t>
            </a: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smtClean="0"/>
              <a:t>a packet is qualified for TEC, don’t use HEC</a:t>
            </a:r>
          </a:p>
          <a:p>
            <a:pPr lvl="1"/>
            <a:r>
              <a:rPr lang="en-US" dirty="0" smtClean="0"/>
              <a:t>Means that we are always choosing between block-</a:t>
            </a:r>
            <a:r>
              <a:rPr lang="en-US" dirty="0" err="1" smtClean="0"/>
              <a:t>retran</a:t>
            </a:r>
            <a:r>
              <a:rPr lang="en-US" dirty="0" smtClean="0"/>
              <a:t> and one error correction method. Binary.</a:t>
            </a:r>
          </a:p>
          <a:p>
            <a:r>
              <a:rPr lang="en-US" dirty="0" smtClean="0"/>
              <a:t>If the more repair data has to be sent for error correction than with block-</a:t>
            </a:r>
            <a:r>
              <a:rPr lang="en-US" dirty="0" err="1" smtClean="0"/>
              <a:t>retran</a:t>
            </a:r>
            <a:r>
              <a:rPr lang="en-US" dirty="0" smtClean="0"/>
              <a:t>, use block-</a:t>
            </a:r>
            <a:r>
              <a:rPr lang="en-US" dirty="0" err="1" smtClean="0"/>
              <a:t>retran</a:t>
            </a:r>
            <a:endParaRPr lang="en-US" dirty="0" smtClean="0"/>
          </a:p>
          <a:p>
            <a:pPr lvl="1"/>
            <a:r>
              <a:rPr lang="en-US" dirty="0" smtClean="0"/>
              <a:t>Does not happen often but could happen</a:t>
            </a:r>
            <a:endParaRPr lang="en-US" dirty="0"/>
          </a:p>
        </p:txBody>
      </p:sp>
      <p:sp>
        <p:nvSpPr>
          <p:cNvPr id="4" name="Date Placeholder 3"/>
          <p:cNvSpPr>
            <a:spLocks noGrp="1"/>
          </p:cNvSpPr>
          <p:nvPr>
            <p:ph type="dt" sz="half" idx="10"/>
          </p:nvPr>
        </p:nvSpPr>
        <p:spPr/>
        <p:txBody>
          <a:bodyPr/>
          <a:lstStyle/>
          <a:p>
            <a:fld id="{CC799754-831E-475E-B0F2-FD043584AA2A}"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24</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Repair Method</a:t>
            </a:r>
            <a:endParaRPr lang="en-US" dirty="0"/>
          </a:p>
        </p:txBody>
      </p:sp>
      <p:sp>
        <p:nvSpPr>
          <p:cNvPr id="3" name="Content Placeholder 2"/>
          <p:cNvSpPr>
            <a:spLocks noGrp="1"/>
          </p:cNvSpPr>
          <p:nvPr>
            <p:ph idx="1"/>
          </p:nvPr>
        </p:nvSpPr>
        <p:spPr>
          <a:xfrm>
            <a:off x="683385" y="1600200"/>
            <a:ext cx="8229600" cy="4525963"/>
          </a:xfrm>
        </p:spPr>
        <p:txBody>
          <a:bodyPr>
            <a:normAutofit/>
          </a:bodyPr>
          <a:lstStyle/>
          <a:p>
            <a:r>
              <a:rPr lang="en-US" dirty="0" smtClean="0"/>
              <a:t>For each partial packet, we have</a:t>
            </a:r>
          </a:p>
          <a:p>
            <a:pPr lvl="1"/>
            <a:r>
              <a:rPr lang="en-US" sz="2400" dirty="0" smtClean="0"/>
              <a:t>    : the decoding time</a:t>
            </a:r>
          </a:p>
          <a:p>
            <a:pPr lvl="1"/>
            <a:r>
              <a:rPr lang="en-US" sz="2400" dirty="0"/>
              <a:t> </a:t>
            </a:r>
            <a:r>
              <a:rPr lang="en-US" sz="2400" dirty="0" smtClean="0"/>
              <a:t>   : the transmission time for block-</a:t>
            </a:r>
            <a:r>
              <a:rPr lang="en-US" sz="2400" dirty="0" err="1" smtClean="0"/>
              <a:t>retran</a:t>
            </a:r>
            <a:endParaRPr lang="en-US" sz="2400" dirty="0" smtClean="0"/>
          </a:p>
          <a:p>
            <a:pPr lvl="1"/>
            <a:r>
              <a:rPr lang="en-US" sz="2400" dirty="0" smtClean="0"/>
              <a:t>    : the transmission time for required parity bytes</a:t>
            </a:r>
          </a:p>
          <a:p>
            <a:pPr lvl="1"/>
            <a:endParaRPr lang="en-US" sz="2400" dirty="0" smtClean="0"/>
          </a:p>
          <a:p>
            <a:pPr lvl="1"/>
            <a:endParaRPr lang="en-US" sz="2400" dirty="0" smtClean="0"/>
          </a:p>
          <a:p>
            <a:pPr lvl="1"/>
            <a:endParaRPr lang="en-US" sz="2400" dirty="0" smtClean="0"/>
          </a:p>
          <a:p>
            <a:pPr lvl="1"/>
            <a:endParaRPr lang="en-US" sz="2400" dirty="0" smtClean="0"/>
          </a:p>
          <a:p>
            <a:r>
              <a:rPr lang="en-US" dirty="0" smtClean="0"/>
              <a:t>We are given the </a:t>
            </a:r>
            <a:r>
              <a:rPr lang="en-US" dirty="0"/>
              <a:t>decoding time </a:t>
            </a:r>
            <a:r>
              <a:rPr lang="en-US" dirty="0" smtClean="0"/>
              <a:t>budget</a:t>
            </a:r>
          </a:p>
        </p:txBody>
      </p:sp>
      <p:graphicFrame>
        <p:nvGraphicFramePr>
          <p:cNvPr id="14" name="Object 13"/>
          <p:cNvGraphicFramePr>
            <a:graphicFrameLocks noChangeAspect="1"/>
          </p:cNvGraphicFramePr>
          <p:nvPr>
            <p:extLst>
              <p:ext uri="{D42A27DB-BD31-4B8C-83A1-F6EECF244321}">
                <p14:modId xmlns:p14="http://schemas.microsoft.com/office/powerpoint/2010/main" xmlns="" val="816995612"/>
              </p:ext>
            </p:extLst>
          </p:nvPr>
        </p:nvGraphicFramePr>
        <p:xfrm>
          <a:off x="1426368" y="2146300"/>
          <a:ext cx="334963" cy="476250"/>
        </p:xfrm>
        <a:graphic>
          <a:graphicData uri="http://schemas.openxmlformats.org/presentationml/2006/ole">
            <p:oleObj spid="_x0000_s36866" name="Equation" r:id="rId3" imgW="136800" imgH="200880" progId="Equation.3">
              <p:embed/>
            </p:oleObj>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xmlns="" val="3111263283"/>
              </p:ext>
            </p:extLst>
          </p:nvPr>
        </p:nvGraphicFramePr>
        <p:xfrm>
          <a:off x="1426368" y="2622550"/>
          <a:ext cx="252412" cy="476250"/>
        </p:xfrm>
        <a:graphic>
          <a:graphicData uri="http://schemas.openxmlformats.org/presentationml/2006/ole">
            <p:oleObj spid="_x0000_s36867" name="Equation" r:id="rId4" imgW="100440" imgH="200880" progId="Equation.3">
              <p:embed/>
            </p:oleObj>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xmlns="" val="3865260272"/>
              </p:ext>
            </p:extLst>
          </p:nvPr>
        </p:nvGraphicFramePr>
        <p:xfrm>
          <a:off x="1351663" y="3061373"/>
          <a:ext cx="334962" cy="476250"/>
        </p:xfrm>
        <a:graphic>
          <a:graphicData uri="http://schemas.openxmlformats.org/presentationml/2006/ole">
            <p:oleObj spid="_x0000_s36868" name="Equation" r:id="rId5" imgW="136800" imgH="200880" progId="Equation.3">
              <p:embed/>
            </p:oleObj>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xmlns="" val="4223222631"/>
              </p:ext>
            </p:extLst>
          </p:nvPr>
        </p:nvGraphicFramePr>
        <p:xfrm>
          <a:off x="7484962" y="3639445"/>
          <a:ext cx="419100" cy="365125"/>
        </p:xfrm>
        <a:graphic>
          <a:graphicData uri="http://schemas.openxmlformats.org/presentationml/2006/ole">
            <p:oleObj spid="_x0000_s36869" name="Equation" r:id="rId6" imgW="182520" imgH="155160" progId="Equation.3">
              <p:embed/>
            </p:oleObj>
          </a:graphicData>
        </a:graphic>
      </p:graphicFrame>
      <p:grpSp>
        <p:nvGrpSpPr>
          <p:cNvPr id="40" name="Group 5"/>
          <p:cNvGrpSpPr/>
          <p:nvPr/>
        </p:nvGrpSpPr>
        <p:grpSpPr>
          <a:xfrm>
            <a:off x="3276860" y="3628577"/>
            <a:ext cx="893675" cy="781923"/>
            <a:chOff x="3645253" y="3944893"/>
            <a:chExt cx="893675" cy="781923"/>
          </a:xfrm>
        </p:grpSpPr>
        <p:sp>
          <p:nvSpPr>
            <p:cNvPr id="41" name="Rectangle 40"/>
            <p:cNvSpPr/>
            <p:nvPr/>
          </p:nvSpPr>
          <p:spPr>
            <a:xfrm>
              <a:off x="3645253" y="3944893"/>
              <a:ext cx="893675" cy="27044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2" name="Rectangle 41"/>
            <p:cNvSpPr/>
            <p:nvPr/>
          </p:nvSpPr>
          <p:spPr>
            <a:xfrm>
              <a:off x="3645253" y="4421101"/>
              <a:ext cx="893675" cy="305715"/>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sp>
        <p:nvSpPr>
          <p:cNvPr id="43" name="Rectangle 42"/>
          <p:cNvSpPr/>
          <p:nvPr/>
        </p:nvSpPr>
        <p:spPr>
          <a:xfrm>
            <a:off x="1124520" y="3615840"/>
            <a:ext cx="540909" cy="283177"/>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p:cNvSpPr/>
          <p:nvPr/>
        </p:nvSpPr>
        <p:spPr>
          <a:xfrm>
            <a:off x="1124520" y="4104785"/>
            <a:ext cx="870622" cy="305715"/>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xmlns="" val="4192104653"/>
              </p:ext>
            </p:extLst>
          </p:nvPr>
        </p:nvGraphicFramePr>
        <p:xfrm>
          <a:off x="1312769" y="3623778"/>
          <a:ext cx="206375" cy="254000"/>
        </p:xfrm>
        <a:graphic>
          <a:graphicData uri="http://schemas.openxmlformats.org/presentationml/2006/ole">
            <p:oleObj spid="_x0000_s36882" name="Equation" r:id="rId7" imgW="155160" imgH="191880" progId="Equation.3">
              <p:embed/>
            </p:oleObj>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xmlns="" val="4180289138"/>
              </p:ext>
            </p:extLst>
          </p:nvPr>
        </p:nvGraphicFramePr>
        <p:xfrm>
          <a:off x="3595688" y="3605764"/>
          <a:ext cx="239712" cy="288925"/>
        </p:xfrm>
        <a:graphic>
          <a:graphicData uri="http://schemas.openxmlformats.org/presentationml/2006/ole">
            <p:oleObj spid="_x0000_s36883" name="Equation" r:id="rId8" imgW="177480" imgH="215640" progId="Equation.3">
              <p:embed/>
            </p:oleObj>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xmlns="" val="198239158"/>
              </p:ext>
            </p:extLst>
          </p:nvPr>
        </p:nvGraphicFramePr>
        <p:xfrm>
          <a:off x="1284194" y="4047640"/>
          <a:ext cx="230187" cy="365125"/>
        </p:xfrm>
        <a:graphic>
          <a:graphicData uri="http://schemas.openxmlformats.org/presentationml/2006/ole">
            <p:oleObj spid="_x0000_s36884" name="Equation" r:id="rId9" imgW="118800" imgH="191880" progId="Equation.3">
              <p:embed/>
            </p:oleObj>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xmlns="" val="184119360"/>
              </p:ext>
            </p:extLst>
          </p:nvPr>
        </p:nvGraphicFramePr>
        <p:xfrm>
          <a:off x="3467100" y="4048676"/>
          <a:ext cx="274638" cy="415925"/>
        </p:xfrm>
        <a:graphic>
          <a:graphicData uri="http://schemas.openxmlformats.org/presentationml/2006/ole">
            <p:oleObj spid="_x0000_s36885" name="Equation" r:id="rId10" imgW="139680" imgH="215640" progId="Equation.3">
              <p:embed/>
            </p:oleObj>
          </a:graphicData>
        </a:graphic>
      </p:graphicFrame>
      <p:sp>
        <p:nvSpPr>
          <p:cNvPr id="49" name="Rectangle 48"/>
          <p:cNvSpPr/>
          <p:nvPr/>
        </p:nvSpPr>
        <p:spPr>
          <a:xfrm>
            <a:off x="1117622" y="4653053"/>
            <a:ext cx="569004" cy="30571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50" name="Object 13"/>
          <p:cNvGraphicFramePr>
            <a:graphicFrameLocks noChangeAspect="1"/>
          </p:cNvGraphicFramePr>
          <p:nvPr/>
        </p:nvGraphicFramePr>
        <p:xfrm>
          <a:off x="1274763" y="4554015"/>
          <a:ext cx="319087" cy="411162"/>
        </p:xfrm>
        <a:graphic>
          <a:graphicData uri="http://schemas.openxmlformats.org/presentationml/2006/ole">
            <p:oleObj spid="_x0000_s36886" name="Equation" r:id="rId11" imgW="164880" imgH="215640" progId="Equation.3">
              <p:embed/>
            </p:oleObj>
          </a:graphicData>
        </a:graphic>
      </p:graphicFrame>
      <p:sp>
        <p:nvSpPr>
          <p:cNvPr id="51" name="Rectangle 50"/>
          <p:cNvSpPr/>
          <p:nvPr/>
        </p:nvSpPr>
        <p:spPr>
          <a:xfrm>
            <a:off x="3276861" y="4680657"/>
            <a:ext cx="558540" cy="278111"/>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52" name="Object 13"/>
          <p:cNvGraphicFramePr>
            <a:graphicFrameLocks noChangeAspect="1"/>
          </p:cNvGraphicFramePr>
          <p:nvPr/>
        </p:nvGraphicFramePr>
        <p:xfrm>
          <a:off x="3409950" y="4583664"/>
          <a:ext cx="368300" cy="409575"/>
        </p:xfrm>
        <a:graphic>
          <a:graphicData uri="http://schemas.openxmlformats.org/presentationml/2006/ole">
            <p:oleObj spid="_x0000_s36887" name="Equation" r:id="rId12" imgW="190440" imgH="215640" progId="Equation.3">
              <p:embed/>
            </p:oleObj>
          </a:graphicData>
        </a:graphic>
      </p:graphicFrame>
      <p:grpSp>
        <p:nvGrpSpPr>
          <p:cNvPr id="53" name="Group 5"/>
          <p:cNvGrpSpPr/>
          <p:nvPr/>
        </p:nvGrpSpPr>
        <p:grpSpPr>
          <a:xfrm>
            <a:off x="6953237" y="3636515"/>
            <a:ext cx="893675" cy="781923"/>
            <a:chOff x="3645253" y="3944893"/>
            <a:chExt cx="893675" cy="781923"/>
          </a:xfrm>
        </p:grpSpPr>
        <p:sp>
          <p:nvSpPr>
            <p:cNvPr id="54" name="Rectangle 53"/>
            <p:cNvSpPr/>
            <p:nvPr/>
          </p:nvSpPr>
          <p:spPr>
            <a:xfrm>
              <a:off x="3645253" y="3944893"/>
              <a:ext cx="893675" cy="27044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5" name="Rectangle 54"/>
            <p:cNvSpPr/>
            <p:nvPr/>
          </p:nvSpPr>
          <p:spPr>
            <a:xfrm>
              <a:off x="3645253" y="4421101"/>
              <a:ext cx="540909" cy="305715"/>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aphicFrame>
        <p:nvGraphicFramePr>
          <p:cNvPr id="56" name="Object 55"/>
          <p:cNvGraphicFramePr>
            <a:graphicFrameLocks noChangeAspect="1"/>
          </p:cNvGraphicFramePr>
          <p:nvPr>
            <p:extLst>
              <p:ext uri="{D42A27DB-BD31-4B8C-83A1-F6EECF244321}">
                <p14:modId xmlns:p14="http://schemas.microsoft.com/office/powerpoint/2010/main" xmlns="" val="4180289138"/>
              </p:ext>
            </p:extLst>
          </p:nvPr>
        </p:nvGraphicFramePr>
        <p:xfrm>
          <a:off x="7279908" y="3623778"/>
          <a:ext cx="222250" cy="269875"/>
        </p:xfrm>
        <a:graphic>
          <a:graphicData uri="http://schemas.openxmlformats.org/presentationml/2006/ole">
            <p:oleObj spid="_x0000_s36888" name="Equation" r:id="rId13" imgW="164520" imgH="200880" progId="Equation.3">
              <p:embed/>
            </p:oleObj>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xmlns="" val="184119360"/>
              </p:ext>
            </p:extLst>
          </p:nvPr>
        </p:nvGraphicFramePr>
        <p:xfrm>
          <a:off x="7154496" y="4069866"/>
          <a:ext cx="252412" cy="388937"/>
        </p:xfrm>
        <a:graphic>
          <a:graphicData uri="http://schemas.openxmlformats.org/presentationml/2006/ole">
            <p:oleObj spid="_x0000_s36889" name="Equation" r:id="rId14" imgW="127800" imgH="200880" progId="Equation.3">
              <p:embed/>
            </p:oleObj>
          </a:graphicData>
        </a:graphic>
      </p:graphicFrame>
      <p:sp>
        <p:nvSpPr>
          <p:cNvPr id="58" name="Rectangle 57"/>
          <p:cNvSpPr/>
          <p:nvPr/>
        </p:nvSpPr>
        <p:spPr>
          <a:xfrm>
            <a:off x="6953238" y="4688595"/>
            <a:ext cx="501390" cy="270173"/>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59" name="Object 13"/>
          <p:cNvGraphicFramePr>
            <a:graphicFrameLocks noChangeAspect="1"/>
          </p:cNvGraphicFramePr>
          <p:nvPr/>
        </p:nvGraphicFramePr>
        <p:xfrm>
          <a:off x="7086327" y="4578902"/>
          <a:ext cx="368300" cy="434975"/>
        </p:xfrm>
        <a:graphic>
          <a:graphicData uri="http://schemas.openxmlformats.org/presentationml/2006/ole">
            <p:oleObj spid="_x0000_s36890" name="Equation" r:id="rId15" imgW="190440" imgH="228600" progId="Equation.3">
              <p:embed/>
            </p:oleObj>
          </a:graphicData>
        </a:graphic>
      </p:graphicFrame>
      <p:sp>
        <p:nvSpPr>
          <p:cNvPr id="60" name="TextBox 59"/>
          <p:cNvSpPr txBox="1"/>
          <p:nvPr/>
        </p:nvSpPr>
        <p:spPr>
          <a:xfrm>
            <a:off x="4798185" y="3537623"/>
            <a:ext cx="343364" cy="369332"/>
          </a:xfrm>
          <a:prstGeom prst="rect">
            <a:avLst/>
          </a:prstGeom>
          <a:noFill/>
        </p:spPr>
        <p:txBody>
          <a:bodyPr wrap="none" rtlCol="0">
            <a:spAutoFit/>
          </a:bodyPr>
          <a:lstStyle/>
          <a:p>
            <a:r>
              <a:rPr lang="en-US" dirty="0" smtClean="0"/>
              <a:t>…</a:t>
            </a:r>
            <a:endParaRPr lang="en-US" dirty="0"/>
          </a:p>
        </p:txBody>
      </p:sp>
      <p:sp>
        <p:nvSpPr>
          <p:cNvPr id="61" name="TextBox 60"/>
          <p:cNvSpPr txBox="1"/>
          <p:nvPr/>
        </p:nvSpPr>
        <p:spPr>
          <a:xfrm>
            <a:off x="4798185" y="4069866"/>
            <a:ext cx="343364" cy="369332"/>
          </a:xfrm>
          <a:prstGeom prst="rect">
            <a:avLst/>
          </a:prstGeom>
          <a:noFill/>
        </p:spPr>
        <p:txBody>
          <a:bodyPr wrap="none" rtlCol="0">
            <a:spAutoFit/>
          </a:bodyPr>
          <a:lstStyle/>
          <a:p>
            <a:r>
              <a:rPr lang="en-US" dirty="0" smtClean="0"/>
              <a:t>…</a:t>
            </a:r>
            <a:endParaRPr lang="en-US" dirty="0"/>
          </a:p>
        </p:txBody>
      </p:sp>
      <p:sp>
        <p:nvSpPr>
          <p:cNvPr id="62" name="TextBox 61"/>
          <p:cNvSpPr txBox="1"/>
          <p:nvPr/>
        </p:nvSpPr>
        <p:spPr>
          <a:xfrm>
            <a:off x="4798185" y="4623907"/>
            <a:ext cx="343364" cy="369332"/>
          </a:xfrm>
          <a:prstGeom prst="rect">
            <a:avLst/>
          </a:prstGeom>
          <a:noFill/>
        </p:spPr>
        <p:txBody>
          <a:bodyPr wrap="none" rtlCol="0">
            <a:spAutoFit/>
          </a:bodyPr>
          <a:lstStyle/>
          <a:p>
            <a:r>
              <a:rPr lang="en-US" dirty="0" smtClean="0"/>
              <a:t>…</a:t>
            </a:r>
            <a:endParaRPr lang="en-US" dirty="0"/>
          </a:p>
        </p:txBody>
      </p:sp>
      <p:sp>
        <p:nvSpPr>
          <p:cNvPr id="63" name="Rectangle 62"/>
          <p:cNvSpPr/>
          <p:nvPr/>
        </p:nvSpPr>
        <p:spPr>
          <a:xfrm>
            <a:off x="1092460" y="5956300"/>
            <a:ext cx="5860777" cy="340179"/>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64" name="Object 13"/>
          <p:cNvGraphicFramePr>
            <a:graphicFrameLocks noChangeAspect="1"/>
          </p:cNvGraphicFramePr>
          <p:nvPr/>
        </p:nvGraphicFramePr>
        <p:xfrm>
          <a:off x="1969662" y="5956300"/>
          <a:ext cx="342900" cy="338138"/>
        </p:xfrm>
        <a:graphic>
          <a:graphicData uri="http://schemas.openxmlformats.org/presentationml/2006/ole">
            <p:oleObj spid="_x0000_s36891" name="Equation" r:id="rId16" imgW="177480" imgH="177480" progId="Equation.3">
              <p:embed/>
            </p:oleObj>
          </a:graphicData>
        </a:graphic>
      </p:graphicFrame>
      <p:sp>
        <p:nvSpPr>
          <p:cNvPr id="33" name="Date Placeholder 32"/>
          <p:cNvSpPr>
            <a:spLocks noGrp="1"/>
          </p:cNvSpPr>
          <p:nvPr>
            <p:ph type="dt" sz="half" idx="10"/>
          </p:nvPr>
        </p:nvSpPr>
        <p:spPr/>
        <p:txBody>
          <a:bodyPr/>
          <a:lstStyle/>
          <a:p>
            <a:fld id="{75DC59A4-E5F0-4B87-A4A2-353E4E6C7BF2}" type="datetime1">
              <a:rPr lang="en-US" smtClean="0"/>
              <a:t>6/30/2011</a:t>
            </a:fld>
            <a:endParaRPr lang="en-US"/>
          </a:p>
        </p:txBody>
      </p:sp>
      <p:sp>
        <p:nvSpPr>
          <p:cNvPr id="34" name="Slide Number Placeholder 33"/>
          <p:cNvSpPr>
            <a:spLocks noGrp="1"/>
          </p:cNvSpPr>
          <p:nvPr>
            <p:ph type="sldNum" sz="quarter" idx="12"/>
          </p:nvPr>
        </p:nvSpPr>
        <p:spPr/>
        <p:txBody>
          <a:bodyPr/>
          <a:lstStyle/>
          <a:p>
            <a:fld id="{7C637AA9-79EE-364E-83A1-F17AFD24879C}" type="slidenum">
              <a:rPr lang="en-US" smtClean="0"/>
              <a:pPr/>
              <a:t>25</a:t>
            </a:fld>
            <a:endParaRPr lang="en-US" dirty="0"/>
          </a:p>
        </p:txBody>
      </p:sp>
      <p:sp>
        <p:nvSpPr>
          <p:cNvPr id="35" name="Footer Placeholder 34"/>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168458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Repair Method</a:t>
            </a:r>
            <a:endParaRPr lang="en-US" dirty="0"/>
          </a:p>
        </p:txBody>
      </p:sp>
      <p:sp>
        <p:nvSpPr>
          <p:cNvPr id="3" name="Content Placeholder 2"/>
          <p:cNvSpPr>
            <a:spLocks noGrp="1"/>
          </p:cNvSpPr>
          <p:nvPr>
            <p:ph idx="1"/>
          </p:nvPr>
        </p:nvSpPr>
        <p:spPr/>
        <p:txBody>
          <a:bodyPr>
            <a:normAutofit/>
          </a:bodyPr>
          <a:lstStyle/>
          <a:p>
            <a:r>
              <a:rPr lang="en-US" dirty="0" smtClean="0"/>
              <a:t>For packet   </a:t>
            </a:r>
            <a:r>
              <a:rPr lang="en-US" baseline="-25000" dirty="0" smtClean="0"/>
              <a:t> </a:t>
            </a:r>
            <a:r>
              <a:rPr lang="en-US" dirty="0" smtClean="0"/>
              <a:t>, we define a </a:t>
            </a:r>
            <a:r>
              <a:rPr lang="en-US" i="1" dirty="0" smtClean="0"/>
              <a:t>value</a:t>
            </a:r>
            <a:r>
              <a:rPr lang="en-US" dirty="0" smtClean="0"/>
              <a:t> </a:t>
            </a:r>
            <a:r>
              <a:rPr lang="en-US" dirty="0"/>
              <a:t> </a:t>
            </a:r>
            <a:r>
              <a:rPr lang="en-US" dirty="0" smtClean="0"/>
              <a:t>  and a </a:t>
            </a:r>
            <a:r>
              <a:rPr lang="en-US" i="1" dirty="0" smtClean="0"/>
              <a:t>weight</a:t>
            </a:r>
            <a:r>
              <a:rPr lang="en-US" i="1" dirty="0"/>
              <a:t>	</a:t>
            </a:r>
            <a:r>
              <a:rPr lang="en-US" dirty="0" smtClean="0"/>
              <a:t> </a:t>
            </a:r>
            <a:endParaRPr lang="en-US" baseline="-25000" dirty="0" smtClean="0"/>
          </a:p>
          <a:p>
            <a:pPr lvl="1"/>
            <a:r>
              <a:rPr lang="en-US" dirty="0" smtClean="0"/>
              <a:t>  </a:t>
            </a:r>
            <a:endParaRPr lang="en-US" baseline="-25000" dirty="0" smtClean="0"/>
          </a:p>
          <a:p>
            <a:pPr lvl="1"/>
            <a:r>
              <a:rPr lang="en-US" dirty="0"/>
              <a:t> </a:t>
            </a:r>
            <a:endParaRPr lang="en-US" dirty="0" smtClean="0"/>
          </a:p>
          <a:p>
            <a:r>
              <a:rPr lang="en-US" dirty="0" smtClean="0"/>
              <a:t>For packet </a:t>
            </a:r>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i</a:t>
            </a:r>
            <a:r>
              <a:rPr lang="en-US" i="1" dirty="0" smtClean="0">
                <a:latin typeface="Times New Roman" pitchFamily="18" charset="0"/>
                <a:cs typeface="Times New Roman" pitchFamily="18" charset="0"/>
              </a:rPr>
              <a:t> </a:t>
            </a:r>
            <a:r>
              <a:rPr lang="en-US" dirty="0" smtClean="0"/>
              <a:t>we define binary variable </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i</a:t>
            </a:r>
            <a:r>
              <a:rPr lang="en-US" dirty="0" smtClean="0"/>
              <a:t>: </a:t>
            </a:r>
          </a:p>
          <a:p>
            <a:pPr lvl="1"/>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i</a:t>
            </a:r>
            <a:r>
              <a:rPr lang="en-US" i="1" dirty="0" smtClean="0">
                <a:latin typeface="Times New Roman" pitchFamily="18" charset="0"/>
                <a:cs typeface="Times New Roman" pitchFamily="18" charset="0"/>
              </a:rPr>
              <a:t>=0 </a:t>
            </a:r>
            <a:r>
              <a:rPr lang="en-US" dirty="0" smtClean="0"/>
              <a:t>means should use block-</a:t>
            </a:r>
            <a:r>
              <a:rPr lang="en-US" dirty="0" err="1" smtClean="0"/>
              <a:t>retran</a:t>
            </a:r>
            <a:r>
              <a:rPr lang="en-US" dirty="0" smtClean="0"/>
              <a:t> </a:t>
            </a:r>
          </a:p>
          <a:p>
            <a:pPr lvl="1"/>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i</a:t>
            </a:r>
            <a:r>
              <a:rPr lang="en-US" i="1" dirty="0" smtClean="0">
                <a:latin typeface="Times New Roman" pitchFamily="18" charset="0"/>
                <a:cs typeface="Times New Roman" pitchFamily="18" charset="0"/>
              </a:rPr>
              <a:t>=1 </a:t>
            </a:r>
            <a:r>
              <a:rPr lang="en-US" dirty="0" smtClean="0"/>
              <a:t>means should use error correction</a:t>
            </a:r>
            <a:r>
              <a:rPr lang="en-US" dirty="0" smtClean="0"/>
              <a:t>.</a:t>
            </a:r>
            <a:endParaRPr lang="en-US" baseline="-250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xmlns="" val="2496948585"/>
              </p:ext>
            </p:extLst>
          </p:nvPr>
        </p:nvGraphicFramePr>
        <p:xfrm>
          <a:off x="1481138" y="2682875"/>
          <a:ext cx="1443037" cy="538163"/>
        </p:xfrm>
        <a:graphic>
          <a:graphicData uri="http://schemas.openxmlformats.org/presentationml/2006/ole">
            <p:oleObj spid="_x0000_s64515" name="Equation" r:id="rId4" imgW="647640" imgH="228600" progId="Equation.3">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1043570904"/>
              </p:ext>
            </p:extLst>
          </p:nvPr>
        </p:nvGraphicFramePr>
        <p:xfrm>
          <a:off x="1539875" y="3157538"/>
          <a:ext cx="1017588" cy="538162"/>
        </p:xfrm>
        <a:graphic>
          <a:graphicData uri="http://schemas.openxmlformats.org/presentationml/2006/ole">
            <p:oleObj spid="_x0000_s64516" name="Equation" r:id="rId5" imgW="457200" imgH="228600" progId="Equation.3">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3943240477"/>
              </p:ext>
            </p:extLst>
          </p:nvPr>
        </p:nvGraphicFramePr>
        <p:xfrm>
          <a:off x="2634993" y="1738582"/>
          <a:ext cx="334963" cy="474663"/>
        </p:xfrm>
        <a:graphic>
          <a:graphicData uri="http://schemas.openxmlformats.org/presentationml/2006/ole">
            <p:oleObj spid="_x0000_s64518" name="Equation" r:id="rId6" imgW="136800" imgH="200880" progId="Equation.3">
              <p:embed/>
            </p:oleObj>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xmlns="" val="200250859"/>
              </p:ext>
            </p:extLst>
          </p:nvPr>
        </p:nvGraphicFramePr>
        <p:xfrm>
          <a:off x="6080125" y="1722438"/>
          <a:ext cx="338138" cy="531812"/>
        </p:xfrm>
        <a:graphic>
          <a:graphicData uri="http://schemas.openxmlformats.org/presentationml/2006/ole">
            <p:oleObj spid="_x0000_s64519" name="Equation" r:id="rId7" imgW="139680" imgH="228600" progId="Equation.3">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3933887297"/>
              </p:ext>
            </p:extLst>
          </p:nvPr>
        </p:nvGraphicFramePr>
        <p:xfrm>
          <a:off x="868363" y="2203450"/>
          <a:ext cx="407987" cy="533400"/>
        </p:xfrm>
        <a:graphic>
          <a:graphicData uri="http://schemas.openxmlformats.org/presentationml/2006/ole">
            <p:oleObj spid="_x0000_s64520" name="Equation" r:id="rId8" imgW="177480" imgH="228600" progId="Equation.3">
              <p:embed/>
            </p:oleObj>
          </a:graphicData>
        </a:graphic>
      </p:graphicFrame>
      <p:sp>
        <p:nvSpPr>
          <p:cNvPr id="13" name="Date Placeholder 12"/>
          <p:cNvSpPr>
            <a:spLocks noGrp="1"/>
          </p:cNvSpPr>
          <p:nvPr>
            <p:ph type="dt" sz="half" idx="10"/>
          </p:nvPr>
        </p:nvSpPr>
        <p:spPr/>
        <p:txBody>
          <a:bodyPr/>
          <a:lstStyle/>
          <a:p>
            <a:fld id="{F5E3667E-2A8A-44D1-AB76-50D734189CAF}" type="datetime1">
              <a:rPr lang="en-US" smtClean="0"/>
              <a:t>6/30/2011</a:t>
            </a:fld>
            <a:endParaRPr lang="en-US"/>
          </a:p>
        </p:txBody>
      </p:sp>
      <p:sp>
        <p:nvSpPr>
          <p:cNvPr id="14" name="Slide Number Placeholder 13"/>
          <p:cNvSpPr>
            <a:spLocks noGrp="1"/>
          </p:cNvSpPr>
          <p:nvPr>
            <p:ph type="sldNum" sz="quarter" idx="12"/>
          </p:nvPr>
        </p:nvSpPr>
        <p:spPr/>
        <p:txBody>
          <a:bodyPr/>
          <a:lstStyle/>
          <a:p>
            <a:fld id="{7C637AA9-79EE-364E-83A1-F17AFD24879C}" type="slidenum">
              <a:rPr lang="en-US" smtClean="0"/>
              <a:pPr/>
              <a:t>26</a:t>
            </a:fld>
            <a:endParaRPr lang="en-US" dirty="0"/>
          </a:p>
        </p:txBody>
      </p:sp>
      <p:sp>
        <p:nvSpPr>
          <p:cNvPr id="15" name="Footer Placeholder 14"/>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843315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Repair Method</a:t>
            </a:r>
            <a:endParaRPr lang="en-US" dirty="0"/>
          </a:p>
        </p:txBody>
      </p:sp>
      <p:sp>
        <p:nvSpPr>
          <p:cNvPr id="3" name="Content Placeholder 2"/>
          <p:cNvSpPr>
            <a:spLocks noGrp="1"/>
          </p:cNvSpPr>
          <p:nvPr>
            <p:ph idx="1"/>
          </p:nvPr>
        </p:nvSpPr>
        <p:spPr/>
        <p:txBody>
          <a:bodyPr>
            <a:normAutofit fontScale="77500" lnSpcReduction="20000"/>
          </a:bodyPr>
          <a:lstStyle/>
          <a:p>
            <a:r>
              <a:rPr lang="en-US" dirty="0"/>
              <a:t>As we want to minimize the total number of bytes under the CPU time constraint, the problem can be formalized </a:t>
            </a:r>
            <a:r>
              <a:rPr lang="en-US" dirty="0" smtClean="0"/>
              <a:t>as</a:t>
            </a:r>
          </a:p>
          <a:p>
            <a:endParaRPr lang="en-US" dirty="0"/>
          </a:p>
          <a:p>
            <a:pPr marL="457200" lvl="1" indent="0">
              <a:buNone/>
            </a:pPr>
            <a:endParaRPr lang="en-US" dirty="0"/>
          </a:p>
          <a:p>
            <a:pPr marL="457200" lvl="1" indent="0">
              <a:buNone/>
            </a:pPr>
            <a:r>
              <a:rPr lang="en-US" dirty="0" smtClean="0"/>
              <a:t>under </a:t>
            </a:r>
            <a:r>
              <a:rPr lang="en-US" dirty="0"/>
              <a:t>the constraint </a:t>
            </a:r>
            <a:r>
              <a:rPr lang="en-US" dirty="0" smtClean="0"/>
              <a:t>that</a:t>
            </a:r>
          </a:p>
          <a:p>
            <a:pPr marL="457200" lvl="1" indent="0">
              <a:buNone/>
            </a:pPr>
            <a:r>
              <a:rPr lang="en-US" dirty="0"/>
              <a:t>	</a:t>
            </a:r>
            <a:r>
              <a:rPr lang="en-US" dirty="0" smtClean="0"/>
              <a:t>     </a:t>
            </a:r>
          </a:p>
          <a:p>
            <a:pPr marL="457200" lvl="1" indent="0">
              <a:buNone/>
            </a:pPr>
            <a:endParaRPr lang="en-US" dirty="0" smtClean="0"/>
          </a:p>
          <a:p>
            <a:pPr marL="457200" lvl="1" indent="0">
              <a:buNone/>
            </a:pPr>
            <a:r>
              <a:rPr lang="en-US" dirty="0"/>
              <a:t>This is exactly the Knapsack problem which is </a:t>
            </a:r>
            <a:r>
              <a:rPr lang="en-US" dirty="0" smtClean="0"/>
              <a:t>NP-hard, and we adopt the standard greedy algorithm: </a:t>
            </a:r>
          </a:p>
          <a:p>
            <a:pPr marL="457200" lvl="1" indent="0">
              <a:buNone/>
            </a:pPr>
            <a:endParaRPr lang="en-US" i="1" dirty="0" smtClean="0">
              <a:latin typeface="Times New Roman" pitchFamily="18" charset="0"/>
              <a:cs typeface="Times New Roman" pitchFamily="18" charset="0"/>
            </a:endParaRPr>
          </a:p>
          <a:p>
            <a:pPr marL="457200" lvl="1" indent="0">
              <a:buNone/>
            </a:pPr>
            <a:r>
              <a:rPr lang="en-US" i="1" dirty="0" smtClean="0">
                <a:latin typeface="Times New Roman" pitchFamily="18" charset="0"/>
                <a:cs typeface="Times New Roman" pitchFamily="18" charset="0"/>
              </a:rPr>
              <a:t>Select </a:t>
            </a:r>
            <a:r>
              <a:rPr lang="en-US" i="1" dirty="0" smtClean="0">
                <a:latin typeface="Times New Roman" pitchFamily="18" charset="0"/>
                <a:cs typeface="Times New Roman" pitchFamily="18" charset="0"/>
              </a:rPr>
              <a:t>the packet that has the largest ratio of value over </a:t>
            </a:r>
            <a:r>
              <a:rPr lang="en-US" i="1" dirty="0" smtClean="0">
                <a:latin typeface="Times New Roman" pitchFamily="18" charset="0"/>
                <a:cs typeface="Times New Roman" pitchFamily="18" charset="0"/>
              </a:rPr>
              <a:t>weight for error correction.</a:t>
            </a:r>
            <a:endParaRPr lang="en-US" i="1"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1498742561"/>
              </p:ext>
            </p:extLst>
          </p:nvPr>
        </p:nvGraphicFramePr>
        <p:xfrm>
          <a:off x="2718551" y="2119501"/>
          <a:ext cx="1345552" cy="864998"/>
        </p:xfrm>
        <a:graphic>
          <a:graphicData uri="http://schemas.openxmlformats.org/presentationml/2006/ole">
            <p:oleObj spid="_x0000_s65538" name="Equation" r:id="rId3" imgW="694800" imgH="447840"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791941260"/>
              </p:ext>
            </p:extLst>
          </p:nvPr>
        </p:nvGraphicFramePr>
        <p:xfrm>
          <a:off x="2675985" y="3278008"/>
          <a:ext cx="1388118" cy="846987"/>
        </p:xfrm>
        <a:graphic>
          <a:graphicData uri="http://schemas.openxmlformats.org/presentationml/2006/ole">
            <p:oleObj spid="_x0000_s65539" name="Equation" r:id="rId4" imgW="740520" imgH="447840" progId="Equation.3">
              <p:embed/>
            </p:oleObj>
          </a:graphicData>
        </a:graphic>
      </p:graphicFrame>
      <p:sp>
        <p:nvSpPr>
          <p:cNvPr id="6" name="Date Placeholder 5"/>
          <p:cNvSpPr>
            <a:spLocks noGrp="1"/>
          </p:cNvSpPr>
          <p:nvPr>
            <p:ph type="dt" sz="half" idx="10"/>
          </p:nvPr>
        </p:nvSpPr>
        <p:spPr/>
        <p:txBody>
          <a:bodyPr/>
          <a:lstStyle/>
          <a:p>
            <a:fld id="{2408CBCD-C209-4D47-AD50-517AC2FBCD15}" type="datetime1">
              <a:rPr lang="en-US" smtClean="0"/>
              <a:t>6/30/2011</a:t>
            </a:fld>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27</a:t>
            </a:fld>
            <a:endParaRPr lang="en-US" dirty="0"/>
          </a:p>
        </p:txBody>
      </p:sp>
      <p:sp>
        <p:nvSpPr>
          <p:cNvPr id="8" name="Footer Placeholder 7"/>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2408816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379" y="4644509"/>
            <a:ext cx="2210669" cy="6584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The Decoding Time </a:t>
            </a:r>
            <a:r>
              <a:rPr lang="en-US" dirty="0"/>
              <a:t>B</a:t>
            </a:r>
            <a:r>
              <a:rPr lang="en-US" dirty="0" smtClean="0"/>
              <a:t>udget </a:t>
            </a:r>
            <a:endParaRPr lang="en-US" dirty="0"/>
          </a:p>
        </p:txBody>
      </p:sp>
      <p:sp>
        <p:nvSpPr>
          <p:cNvPr id="3" name="Content Placeholder 2"/>
          <p:cNvSpPr>
            <a:spLocks noGrp="1"/>
          </p:cNvSpPr>
          <p:nvPr>
            <p:ph idx="1"/>
          </p:nvPr>
        </p:nvSpPr>
        <p:spPr/>
        <p:txBody>
          <a:bodyPr/>
          <a:lstStyle/>
          <a:p>
            <a:r>
              <a:rPr lang="en-US" dirty="0" smtClean="0"/>
              <a:t>At the Receiver</a:t>
            </a:r>
          </a:p>
          <a:p>
            <a:pPr lvl="1"/>
            <a:r>
              <a:rPr lang="en-US" dirty="0" smtClean="0"/>
              <a:t>   : the average time that the receiver encounters a partial packet</a:t>
            </a:r>
          </a:p>
          <a:p>
            <a:pPr lvl="1"/>
            <a:r>
              <a:rPr lang="en-US" dirty="0"/>
              <a:t> </a:t>
            </a:r>
            <a:r>
              <a:rPr lang="en-US" dirty="0" smtClean="0"/>
              <a:t>  : the CPU time constraint</a:t>
            </a:r>
          </a:p>
          <a:p>
            <a:pPr lvl="1"/>
            <a:r>
              <a:rPr lang="en-US" dirty="0"/>
              <a:t> </a:t>
            </a:r>
            <a:r>
              <a:rPr lang="en-US" dirty="0" smtClean="0"/>
              <a:t>  : </a:t>
            </a:r>
            <a:r>
              <a:rPr lang="en-US" dirty="0"/>
              <a:t>the total number of partial packets in this </a:t>
            </a:r>
            <a:r>
              <a:rPr lang="en-US" dirty="0" smtClean="0"/>
              <a:t>feedback</a:t>
            </a:r>
            <a:endParaRPr lang="en-US" dirty="0"/>
          </a:p>
          <a:p>
            <a:pPr lvl="1"/>
            <a:endParaRPr lang="en-US" dirty="0" smtClean="0"/>
          </a:p>
          <a:p>
            <a:pPr marL="457200" lvl="1" indent="0">
              <a:buNone/>
            </a:pPr>
            <a:r>
              <a:rPr lang="en-US" dirty="0" smtClean="0"/>
              <a:t>  		   </a:t>
            </a:r>
          </a:p>
        </p:txBody>
      </p:sp>
      <p:graphicFrame>
        <p:nvGraphicFramePr>
          <p:cNvPr id="5" name="Object 4"/>
          <p:cNvGraphicFramePr>
            <a:graphicFrameLocks noChangeAspect="1"/>
          </p:cNvGraphicFramePr>
          <p:nvPr>
            <p:extLst>
              <p:ext uri="{D42A27DB-BD31-4B8C-83A1-F6EECF244321}">
                <p14:modId xmlns:p14="http://schemas.microsoft.com/office/powerpoint/2010/main" xmlns="" val="1424706527"/>
              </p:ext>
            </p:extLst>
          </p:nvPr>
        </p:nvGraphicFramePr>
        <p:xfrm>
          <a:off x="1276350" y="2301875"/>
          <a:ext cx="250825" cy="363538"/>
        </p:xfrm>
        <a:graphic>
          <a:graphicData uri="http://schemas.openxmlformats.org/presentationml/2006/ole">
            <p:oleObj spid="_x0000_s37890" name="Equation" r:id="rId3" imgW="100440" imgH="155160" progId="Equation.3">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81501443"/>
              </p:ext>
            </p:extLst>
          </p:nvPr>
        </p:nvGraphicFramePr>
        <p:xfrm>
          <a:off x="1220788" y="3213099"/>
          <a:ext cx="306387" cy="447675"/>
        </p:xfrm>
        <a:graphic>
          <a:graphicData uri="http://schemas.openxmlformats.org/presentationml/2006/ole">
            <p:oleObj spid="_x0000_s37891" name="Equation" r:id="rId4" imgW="127800" imgH="191880" progId="Equation.3">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3114592381"/>
              </p:ext>
            </p:extLst>
          </p:nvPr>
        </p:nvGraphicFramePr>
        <p:xfrm>
          <a:off x="1208088" y="3727450"/>
          <a:ext cx="388937" cy="363538"/>
        </p:xfrm>
        <a:graphic>
          <a:graphicData uri="http://schemas.openxmlformats.org/presentationml/2006/ole">
            <p:oleObj spid="_x0000_s37892" name="Equation" r:id="rId5" imgW="164520" imgH="155160" progId="Equation.3">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3313296182"/>
              </p:ext>
            </p:extLst>
          </p:nvPr>
        </p:nvGraphicFramePr>
        <p:xfrm>
          <a:off x="1695945" y="4754751"/>
          <a:ext cx="1471613" cy="447675"/>
        </p:xfrm>
        <a:graphic>
          <a:graphicData uri="http://schemas.openxmlformats.org/presentationml/2006/ole">
            <p:oleObj spid="_x0000_s37893" name="Equation" r:id="rId6" imgW="658080" imgH="191880" progId="Equation.3">
              <p:embed/>
            </p:oleObj>
          </a:graphicData>
        </a:graphic>
      </p:graphicFrame>
      <p:sp>
        <p:nvSpPr>
          <p:cNvPr id="9" name="Date Placeholder 8"/>
          <p:cNvSpPr>
            <a:spLocks noGrp="1"/>
          </p:cNvSpPr>
          <p:nvPr>
            <p:ph type="dt" sz="half" idx="10"/>
          </p:nvPr>
        </p:nvSpPr>
        <p:spPr/>
        <p:txBody>
          <a:bodyPr/>
          <a:lstStyle/>
          <a:p>
            <a:fld id="{B8EC3B47-134A-41E1-ACED-A58671A15405}" type="datetime1">
              <a:rPr lang="en-US" smtClean="0"/>
              <a:t>6/30/2011</a:t>
            </a:fld>
            <a:endParaRPr lang="en-US"/>
          </a:p>
        </p:txBody>
      </p:sp>
      <p:sp>
        <p:nvSpPr>
          <p:cNvPr id="10" name="Slide Number Placeholder 9"/>
          <p:cNvSpPr>
            <a:spLocks noGrp="1"/>
          </p:cNvSpPr>
          <p:nvPr>
            <p:ph type="sldNum" sz="quarter" idx="12"/>
          </p:nvPr>
        </p:nvSpPr>
        <p:spPr/>
        <p:txBody>
          <a:bodyPr/>
          <a:lstStyle/>
          <a:p>
            <a:fld id="{7C637AA9-79EE-364E-83A1-F17AFD24879C}" type="slidenum">
              <a:rPr lang="en-US" smtClean="0"/>
              <a:pPr/>
              <a:t>28</a:t>
            </a:fld>
            <a:endParaRPr lang="en-US" dirty="0"/>
          </a:p>
        </p:txBody>
      </p:sp>
      <p:sp>
        <p:nvSpPr>
          <p:cNvPr id="11" name="Footer Placeholder 10"/>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783612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fontScale="92500"/>
          </a:bodyPr>
          <a:lstStyle/>
          <a:p>
            <a:r>
              <a:rPr lang="en-US" dirty="0" smtClean="0"/>
              <a:t>We implemented </a:t>
            </a:r>
            <a:r>
              <a:rPr lang="en-US" dirty="0" smtClean="0"/>
              <a:t>our scheme within </a:t>
            </a:r>
            <a:r>
              <a:rPr lang="en-US" dirty="0" smtClean="0"/>
              <a:t>the </a:t>
            </a:r>
            <a:r>
              <a:rPr lang="en-US" dirty="0" err="1" smtClean="0"/>
              <a:t>Madwifi</a:t>
            </a:r>
            <a:r>
              <a:rPr lang="en-US" dirty="0" smtClean="0"/>
              <a:t> open source driver</a:t>
            </a:r>
            <a:r>
              <a:rPr lang="en-US" dirty="0" smtClean="0"/>
              <a:t>.</a:t>
            </a:r>
          </a:p>
          <a:p>
            <a:r>
              <a:rPr lang="en-US" dirty="0" smtClean="0"/>
              <a:t>We call it Unite.</a:t>
            </a:r>
            <a:endParaRPr lang="en-US" dirty="0" smtClean="0"/>
          </a:p>
          <a:p>
            <a:r>
              <a:rPr lang="en-US" dirty="0" smtClean="0"/>
              <a:t>We use </a:t>
            </a:r>
            <a:r>
              <a:rPr lang="en-US" dirty="0" smtClean="0"/>
              <a:t>a link layer protocol similar to </a:t>
            </a:r>
            <a:r>
              <a:rPr lang="en-US" dirty="0" err="1" smtClean="0"/>
              <a:t>ZipTx</a:t>
            </a:r>
            <a:r>
              <a:rPr lang="en-US" dirty="0" smtClean="0"/>
              <a:t>:</a:t>
            </a:r>
          </a:p>
          <a:p>
            <a:pPr lvl="1"/>
            <a:r>
              <a:rPr lang="en-US" dirty="0" smtClean="0"/>
              <a:t>Receiver aggregates the feedback of several packets into one feedback frame to reduce the overhead </a:t>
            </a:r>
          </a:p>
          <a:p>
            <a:pPr lvl="1"/>
            <a:r>
              <a:rPr lang="en-US" dirty="0" smtClean="0"/>
              <a:t>Sender has a timeout mechanism to retransmit, in case all feedbacks are lost</a:t>
            </a:r>
          </a:p>
          <a:p>
            <a:pPr lvl="1"/>
            <a:r>
              <a:rPr lang="en-US" dirty="0" smtClean="0"/>
              <a:t>A partial packet is repaired twice </a:t>
            </a:r>
            <a:endParaRPr lang="en-US" dirty="0"/>
          </a:p>
        </p:txBody>
      </p:sp>
      <p:sp>
        <p:nvSpPr>
          <p:cNvPr id="4" name="Date Placeholder 3"/>
          <p:cNvSpPr>
            <a:spLocks noGrp="1"/>
          </p:cNvSpPr>
          <p:nvPr>
            <p:ph type="dt" sz="half" idx="10"/>
          </p:nvPr>
        </p:nvSpPr>
        <p:spPr/>
        <p:txBody>
          <a:bodyPr/>
          <a:lstStyle/>
          <a:p>
            <a:fld id="{83C86401-2365-4BA7-8F91-BFEACB0D70BD}"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29</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Transmission</a:t>
            </a:r>
            <a:endParaRPr lang="en-US" dirty="0"/>
          </a:p>
        </p:txBody>
      </p:sp>
      <p:sp>
        <p:nvSpPr>
          <p:cNvPr id="3" name="Content Placeholder 2"/>
          <p:cNvSpPr>
            <a:spLocks noGrp="1"/>
          </p:cNvSpPr>
          <p:nvPr>
            <p:ph idx="1"/>
          </p:nvPr>
        </p:nvSpPr>
        <p:spPr/>
        <p:txBody>
          <a:bodyPr>
            <a:normAutofit/>
          </a:bodyPr>
          <a:lstStyle/>
          <a:p>
            <a:r>
              <a:rPr lang="en-US" dirty="0" smtClean="0"/>
              <a:t>In a wireless link, a packet may be</a:t>
            </a:r>
          </a:p>
          <a:p>
            <a:pPr lvl="1"/>
            <a:r>
              <a:rPr lang="en-US" dirty="0" smtClean="0"/>
              <a:t>Erased</a:t>
            </a:r>
            <a:endParaRPr lang="en-US" dirty="0" smtClean="0"/>
          </a:p>
        </p:txBody>
      </p:sp>
      <p:pic>
        <p:nvPicPr>
          <p:cNvPr id="4" name="Picture 3" descr="7288396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221" y="4690399"/>
            <a:ext cx="997447" cy="610868"/>
          </a:xfrm>
          <a:prstGeom prst="rect">
            <a:avLst/>
          </a:prstGeom>
        </p:spPr>
      </p:pic>
      <p:pic>
        <p:nvPicPr>
          <p:cNvPr id="5" name="Picture 4" descr="skd188256sdc.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04374" y="4459303"/>
            <a:ext cx="982427" cy="841964"/>
          </a:xfrm>
          <a:prstGeom prst="rect">
            <a:avLst/>
          </a:prstGeom>
        </p:spPr>
      </p:pic>
      <p:grpSp>
        <p:nvGrpSpPr>
          <p:cNvPr id="6" name="Group 9"/>
          <p:cNvGrpSpPr/>
          <p:nvPr/>
        </p:nvGrpSpPr>
        <p:grpSpPr>
          <a:xfrm>
            <a:off x="1221221" y="4227289"/>
            <a:ext cx="822960" cy="822960"/>
            <a:chOff x="2120487" y="2298552"/>
            <a:chExt cx="822960" cy="822960"/>
          </a:xfrm>
        </p:grpSpPr>
        <p:sp>
          <p:nvSpPr>
            <p:cNvPr id="7" name="Arc 6"/>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8" name="Arc 7"/>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9" name="Arc 8"/>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nvGrpSpPr>
          <p:cNvPr id="10" name="Group 10"/>
          <p:cNvGrpSpPr/>
          <p:nvPr/>
        </p:nvGrpSpPr>
        <p:grpSpPr>
          <a:xfrm rot="5582228">
            <a:off x="6850365" y="3766096"/>
            <a:ext cx="822960" cy="822960"/>
            <a:chOff x="2120487" y="2298552"/>
            <a:chExt cx="822960" cy="822960"/>
          </a:xfrm>
        </p:grpSpPr>
        <p:sp>
          <p:nvSpPr>
            <p:cNvPr id="12" name="Arc 11"/>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3" name="Arc 12"/>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4" name="Arc 13"/>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sp>
        <p:nvSpPr>
          <p:cNvPr id="15" name="Cloud 14"/>
          <p:cNvSpPr/>
          <p:nvPr/>
        </p:nvSpPr>
        <p:spPr>
          <a:xfrm rot="2546939">
            <a:off x="4199451" y="3591972"/>
            <a:ext cx="822960" cy="822960"/>
          </a:xfrm>
          <a:prstGeom prst="cloud">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ight Arrow 15"/>
          <p:cNvSpPr/>
          <p:nvPr/>
        </p:nvSpPr>
        <p:spPr>
          <a:xfrm>
            <a:off x="2044203" y="4859464"/>
            <a:ext cx="5325563" cy="129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194130" y="4538852"/>
            <a:ext cx="996035"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ate Placeholder 17"/>
          <p:cNvSpPr>
            <a:spLocks noGrp="1"/>
          </p:cNvSpPr>
          <p:nvPr>
            <p:ph type="dt" sz="half" idx="10"/>
          </p:nvPr>
        </p:nvSpPr>
        <p:spPr/>
        <p:txBody>
          <a:bodyPr/>
          <a:lstStyle/>
          <a:p>
            <a:fld id="{CEB61721-311D-434A-B559-DC5E7761990A}" type="datetime1">
              <a:rPr lang="en-US" smtClean="0"/>
              <a:t>6/30/2011</a:t>
            </a:fld>
            <a:endParaRPr lang="en-US"/>
          </a:p>
        </p:txBody>
      </p:sp>
      <p:sp>
        <p:nvSpPr>
          <p:cNvPr id="19" name="Slide Number Placeholder 18"/>
          <p:cNvSpPr>
            <a:spLocks noGrp="1"/>
          </p:cNvSpPr>
          <p:nvPr>
            <p:ph type="sldNum" sz="quarter" idx="12"/>
          </p:nvPr>
        </p:nvSpPr>
        <p:spPr/>
        <p:txBody>
          <a:bodyPr/>
          <a:lstStyle/>
          <a:p>
            <a:fld id="{7C637AA9-79EE-364E-83A1-F17AFD24879C}" type="slidenum">
              <a:rPr lang="en-US" smtClean="0"/>
              <a:pPr/>
              <a:t>3</a:t>
            </a:fld>
            <a:endParaRPr lang="en-US" dirty="0"/>
          </a:p>
        </p:txBody>
      </p:sp>
      <p:sp>
        <p:nvSpPr>
          <p:cNvPr id="20" name="Footer Placeholder 19"/>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7323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556 0.00139 C 0.08212 1.11111E-6 0.10886 -0.00139 0.14723 -0.0412 C 0.18559 -0.08102 0.25643 -0.12662 0.28612 -0.2375 C 0.3158 -0.34838 0.31858 -0.62824 0.325 -0.70602 " pathEditMode="relative" ptsTypes="aaaA">
                                      <p:cBhvr>
                                        <p:cTn id="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11" y="1967826"/>
            <a:ext cx="8229600" cy="1143000"/>
          </a:xfrm>
        </p:spPr>
        <p:txBody>
          <a:bodyPr/>
          <a:lstStyle/>
          <a:p>
            <a:r>
              <a:rPr lang="en-US" dirty="0" smtClean="0"/>
              <a:t>Experiments</a:t>
            </a:r>
            <a:endParaRPr lang="en-US" dirty="0"/>
          </a:p>
        </p:txBody>
      </p:sp>
      <p:sp>
        <p:nvSpPr>
          <p:cNvPr id="3" name="Date Placeholder 2"/>
          <p:cNvSpPr>
            <a:spLocks noGrp="1"/>
          </p:cNvSpPr>
          <p:nvPr>
            <p:ph type="dt" sz="half" idx="10"/>
          </p:nvPr>
        </p:nvSpPr>
        <p:spPr/>
        <p:txBody>
          <a:bodyPr/>
          <a:lstStyle/>
          <a:p>
            <a:fld id="{B7D43F0F-F209-4712-B522-2BDE37E66A98}" type="datetime1">
              <a:rPr lang="en-US" smtClean="0"/>
              <a:t>6/30/2011</a:t>
            </a:fld>
            <a:endParaRPr lang="en-US"/>
          </a:p>
        </p:txBody>
      </p:sp>
      <p:sp>
        <p:nvSpPr>
          <p:cNvPr id="4" name="Slide Number Placeholder 3"/>
          <p:cNvSpPr>
            <a:spLocks noGrp="1"/>
          </p:cNvSpPr>
          <p:nvPr>
            <p:ph type="sldNum" sz="quarter" idx="12"/>
          </p:nvPr>
        </p:nvSpPr>
        <p:spPr/>
        <p:txBody>
          <a:bodyPr/>
          <a:lstStyle/>
          <a:p>
            <a:fld id="{7C637AA9-79EE-364E-83A1-F17AFD24879C}"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Florida State University</a:t>
            </a:r>
            <a:endParaRPr lang="en-US"/>
          </a:p>
        </p:txBody>
      </p:sp>
    </p:spTree>
    <p:extLst>
      <p:ext uri="{BB962C8B-B14F-4D97-AF65-F5344CB8AC3E}">
        <p14:creationId xmlns:p14="http://schemas.microsoft.com/office/powerpoint/2010/main" xmlns="" val="741619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with Other Drivers</a:t>
            </a:r>
            <a:endParaRPr lang="en-US" dirty="0"/>
          </a:p>
        </p:txBody>
      </p:sp>
      <p:sp>
        <p:nvSpPr>
          <p:cNvPr id="3" name="Content Placeholder 2"/>
          <p:cNvSpPr>
            <a:spLocks noGrp="1"/>
          </p:cNvSpPr>
          <p:nvPr>
            <p:ph idx="1"/>
          </p:nvPr>
        </p:nvSpPr>
        <p:spPr/>
        <p:txBody>
          <a:bodyPr>
            <a:normAutofit/>
          </a:bodyPr>
          <a:lstStyle/>
          <a:p>
            <a:r>
              <a:rPr lang="en-US" dirty="0" smtClean="0"/>
              <a:t>ORIG</a:t>
            </a:r>
          </a:p>
          <a:p>
            <a:pPr lvl="1"/>
            <a:r>
              <a:rPr lang="en-US" sz="2000" dirty="0" smtClean="0"/>
              <a:t>Original </a:t>
            </a:r>
            <a:r>
              <a:rPr lang="en-US" sz="2000" dirty="0" err="1" smtClean="0"/>
              <a:t>Madwifi</a:t>
            </a:r>
            <a:r>
              <a:rPr lang="en-US" sz="2000" dirty="0" smtClean="0"/>
              <a:t> driver</a:t>
            </a:r>
          </a:p>
          <a:p>
            <a:r>
              <a:rPr lang="en-US" dirty="0" smtClean="0"/>
              <a:t>BLCK</a:t>
            </a:r>
          </a:p>
          <a:p>
            <a:pPr lvl="1"/>
            <a:r>
              <a:rPr lang="en-US" sz="2000" dirty="0" smtClean="0"/>
              <a:t>Original </a:t>
            </a:r>
            <a:r>
              <a:rPr lang="en-US" sz="2000" dirty="0" err="1" smtClean="0"/>
              <a:t>Madwifi</a:t>
            </a:r>
            <a:r>
              <a:rPr lang="en-US" sz="2000" dirty="0" smtClean="0"/>
              <a:t> driver enhanced with block-</a:t>
            </a:r>
            <a:r>
              <a:rPr lang="en-US" sz="2000" dirty="0" err="1" smtClean="0"/>
              <a:t>retran</a:t>
            </a:r>
            <a:endParaRPr lang="en-US" sz="2000" dirty="0" smtClean="0"/>
          </a:p>
          <a:p>
            <a:r>
              <a:rPr lang="en-US" dirty="0" smtClean="0"/>
              <a:t>EOLY</a:t>
            </a:r>
          </a:p>
          <a:p>
            <a:pPr lvl="1"/>
            <a:r>
              <a:rPr lang="en-US" sz="2000" dirty="0" smtClean="0"/>
              <a:t>Original </a:t>
            </a:r>
            <a:r>
              <a:rPr lang="en-US" sz="2000" dirty="0" err="1" smtClean="0"/>
              <a:t>Madwifi</a:t>
            </a:r>
            <a:r>
              <a:rPr lang="en-US" sz="2000" dirty="0" smtClean="0"/>
              <a:t> driver enhanced with HEC and AMPS under CPU time constraint</a:t>
            </a:r>
          </a:p>
          <a:p>
            <a:r>
              <a:rPr lang="en-US" dirty="0" smtClean="0"/>
              <a:t>2RND</a:t>
            </a:r>
          </a:p>
          <a:p>
            <a:pPr lvl="1"/>
            <a:r>
              <a:rPr lang="en-US" sz="2000" dirty="0" smtClean="0"/>
              <a:t>Original </a:t>
            </a:r>
            <a:r>
              <a:rPr lang="en-US" sz="2000" dirty="0" err="1" smtClean="0"/>
              <a:t>Madwifi</a:t>
            </a:r>
            <a:r>
              <a:rPr lang="en-US" sz="2000" dirty="0" smtClean="0"/>
              <a:t> driver enhanced with a 2 round, fixed packet repair schedule according to </a:t>
            </a:r>
            <a:r>
              <a:rPr lang="en-US" sz="2000" dirty="0" err="1" smtClean="0"/>
              <a:t>ZipTx</a:t>
            </a:r>
            <a:endParaRPr lang="en-US" sz="2000" dirty="0" smtClean="0"/>
          </a:p>
          <a:p>
            <a:pPr lvl="1"/>
            <a:endParaRPr lang="en-US" dirty="0"/>
          </a:p>
        </p:txBody>
      </p:sp>
      <p:sp>
        <p:nvSpPr>
          <p:cNvPr id="4" name="Date Placeholder 3"/>
          <p:cNvSpPr>
            <a:spLocks noGrp="1"/>
          </p:cNvSpPr>
          <p:nvPr>
            <p:ph type="dt" sz="half" idx="10"/>
          </p:nvPr>
        </p:nvSpPr>
        <p:spPr/>
        <p:txBody>
          <a:bodyPr/>
          <a:lstStyle/>
          <a:p>
            <a:fld id="{604CAEFC-02CA-4DB0-B775-BB08C048C7E3}" type="datetime1">
              <a:rPr lang="en-US" smtClean="0"/>
              <a:t>6/30/2011</a:t>
            </a:fld>
            <a:endParaRPr lang="en-US"/>
          </a:p>
        </p:txBody>
      </p:sp>
      <p:sp>
        <p:nvSpPr>
          <p:cNvPr id="5" name="Slide Number Placeholder 4"/>
          <p:cNvSpPr>
            <a:spLocks noGrp="1"/>
          </p:cNvSpPr>
          <p:nvPr>
            <p:ph type="sldNum" sz="quarter" idx="12"/>
          </p:nvPr>
        </p:nvSpPr>
        <p:spPr/>
        <p:txBody>
          <a:bodyPr/>
          <a:lstStyle/>
          <a:p>
            <a:fld id="{7C637AA9-79EE-364E-83A1-F17AFD24879C}"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2019753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 </a:t>
            </a:r>
            <a:endParaRPr lang="en-US" dirty="0"/>
          </a:p>
        </p:txBody>
      </p:sp>
      <p:sp>
        <p:nvSpPr>
          <p:cNvPr id="3" name="Content Placeholder 2"/>
          <p:cNvSpPr>
            <a:spLocks noGrp="1"/>
          </p:cNvSpPr>
          <p:nvPr>
            <p:ph idx="1"/>
          </p:nvPr>
        </p:nvSpPr>
        <p:spPr/>
        <p:txBody>
          <a:bodyPr/>
          <a:lstStyle/>
          <a:p>
            <a:r>
              <a:rPr lang="en-US" dirty="0" smtClean="0"/>
              <a:t>Randomly choose 60 sender and receiver locations</a:t>
            </a:r>
          </a:p>
          <a:p>
            <a:r>
              <a:rPr lang="en-US" dirty="0" smtClean="0"/>
              <a:t>Each driver runs for 45 seconds at 54 </a:t>
            </a:r>
            <a:r>
              <a:rPr lang="en-US" dirty="0" smtClean="0"/>
              <a:t>Mbps</a:t>
            </a:r>
          </a:p>
          <a:p>
            <a:r>
              <a:rPr lang="en-US" dirty="0" smtClean="0"/>
              <a:t>We collect per second data.</a:t>
            </a:r>
          </a:p>
          <a:p>
            <a:r>
              <a:rPr lang="en-US" dirty="0" smtClean="0"/>
              <a:t>     = 0.2.</a:t>
            </a:r>
          </a:p>
          <a:p>
            <a:endParaRPr lang="en-US" dirty="0" smtClean="0"/>
          </a:p>
          <a:p>
            <a:endParaRPr lang="en-US" dirty="0" smtClean="0"/>
          </a:p>
        </p:txBody>
      </p:sp>
      <p:pic>
        <p:nvPicPr>
          <p:cNvPr id="70658" name="Picture 2"/>
          <p:cNvPicPr>
            <a:picLocks noChangeAspect="1" noChangeArrowheads="1"/>
          </p:cNvPicPr>
          <p:nvPr/>
        </p:nvPicPr>
        <p:blipFill>
          <a:blip r:embed="rId3"/>
          <a:srcRect/>
          <a:stretch>
            <a:fillRect/>
          </a:stretch>
        </p:blipFill>
        <p:spPr bwMode="auto">
          <a:xfrm>
            <a:off x="2185988" y="4398963"/>
            <a:ext cx="4772025" cy="2390775"/>
          </a:xfrm>
          <a:prstGeom prst="rect">
            <a:avLst/>
          </a:prstGeom>
          <a:noFill/>
          <a:ln w="9525">
            <a:noFill/>
            <a:miter lim="800000"/>
            <a:headEnd/>
            <a:tailEnd/>
          </a:ln>
        </p:spPr>
      </p:pic>
      <p:graphicFrame>
        <p:nvGraphicFramePr>
          <p:cNvPr id="70661" name="Object 5"/>
          <p:cNvGraphicFramePr>
            <a:graphicFrameLocks noChangeAspect="1"/>
          </p:cNvGraphicFramePr>
          <p:nvPr/>
        </p:nvGraphicFramePr>
        <p:xfrm>
          <a:off x="938212" y="3954463"/>
          <a:ext cx="304800" cy="444500"/>
        </p:xfrm>
        <a:graphic>
          <a:graphicData uri="http://schemas.openxmlformats.org/presentationml/2006/ole">
            <p:oleObj spid="_x0000_s70661" name="Equation" r:id="rId4" imgW="127800" imgH="191880" progId="Equation.3">
              <p:embed/>
            </p:oleObj>
          </a:graphicData>
        </a:graphic>
      </p:graphicFrame>
      <p:sp>
        <p:nvSpPr>
          <p:cNvPr id="8" name="Date Placeholder 7"/>
          <p:cNvSpPr>
            <a:spLocks noGrp="1"/>
          </p:cNvSpPr>
          <p:nvPr>
            <p:ph type="dt" sz="half" idx="10"/>
          </p:nvPr>
        </p:nvSpPr>
        <p:spPr/>
        <p:txBody>
          <a:bodyPr/>
          <a:lstStyle/>
          <a:p>
            <a:fld id="{4C267D9A-B267-4D26-B20B-7CAF68AF1ABA}" type="datetime1">
              <a:rPr lang="en-US" smtClean="0"/>
              <a:t>6/30/2011</a:t>
            </a:fld>
            <a:endParaRPr lang="en-US"/>
          </a:p>
        </p:txBody>
      </p:sp>
      <p:sp>
        <p:nvSpPr>
          <p:cNvPr id="9" name="Slide Number Placeholder 8"/>
          <p:cNvSpPr>
            <a:spLocks noGrp="1"/>
          </p:cNvSpPr>
          <p:nvPr>
            <p:ph type="sldNum" sz="quarter" idx="12"/>
          </p:nvPr>
        </p:nvSpPr>
        <p:spPr/>
        <p:txBody>
          <a:bodyPr/>
          <a:lstStyle/>
          <a:p>
            <a:fld id="{7C637AA9-79EE-364E-83A1-F17AFD24879C}" type="slidenum">
              <a:rPr lang="en-US" smtClean="0"/>
              <a:pPr/>
              <a:t>32</a:t>
            </a:fld>
            <a:endParaRPr lang="en-US" dirty="0"/>
          </a:p>
        </p:txBody>
      </p:sp>
      <p:sp>
        <p:nvSpPr>
          <p:cNvPr id="10" name="Footer Placeholder 9"/>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4043385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 Comparison</a:t>
            </a:r>
            <a:endParaRPr lang="en-US" dirty="0"/>
          </a:p>
        </p:txBody>
      </p:sp>
      <p:pic>
        <p:nvPicPr>
          <p:cNvPr id="6" name="Picture 5" descr="rate54bar.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27200" y="1727200"/>
            <a:ext cx="5689600" cy="4279900"/>
          </a:xfrm>
          <a:prstGeom prst="rect">
            <a:avLst/>
          </a:prstGeom>
        </p:spPr>
      </p:pic>
      <p:sp>
        <p:nvSpPr>
          <p:cNvPr id="4" name="Rounded Rectangular Callout 3"/>
          <p:cNvSpPr/>
          <p:nvPr/>
        </p:nvSpPr>
        <p:spPr>
          <a:xfrm>
            <a:off x="6985000" y="1227138"/>
            <a:ext cx="1917700" cy="16049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Unite achieves  higher throughput than other schemes</a:t>
            </a:r>
            <a:endParaRPr lang="en-US" dirty="0"/>
          </a:p>
        </p:txBody>
      </p:sp>
      <p:sp>
        <p:nvSpPr>
          <p:cNvPr id="5" name="Date Placeholder 4"/>
          <p:cNvSpPr>
            <a:spLocks noGrp="1"/>
          </p:cNvSpPr>
          <p:nvPr>
            <p:ph type="dt" sz="half" idx="10"/>
          </p:nvPr>
        </p:nvSpPr>
        <p:spPr/>
        <p:txBody>
          <a:bodyPr/>
          <a:lstStyle/>
          <a:p>
            <a:fld id="{EC12E5B5-7A14-48DE-8B42-4B2E8E8045BB}" type="datetime1">
              <a:rPr lang="en-US" smtClean="0"/>
              <a:t>6/30/2011</a:t>
            </a:fld>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33</a:t>
            </a:fld>
            <a:endParaRPr lang="en-US" dirty="0"/>
          </a:p>
        </p:txBody>
      </p:sp>
      <p:sp>
        <p:nvSpPr>
          <p:cNvPr id="8" name="Footer Placeholder 7"/>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140436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Fine-grained Throughput Comparison</a:t>
            </a:r>
          </a:p>
        </p:txBody>
      </p:sp>
      <p:sp>
        <p:nvSpPr>
          <p:cNvPr id="3" name="Content Placeholder 2"/>
          <p:cNvSpPr>
            <a:spLocks noGrp="1"/>
          </p:cNvSpPr>
          <p:nvPr>
            <p:ph idx="1"/>
          </p:nvPr>
        </p:nvSpPr>
        <p:spPr/>
        <p:txBody>
          <a:bodyPr/>
          <a:lstStyle/>
          <a:p>
            <a:r>
              <a:rPr lang="en-US" dirty="0" smtClean="0"/>
              <a:t>Comparison with ORIG</a:t>
            </a:r>
          </a:p>
          <a:p>
            <a:endParaRPr lang="en-US" dirty="0"/>
          </a:p>
        </p:txBody>
      </p:sp>
      <p:pic>
        <p:nvPicPr>
          <p:cNvPr id="4" name="Picture 3" descr="fineorig.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44888" y="2375167"/>
            <a:ext cx="5689600" cy="4056712"/>
          </a:xfrm>
          <a:prstGeom prst="rect">
            <a:avLst/>
          </a:prstGeom>
        </p:spPr>
      </p:pic>
      <p:sp>
        <p:nvSpPr>
          <p:cNvPr id="5" name="Rounded Rectangular Callout 4"/>
          <p:cNvSpPr/>
          <p:nvPr/>
        </p:nvSpPr>
        <p:spPr>
          <a:xfrm>
            <a:off x="6985000" y="1227138"/>
            <a:ext cx="1917700" cy="16049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ORIG performance drops linearly</a:t>
            </a:r>
            <a:endParaRPr lang="en-US" dirty="0"/>
          </a:p>
        </p:txBody>
      </p:sp>
      <p:sp>
        <p:nvSpPr>
          <p:cNvPr id="6" name="Date Placeholder 5"/>
          <p:cNvSpPr>
            <a:spLocks noGrp="1"/>
          </p:cNvSpPr>
          <p:nvPr>
            <p:ph type="dt" sz="half" idx="10"/>
          </p:nvPr>
        </p:nvSpPr>
        <p:spPr/>
        <p:txBody>
          <a:bodyPr/>
          <a:lstStyle/>
          <a:p>
            <a:fld id="{D793F97B-6C11-4E5D-A470-CA52E42F3F21}" type="datetime1">
              <a:rPr lang="en-US" smtClean="0"/>
              <a:t>6/30/2011</a:t>
            </a:fld>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34</a:t>
            </a:fld>
            <a:endParaRPr lang="en-US" dirty="0"/>
          </a:p>
        </p:txBody>
      </p:sp>
      <p:sp>
        <p:nvSpPr>
          <p:cNvPr id="8" name="Footer Placeholder 7"/>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9433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Fine-grained Throughput Comparison</a:t>
            </a:r>
            <a:endParaRPr lang="en-US" dirty="0"/>
          </a:p>
        </p:txBody>
      </p:sp>
      <p:sp>
        <p:nvSpPr>
          <p:cNvPr id="3" name="Content Placeholder 2"/>
          <p:cNvSpPr>
            <a:spLocks noGrp="1"/>
          </p:cNvSpPr>
          <p:nvPr>
            <p:ph idx="1"/>
          </p:nvPr>
        </p:nvSpPr>
        <p:spPr/>
        <p:txBody>
          <a:bodyPr/>
          <a:lstStyle/>
          <a:p>
            <a:r>
              <a:rPr lang="en-US" dirty="0" smtClean="0"/>
              <a:t>Comparison with 2RND</a:t>
            </a:r>
            <a:endParaRPr lang="en-US" dirty="0"/>
          </a:p>
        </p:txBody>
      </p:sp>
      <p:pic>
        <p:nvPicPr>
          <p:cNvPr id="4" name="Picture 3" descr="fine2rnd.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03781" y="2211602"/>
            <a:ext cx="5689600" cy="4279900"/>
          </a:xfrm>
          <a:prstGeom prst="rect">
            <a:avLst/>
          </a:prstGeom>
        </p:spPr>
      </p:pic>
      <p:sp>
        <p:nvSpPr>
          <p:cNvPr id="5" name="Rounded Rectangular Callout 4"/>
          <p:cNvSpPr/>
          <p:nvPr/>
        </p:nvSpPr>
        <p:spPr>
          <a:xfrm>
            <a:off x="6985000" y="1227138"/>
            <a:ext cx="1917700" cy="16049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2RND is good when error is low, but drops fast as error goes high</a:t>
            </a:r>
            <a:endParaRPr lang="en-US" dirty="0"/>
          </a:p>
        </p:txBody>
      </p:sp>
      <p:sp>
        <p:nvSpPr>
          <p:cNvPr id="6" name="Date Placeholder 5"/>
          <p:cNvSpPr>
            <a:spLocks noGrp="1"/>
          </p:cNvSpPr>
          <p:nvPr>
            <p:ph type="dt" sz="half" idx="10"/>
          </p:nvPr>
        </p:nvSpPr>
        <p:spPr/>
        <p:txBody>
          <a:bodyPr/>
          <a:lstStyle/>
          <a:p>
            <a:fld id="{D5A5EC41-D681-49DC-9628-24583EE9A765}" type="datetime1">
              <a:rPr lang="en-US" smtClean="0"/>
              <a:t>6/30/2011</a:t>
            </a:fld>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35</a:t>
            </a:fld>
            <a:endParaRPr lang="en-US" dirty="0"/>
          </a:p>
        </p:txBody>
      </p:sp>
      <p:sp>
        <p:nvSpPr>
          <p:cNvPr id="8" name="Footer Placeholder 7"/>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0144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Fine-grained Throughput Comparison</a:t>
            </a:r>
            <a:endParaRPr lang="en-US" dirty="0"/>
          </a:p>
        </p:txBody>
      </p:sp>
      <p:sp>
        <p:nvSpPr>
          <p:cNvPr id="3" name="Content Placeholder 2"/>
          <p:cNvSpPr>
            <a:spLocks noGrp="1"/>
          </p:cNvSpPr>
          <p:nvPr>
            <p:ph idx="1"/>
          </p:nvPr>
        </p:nvSpPr>
        <p:spPr/>
        <p:txBody>
          <a:bodyPr/>
          <a:lstStyle/>
          <a:p>
            <a:r>
              <a:rPr lang="en-US" dirty="0" smtClean="0"/>
              <a:t>Comparison with BLCK</a:t>
            </a:r>
            <a:endParaRPr lang="en-US" dirty="0"/>
          </a:p>
        </p:txBody>
      </p:sp>
      <p:pic>
        <p:nvPicPr>
          <p:cNvPr id="4" name="Picture 3" descr="fineblck.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97852" y="2305667"/>
            <a:ext cx="5689600" cy="4279900"/>
          </a:xfrm>
          <a:prstGeom prst="rect">
            <a:avLst/>
          </a:prstGeom>
        </p:spPr>
      </p:pic>
      <p:sp>
        <p:nvSpPr>
          <p:cNvPr id="5" name="Rounded Rectangular Callout 4"/>
          <p:cNvSpPr/>
          <p:nvPr/>
        </p:nvSpPr>
        <p:spPr>
          <a:xfrm>
            <a:off x="6985000" y="1227138"/>
            <a:ext cx="1917700" cy="16049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BLCK is good when error is low, but drops quickly when error is high</a:t>
            </a:r>
            <a:endParaRPr lang="en-US" dirty="0"/>
          </a:p>
        </p:txBody>
      </p:sp>
      <p:sp>
        <p:nvSpPr>
          <p:cNvPr id="6" name="Date Placeholder 5"/>
          <p:cNvSpPr>
            <a:spLocks noGrp="1"/>
          </p:cNvSpPr>
          <p:nvPr>
            <p:ph type="dt" sz="half" idx="10"/>
          </p:nvPr>
        </p:nvSpPr>
        <p:spPr/>
        <p:txBody>
          <a:bodyPr/>
          <a:lstStyle/>
          <a:p>
            <a:fld id="{B96ABC1C-194B-4264-B1D9-06A77B6B6A10}" type="datetime1">
              <a:rPr lang="en-US" smtClean="0"/>
              <a:t>6/30/2011</a:t>
            </a:fld>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36</a:t>
            </a:fld>
            <a:endParaRPr lang="en-US" dirty="0"/>
          </a:p>
        </p:txBody>
      </p:sp>
      <p:sp>
        <p:nvSpPr>
          <p:cNvPr id="8" name="Footer Placeholder 7"/>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35481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Fine-grained Throughput Comparison</a:t>
            </a:r>
            <a:endParaRPr lang="en-US" dirty="0"/>
          </a:p>
        </p:txBody>
      </p:sp>
      <p:sp>
        <p:nvSpPr>
          <p:cNvPr id="3" name="Content Placeholder 2"/>
          <p:cNvSpPr>
            <a:spLocks noGrp="1"/>
          </p:cNvSpPr>
          <p:nvPr>
            <p:ph idx="1"/>
          </p:nvPr>
        </p:nvSpPr>
        <p:spPr/>
        <p:txBody>
          <a:bodyPr/>
          <a:lstStyle/>
          <a:p>
            <a:r>
              <a:rPr lang="en-US" dirty="0" smtClean="0"/>
              <a:t>Comparison with EOLY</a:t>
            </a:r>
            <a:endParaRPr lang="en-US" dirty="0"/>
          </a:p>
        </p:txBody>
      </p:sp>
      <p:pic>
        <p:nvPicPr>
          <p:cNvPr id="5" name="Picture 4" descr="fineeoly.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97852" y="2235118"/>
            <a:ext cx="5689600" cy="4279900"/>
          </a:xfrm>
          <a:prstGeom prst="rect">
            <a:avLst/>
          </a:prstGeom>
        </p:spPr>
      </p:pic>
      <p:sp>
        <p:nvSpPr>
          <p:cNvPr id="6" name="Rounded Rectangular Callout 5"/>
          <p:cNvSpPr/>
          <p:nvPr/>
        </p:nvSpPr>
        <p:spPr>
          <a:xfrm>
            <a:off x="6985000" y="1227138"/>
            <a:ext cx="1917700" cy="16049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EOLY follows most closely with Unite but is still worse</a:t>
            </a:r>
            <a:endParaRPr lang="en-US" dirty="0"/>
          </a:p>
        </p:txBody>
      </p:sp>
      <p:sp>
        <p:nvSpPr>
          <p:cNvPr id="7" name="Date Placeholder 6"/>
          <p:cNvSpPr>
            <a:spLocks noGrp="1"/>
          </p:cNvSpPr>
          <p:nvPr>
            <p:ph type="dt" sz="half" idx="10"/>
          </p:nvPr>
        </p:nvSpPr>
        <p:spPr/>
        <p:txBody>
          <a:bodyPr/>
          <a:lstStyle/>
          <a:p>
            <a:fld id="{2490A49A-83C6-477C-891A-BEC6B1FC070E}" type="datetime1">
              <a:rPr lang="en-US" smtClean="0"/>
              <a:t>6/30/2011</a:t>
            </a:fld>
            <a:endParaRPr lang="en-US"/>
          </a:p>
        </p:txBody>
      </p:sp>
      <p:sp>
        <p:nvSpPr>
          <p:cNvPr id="8" name="Slide Number Placeholder 7"/>
          <p:cNvSpPr>
            <a:spLocks noGrp="1"/>
          </p:cNvSpPr>
          <p:nvPr>
            <p:ph type="sldNum" sz="quarter" idx="12"/>
          </p:nvPr>
        </p:nvSpPr>
        <p:spPr/>
        <p:txBody>
          <a:bodyPr/>
          <a:lstStyle/>
          <a:p>
            <a:fld id="{7C637AA9-79EE-364E-83A1-F17AFD24879C}" type="slidenum">
              <a:rPr lang="en-US" smtClean="0"/>
              <a:pPr/>
              <a:t>37</a:t>
            </a:fld>
            <a:endParaRPr lang="en-US" dirty="0"/>
          </a:p>
        </p:txBody>
      </p:sp>
      <p:sp>
        <p:nvSpPr>
          <p:cNvPr id="9" name="Footer Placeholder 8"/>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91352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Load Comparison</a:t>
            </a:r>
            <a:endParaRPr lang="en-US" dirty="0"/>
          </a:p>
        </p:txBody>
      </p:sp>
      <p:pic>
        <p:nvPicPr>
          <p:cNvPr id="10" name="Picture 9" descr="cpu54bar.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27200" y="2057400"/>
            <a:ext cx="5689600" cy="4279900"/>
          </a:xfrm>
          <a:prstGeom prst="rect">
            <a:avLst/>
          </a:prstGeom>
        </p:spPr>
      </p:pic>
      <p:sp>
        <p:nvSpPr>
          <p:cNvPr id="4" name="Rounded Rectangular Callout 3"/>
          <p:cNvSpPr/>
          <p:nvPr/>
        </p:nvSpPr>
        <p:spPr>
          <a:xfrm>
            <a:off x="6985000" y="1227138"/>
            <a:ext cx="1917700" cy="16049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Unite does not over consume CPU time</a:t>
            </a:r>
            <a:endParaRPr lang="en-US" dirty="0"/>
          </a:p>
        </p:txBody>
      </p:sp>
      <p:sp>
        <p:nvSpPr>
          <p:cNvPr id="7" name="Date Placeholder 6"/>
          <p:cNvSpPr>
            <a:spLocks noGrp="1"/>
          </p:cNvSpPr>
          <p:nvPr>
            <p:ph type="dt" sz="half" idx="10"/>
          </p:nvPr>
        </p:nvSpPr>
        <p:spPr/>
        <p:txBody>
          <a:bodyPr/>
          <a:lstStyle/>
          <a:p>
            <a:fld id="{7897E7AD-91FF-4E9C-829C-C80BEF1512CA}" type="datetime1">
              <a:rPr lang="en-US" smtClean="0"/>
              <a:t>6/30/2011</a:t>
            </a:fld>
            <a:endParaRPr lang="en-US"/>
          </a:p>
        </p:txBody>
      </p:sp>
      <p:sp>
        <p:nvSpPr>
          <p:cNvPr id="8" name="Slide Number Placeholder 7"/>
          <p:cNvSpPr>
            <a:spLocks noGrp="1"/>
          </p:cNvSpPr>
          <p:nvPr>
            <p:ph type="sldNum" sz="quarter" idx="12"/>
          </p:nvPr>
        </p:nvSpPr>
        <p:spPr/>
        <p:txBody>
          <a:bodyPr/>
          <a:lstStyle/>
          <a:p>
            <a:fld id="{7C637AA9-79EE-364E-83A1-F17AFD24879C}" type="slidenum">
              <a:rPr lang="en-US" smtClean="0"/>
              <a:pPr/>
              <a:t>38</a:t>
            </a:fld>
            <a:endParaRPr lang="en-US" dirty="0"/>
          </a:p>
        </p:txBody>
      </p:sp>
      <p:sp>
        <p:nvSpPr>
          <p:cNvPr id="9" name="Footer Placeholder 8"/>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4719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Repair Method Failure Ratio of Unite</a:t>
            </a:r>
          </a:p>
        </p:txBody>
      </p:sp>
      <p:pic>
        <p:nvPicPr>
          <p:cNvPr id="6" name="Picture 5" descr="failureratio.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14500" y="1600200"/>
            <a:ext cx="5689600" cy="4267200"/>
          </a:xfrm>
          <a:prstGeom prst="rect">
            <a:avLst/>
          </a:prstGeom>
        </p:spPr>
      </p:pic>
      <p:sp>
        <p:nvSpPr>
          <p:cNvPr id="5" name="Rounded Rectangular Callout 4"/>
          <p:cNvSpPr/>
          <p:nvPr/>
        </p:nvSpPr>
        <p:spPr>
          <a:xfrm>
            <a:off x="6985000" y="1227138"/>
            <a:ext cx="1917700" cy="29638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Repair may fail, but </a:t>
            </a:r>
            <a:r>
              <a:rPr lang="en-US" dirty="0" err="1" smtClean="0"/>
              <a:t>Unite’s</a:t>
            </a:r>
            <a:r>
              <a:rPr lang="en-US" dirty="0" smtClean="0"/>
              <a:t> failure ratio is not high</a:t>
            </a:r>
            <a:r>
              <a:rPr lang="en-US" dirty="0" smtClean="0"/>
              <a:t>. TEC </a:t>
            </a:r>
            <a:r>
              <a:rPr lang="en-US" dirty="0" smtClean="0"/>
              <a:t>and HEC’s failure ratio is less than 0.1, meaning AMPS is doing a good job</a:t>
            </a:r>
            <a:endParaRPr lang="en-US" dirty="0"/>
          </a:p>
        </p:txBody>
      </p:sp>
      <p:sp>
        <p:nvSpPr>
          <p:cNvPr id="8" name="Date Placeholder 7"/>
          <p:cNvSpPr>
            <a:spLocks noGrp="1"/>
          </p:cNvSpPr>
          <p:nvPr>
            <p:ph type="dt" sz="half" idx="10"/>
          </p:nvPr>
        </p:nvSpPr>
        <p:spPr/>
        <p:txBody>
          <a:bodyPr/>
          <a:lstStyle/>
          <a:p>
            <a:fld id="{FA6C6792-CACF-4378-B842-439BD61E5E13}" type="datetime1">
              <a:rPr lang="en-US" smtClean="0"/>
              <a:t>6/30/2011</a:t>
            </a:fld>
            <a:endParaRPr lang="en-US"/>
          </a:p>
        </p:txBody>
      </p:sp>
      <p:sp>
        <p:nvSpPr>
          <p:cNvPr id="9" name="Slide Number Placeholder 8"/>
          <p:cNvSpPr>
            <a:spLocks noGrp="1"/>
          </p:cNvSpPr>
          <p:nvPr>
            <p:ph type="sldNum" sz="quarter" idx="12"/>
          </p:nvPr>
        </p:nvSpPr>
        <p:spPr/>
        <p:txBody>
          <a:bodyPr/>
          <a:lstStyle/>
          <a:p>
            <a:fld id="{7C637AA9-79EE-364E-83A1-F17AFD24879C}" type="slidenum">
              <a:rPr lang="en-US" smtClean="0"/>
              <a:pPr/>
              <a:t>39</a:t>
            </a:fld>
            <a:endParaRPr lang="en-US" dirty="0"/>
          </a:p>
        </p:txBody>
      </p:sp>
      <p:sp>
        <p:nvSpPr>
          <p:cNvPr id="10" name="Footer Placeholder 9"/>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01793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Transmission</a:t>
            </a:r>
            <a:endParaRPr lang="en-US" dirty="0"/>
          </a:p>
        </p:txBody>
      </p:sp>
      <p:sp>
        <p:nvSpPr>
          <p:cNvPr id="3" name="Content Placeholder 2"/>
          <p:cNvSpPr>
            <a:spLocks noGrp="1"/>
          </p:cNvSpPr>
          <p:nvPr>
            <p:ph idx="1"/>
          </p:nvPr>
        </p:nvSpPr>
        <p:spPr/>
        <p:txBody>
          <a:bodyPr>
            <a:normAutofit/>
          </a:bodyPr>
          <a:lstStyle/>
          <a:p>
            <a:r>
              <a:rPr lang="en-US" dirty="0" smtClean="0"/>
              <a:t>In a wireless link, a packet may be</a:t>
            </a:r>
          </a:p>
          <a:p>
            <a:pPr lvl="1"/>
            <a:r>
              <a:rPr lang="en-US" dirty="0" smtClean="0"/>
              <a:t>Partially received</a:t>
            </a:r>
          </a:p>
        </p:txBody>
      </p:sp>
      <p:pic>
        <p:nvPicPr>
          <p:cNvPr id="4" name="Picture 3" descr="7288396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221" y="4690399"/>
            <a:ext cx="997447" cy="610868"/>
          </a:xfrm>
          <a:prstGeom prst="rect">
            <a:avLst/>
          </a:prstGeom>
        </p:spPr>
      </p:pic>
      <p:pic>
        <p:nvPicPr>
          <p:cNvPr id="5" name="Picture 4" descr="skd188256sdc.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04374" y="4459303"/>
            <a:ext cx="982427" cy="841964"/>
          </a:xfrm>
          <a:prstGeom prst="rect">
            <a:avLst/>
          </a:prstGeom>
        </p:spPr>
      </p:pic>
      <p:grpSp>
        <p:nvGrpSpPr>
          <p:cNvPr id="6" name="Group 9"/>
          <p:cNvGrpSpPr/>
          <p:nvPr/>
        </p:nvGrpSpPr>
        <p:grpSpPr>
          <a:xfrm>
            <a:off x="1221221" y="4227289"/>
            <a:ext cx="822960" cy="822960"/>
            <a:chOff x="2120487" y="2298552"/>
            <a:chExt cx="822960" cy="822960"/>
          </a:xfrm>
        </p:grpSpPr>
        <p:sp>
          <p:nvSpPr>
            <p:cNvPr id="7" name="Arc 6"/>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8" name="Arc 7"/>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9" name="Arc 8"/>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nvGrpSpPr>
          <p:cNvPr id="10" name="Group 10"/>
          <p:cNvGrpSpPr/>
          <p:nvPr/>
        </p:nvGrpSpPr>
        <p:grpSpPr>
          <a:xfrm rot="5582228">
            <a:off x="6850365" y="3766096"/>
            <a:ext cx="822960" cy="822960"/>
            <a:chOff x="2120487" y="2298552"/>
            <a:chExt cx="822960" cy="822960"/>
          </a:xfrm>
        </p:grpSpPr>
        <p:sp>
          <p:nvSpPr>
            <p:cNvPr id="12" name="Arc 11"/>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3" name="Arc 12"/>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4" name="Arc 13"/>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sp>
        <p:nvSpPr>
          <p:cNvPr id="15" name="Cloud 14"/>
          <p:cNvSpPr/>
          <p:nvPr/>
        </p:nvSpPr>
        <p:spPr>
          <a:xfrm rot="2546939">
            <a:off x="4199451" y="3591972"/>
            <a:ext cx="822960" cy="822960"/>
          </a:xfrm>
          <a:prstGeom prst="cloud">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ight Arrow 15"/>
          <p:cNvSpPr/>
          <p:nvPr/>
        </p:nvSpPr>
        <p:spPr>
          <a:xfrm>
            <a:off x="2044203" y="4859464"/>
            <a:ext cx="5325563" cy="129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2194130" y="4538852"/>
            <a:ext cx="996035"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5905502" y="4535144"/>
            <a:ext cx="673099" cy="205758"/>
            <a:chOff x="5905502" y="4535144"/>
            <a:chExt cx="673099" cy="205758"/>
          </a:xfrm>
        </p:grpSpPr>
        <p:cxnSp>
          <p:nvCxnSpPr>
            <p:cNvPr id="20" name="Straight Connector 19"/>
            <p:cNvCxnSpPr/>
            <p:nvPr/>
          </p:nvCxnSpPr>
          <p:spPr>
            <a:xfrm rot="16200000" flipH="1">
              <a:off x="6007675" y="4639877"/>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6477575" y="4636170"/>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5804476" y="4636170"/>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 name="Date Placeholder 23"/>
          <p:cNvSpPr>
            <a:spLocks noGrp="1"/>
          </p:cNvSpPr>
          <p:nvPr>
            <p:ph type="dt" sz="half" idx="10"/>
          </p:nvPr>
        </p:nvSpPr>
        <p:spPr/>
        <p:txBody>
          <a:bodyPr/>
          <a:lstStyle/>
          <a:p>
            <a:fld id="{94AA2865-0CC3-4AC6-A320-6662614FCB56}" type="datetime1">
              <a:rPr lang="en-US" smtClean="0"/>
              <a:t>6/30/2011</a:t>
            </a:fld>
            <a:endParaRPr lang="en-US"/>
          </a:p>
        </p:txBody>
      </p:sp>
      <p:sp>
        <p:nvSpPr>
          <p:cNvPr id="25" name="Slide Number Placeholder 24"/>
          <p:cNvSpPr>
            <a:spLocks noGrp="1"/>
          </p:cNvSpPr>
          <p:nvPr>
            <p:ph type="sldNum" sz="quarter" idx="12"/>
          </p:nvPr>
        </p:nvSpPr>
        <p:spPr/>
        <p:txBody>
          <a:bodyPr/>
          <a:lstStyle/>
          <a:p>
            <a:fld id="{7C637AA9-79EE-364E-83A1-F17AFD24879C}" type="slidenum">
              <a:rPr lang="en-US" smtClean="0"/>
              <a:pPr/>
              <a:t>4</a:t>
            </a:fld>
            <a:endParaRPr lang="en-US" dirty="0"/>
          </a:p>
        </p:txBody>
      </p:sp>
      <p:sp>
        <p:nvSpPr>
          <p:cNvPr id="26" name="Footer Placeholder 25"/>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7323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556 -0.00046 L 0.40139 -0.00046 " pathEditMode="relative" ptsTypes="AA">
                                      <p:cBhvr>
                                        <p:cTn id="6" dur="2000" fill="hold"/>
                                        <p:tgtEl>
                                          <p:spTgt spid="18"/>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Throughput under Different CPU Time Constraint</a:t>
            </a:r>
            <a:endParaRPr lang="en-US" dirty="0"/>
          </a:p>
        </p:txBody>
      </p:sp>
      <p:pic>
        <p:nvPicPr>
          <p:cNvPr id="4" name="Picture 3" descr="thru_cpu.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1000" y="1968473"/>
            <a:ext cx="5689600" cy="4267200"/>
          </a:xfrm>
          <a:prstGeom prst="rect">
            <a:avLst/>
          </a:prstGeom>
        </p:spPr>
      </p:pic>
      <p:sp>
        <p:nvSpPr>
          <p:cNvPr id="6" name="Rounded Rectangular Callout 5"/>
          <p:cNvSpPr/>
          <p:nvPr/>
        </p:nvSpPr>
        <p:spPr>
          <a:xfrm>
            <a:off x="6985000" y="1227138"/>
            <a:ext cx="1917700" cy="16049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Throughput increases with more CPU time allowed</a:t>
            </a:r>
            <a:endParaRPr lang="en-US" dirty="0"/>
          </a:p>
        </p:txBody>
      </p:sp>
      <p:sp>
        <p:nvSpPr>
          <p:cNvPr id="7" name="Date Placeholder 6"/>
          <p:cNvSpPr>
            <a:spLocks noGrp="1"/>
          </p:cNvSpPr>
          <p:nvPr>
            <p:ph type="dt" sz="half" idx="10"/>
          </p:nvPr>
        </p:nvSpPr>
        <p:spPr/>
        <p:txBody>
          <a:bodyPr/>
          <a:lstStyle/>
          <a:p>
            <a:fld id="{E8EBA099-EB7D-4512-A34E-0556EAB90533}" type="datetime1">
              <a:rPr lang="en-US" smtClean="0"/>
              <a:t>6/30/2011</a:t>
            </a:fld>
            <a:endParaRPr lang="en-US"/>
          </a:p>
        </p:txBody>
      </p:sp>
      <p:sp>
        <p:nvSpPr>
          <p:cNvPr id="8" name="Slide Number Placeholder 7"/>
          <p:cNvSpPr>
            <a:spLocks noGrp="1"/>
          </p:cNvSpPr>
          <p:nvPr>
            <p:ph type="sldNum" sz="quarter" idx="12"/>
          </p:nvPr>
        </p:nvSpPr>
        <p:spPr/>
        <p:txBody>
          <a:bodyPr/>
          <a:lstStyle/>
          <a:p>
            <a:fld id="{7C637AA9-79EE-364E-83A1-F17AFD24879C}" type="slidenum">
              <a:rPr lang="en-US" smtClean="0"/>
              <a:pPr/>
              <a:t>40</a:t>
            </a:fld>
            <a:endParaRPr lang="en-US" dirty="0"/>
          </a:p>
        </p:txBody>
      </p:sp>
      <p:sp>
        <p:nvSpPr>
          <p:cNvPr id="9" name="Footer Placeholder 8"/>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40141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Measured CPU Load under Different CPU Constraint</a:t>
            </a:r>
            <a:endParaRPr lang="en-US" dirty="0"/>
          </a:p>
        </p:txBody>
      </p:sp>
      <p:pic>
        <p:nvPicPr>
          <p:cNvPr id="4" name="Picture 3" descr="cpu_cpu.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27200" y="1742214"/>
            <a:ext cx="5689600" cy="4267200"/>
          </a:xfrm>
          <a:prstGeom prst="rect">
            <a:avLst/>
          </a:prstGeom>
        </p:spPr>
      </p:pic>
      <p:sp>
        <p:nvSpPr>
          <p:cNvPr id="5" name="Rounded Rectangular Callout 4"/>
          <p:cNvSpPr/>
          <p:nvPr/>
        </p:nvSpPr>
        <p:spPr>
          <a:xfrm>
            <a:off x="6985000" y="1227138"/>
            <a:ext cx="1917700" cy="27860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CPU usage increases with more CPU time allowed; never above 50% because heavily corrupted packets are not repaired with error correction</a:t>
            </a:r>
            <a:endParaRPr lang="en-US" dirty="0"/>
          </a:p>
        </p:txBody>
      </p:sp>
      <p:sp>
        <p:nvSpPr>
          <p:cNvPr id="6" name="Date Placeholder 5"/>
          <p:cNvSpPr>
            <a:spLocks noGrp="1"/>
          </p:cNvSpPr>
          <p:nvPr>
            <p:ph type="dt" sz="half" idx="10"/>
          </p:nvPr>
        </p:nvSpPr>
        <p:spPr/>
        <p:txBody>
          <a:bodyPr/>
          <a:lstStyle/>
          <a:p>
            <a:fld id="{DABB026A-892A-4294-89C2-E2E109AD95FA}" type="datetime1">
              <a:rPr lang="en-US" smtClean="0"/>
              <a:t>6/30/2011</a:t>
            </a:fld>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41</a:t>
            </a:fld>
            <a:endParaRPr lang="en-US" dirty="0"/>
          </a:p>
        </p:txBody>
      </p:sp>
      <p:sp>
        <p:nvSpPr>
          <p:cNvPr id="8" name="Footer Placeholder 7"/>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15862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Choice of Repair Method Under Different CPU Constraint</a:t>
            </a:r>
            <a:endParaRPr lang="en-US" dirty="0"/>
          </a:p>
        </p:txBody>
      </p:sp>
      <p:pic>
        <p:nvPicPr>
          <p:cNvPr id="5" name="Picture 4" descr="choice3.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27200" y="2130236"/>
            <a:ext cx="5689600" cy="4267200"/>
          </a:xfrm>
          <a:prstGeom prst="rect">
            <a:avLst/>
          </a:prstGeom>
        </p:spPr>
      </p:pic>
      <p:sp>
        <p:nvSpPr>
          <p:cNvPr id="4" name="Rounded Rectangular Callout 3"/>
          <p:cNvSpPr/>
          <p:nvPr/>
        </p:nvSpPr>
        <p:spPr>
          <a:xfrm>
            <a:off x="6985000" y="1227138"/>
            <a:ext cx="1917700" cy="17954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dirty="0" smtClean="0"/>
              <a:t>Majority of packets repaired with TEC.</a:t>
            </a:r>
          </a:p>
          <a:p>
            <a:pPr>
              <a:buFont typeface="Arial" pitchFamily="34" charset="0"/>
              <a:buChar char="•"/>
            </a:pPr>
            <a:r>
              <a:rPr lang="en-US" dirty="0" smtClean="0"/>
              <a:t>More allowed CPU time, more HEC.</a:t>
            </a:r>
            <a:endParaRPr lang="en-US" dirty="0"/>
          </a:p>
        </p:txBody>
      </p:sp>
      <p:sp>
        <p:nvSpPr>
          <p:cNvPr id="6" name="Date Placeholder 5"/>
          <p:cNvSpPr>
            <a:spLocks noGrp="1"/>
          </p:cNvSpPr>
          <p:nvPr>
            <p:ph type="dt" sz="half" idx="10"/>
          </p:nvPr>
        </p:nvSpPr>
        <p:spPr/>
        <p:txBody>
          <a:bodyPr/>
          <a:lstStyle/>
          <a:p>
            <a:fld id="{E2C31DFD-6E0E-4E27-BE76-CC0AB00D2F9B}" type="datetime1">
              <a:rPr lang="en-US" smtClean="0"/>
              <a:t>6/30/2011</a:t>
            </a:fld>
            <a:endParaRPr lang="en-US"/>
          </a:p>
        </p:txBody>
      </p:sp>
      <p:sp>
        <p:nvSpPr>
          <p:cNvPr id="7" name="Slide Number Placeholder 6"/>
          <p:cNvSpPr>
            <a:spLocks noGrp="1"/>
          </p:cNvSpPr>
          <p:nvPr>
            <p:ph type="sldNum" sz="quarter" idx="12"/>
          </p:nvPr>
        </p:nvSpPr>
        <p:spPr/>
        <p:txBody>
          <a:bodyPr/>
          <a:lstStyle/>
          <a:p>
            <a:fld id="{7C637AA9-79EE-364E-83A1-F17AFD24879C}" type="slidenum">
              <a:rPr lang="en-US" smtClean="0"/>
              <a:pPr/>
              <a:t>42</a:t>
            </a:fld>
            <a:endParaRPr lang="en-US" dirty="0"/>
          </a:p>
        </p:txBody>
      </p:sp>
      <p:sp>
        <p:nvSpPr>
          <p:cNvPr id="8" name="Footer Placeholder 7"/>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292188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zhenghao\AppData\Local\Microsoft\Windows\Temporary Internet Files\Content.IE5\358KPVJJ\MC900105220[1].wmf"/>
          <p:cNvPicPr>
            <a:picLocks noChangeAspect="1" noChangeArrowheads="1"/>
          </p:cNvPicPr>
          <p:nvPr/>
        </p:nvPicPr>
        <p:blipFill>
          <a:blip r:embed="rId2"/>
          <a:srcRect/>
          <a:stretch>
            <a:fillRect/>
          </a:stretch>
        </p:blipFill>
        <p:spPr bwMode="auto">
          <a:xfrm>
            <a:off x="3063956" y="1299521"/>
            <a:ext cx="3376934" cy="2701547"/>
          </a:xfrm>
          <a:prstGeom prst="rect">
            <a:avLst/>
          </a:prstGeom>
          <a:noFill/>
        </p:spPr>
      </p:pic>
      <p:sp>
        <p:nvSpPr>
          <p:cNvPr id="5" name="Date Placeholder 4"/>
          <p:cNvSpPr>
            <a:spLocks noGrp="1"/>
          </p:cNvSpPr>
          <p:nvPr>
            <p:ph type="dt" sz="half" idx="10"/>
          </p:nvPr>
        </p:nvSpPr>
        <p:spPr/>
        <p:txBody>
          <a:bodyPr/>
          <a:lstStyle/>
          <a:p>
            <a:fld id="{5BAAC93A-0B85-408A-B5B0-922345F09655}" type="datetime1">
              <a:rPr lang="en-US" smtClean="0"/>
              <a:t>6/30/2011</a:t>
            </a:fld>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43</a:t>
            </a:fld>
            <a:endParaRPr lang="en-US" dirty="0"/>
          </a:p>
        </p:txBody>
      </p:sp>
      <p:sp>
        <p:nvSpPr>
          <p:cNvPr id="7" name="Footer Placeholder 6"/>
          <p:cNvSpPr>
            <a:spLocks noGrp="1"/>
          </p:cNvSpPr>
          <p:nvPr>
            <p:ph type="ftr" sz="quarter" idx="11"/>
          </p:nvPr>
        </p:nvSpPr>
        <p:spPr/>
        <p:txBody>
          <a:bodyPr/>
          <a:lstStyle/>
          <a:p>
            <a:r>
              <a:rPr lang="en-US" smtClean="0"/>
              <a:t>Florida State University</a:t>
            </a:r>
            <a:endParaRPr lang="en-US" dirty="0"/>
          </a:p>
        </p:txBody>
      </p:sp>
      <p:sp>
        <p:nvSpPr>
          <p:cNvPr id="8" name="TextBox 7"/>
          <p:cNvSpPr txBox="1"/>
          <p:nvPr/>
        </p:nvSpPr>
        <p:spPr>
          <a:xfrm>
            <a:off x="3568700" y="4749800"/>
            <a:ext cx="2451100" cy="584775"/>
          </a:xfrm>
          <a:prstGeom prst="rect">
            <a:avLst/>
          </a:prstGeom>
          <a:noFill/>
        </p:spPr>
        <p:txBody>
          <a:bodyPr wrap="square" rtlCol="0">
            <a:spAutoFit/>
          </a:bodyPr>
          <a:lstStyle/>
          <a:p>
            <a:r>
              <a:rPr lang="en-US" sz="3200" i="1" dirty="0" smtClean="0"/>
              <a:t>Questions?</a:t>
            </a:r>
            <a:endParaRPr lang="en-US" sz="32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Recovery</a:t>
            </a:r>
            <a:endParaRPr lang="en-US" dirty="0"/>
          </a:p>
        </p:txBody>
      </p:sp>
      <p:sp>
        <p:nvSpPr>
          <p:cNvPr id="3" name="Content Placeholder 2"/>
          <p:cNvSpPr>
            <a:spLocks noGrp="1"/>
          </p:cNvSpPr>
          <p:nvPr>
            <p:ph idx="1"/>
          </p:nvPr>
        </p:nvSpPr>
        <p:spPr/>
        <p:txBody>
          <a:bodyPr/>
          <a:lstStyle/>
          <a:p>
            <a:r>
              <a:rPr lang="en-US" dirty="0" smtClean="0"/>
              <a:t>Erased Packets</a:t>
            </a:r>
          </a:p>
          <a:p>
            <a:pPr lvl="1"/>
            <a:r>
              <a:rPr lang="en-US" dirty="0" smtClean="0"/>
              <a:t> Sender has to retransmit the entire packet.</a:t>
            </a:r>
          </a:p>
          <a:p>
            <a:r>
              <a:rPr lang="en-US" dirty="0" smtClean="0"/>
              <a:t>Partial Packets</a:t>
            </a:r>
          </a:p>
          <a:p>
            <a:pPr lvl="1"/>
            <a:r>
              <a:rPr lang="en-US" dirty="0" smtClean="0"/>
              <a:t>Current 802.11 will retransmit!</a:t>
            </a:r>
          </a:p>
          <a:p>
            <a:pPr lvl="1"/>
            <a:r>
              <a:rPr lang="en-US" dirty="0" smtClean="0"/>
              <a:t>But </a:t>
            </a:r>
            <a:r>
              <a:rPr lang="en-US" dirty="0"/>
              <a:t>partial packets </a:t>
            </a:r>
            <a:r>
              <a:rPr lang="en-US" dirty="0" smtClean="0"/>
              <a:t>often has only  </a:t>
            </a:r>
            <a:r>
              <a:rPr lang="en-US" dirty="0"/>
              <a:t>few errors</a:t>
            </a:r>
            <a:r>
              <a:rPr lang="en-US" dirty="0" smtClean="0"/>
              <a:t>. Whole packet retransmission is </a:t>
            </a:r>
            <a:r>
              <a:rPr lang="en-US" dirty="0" smtClean="0"/>
              <a:t>not efficient. </a:t>
            </a:r>
            <a:endParaRPr lang="en-US" dirty="0" smtClean="0"/>
          </a:p>
        </p:txBody>
      </p:sp>
      <p:sp>
        <p:nvSpPr>
          <p:cNvPr id="4" name="Date Placeholder 3"/>
          <p:cNvSpPr>
            <a:spLocks noGrp="1"/>
          </p:cNvSpPr>
          <p:nvPr>
            <p:ph type="dt" sz="half" idx="10"/>
          </p:nvPr>
        </p:nvSpPr>
        <p:spPr/>
        <p:txBody>
          <a:bodyPr/>
          <a:lstStyle/>
          <a:p>
            <a:fld id="{D5FA5369-B6DF-46CC-85C8-B90B2188B519}" type="datetime1">
              <a:rPr lang="en-US" smtClean="0"/>
              <a:t>6/30/2011</a:t>
            </a:fld>
            <a:endParaRPr lang="en-US" dirty="0"/>
          </a:p>
        </p:txBody>
      </p:sp>
      <p:sp>
        <p:nvSpPr>
          <p:cNvPr id="5" name="Slide Number Placeholder 4"/>
          <p:cNvSpPr>
            <a:spLocks noGrp="1"/>
          </p:cNvSpPr>
          <p:nvPr>
            <p:ph type="sldNum" sz="quarter" idx="12"/>
          </p:nvPr>
        </p:nvSpPr>
        <p:spPr/>
        <p:txBody>
          <a:bodyPr/>
          <a:lstStyle/>
          <a:p>
            <a:fld id="{7C637AA9-79EE-364E-83A1-F17AFD24879C}" type="slidenum">
              <a:rPr lang="en-US" smtClean="0"/>
              <a:pPr/>
              <a:t>5</a:t>
            </a:fld>
            <a:endParaRPr lang="en-US" dirty="0"/>
          </a:p>
        </p:txBody>
      </p:sp>
      <p:sp>
        <p:nvSpPr>
          <p:cNvPr id="6" name="Footer Placeholder 5"/>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2437153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Packet Recovery</a:t>
            </a:r>
            <a:endParaRPr lang="en-US" dirty="0"/>
          </a:p>
        </p:txBody>
      </p:sp>
      <p:sp>
        <p:nvSpPr>
          <p:cNvPr id="3" name="Content Placeholder 2"/>
          <p:cNvSpPr>
            <a:spLocks noGrp="1"/>
          </p:cNvSpPr>
          <p:nvPr>
            <p:ph idx="1"/>
          </p:nvPr>
        </p:nvSpPr>
        <p:spPr>
          <a:xfrm>
            <a:off x="457200" y="1600200"/>
            <a:ext cx="8229600" cy="2342771"/>
          </a:xfrm>
        </p:spPr>
        <p:txBody>
          <a:bodyPr>
            <a:normAutofit fontScale="92500"/>
          </a:bodyPr>
          <a:lstStyle/>
          <a:p>
            <a:r>
              <a:rPr lang="en-US" dirty="0" smtClean="0"/>
              <a:t>Block based approach</a:t>
            </a:r>
          </a:p>
          <a:p>
            <a:pPr lvl="1"/>
            <a:r>
              <a:rPr lang="en-US" dirty="0" smtClean="0"/>
              <a:t>Example: </a:t>
            </a:r>
            <a:r>
              <a:rPr lang="en-US" dirty="0" err="1" smtClean="0"/>
              <a:t>Maranello</a:t>
            </a:r>
            <a:r>
              <a:rPr lang="en-US" dirty="0" smtClean="0"/>
              <a:t> [NSDI 2010]</a:t>
            </a:r>
            <a:endParaRPr lang="en-US" dirty="0" smtClean="0"/>
          </a:p>
          <a:p>
            <a:pPr lvl="1"/>
            <a:r>
              <a:rPr lang="en-US" dirty="0" smtClean="0"/>
              <a:t>Divide the packet into blocks. Retransmit the corrupted block. </a:t>
            </a:r>
          </a:p>
          <a:p>
            <a:pPr lvl="2"/>
            <a:r>
              <a:rPr lang="en-US" dirty="0" smtClean="0"/>
              <a:t>A block is found to be corrupted if it fails the checksum test</a:t>
            </a:r>
          </a:p>
          <a:p>
            <a:pPr lvl="1"/>
            <a:endParaRPr lang="en-US" dirty="0" smtClean="0"/>
          </a:p>
          <a:p>
            <a:pPr lvl="1"/>
            <a:endParaRPr lang="en-US" dirty="0" smtClean="0"/>
          </a:p>
          <a:p>
            <a:pPr marL="457200" lvl="1" indent="0">
              <a:buNone/>
            </a:pPr>
            <a:endParaRPr lang="en-US" dirty="0" smtClean="0"/>
          </a:p>
          <a:p>
            <a:pPr marL="0" indent="0">
              <a:buNone/>
            </a:pPr>
            <a:endParaRPr lang="en-US" dirty="0"/>
          </a:p>
        </p:txBody>
      </p:sp>
      <p:pic>
        <p:nvPicPr>
          <p:cNvPr id="10" name="Picture 9" descr="7288396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220" y="4888498"/>
            <a:ext cx="997447" cy="610868"/>
          </a:xfrm>
          <a:prstGeom prst="rect">
            <a:avLst/>
          </a:prstGeom>
        </p:spPr>
      </p:pic>
      <p:pic>
        <p:nvPicPr>
          <p:cNvPr id="11" name="Picture 10" descr="skd188256sdc.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04373" y="4657402"/>
            <a:ext cx="982427" cy="841964"/>
          </a:xfrm>
          <a:prstGeom prst="rect">
            <a:avLst/>
          </a:prstGeom>
        </p:spPr>
      </p:pic>
      <p:grpSp>
        <p:nvGrpSpPr>
          <p:cNvPr id="12" name="Group 11"/>
          <p:cNvGrpSpPr/>
          <p:nvPr/>
        </p:nvGrpSpPr>
        <p:grpSpPr>
          <a:xfrm>
            <a:off x="1221220" y="4425388"/>
            <a:ext cx="822960" cy="822960"/>
            <a:chOff x="2120487" y="2298552"/>
            <a:chExt cx="822960" cy="822960"/>
          </a:xfrm>
        </p:grpSpPr>
        <p:sp>
          <p:nvSpPr>
            <p:cNvPr id="13" name="Arc 12"/>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4" name="Arc 13"/>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5" name="Arc 14"/>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nvGrpSpPr>
          <p:cNvPr id="16" name="Group 15"/>
          <p:cNvGrpSpPr/>
          <p:nvPr/>
        </p:nvGrpSpPr>
        <p:grpSpPr>
          <a:xfrm rot="5582228">
            <a:off x="6850364" y="3964195"/>
            <a:ext cx="822960" cy="822960"/>
            <a:chOff x="2120487" y="2298552"/>
            <a:chExt cx="822960" cy="822960"/>
          </a:xfrm>
        </p:grpSpPr>
        <p:sp>
          <p:nvSpPr>
            <p:cNvPr id="17" name="Arc 16"/>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8" name="Arc 17"/>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9" name="Arc 18"/>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sp>
        <p:nvSpPr>
          <p:cNvPr id="20" name="Cloud 19"/>
          <p:cNvSpPr/>
          <p:nvPr/>
        </p:nvSpPr>
        <p:spPr>
          <a:xfrm rot="2546939">
            <a:off x="4199450" y="4013908"/>
            <a:ext cx="822960" cy="822960"/>
          </a:xfrm>
          <a:prstGeom prst="cloud">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Right Arrow 20"/>
          <p:cNvSpPr/>
          <p:nvPr/>
        </p:nvSpPr>
        <p:spPr>
          <a:xfrm>
            <a:off x="2044202" y="5057563"/>
            <a:ext cx="5325563" cy="129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2196255" y="4782895"/>
            <a:ext cx="874290" cy="207754"/>
            <a:chOff x="2196255" y="4782895"/>
            <a:chExt cx="874290" cy="207754"/>
          </a:xfrm>
        </p:grpSpPr>
        <p:sp>
          <p:nvSpPr>
            <p:cNvPr id="22" name="Rectangle 21"/>
            <p:cNvSpPr/>
            <p:nvPr/>
          </p:nvSpPr>
          <p:spPr>
            <a:xfrm>
              <a:off x="2196255" y="4782895"/>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23" name="Rectangle 22"/>
            <p:cNvSpPr/>
            <p:nvPr/>
          </p:nvSpPr>
          <p:spPr>
            <a:xfrm>
              <a:off x="2418716" y="4782895"/>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26" name="Rectangle 25"/>
            <p:cNvSpPr/>
            <p:nvPr/>
          </p:nvSpPr>
          <p:spPr>
            <a:xfrm>
              <a:off x="2637128" y="4782895"/>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27" name="Rectangle 26"/>
            <p:cNvSpPr/>
            <p:nvPr/>
          </p:nvSpPr>
          <p:spPr>
            <a:xfrm>
              <a:off x="2852133" y="4788598"/>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grpSp>
      <p:sp>
        <p:nvSpPr>
          <p:cNvPr id="45" name="Right Arrow 44"/>
          <p:cNvSpPr/>
          <p:nvPr/>
        </p:nvSpPr>
        <p:spPr>
          <a:xfrm>
            <a:off x="2044180" y="5781031"/>
            <a:ext cx="5325563" cy="129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2418694" y="5506363"/>
            <a:ext cx="436824" cy="202051"/>
            <a:chOff x="2418694" y="5506363"/>
            <a:chExt cx="436824" cy="202051"/>
          </a:xfrm>
        </p:grpSpPr>
        <p:sp>
          <p:nvSpPr>
            <p:cNvPr id="47" name="Rectangle 46"/>
            <p:cNvSpPr/>
            <p:nvPr/>
          </p:nvSpPr>
          <p:spPr>
            <a:xfrm>
              <a:off x="2418694" y="5506363"/>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48" name="Rectangle 47"/>
            <p:cNvSpPr/>
            <p:nvPr/>
          </p:nvSpPr>
          <p:spPr>
            <a:xfrm>
              <a:off x="2637106" y="5506363"/>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grpSp>
      <p:grpSp>
        <p:nvGrpSpPr>
          <p:cNvPr id="31" name="Group 30"/>
          <p:cNvGrpSpPr/>
          <p:nvPr/>
        </p:nvGrpSpPr>
        <p:grpSpPr>
          <a:xfrm>
            <a:off x="6456713" y="4791981"/>
            <a:ext cx="217858" cy="205749"/>
            <a:chOff x="6456713" y="4804681"/>
            <a:chExt cx="217858" cy="205749"/>
          </a:xfrm>
        </p:grpSpPr>
        <p:cxnSp>
          <p:nvCxnSpPr>
            <p:cNvPr id="66" name="Straight Connector 65"/>
            <p:cNvCxnSpPr/>
            <p:nvPr/>
          </p:nvCxnSpPr>
          <p:spPr>
            <a:xfrm rot="5400000">
              <a:off x="6573545" y="4909405"/>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355687" y="4905707"/>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7812510" y="5569579"/>
            <a:ext cx="874290" cy="211452"/>
            <a:chOff x="7812510" y="5569579"/>
            <a:chExt cx="874290" cy="211452"/>
          </a:xfrm>
        </p:grpSpPr>
        <p:grpSp>
          <p:nvGrpSpPr>
            <p:cNvPr id="34" name="Group 33"/>
            <p:cNvGrpSpPr/>
            <p:nvPr/>
          </p:nvGrpSpPr>
          <p:grpSpPr>
            <a:xfrm>
              <a:off x="7812510" y="5573277"/>
              <a:ext cx="874290" cy="207754"/>
              <a:chOff x="2196255" y="4782895"/>
              <a:chExt cx="874290" cy="207754"/>
            </a:xfrm>
          </p:grpSpPr>
          <p:sp>
            <p:nvSpPr>
              <p:cNvPr id="35" name="Rectangle 34"/>
              <p:cNvSpPr/>
              <p:nvPr/>
            </p:nvSpPr>
            <p:spPr>
              <a:xfrm>
                <a:off x="2196255" y="4782895"/>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36" name="Rectangle 35"/>
              <p:cNvSpPr/>
              <p:nvPr/>
            </p:nvSpPr>
            <p:spPr>
              <a:xfrm>
                <a:off x="2418716" y="4782895"/>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7" name="Rectangle 36"/>
              <p:cNvSpPr/>
              <p:nvPr/>
            </p:nvSpPr>
            <p:spPr>
              <a:xfrm>
                <a:off x="2637128" y="4782895"/>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8" name="Rectangle 37"/>
              <p:cNvSpPr/>
              <p:nvPr/>
            </p:nvSpPr>
            <p:spPr>
              <a:xfrm>
                <a:off x="2852133" y="4788598"/>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grpSp>
        <p:grpSp>
          <p:nvGrpSpPr>
            <p:cNvPr id="43" name="Group 42"/>
            <p:cNvGrpSpPr/>
            <p:nvPr/>
          </p:nvGrpSpPr>
          <p:grpSpPr>
            <a:xfrm>
              <a:off x="8144454" y="5569579"/>
              <a:ext cx="217858" cy="205749"/>
              <a:chOff x="6456713" y="4804681"/>
              <a:chExt cx="217858" cy="205749"/>
            </a:xfrm>
          </p:grpSpPr>
          <p:cxnSp>
            <p:nvCxnSpPr>
              <p:cNvPr id="44" name="Straight Connector 43"/>
              <p:cNvCxnSpPr/>
              <p:nvPr/>
            </p:nvCxnSpPr>
            <p:spPr>
              <a:xfrm rot="5400000">
                <a:off x="6573545" y="4909405"/>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6355687" y="4905707"/>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grpSp>
        <p:nvGrpSpPr>
          <p:cNvPr id="49" name="Group 48"/>
          <p:cNvGrpSpPr/>
          <p:nvPr/>
        </p:nvGrpSpPr>
        <p:grpSpPr>
          <a:xfrm>
            <a:off x="8047671" y="6060007"/>
            <a:ext cx="436824" cy="202051"/>
            <a:chOff x="2418694" y="5506363"/>
            <a:chExt cx="436824" cy="202051"/>
          </a:xfrm>
        </p:grpSpPr>
        <p:sp>
          <p:nvSpPr>
            <p:cNvPr id="50" name="Rectangle 49"/>
            <p:cNvSpPr/>
            <p:nvPr/>
          </p:nvSpPr>
          <p:spPr>
            <a:xfrm>
              <a:off x="2418694" y="5506363"/>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53" name="Rectangle 52"/>
            <p:cNvSpPr/>
            <p:nvPr/>
          </p:nvSpPr>
          <p:spPr>
            <a:xfrm>
              <a:off x="2637106" y="5506363"/>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grpSp>
      <p:sp>
        <p:nvSpPr>
          <p:cNvPr id="55" name="Date Placeholder 54"/>
          <p:cNvSpPr>
            <a:spLocks noGrp="1"/>
          </p:cNvSpPr>
          <p:nvPr>
            <p:ph type="dt" sz="half" idx="10"/>
          </p:nvPr>
        </p:nvSpPr>
        <p:spPr/>
        <p:txBody>
          <a:bodyPr/>
          <a:lstStyle/>
          <a:p>
            <a:fld id="{E2660B0C-6D04-427F-A96B-B63C16C3D12F}" type="datetime1">
              <a:rPr lang="en-US" smtClean="0"/>
              <a:t>6/30/2011</a:t>
            </a:fld>
            <a:endParaRPr lang="en-US"/>
          </a:p>
        </p:txBody>
      </p:sp>
      <p:sp>
        <p:nvSpPr>
          <p:cNvPr id="56" name="Slide Number Placeholder 55"/>
          <p:cNvSpPr>
            <a:spLocks noGrp="1"/>
          </p:cNvSpPr>
          <p:nvPr>
            <p:ph type="sldNum" sz="quarter" idx="12"/>
          </p:nvPr>
        </p:nvSpPr>
        <p:spPr/>
        <p:txBody>
          <a:bodyPr/>
          <a:lstStyle/>
          <a:p>
            <a:fld id="{7C637AA9-79EE-364E-83A1-F17AFD24879C}" type="slidenum">
              <a:rPr lang="en-US" smtClean="0"/>
              <a:pPr/>
              <a:t>6</a:t>
            </a:fld>
            <a:endParaRPr lang="en-US" dirty="0"/>
          </a:p>
        </p:txBody>
      </p:sp>
      <p:sp>
        <p:nvSpPr>
          <p:cNvPr id="57" name="Footer Placeholder 56"/>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22151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0 L 0.42882 0 " pathEditMode="relative" rAng="0" ptsTypes="AA">
                                      <p:cBhvr>
                                        <p:cTn id="6" dur="2000" fill="hold"/>
                                        <p:tgtEl>
                                          <p:spTgt spid="32"/>
                                        </p:tgtEl>
                                        <p:attrNameLst>
                                          <p:attrName>ppt_x</p:attrName>
                                          <p:attrName>ppt_y</p:attrName>
                                        </p:attrNameLst>
                                      </p:cBhvr>
                                      <p:rCtr x="214" y="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2552 0.00278 L 0.4283 0.00278 " pathEditMode="relative" ptsTypes="AA">
                                      <p:cBhvr>
                                        <p:cTn id="17" dur="2000" fill="hold"/>
                                        <p:tgtEl>
                                          <p:spTgt spid="33"/>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6.38889E-6 2.59259E-6 L -0.00277 -0.07037 " pathEditMode="relative" ptsTypes="AA">
                                      <p:cBhvr>
                                        <p:cTn id="29" dur="2000" fill="hold"/>
                                        <p:tgtEl>
                                          <p:spTgt spid="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Packet Recovery</a:t>
            </a:r>
            <a:endParaRPr lang="en-US" dirty="0"/>
          </a:p>
        </p:txBody>
      </p:sp>
      <p:sp>
        <p:nvSpPr>
          <p:cNvPr id="3" name="Content Placeholder 2"/>
          <p:cNvSpPr>
            <a:spLocks noGrp="1"/>
          </p:cNvSpPr>
          <p:nvPr>
            <p:ph idx="1"/>
          </p:nvPr>
        </p:nvSpPr>
        <p:spPr>
          <a:xfrm>
            <a:off x="457200" y="1679989"/>
            <a:ext cx="8229600" cy="4525963"/>
          </a:xfrm>
        </p:spPr>
        <p:txBody>
          <a:bodyPr/>
          <a:lstStyle/>
          <a:p>
            <a:r>
              <a:rPr lang="en-US" dirty="0" smtClean="0"/>
              <a:t>Error Correction based approach</a:t>
            </a:r>
          </a:p>
          <a:p>
            <a:pPr lvl="1"/>
            <a:r>
              <a:rPr lang="en-US" dirty="0" smtClean="0"/>
              <a:t>Example: </a:t>
            </a:r>
            <a:r>
              <a:rPr lang="en-US" dirty="0" err="1" smtClean="0"/>
              <a:t>ZipTx</a:t>
            </a:r>
            <a:r>
              <a:rPr lang="en-US" dirty="0" smtClean="0"/>
              <a:t> [</a:t>
            </a:r>
            <a:r>
              <a:rPr lang="en-US" dirty="0" err="1" smtClean="0"/>
              <a:t>Mobicom</a:t>
            </a:r>
            <a:r>
              <a:rPr lang="en-US" dirty="0" smtClean="0"/>
              <a:t> 2008]</a:t>
            </a:r>
            <a:endParaRPr lang="en-US" dirty="0" smtClean="0"/>
          </a:p>
          <a:p>
            <a:pPr lvl="1"/>
            <a:r>
              <a:rPr lang="en-US" dirty="0" smtClean="0"/>
              <a:t>Divide the packet into </a:t>
            </a:r>
            <a:r>
              <a:rPr lang="en-US" dirty="0" smtClean="0"/>
              <a:t>blocks and encode into </a:t>
            </a:r>
            <a:r>
              <a:rPr lang="en-US" dirty="0" err="1" smtClean="0"/>
              <a:t>codewords</a:t>
            </a:r>
            <a:r>
              <a:rPr lang="en-US" dirty="0" smtClean="0"/>
              <a:t>.  </a:t>
            </a:r>
            <a:r>
              <a:rPr lang="en-US" dirty="0" smtClean="0"/>
              <a:t>If </a:t>
            </a:r>
            <a:r>
              <a:rPr lang="en-US" dirty="0" smtClean="0"/>
              <a:t>there are errors, send parity bytes </a:t>
            </a:r>
          </a:p>
          <a:p>
            <a:endParaRPr lang="en-US" dirty="0"/>
          </a:p>
        </p:txBody>
      </p:sp>
      <p:pic>
        <p:nvPicPr>
          <p:cNvPr id="4" name="Picture 3" descr="7288396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221" y="4516346"/>
            <a:ext cx="997447" cy="610868"/>
          </a:xfrm>
          <a:prstGeom prst="rect">
            <a:avLst/>
          </a:prstGeom>
        </p:spPr>
      </p:pic>
      <p:pic>
        <p:nvPicPr>
          <p:cNvPr id="5" name="Picture 4" descr="skd188256sdc.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04374" y="4285250"/>
            <a:ext cx="982427" cy="841964"/>
          </a:xfrm>
          <a:prstGeom prst="rect">
            <a:avLst/>
          </a:prstGeom>
        </p:spPr>
      </p:pic>
      <p:grpSp>
        <p:nvGrpSpPr>
          <p:cNvPr id="6" name="Group 5"/>
          <p:cNvGrpSpPr/>
          <p:nvPr/>
        </p:nvGrpSpPr>
        <p:grpSpPr>
          <a:xfrm>
            <a:off x="1221221" y="4053236"/>
            <a:ext cx="822960" cy="822960"/>
            <a:chOff x="2120487" y="2298552"/>
            <a:chExt cx="822960" cy="822960"/>
          </a:xfrm>
        </p:grpSpPr>
        <p:sp>
          <p:nvSpPr>
            <p:cNvPr id="7" name="Arc 6"/>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8" name="Arc 7"/>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9" name="Arc 8"/>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nvGrpSpPr>
          <p:cNvPr id="10" name="Group 9"/>
          <p:cNvGrpSpPr/>
          <p:nvPr/>
        </p:nvGrpSpPr>
        <p:grpSpPr>
          <a:xfrm rot="5582228">
            <a:off x="6850365" y="3592043"/>
            <a:ext cx="822960" cy="822960"/>
            <a:chOff x="2120487" y="2298552"/>
            <a:chExt cx="822960" cy="822960"/>
          </a:xfrm>
        </p:grpSpPr>
        <p:sp>
          <p:nvSpPr>
            <p:cNvPr id="11" name="Arc 10"/>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2" name="Arc 11"/>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3" name="Arc 12"/>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sp>
        <p:nvSpPr>
          <p:cNvPr id="14" name="Cloud 13"/>
          <p:cNvSpPr/>
          <p:nvPr/>
        </p:nvSpPr>
        <p:spPr>
          <a:xfrm rot="2546939">
            <a:off x="4199451" y="3659575"/>
            <a:ext cx="822960" cy="822960"/>
          </a:xfrm>
          <a:prstGeom prst="cloud">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ight Arrow 14"/>
          <p:cNvSpPr/>
          <p:nvPr/>
        </p:nvSpPr>
        <p:spPr>
          <a:xfrm>
            <a:off x="2044203" y="4685411"/>
            <a:ext cx="5325563" cy="129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ight Arrow 25"/>
          <p:cNvSpPr/>
          <p:nvPr/>
        </p:nvSpPr>
        <p:spPr>
          <a:xfrm>
            <a:off x="2044181" y="5408879"/>
            <a:ext cx="5325563" cy="129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4" name="Group 73"/>
          <p:cNvGrpSpPr/>
          <p:nvPr/>
        </p:nvGrpSpPr>
        <p:grpSpPr>
          <a:xfrm>
            <a:off x="6675124" y="5315524"/>
            <a:ext cx="1974287" cy="935500"/>
            <a:chOff x="6675124" y="4858324"/>
            <a:chExt cx="1974287" cy="935500"/>
          </a:xfrm>
        </p:grpSpPr>
        <p:sp>
          <p:nvSpPr>
            <p:cNvPr id="39" name="Rectangle 38"/>
            <p:cNvSpPr/>
            <p:nvPr/>
          </p:nvSpPr>
          <p:spPr>
            <a:xfrm>
              <a:off x="6675124" y="5081304"/>
              <a:ext cx="988091" cy="400110"/>
            </a:xfrm>
            <a:prstGeom prst="rect">
              <a:avLst/>
            </a:prstGeom>
            <a:noFill/>
          </p:spPr>
          <p:txBody>
            <a:bodyPr wrap="none" lIns="91440" tIns="45720" rIns="91440" bIns="45720">
              <a:spAutoFit/>
            </a:bodyPr>
            <a:lstStyle/>
            <a:p>
              <a:pPr algn="ctr"/>
              <a:r>
                <a:rPr lang="en-US" sz="2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Decode</a:t>
              </a:r>
              <a:endParaRPr lang="en-US" sz="2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0" name="Left Brace 39"/>
            <p:cNvSpPr/>
            <p:nvPr/>
          </p:nvSpPr>
          <p:spPr>
            <a:xfrm>
              <a:off x="8103624" y="4858324"/>
              <a:ext cx="221934" cy="935500"/>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ectangle 40"/>
            <p:cNvSpPr/>
            <p:nvPr/>
          </p:nvSpPr>
          <p:spPr>
            <a:xfrm>
              <a:off x="7762600" y="5551129"/>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42" name="Rectangle 41"/>
            <p:cNvSpPr/>
            <p:nvPr/>
          </p:nvSpPr>
          <p:spPr>
            <a:xfrm>
              <a:off x="7985061" y="5551129"/>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43" name="Rectangle 42"/>
            <p:cNvSpPr/>
            <p:nvPr/>
          </p:nvSpPr>
          <p:spPr>
            <a:xfrm>
              <a:off x="8203473" y="5551129"/>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44" name="Rectangle 43"/>
            <p:cNvSpPr/>
            <p:nvPr/>
          </p:nvSpPr>
          <p:spPr>
            <a:xfrm>
              <a:off x="8430999" y="5557011"/>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grpSp>
      <p:grpSp>
        <p:nvGrpSpPr>
          <p:cNvPr id="72" name="Group 71"/>
          <p:cNvGrpSpPr/>
          <p:nvPr/>
        </p:nvGrpSpPr>
        <p:grpSpPr>
          <a:xfrm>
            <a:off x="2196256" y="5127214"/>
            <a:ext cx="182876" cy="202051"/>
            <a:chOff x="2196256" y="4670014"/>
            <a:chExt cx="182876" cy="202051"/>
          </a:xfrm>
        </p:grpSpPr>
        <p:sp>
          <p:nvSpPr>
            <p:cNvPr id="48" name="Rectangle 47"/>
            <p:cNvSpPr/>
            <p:nvPr/>
          </p:nvSpPr>
          <p:spPr>
            <a:xfrm>
              <a:off x="2196256" y="4670014"/>
              <a:ext cx="45719" cy="20205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241975" y="4670014"/>
              <a:ext cx="45719" cy="20205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287694" y="4670014"/>
              <a:ext cx="45719" cy="20205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333413" y="4670014"/>
              <a:ext cx="45719" cy="20205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7639452" y="5261881"/>
            <a:ext cx="1057329" cy="217261"/>
            <a:chOff x="7639452" y="4804681"/>
            <a:chExt cx="1057329" cy="217261"/>
          </a:xfrm>
        </p:grpSpPr>
        <p:sp>
          <p:nvSpPr>
            <p:cNvPr id="31" name="Rectangle 30"/>
            <p:cNvSpPr/>
            <p:nvPr/>
          </p:nvSpPr>
          <p:spPr>
            <a:xfrm>
              <a:off x="7639452" y="4814009"/>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32" name="Rectangle 31"/>
            <p:cNvSpPr/>
            <p:nvPr/>
          </p:nvSpPr>
          <p:spPr>
            <a:xfrm>
              <a:off x="7887671" y="4814009"/>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3" name="Rectangle 32"/>
            <p:cNvSpPr/>
            <p:nvPr/>
          </p:nvSpPr>
          <p:spPr>
            <a:xfrm>
              <a:off x="8157599" y="4814009"/>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4" name="Rectangle 33"/>
            <p:cNvSpPr/>
            <p:nvPr/>
          </p:nvSpPr>
          <p:spPr>
            <a:xfrm>
              <a:off x="8423762" y="4819891"/>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52" name="Rectangle 51"/>
            <p:cNvSpPr/>
            <p:nvPr/>
          </p:nvSpPr>
          <p:spPr>
            <a:xfrm>
              <a:off x="8651062" y="4814009"/>
              <a:ext cx="45719" cy="20205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8385280" y="4814009"/>
              <a:ext cx="45719" cy="20205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8103624" y="4819891"/>
              <a:ext cx="45719" cy="20205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857864" y="4819891"/>
              <a:ext cx="45719" cy="20205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rot="5400000">
              <a:off x="7875409" y="4905707"/>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8102448" y="4920917"/>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2196255" y="4389195"/>
            <a:ext cx="874290" cy="207754"/>
            <a:chOff x="2196255" y="4782895"/>
            <a:chExt cx="874290" cy="207754"/>
          </a:xfrm>
        </p:grpSpPr>
        <p:sp>
          <p:nvSpPr>
            <p:cNvPr id="65" name="Rectangle 64"/>
            <p:cNvSpPr/>
            <p:nvPr/>
          </p:nvSpPr>
          <p:spPr>
            <a:xfrm>
              <a:off x="2196255" y="4782895"/>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66" name="Rectangle 65"/>
            <p:cNvSpPr/>
            <p:nvPr/>
          </p:nvSpPr>
          <p:spPr>
            <a:xfrm>
              <a:off x="2418716" y="4782895"/>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67" name="Rectangle 66"/>
            <p:cNvSpPr/>
            <p:nvPr/>
          </p:nvSpPr>
          <p:spPr>
            <a:xfrm>
              <a:off x="2637128" y="4782895"/>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68" name="Rectangle 67"/>
            <p:cNvSpPr/>
            <p:nvPr/>
          </p:nvSpPr>
          <p:spPr>
            <a:xfrm>
              <a:off x="2852133" y="4788598"/>
              <a:ext cx="218412" cy="202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grpSp>
      <p:grpSp>
        <p:nvGrpSpPr>
          <p:cNvPr id="69" name="Group 68"/>
          <p:cNvGrpSpPr/>
          <p:nvPr/>
        </p:nvGrpSpPr>
        <p:grpSpPr>
          <a:xfrm>
            <a:off x="6456713" y="4398281"/>
            <a:ext cx="217858" cy="205749"/>
            <a:chOff x="6456713" y="4804681"/>
            <a:chExt cx="217858" cy="205749"/>
          </a:xfrm>
        </p:grpSpPr>
        <p:cxnSp>
          <p:nvCxnSpPr>
            <p:cNvPr id="70" name="Straight Connector 69"/>
            <p:cNvCxnSpPr/>
            <p:nvPr/>
          </p:nvCxnSpPr>
          <p:spPr>
            <a:xfrm rot="5400000">
              <a:off x="6573545" y="4909405"/>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6355687" y="4905707"/>
              <a:ext cx="20205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5" name="Date Placeholder 74"/>
          <p:cNvSpPr>
            <a:spLocks noGrp="1"/>
          </p:cNvSpPr>
          <p:nvPr>
            <p:ph type="dt" sz="half" idx="10"/>
          </p:nvPr>
        </p:nvSpPr>
        <p:spPr/>
        <p:txBody>
          <a:bodyPr/>
          <a:lstStyle/>
          <a:p>
            <a:fld id="{47A5A1F6-74FB-465F-A431-E20FFA6F3D4C}" type="datetime1">
              <a:rPr lang="en-US" smtClean="0"/>
              <a:t>6/30/2011</a:t>
            </a:fld>
            <a:endParaRPr lang="en-US"/>
          </a:p>
        </p:txBody>
      </p:sp>
      <p:sp>
        <p:nvSpPr>
          <p:cNvPr id="76" name="Slide Number Placeholder 75"/>
          <p:cNvSpPr>
            <a:spLocks noGrp="1"/>
          </p:cNvSpPr>
          <p:nvPr>
            <p:ph type="sldNum" sz="quarter" idx="12"/>
          </p:nvPr>
        </p:nvSpPr>
        <p:spPr/>
        <p:txBody>
          <a:bodyPr/>
          <a:lstStyle/>
          <a:p>
            <a:fld id="{7C637AA9-79EE-364E-83A1-F17AFD24879C}" type="slidenum">
              <a:rPr lang="en-US" smtClean="0"/>
              <a:pPr/>
              <a:t>7</a:t>
            </a:fld>
            <a:endParaRPr lang="en-US" dirty="0"/>
          </a:p>
        </p:txBody>
      </p:sp>
      <p:sp>
        <p:nvSpPr>
          <p:cNvPr id="77" name="Footer Placeholder 76"/>
          <p:cNvSpPr>
            <a:spLocks noGrp="1"/>
          </p:cNvSpPr>
          <p:nvPr>
            <p:ph type="ftr" sz="quarter" idx="11"/>
          </p:nvPr>
        </p:nvSpPr>
        <p:spPr/>
        <p:txBody>
          <a:bodyPr/>
          <a:lstStyle/>
          <a:p>
            <a:r>
              <a:rPr lang="en-US" smtClean="0"/>
              <a:t>Florida State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0 L 0.42882 0 " pathEditMode="relative" rAng="0" ptsTypes="AA">
                                      <p:cBhvr>
                                        <p:cTn id="6" dur="2000" fill="hold"/>
                                        <p:tgtEl>
                                          <p:spTgt spid="64"/>
                                        </p:tgtEl>
                                        <p:attrNameLst>
                                          <p:attrName>ppt_x</p:attrName>
                                          <p:attrName>ppt_y</p:attrName>
                                        </p:attrNameLst>
                                      </p:cBhvr>
                                      <p:rCtr x="214" y="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6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1094 0.00255 L 0.4665 0.00255 " pathEditMode="relative" ptsTypes="AA">
                                      <p:cBhvr>
                                        <p:cTn id="17" dur="2000" fill="hold"/>
                                        <p:tgtEl>
                                          <p:spTgt spid="72"/>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ipe(up)">
                                      <p:cBhvr>
                                        <p:cTn id="2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to Revisit this Problem</a:t>
            </a:r>
            <a:endParaRPr lang="en-US" dirty="0"/>
          </a:p>
        </p:txBody>
      </p:sp>
      <p:sp>
        <p:nvSpPr>
          <p:cNvPr id="3" name="Content Placeholder 2"/>
          <p:cNvSpPr>
            <a:spLocks noGrp="1"/>
          </p:cNvSpPr>
          <p:nvPr>
            <p:ph idx="1"/>
          </p:nvPr>
        </p:nvSpPr>
        <p:spPr>
          <a:xfrm>
            <a:off x="457199" y="1510047"/>
            <a:ext cx="8229601" cy="4525963"/>
          </a:xfrm>
        </p:spPr>
        <p:txBody>
          <a:bodyPr>
            <a:normAutofit/>
          </a:bodyPr>
          <a:lstStyle/>
          <a:p>
            <a:r>
              <a:rPr lang="en-US" dirty="0" smtClean="0"/>
              <a:t>Combining the two repair methods</a:t>
            </a:r>
            <a:endParaRPr lang="en-US" dirty="0"/>
          </a:p>
          <a:p>
            <a:pPr lvl="1"/>
            <a:r>
              <a:rPr lang="en-US" dirty="0" smtClean="0"/>
              <a:t>They are not mutually </a:t>
            </a:r>
            <a:r>
              <a:rPr lang="en-US" dirty="0" smtClean="0"/>
              <a:t>exclusive</a:t>
            </a:r>
            <a:endParaRPr lang="en-US" dirty="0" smtClean="0"/>
          </a:p>
        </p:txBody>
      </p:sp>
      <p:sp>
        <p:nvSpPr>
          <p:cNvPr id="5" name="Date Placeholder 4"/>
          <p:cNvSpPr>
            <a:spLocks noGrp="1"/>
          </p:cNvSpPr>
          <p:nvPr>
            <p:ph type="dt" sz="half" idx="10"/>
          </p:nvPr>
        </p:nvSpPr>
        <p:spPr/>
        <p:txBody>
          <a:bodyPr/>
          <a:lstStyle/>
          <a:p>
            <a:fld id="{3B56F4A0-166F-417A-AD98-459F83E9306F}" type="datetime1">
              <a:rPr lang="en-US" smtClean="0"/>
              <a:t>6/30/2011</a:t>
            </a:fld>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8</a:t>
            </a:fld>
            <a:endParaRPr lang="en-US" dirty="0"/>
          </a:p>
        </p:txBody>
      </p:sp>
      <p:sp>
        <p:nvSpPr>
          <p:cNvPr id="7" name="Footer Placeholder 6"/>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731261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to Revisit this Problem</a:t>
            </a:r>
            <a:endParaRPr lang="en-US" dirty="0"/>
          </a:p>
        </p:txBody>
      </p:sp>
      <p:sp>
        <p:nvSpPr>
          <p:cNvPr id="3" name="Content Placeholder 2"/>
          <p:cNvSpPr>
            <a:spLocks noGrp="1"/>
          </p:cNvSpPr>
          <p:nvPr>
            <p:ph idx="1"/>
          </p:nvPr>
        </p:nvSpPr>
        <p:spPr/>
        <p:txBody>
          <a:bodyPr>
            <a:normAutofit/>
          </a:bodyPr>
          <a:lstStyle/>
          <a:p>
            <a:r>
              <a:rPr lang="en-US" dirty="0" smtClean="0"/>
              <a:t>Using </a:t>
            </a:r>
            <a:r>
              <a:rPr lang="en-US" dirty="0" smtClean="0"/>
              <a:t>error estimator</a:t>
            </a:r>
          </a:p>
          <a:p>
            <a:pPr lvl="1"/>
            <a:r>
              <a:rPr lang="en-US" dirty="0" smtClean="0"/>
              <a:t>Determine the optimal repair method and repair parameters</a:t>
            </a:r>
          </a:p>
          <a:p>
            <a:pPr lvl="1"/>
            <a:r>
              <a:rPr lang="en-US" dirty="0" smtClean="0"/>
              <a:t>Error estimators were not available to earlier schemes</a:t>
            </a:r>
          </a:p>
          <a:p>
            <a:endParaRPr lang="en-US" dirty="0" smtClean="0"/>
          </a:p>
        </p:txBody>
      </p:sp>
      <p:sp>
        <p:nvSpPr>
          <p:cNvPr id="5" name="Date Placeholder 4"/>
          <p:cNvSpPr>
            <a:spLocks noGrp="1"/>
          </p:cNvSpPr>
          <p:nvPr>
            <p:ph type="dt" sz="half" idx="10"/>
          </p:nvPr>
        </p:nvSpPr>
        <p:spPr/>
        <p:txBody>
          <a:bodyPr/>
          <a:lstStyle/>
          <a:p>
            <a:fld id="{A3CDF24C-081C-4279-800E-EE0C174BB3B0}" type="datetime1">
              <a:rPr lang="en-US" smtClean="0"/>
              <a:t>6/30/2011</a:t>
            </a:fld>
            <a:endParaRPr lang="en-US"/>
          </a:p>
        </p:txBody>
      </p:sp>
      <p:sp>
        <p:nvSpPr>
          <p:cNvPr id="6" name="Slide Number Placeholder 5"/>
          <p:cNvSpPr>
            <a:spLocks noGrp="1"/>
          </p:cNvSpPr>
          <p:nvPr>
            <p:ph type="sldNum" sz="quarter" idx="12"/>
          </p:nvPr>
        </p:nvSpPr>
        <p:spPr/>
        <p:txBody>
          <a:bodyPr/>
          <a:lstStyle/>
          <a:p>
            <a:fld id="{7C637AA9-79EE-364E-83A1-F17AFD24879C}" type="slidenum">
              <a:rPr lang="en-US" smtClean="0"/>
              <a:pPr/>
              <a:t>9</a:t>
            </a:fld>
            <a:endParaRPr lang="en-US" dirty="0"/>
          </a:p>
        </p:txBody>
      </p:sp>
      <p:sp>
        <p:nvSpPr>
          <p:cNvPr id="7" name="Footer Placeholder 6"/>
          <p:cNvSpPr>
            <a:spLocks noGrp="1"/>
          </p:cNvSpPr>
          <p:nvPr>
            <p:ph type="ftr" sz="quarter" idx="11"/>
          </p:nvPr>
        </p:nvSpPr>
        <p:spPr/>
        <p:txBody>
          <a:bodyPr/>
          <a:lstStyle/>
          <a:p>
            <a:r>
              <a:rPr lang="en-US" smtClean="0"/>
              <a:t>Florida State University</a:t>
            </a:r>
            <a:endParaRPr lang="en-US" dirty="0"/>
          </a:p>
        </p:txBody>
      </p:sp>
    </p:spTree>
    <p:extLst>
      <p:ext uri="{BB962C8B-B14F-4D97-AF65-F5344CB8AC3E}">
        <p14:creationId xmlns:p14="http://schemas.microsoft.com/office/powerpoint/2010/main" xmlns="" val="3731261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3391</TotalTime>
  <Words>1791</Words>
  <Application>Microsoft Office PowerPoint</Application>
  <PresentationFormat>On-screen Show (4:3)</PresentationFormat>
  <Paragraphs>409</Paragraphs>
  <Slides>43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Equation</vt:lpstr>
      <vt:lpstr>Revisiting Partial Packet Recovery in 802.11 Wireless LANs</vt:lpstr>
      <vt:lpstr>Wireless Transmission</vt:lpstr>
      <vt:lpstr>Wireless Transmission</vt:lpstr>
      <vt:lpstr>Wireless Transmission</vt:lpstr>
      <vt:lpstr>Packet Recovery</vt:lpstr>
      <vt:lpstr>Partial Packet Recovery</vt:lpstr>
      <vt:lpstr>Partial Packet Recovery</vt:lpstr>
      <vt:lpstr>Motivations to Revisit this Problem</vt:lpstr>
      <vt:lpstr>Motivations to Revisit this Problem</vt:lpstr>
      <vt:lpstr>Motivations to Revisit this Problem</vt:lpstr>
      <vt:lpstr>Our Contribution</vt:lpstr>
      <vt:lpstr>Combining Block-retran and Error Correction</vt:lpstr>
      <vt:lpstr>Combining Block-retran and Error Correction</vt:lpstr>
      <vt:lpstr>Code block, interleaving, and checksum block</vt:lpstr>
      <vt:lpstr>Feedback of a Partial Packet</vt:lpstr>
      <vt:lpstr>TEC</vt:lpstr>
      <vt:lpstr>HEC and TEC</vt:lpstr>
      <vt:lpstr>HEC and TEC</vt:lpstr>
      <vt:lpstr>How do we know how corrupted the packet is?</vt:lpstr>
      <vt:lpstr>AMPS</vt:lpstr>
      <vt:lpstr>AMPS</vt:lpstr>
      <vt:lpstr>AMPS</vt:lpstr>
      <vt:lpstr>Selection of Repair Method</vt:lpstr>
      <vt:lpstr>Selection of Repair Method – Some simple rules first </vt:lpstr>
      <vt:lpstr>Selection of Repair Method</vt:lpstr>
      <vt:lpstr>Selection of Repair Method</vt:lpstr>
      <vt:lpstr>Selection of Repair Method</vt:lpstr>
      <vt:lpstr>The Decoding Time Budget </vt:lpstr>
      <vt:lpstr>Implementation</vt:lpstr>
      <vt:lpstr>Experiments</vt:lpstr>
      <vt:lpstr>Comparing with Other Drivers</vt:lpstr>
      <vt:lpstr>Experiment Setup </vt:lpstr>
      <vt:lpstr>Throughput Comparison</vt:lpstr>
      <vt:lpstr>Fine-grained Throughput Comparison</vt:lpstr>
      <vt:lpstr>Fine-grained Throughput Comparison</vt:lpstr>
      <vt:lpstr>Fine-grained Throughput Comparison</vt:lpstr>
      <vt:lpstr>Fine-grained Throughput Comparison</vt:lpstr>
      <vt:lpstr>CPU Load Comparison</vt:lpstr>
      <vt:lpstr>Repair Method Failure Ratio of Unite</vt:lpstr>
      <vt:lpstr>Throughput under Different CPU Time Constraint</vt:lpstr>
      <vt:lpstr>Measured CPU Load under Different CPU Constraint</vt:lpstr>
      <vt:lpstr>The Choice of Repair Method Under Different CPU Constraint</vt:lpstr>
      <vt:lpstr>Slide 43</vt:lpstr>
    </vt:vector>
  </TitlesOfParts>
  <Company>fsu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Partial Packet Recovery in 802.11 Wireless LANs</dc:title>
  <dc:creator>jin xie</dc:creator>
  <cp:lastModifiedBy>zhenghao</cp:lastModifiedBy>
  <cp:revision>55</cp:revision>
  <dcterms:created xsi:type="dcterms:W3CDTF">2011-06-20T23:17:54Z</dcterms:created>
  <dcterms:modified xsi:type="dcterms:W3CDTF">2011-06-30T20:21:40Z</dcterms:modified>
</cp:coreProperties>
</file>