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332" r:id="rId4"/>
    <p:sldId id="258" r:id="rId5"/>
    <p:sldId id="259" r:id="rId6"/>
    <p:sldId id="260" r:id="rId7"/>
    <p:sldId id="333" r:id="rId8"/>
    <p:sldId id="261" r:id="rId9"/>
    <p:sldId id="262" r:id="rId10"/>
    <p:sldId id="263" r:id="rId11"/>
    <p:sldId id="264" r:id="rId12"/>
    <p:sldId id="265" r:id="rId13"/>
    <p:sldId id="334" r:id="rId14"/>
    <p:sldId id="335" r:id="rId15"/>
    <p:sldId id="266" r:id="rId16"/>
    <p:sldId id="268" r:id="rId17"/>
    <p:sldId id="336" r:id="rId18"/>
    <p:sldId id="269" r:id="rId19"/>
    <p:sldId id="271" r:id="rId20"/>
    <p:sldId id="272" r:id="rId21"/>
    <p:sldId id="273" r:id="rId22"/>
    <p:sldId id="279" r:id="rId23"/>
    <p:sldId id="280" r:id="rId24"/>
    <p:sldId id="282" r:id="rId25"/>
    <p:sldId id="283" r:id="rId26"/>
    <p:sldId id="284" r:id="rId27"/>
    <p:sldId id="285" r:id="rId28"/>
    <p:sldId id="337" r:id="rId29"/>
    <p:sldId id="287" r:id="rId30"/>
    <p:sldId id="289" r:id="rId31"/>
    <p:sldId id="290" r:id="rId32"/>
    <p:sldId id="291" r:id="rId33"/>
    <p:sldId id="292" r:id="rId34"/>
    <p:sldId id="296" r:id="rId35"/>
    <p:sldId id="294" r:id="rId36"/>
    <p:sldId id="295" r:id="rId37"/>
    <p:sldId id="338" r:id="rId38"/>
    <p:sldId id="298" r:id="rId39"/>
    <p:sldId id="297" r:id="rId40"/>
    <p:sldId id="345" r:id="rId41"/>
    <p:sldId id="301" r:id="rId42"/>
    <p:sldId id="302" r:id="rId43"/>
    <p:sldId id="303" r:id="rId44"/>
    <p:sldId id="304" r:id="rId45"/>
    <p:sldId id="305" r:id="rId46"/>
    <p:sldId id="306" r:id="rId47"/>
    <p:sldId id="311" r:id="rId48"/>
    <p:sldId id="312" r:id="rId49"/>
    <p:sldId id="316" r:id="rId50"/>
    <p:sldId id="315" r:id="rId51"/>
    <p:sldId id="339" r:id="rId52"/>
    <p:sldId id="317" r:id="rId53"/>
    <p:sldId id="318" r:id="rId54"/>
    <p:sldId id="321" r:id="rId55"/>
    <p:sldId id="322" r:id="rId56"/>
    <p:sldId id="323" r:id="rId57"/>
    <p:sldId id="324" r:id="rId58"/>
    <p:sldId id="340" r:id="rId59"/>
    <p:sldId id="325" r:id="rId60"/>
    <p:sldId id="326" r:id="rId61"/>
    <p:sldId id="327" r:id="rId62"/>
    <p:sldId id="328" r:id="rId63"/>
    <p:sldId id="329" r:id="rId64"/>
    <p:sldId id="330" r:id="rId65"/>
    <p:sldId id="331" r:id="rId66"/>
    <p:sldId id="346" r:id="rId67"/>
    <p:sldId id="341" r:id="rId68"/>
    <p:sldId id="348" r:id="rId69"/>
    <p:sldId id="343" r:id="rId70"/>
    <p:sldId id="347"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146F8FB-B8E9-4539-83F9-F4A29207230E}" type="datetimeFigureOut">
              <a:rPr lang="en-US"/>
              <a:pPr>
                <a:defRPr/>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47172A-0B03-4AEC-8AF7-8EE64A653E37}" type="slidenum">
              <a:rPr lang="en-US"/>
              <a:pPr>
                <a:defRPr/>
              </a:pPr>
              <a:t>‹#›</a:t>
            </a:fld>
            <a:endParaRPr lang="en-US"/>
          </a:p>
        </p:txBody>
      </p:sp>
    </p:spTree>
    <p:extLst>
      <p:ext uri="{BB962C8B-B14F-4D97-AF65-F5344CB8AC3E}">
        <p14:creationId xmlns:p14="http://schemas.microsoft.com/office/powerpoint/2010/main" val="163351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(a). 57 is 00111001 -&gt; 11000110 -&gt; 11000111</a:t>
            </a:r>
          </a:p>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6DDAA8-2528-47A8-99FE-FE14D87F4480}"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383042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Find the index of the element that is closest to the value in $a2. 5.</a:t>
            </a:r>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70DA5-36A4-4F2F-B7CC-0214C4D53E8F}"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128761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0AC5AA-69E4-45CE-B8C2-4641EE788986}" type="datetime1">
              <a:rPr lang="en-US" smtClean="0"/>
              <a:pPr fontAlgn="base">
                <a:spcBef>
                  <a:spcPct val="0"/>
                </a:spcBef>
                <a:spcAft>
                  <a:spcPct val="0"/>
                </a:spcAft>
                <a:defRPr/>
              </a:pPr>
              <a:t>12/7/2015</a:t>
            </a:fld>
            <a:endParaRPr lang="en-US" smtClean="0"/>
          </a:p>
        </p:txBody>
      </p:sp>
      <p:sp>
        <p:nvSpPr>
          <p:cNvPr id="72707" name="Rectangle 1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week08-5.ppt</a:t>
            </a:r>
          </a:p>
        </p:txBody>
      </p:sp>
      <p:sp>
        <p:nvSpPr>
          <p:cNvPr id="43012"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44206-18ED-417F-BB45-C93935CC6CAD}" type="slidenum">
              <a:rPr lang="en-US" altLang="en-US" smtClean="0"/>
              <a:pPr>
                <a:spcBef>
                  <a:spcPct val="0"/>
                </a:spcBef>
              </a:pPr>
              <a:t>29</a:t>
            </a:fld>
            <a:endParaRPr lang="en-US" altLang="en-US" smtClean="0"/>
          </a:p>
        </p:txBody>
      </p:sp>
      <p:sp>
        <p:nvSpPr>
          <p:cNvPr id="43013" name="Rectangle 2"/>
          <p:cNvSpPr>
            <a:spLocks noGrp="1" noRot="1" noChangeAspect="1" noChangeArrowheads="1" noTextEdit="1"/>
          </p:cNvSpPr>
          <p:nvPr>
            <p:ph type="sldImg"/>
          </p:nvPr>
        </p:nvSpPr>
        <p:spPr bwMode="auto">
          <a:xfrm>
            <a:off x="1141413"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4"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22226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9FE9FC5-888E-43AF-8853-104A89CB9E21}" type="datetime1">
              <a:rPr lang="en-US" smtClean="0"/>
              <a:pPr fontAlgn="base">
                <a:spcBef>
                  <a:spcPct val="0"/>
                </a:spcBef>
                <a:spcAft>
                  <a:spcPct val="0"/>
                </a:spcAft>
                <a:defRPr/>
              </a:pPr>
              <a:t>12/7/2015</a:t>
            </a:fld>
            <a:endParaRPr lang="en-US" smtClean="0"/>
          </a:p>
        </p:txBody>
      </p:sp>
      <p:sp>
        <p:nvSpPr>
          <p:cNvPr id="73731" name="Rectangle 1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week08-5.ppt</a:t>
            </a:r>
          </a:p>
        </p:txBody>
      </p:sp>
      <p:sp>
        <p:nvSpPr>
          <p:cNvPr id="45060"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37A95-8110-4E4F-96A2-A73A1872C4F8}" type="slidenum">
              <a:rPr lang="en-US" altLang="en-US" smtClean="0"/>
              <a:pPr>
                <a:spcBef>
                  <a:spcPct val="0"/>
                </a:spcBef>
              </a:pPr>
              <a:t>30</a:t>
            </a:fld>
            <a:endParaRPr lang="en-US" altLang="en-US" smtClean="0"/>
          </a:p>
        </p:txBody>
      </p:sp>
      <p:sp>
        <p:nvSpPr>
          <p:cNvPr id="45061" name="Rectangle 2"/>
          <p:cNvSpPr>
            <a:spLocks noGrp="1" noRot="1" noChangeAspect="1" noChangeArrowheads="1" noTextEdit="1"/>
          </p:cNvSpPr>
          <p:nvPr>
            <p:ph type="sldImg"/>
          </p:nvPr>
        </p:nvSpPr>
        <p:spPr bwMode="auto">
          <a:xfrm>
            <a:off x="1141413"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2"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197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5C6E560-20DB-46CA-9D58-DD9EF186E4D2}" type="datetime1">
              <a:rPr lang="en-US" smtClean="0"/>
              <a:pPr fontAlgn="base">
                <a:spcBef>
                  <a:spcPct val="0"/>
                </a:spcBef>
                <a:spcAft>
                  <a:spcPct val="0"/>
                </a:spcAft>
                <a:defRPr/>
              </a:pPr>
              <a:t>12/7/2015</a:t>
            </a:fld>
            <a:endParaRPr lang="en-US" smtClean="0"/>
          </a:p>
        </p:txBody>
      </p:sp>
      <p:sp>
        <p:nvSpPr>
          <p:cNvPr id="74755" name="Rectangle 1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week08-5.ppt</a:t>
            </a:r>
          </a:p>
        </p:txBody>
      </p:sp>
      <p:sp>
        <p:nvSpPr>
          <p:cNvPr id="47108"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29D0AB-BA50-482E-B0E0-A5ED1672DC05}" type="slidenum">
              <a:rPr lang="en-US" altLang="en-US" smtClean="0"/>
              <a:pPr>
                <a:spcBef>
                  <a:spcPct val="0"/>
                </a:spcBef>
              </a:pPr>
              <a:t>31</a:t>
            </a:fld>
            <a:endParaRPr lang="en-US" altLang="en-US" smtClean="0"/>
          </a:p>
        </p:txBody>
      </p:sp>
      <p:sp>
        <p:nvSpPr>
          <p:cNvPr id="47109" name="Rectangle 2"/>
          <p:cNvSpPr>
            <a:spLocks noGrp="1" noRot="1" noChangeAspect="1" noChangeArrowheads="1" noTextEdit="1"/>
          </p:cNvSpPr>
          <p:nvPr>
            <p:ph type="sldImg"/>
          </p:nvPr>
        </p:nvSpPr>
        <p:spPr bwMode="auto">
          <a:xfrm>
            <a:off x="1141413"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0"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5331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632FE09-1CD9-48DC-94DE-C8CFC6F7F6E5}" type="datetime1">
              <a:rPr lang="en-US" smtClean="0"/>
              <a:pPr fontAlgn="base">
                <a:spcBef>
                  <a:spcPct val="0"/>
                </a:spcBef>
                <a:spcAft>
                  <a:spcPct val="0"/>
                </a:spcAft>
                <a:defRPr/>
              </a:pPr>
              <a:t>12/7/2015</a:t>
            </a:fld>
            <a:endParaRPr lang="en-US" smtClean="0"/>
          </a:p>
        </p:txBody>
      </p:sp>
      <p:sp>
        <p:nvSpPr>
          <p:cNvPr id="75779" name="Rectangle 1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week08-5.ppt</a:t>
            </a:r>
          </a:p>
        </p:txBody>
      </p:sp>
      <p:sp>
        <p:nvSpPr>
          <p:cNvPr id="49156"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C200F-0D60-49D3-AE58-2611B6AD2F62}" type="slidenum">
              <a:rPr lang="en-US" altLang="en-US" smtClean="0"/>
              <a:pPr>
                <a:spcBef>
                  <a:spcPct val="0"/>
                </a:spcBef>
              </a:pPr>
              <a:t>32</a:t>
            </a:fld>
            <a:endParaRPr lang="en-US" altLang="en-US" smtClean="0"/>
          </a:p>
        </p:txBody>
      </p:sp>
      <p:sp>
        <p:nvSpPr>
          <p:cNvPr id="49157" name="Rectangle 2"/>
          <p:cNvSpPr>
            <a:spLocks noGrp="1" noRot="1" noChangeAspect="1" noChangeArrowheads="1" noTextEdit="1"/>
          </p:cNvSpPr>
          <p:nvPr>
            <p:ph type="sldImg"/>
          </p:nvPr>
        </p:nvSpPr>
        <p:spPr bwMode="auto">
          <a:xfrm>
            <a:off x="1141413"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8"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6938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6FC9FEA-7F5A-445D-8E80-91B216B930DD}" type="datetime1">
              <a:rPr lang="en-US" smtClean="0"/>
              <a:pPr fontAlgn="base">
                <a:spcBef>
                  <a:spcPct val="0"/>
                </a:spcBef>
                <a:spcAft>
                  <a:spcPct val="0"/>
                </a:spcAft>
                <a:defRPr/>
              </a:pPr>
              <a:t>12/7/2015</a:t>
            </a:fld>
            <a:endParaRPr lang="en-US" smtClean="0"/>
          </a:p>
        </p:txBody>
      </p:sp>
      <p:sp>
        <p:nvSpPr>
          <p:cNvPr id="76803" name="Rectangle 12"/>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week08-5.ppt</a:t>
            </a:r>
          </a:p>
        </p:txBody>
      </p:sp>
      <p:sp>
        <p:nvSpPr>
          <p:cNvPr id="51204" name="Rectangle 1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8E4E46-A4E6-4E50-BB82-56C95F8CB07E}" type="slidenum">
              <a:rPr lang="en-US" altLang="en-US" smtClean="0"/>
              <a:pPr>
                <a:spcBef>
                  <a:spcPct val="0"/>
                </a:spcBef>
              </a:pPr>
              <a:t>33</a:t>
            </a:fld>
            <a:endParaRPr lang="en-US" altLang="en-US" smtClean="0"/>
          </a:p>
        </p:txBody>
      </p:sp>
      <p:sp>
        <p:nvSpPr>
          <p:cNvPr id="51205" name="Rectangle 2"/>
          <p:cNvSpPr>
            <a:spLocks noGrp="1" noRot="1" noChangeAspect="1" noChangeArrowheads="1" noTextEdit="1"/>
          </p:cNvSpPr>
          <p:nvPr>
            <p:ph type="sldImg"/>
          </p:nvPr>
        </p:nvSpPr>
        <p:spPr bwMode="auto">
          <a:xfrm>
            <a:off x="1141413" y="6873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7661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 b.</a:t>
            </a:r>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02C1D5-9CFB-4458-9335-64D2FF51E387}"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354233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c. lw: do add. beq: do sub.</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4D25A8-B6C8-4D9F-A234-CA194EE55459}"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296648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(a)</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779C85-02CE-4DB2-9AD0-E2F59D22E931}"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123215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 (d). It will be 0222222222…”</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D83D88-35BA-46F6-9A86-C4AD570BEEFF}"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155726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(b). 22.75-&gt;10110.11-&gt;1.011011 *2^4-&gt; 1 1000 0011 011011…</a:t>
            </a:r>
          </a:p>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3FCF83-0AE2-4E25-B7B2-66F9D2D7450C}"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376053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EAB408-C9E5-4FB6-994C-6F4ADE267C34}"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322904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b. </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C3540B-E807-4D33-BF5D-0E3865B9133B}"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58738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c.</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1D1399-6F05-4D58-8359-A15B1010BD53}"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301076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48C2DF-5DFF-4BC1-9E60-B65B7BA1E54F}" type="slidenum">
              <a:rPr lang="en-US" altLang="en-US" smtClean="0">
                <a:latin typeface="Calibri" panose="020F0502020204030204" pitchFamily="34" charset="0"/>
              </a:rPr>
              <a:pPr/>
              <a:t>68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375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28DE3DB-C810-4927-913B-6D37718955DA}" type="datetime1">
              <a:rPr lang="en-US" smtClean="0"/>
              <a:pPr fontAlgn="base">
                <a:spcBef>
                  <a:spcPct val="0"/>
                </a:spcBef>
                <a:spcAft>
                  <a:spcPct val="0"/>
                </a:spcAft>
                <a:defRPr/>
              </a:pPr>
              <a:t>12/7/2015</a:t>
            </a:fld>
            <a:endParaRPr lang="en-US" smtClean="0"/>
          </a:p>
        </p:txBody>
      </p:sp>
      <p:sp>
        <p:nvSpPr>
          <p:cNvPr id="645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a:t>
            </a:r>
          </a:p>
        </p:txBody>
      </p:sp>
      <p:sp>
        <p:nvSpPr>
          <p:cNvPr id="174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1D2A91-5313-47A7-BE3B-A4848CC890FD}"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367599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b. </a:t>
            </a:r>
          </a:p>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CD8011-8C86-4341-95DD-0DAB6E1A580E}"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96355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Answer: D. correct one:</a:t>
            </a:r>
          </a:p>
          <a:p>
            <a:r>
              <a:rPr lang="en-US" altLang="en-US" smtClean="0"/>
              <a:t>bgt $t0, $t1, L1</a:t>
            </a:r>
          </a:p>
          <a:p>
            <a:r>
              <a:rPr lang="en-US" altLang="en-US" smtClean="0"/>
              <a:t>sll $t2, $t0, 2</a:t>
            </a:r>
          </a:p>
          <a:p>
            <a:r>
              <a:rPr lang="en-US" altLang="en-US" smtClean="0"/>
              <a:t>add $t2, $t2, $s0</a:t>
            </a:r>
          </a:p>
          <a:p>
            <a:r>
              <a:rPr lang="en-US" altLang="en-US" smtClean="0"/>
              <a:t>sw $t1, 0($t2) </a:t>
            </a:r>
          </a:p>
          <a:p>
            <a:r>
              <a:rPr lang="en-US" altLang="en-US" smtClean="0"/>
              <a:t>j Exit</a:t>
            </a:r>
          </a:p>
          <a:p>
            <a:r>
              <a:rPr lang="en-US" altLang="en-US" smtClean="0"/>
              <a:t>L1:sll $t2, $t1, 2</a:t>
            </a:r>
          </a:p>
          <a:p>
            <a:r>
              <a:rPr lang="en-US" altLang="en-US" smtClean="0"/>
              <a:t>add $t2, $t2, $s0</a:t>
            </a:r>
          </a:p>
          <a:p>
            <a:r>
              <a:rPr lang="en-US" altLang="en-US" smtClean="0"/>
              <a:t>lw $t0, 0($t2) </a:t>
            </a:r>
          </a:p>
          <a:p>
            <a:r>
              <a:rPr lang="en-US" altLang="en-US" smtClean="0"/>
              <a:t>Exit:	 </a:t>
            </a:r>
          </a:p>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C5EAB-9FD7-441A-99F1-E09C1FC4BD9F}"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284912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Answer: a. </a:t>
            </a:r>
          </a:p>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C2C585-669A-4329-924B-8611D80003A0}"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94783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2AE3F58-9283-4F6B-B0EE-DDC18D43B65D}" type="datetime1">
              <a:rPr lang="en-US" smtClean="0"/>
              <a:pPr fontAlgn="base">
                <a:spcBef>
                  <a:spcPct val="0"/>
                </a:spcBef>
                <a:spcAft>
                  <a:spcPct val="0"/>
                </a:spcAft>
                <a:defRPr/>
              </a:pPr>
              <a:t>12/7/2015</a:t>
            </a:fld>
            <a:endParaRPr lang="en-US" smtClean="0"/>
          </a:p>
        </p:txBody>
      </p:sp>
      <p:sp>
        <p:nvSpPr>
          <p:cNvPr id="6554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week04-3.ppt</a:t>
            </a:r>
          </a:p>
        </p:txBody>
      </p:sp>
      <p:sp>
        <p:nvSpPr>
          <p:cNvPr id="276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ADBF8-AE6B-41B1-9F27-E38DBB03B48B}"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133371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E6744AA-24E9-492B-98C0-B9D7968AB5D5}" type="datetime1">
              <a:rPr lang="en-US" smtClean="0"/>
              <a:pPr fontAlgn="base">
                <a:spcBef>
                  <a:spcPct val="0"/>
                </a:spcBef>
                <a:spcAft>
                  <a:spcPct val="0"/>
                </a:spcAft>
                <a:defRPr/>
              </a:pPr>
              <a:t>12/7/2015</a:t>
            </a:fld>
            <a:endParaRPr lang="en-US" smtClean="0"/>
          </a:p>
        </p:txBody>
      </p:sp>
      <p:sp>
        <p:nvSpPr>
          <p:cNvPr id="665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week04-3.ppt</a:t>
            </a:r>
          </a:p>
        </p:txBody>
      </p:sp>
      <p:sp>
        <p:nvSpPr>
          <p:cNvPr id="307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C979A-230D-42BD-8E4B-6911F325359E}"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93320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4D00FBF-2CFF-483E-9F8B-F9744582E063}" type="datetime1">
              <a:rPr lang="en-US" smtClean="0"/>
              <a:pPr fontAlgn="base">
                <a:spcBef>
                  <a:spcPct val="0"/>
                </a:spcBef>
                <a:spcAft>
                  <a:spcPct val="0"/>
                </a:spcAft>
                <a:defRPr/>
              </a:pPr>
              <a:t>12/7/2015</a:t>
            </a:fld>
            <a:endParaRPr lang="en-US" smtClean="0"/>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CDA3100 week04-3.ppt</a:t>
            </a:r>
          </a:p>
        </p:txBody>
      </p:sp>
      <p:sp>
        <p:nvSpPr>
          <p:cNvPr id="32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24D7D3-0AC0-4B89-BA47-7FE5994E13A8}"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60100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3A9B33-F38A-428B-9E59-F13AEDF6076A}"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9CCC48-CA42-47BF-8738-454B35F0E0E9}" type="slidenum">
              <a:rPr lang="en-US"/>
              <a:pPr>
                <a:defRPr/>
              </a:pPr>
              <a:t>‹#›</a:t>
            </a:fld>
            <a:endParaRPr lang="en-US"/>
          </a:p>
        </p:txBody>
      </p:sp>
    </p:spTree>
    <p:extLst>
      <p:ext uri="{BB962C8B-B14F-4D97-AF65-F5344CB8AC3E}">
        <p14:creationId xmlns:p14="http://schemas.microsoft.com/office/powerpoint/2010/main" val="213143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87159-8344-4FD0-BC17-E6289EBAFDED}"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44E6B-1680-44A8-A959-2BCC04BD93C8}" type="slidenum">
              <a:rPr lang="en-US"/>
              <a:pPr>
                <a:defRPr/>
              </a:pPr>
              <a:t>‹#›</a:t>
            </a:fld>
            <a:endParaRPr lang="en-US"/>
          </a:p>
        </p:txBody>
      </p:sp>
    </p:spTree>
    <p:extLst>
      <p:ext uri="{BB962C8B-B14F-4D97-AF65-F5344CB8AC3E}">
        <p14:creationId xmlns:p14="http://schemas.microsoft.com/office/powerpoint/2010/main" val="38743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087DD5-7599-429F-BBF5-950144D4DA06}"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F9126-F73E-43C0-88DF-50142652D157}" type="slidenum">
              <a:rPr lang="en-US"/>
              <a:pPr>
                <a:defRPr/>
              </a:pPr>
              <a:t>‹#›</a:t>
            </a:fld>
            <a:endParaRPr lang="en-US"/>
          </a:p>
        </p:txBody>
      </p:sp>
    </p:spTree>
    <p:extLst>
      <p:ext uri="{BB962C8B-B14F-4D97-AF65-F5344CB8AC3E}">
        <p14:creationId xmlns:p14="http://schemas.microsoft.com/office/powerpoint/2010/main" val="22583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3322A9-4ACE-4B72-9CB6-B55760628A09}"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8A397F-999C-47A9-929E-2B774B308AA9}" type="slidenum">
              <a:rPr lang="en-US"/>
              <a:pPr>
                <a:defRPr/>
              </a:pPr>
              <a:t>‹#›</a:t>
            </a:fld>
            <a:endParaRPr lang="en-US"/>
          </a:p>
        </p:txBody>
      </p:sp>
    </p:spTree>
    <p:extLst>
      <p:ext uri="{BB962C8B-B14F-4D97-AF65-F5344CB8AC3E}">
        <p14:creationId xmlns:p14="http://schemas.microsoft.com/office/powerpoint/2010/main" val="269265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521ACC-2F02-48FA-AA3A-0A048E840B1C}" type="datetimeFigureOut">
              <a:rPr lang="en-US"/>
              <a:pPr>
                <a:defRPr/>
              </a:pPr>
              <a:t>12/7/2015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4AA232-83D5-4A9F-8DAE-EBF930412605}" type="slidenum">
              <a:rPr lang="en-US"/>
              <a:pPr>
                <a:defRPr/>
              </a:pPr>
              <a:t>‹#›</a:t>
            </a:fld>
            <a:endParaRPr lang="en-US"/>
          </a:p>
        </p:txBody>
      </p:sp>
    </p:spTree>
    <p:extLst>
      <p:ext uri="{BB962C8B-B14F-4D97-AF65-F5344CB8AC3E}">
        <p14:creationId xmlns:p14="http://schemas.microsoft.com/office/powerpoint/2010/main" val="8933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2E8757-96C3-40DB-83E8-542CF6E306C4}"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98F1D4-60F5-44CD-95F4-D8634472991A}" type="slidenum">
              <a:rPr lang="en-US"/>
              <a:pPr>
                <a:defRPr/>
              </a:pPr>
              <a:t>‹#›</a:t>
            </a:fld>
            <a:endParaRPr lang="en-US"/>
          </a:p>
        </p:txBody>
      </p:sp>
    </p:spTree>
    <p:extLst>
      <p:ext uri="{BB962C8B-B14F-4D97-AF65-F5344CB8AC3E}">
        <p14:creationId xmlns:p14="http://schemas.microsoft.com/office/powerpoint/2010/main" val="340856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C34ACF-A37B-4FB1-AF96-5F8DE9FB4AC5}" type="datetimeFigureOut">
              <a:rPr lang="en-US"/>
              <a:pPr>
                <a:defRPr/>
              </a:pPr>
              <a:t>12/7/2015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BBC52A-C2BE-4E93-977C-24126857BCC2}" type="slidenum">
              <a:rPr lang="en-US"/>
              <a:pPr>
                <a:defRPr/>
              </a:pPr>
              <a:t>‹#›</a:t>
            </a:fld>
            <a:endParaRPr lang="en-US"/>
          </a:p>
        </p:txBody>
      </p:sp>
    </p:spTree>
    <p:extLst>
      <p:ext uri="{BB962C8B-B14F-4D97-AF65-F5344CB8AC3E}">
        <p14:creationId xmlns:p14="http://schemas.microsoft.com/office/powerpoint/2010/main" val="283671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16EDEE-7FA3-44B0-9278-502E49B3F9AD}" type="datetimeFigureOut">
              <a:rPr lang="en-US"/>
              <a:pPr>
                <a:defRPr/>
              </a:pPr>
              <a:t>12/7/2015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004246-8783-45C6-9207-1767C5A8206E}" type="slidenum">
              <a:rPr lang="en-US"/>
              <a:pPr>
                <a:defRPr/>
              </a:pPr>
              <a:t>‹#›</a:t>
            </a:fld>
            <a:endParaRPr lang="en-US"/>
          </a:p>
        </p:txBody>
      </p:sp>
    </p:spTree>
    <p:extLst>
      <p:ext uri="{BB962C8B-B14F-4D97-AF65-F5344CB8AC3E}">
        <p14:creationId xmlns:p14="http://schemas.microsoft.com/office/powerpoint/2010/main" val="55416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5B20BB-94BD-4AA8-B789-FAC4FFD972BB}" type="datetimeFigureOut">
              <a:rPr lang="en-US"/>
              <a:pPr>
                <a:defRPr/>
              </a:pPr>
              <a:t>12/7/2015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1FAA84-D5CB-4E37-9C46-AF4556056570}" type="slidenum">
              <a:rPr lang="en-US"/>
              <a:pPr>
                <a:defRPr/>
              </a:pPr>
              <a:t>‹#›</a:t>
            </a:fld>
            <a:endParaRPr lang="en-US"/>
          </a:p>
        </p:txBody>
      </p:sp>
    </p:spTree>
    <p:extLst>
      <p:ext uri="{BB962C8B-B14F-4D97-AF65-F5344CB8AC3E}">
        <p14:creationId xmlns:p14="http://schemas.microsoft.com/office/powerpoint/2010/main" val="303330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6AAEB8-887D-4462-A5F5-05380EC1C8BE}"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AF5EE-0358-4153-8439-CC42D97EF44A}" type="slidenum">
              <a:rPr lang="en-US"/>
              <a:pPr>
                <a:defRPr/>
              </a:pPr>
              <a:t>‹#›</a:t>
            </a:fld>
            <a:endParaRPr lang="en-US"/>
          </a:p>
        </p:txBody>
      </p:sp>
    </p:spTree>
    <p:extLst>
      <p:ext uri="{BB962C8B-B14F-4D97-AF65-F5344CB8AC3E}">
        <p14:creationId xmlns:p14="http://schemas.microsoft.com/office/powerpoint/2010/main" val="422752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0CB9F0-08BA-4230-9139-57A8C13750F9}" type="datetimeFigureOut">
              <a:rPr lang="en-US"/>
              <a:pPr>
                <a:defRPr/>
              </a:pPr>
              <a:t>12/7/2015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DF8D0-5112-499A-9EAD-B7D7CF9F01D3}" type="slidenum">
              <a:rPr lang="en-US"/>
              <a:pPr>
                <a:defRPr/>
              </a:pPr>
              <a:t>‹#›</a:t>
            </a:fld>
            <a:endParaRPr lang="en-US"/>
          </a:p>
        </p:txBody>
      </p:sp>
    </p:spTree>
    <p:extLst>
      <p:ext uri="{BB962C8B-B14F-4D97-AF65-F5344CB8AC3E}">
        <p14:creationId xmlns:p14="http://schemas.microsoft.com/office/powerpoint/2010/main" val="11124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807DFB6-9072-4784-ACCA-D3ABFE855D03}" type="datetimeFigureOut">
              <a:rPr lang="en-US"/>
              <a:pPr>
                <a:defRPr/>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78A8587-B86D-4AA6-8A4D-A38D5A4558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smtClean="0"/>
              <a:t>Review</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MIPS Instruction Encoding</a:t>
            </a:r>
          </a:p>
        </p:txBody>
      </p:sp>
      <p:sp>
        <p:nvSpPr>
          <p:cNvPr id="14339" name="Content Placeholder 2"/>
          <p:cNvSpPr>
            <a:spLocks noGrp="1"/>
          </p:cNvSpPr>
          <p:nvPr>
            <p:ph idx="1"/>
          </p:nvPr>
        </p:nvSpPr>
        <p:spPr/>
        <p:txBody>
          <a:bodyPr/>
          <a:lstStyle/>
          <a:p>
            <a:pPr eaLnBrk="1" hangingPunct="1"/>
            <a:r>
              <a:rPr lang="en-US" altLang="en-US" smtClean="0"/>
              <a:t>Each MIPS instruction is exactly 32 bits</a:t>
            </a:r>
          </a:p>
          <a:p>
            <a:pPr lvl="1" eaLnBrk="1" hangingPunct="1"/>
            <a:r>
              <a:rPr lang="en-US" altLang="en-US" smtClean="0"/>
              <a:t>R-type (register type)</a:t>
            </a:r>
          </a:p>
          <a:p>
            <a:pPr lvl="1" eaLnBrk="1" hangingPunct="1"/>
            <a:r>
              <a:rPr lang="en-US" altLang="en-US" smtClean="0"/>
              <a:t>I-type (immediate type)</a:t>
            </a:r>
          </a:p>
          <a:p>
            <a:pPr lvl="1" eaLnBrk="1" hangingPunct="1"/>
            <a:r>
              <a:rPr lang="en-US" altLang="en-US" smtClean="0"/>
              <a:t>J-type (jump type)</a:t>
            </a:r>
          </a:p>
          <a:p>
            <a:pPr eaLnBrk="1" hangingPunct="1"/>
            <a:endParaRPr lang="en-US" altLang="en-US" smtClean="0"/>
          </a:p>
        </p:txBody>
      </p:sp>
      <p:grpSp>
        <p:nvGrpSpPr>
          <p:cNvPr id="14340" name="Group 4"/>
          <p:cNvGrpSpPr>
            <a:grpSpLocks/>
          </p:cNvGrpSpPr>
          <p:nvPr/>
        </p:nvGrpSpPr>
        <p:grpSpPr bwMode="auto">
          <a:xfrm>
            <a:off x="609600" y="3810000"/>
            <a:ext cx="6445250" cy="1379538"/>
            <a:chOff x="420" y="2891"/>
            <a:chExt cx="4060" cy="869"/>
          </a:xfrm>
        </p:grpSpPr>
        <p:grpSp>
          <p:nvGrpSpPr>
            <p:cNvPr id="14341" name="Group 5"/>
            <p:cNvGrpSpPr>
              <a:grpSpLocks/>
            </p:cNvGrpSpPr>
            <p:nvPr/>
          </p:nvGrpSpPr>
          <p:grpSpPr bwMode="auto">
            <a:xfrm>
              <a:off x="645" y="3171"/>
              <a:ext cx="3835" cy="213"/>
              <a:chOff x="645" y="3171"/>
              <a:chExt cx="3835" cy="213"/>
            </a:xfrm>
          </p:grpSpPr>
          <p:sp>
            <p:nvSpPr>
              <p:cNvPr id="14356" name="Rectangle 6"/>
              <p:cNvSpPr>
                <a:spLocks noChangeArrowheads="1"/>
              </p:cNvSpPr>
              <p:nvPr/>
            </p:nvSpPr>
            <p:spPr bwMode="auto">
              <a:xfrm>
                <a:off x="645" y="3171"/>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7" name="Rectangle 7"/>
              <p:cNvSpPr>
                <a:spLocks noChangeArrowheads="1"/>
              </p:cNvSpPr>
              <p:nvPr/>
            </p:nvSpPr>
            <p:spPr bwMode="auto">
              <a:xfrm>
                <a:off x="1284" y="3171"/>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8" name="Rectangle 8"/>
              <p:cNvSpPr>
                <a:spLocks noChangeArrowheads="1"/>
              </p:cNvSpPr>
              <p:nvPr/>
            </p:nvSpPr>
            <p:spPr bwMode="auto">
              <a:xfrm>
                <a:off x="1923" y="3171"/>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9" name="Rectangle 9"/>
              <p:cNvSpPr>
                <a:spLocks noChangeArrowheads="1"/>
              </p:cNvSpPr>
              <p:nvPr/>
            </p:nvSpPr>
            <p:spPr bwMode="auto">
              <a:xfrm>
                <a:off x="2562" y="3171"/>
                <a:ext cx="1918"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4342" name="Group 10"/>
            <p:cNvGrpSpPr>
              <a:grpSpLocks/>
            </p:cNvGrpSpPr>
            <p:nvPr/>
          </p:nvGrpSpPr>
          <p:grpSpPr bwMode="auto">
            <a:xfrm>
              <a:off x="645" y="2918"/>
              <a:ext cx="3835" cy="213"/>
              <a:chOff x="645" y="2918"/>
              <a:chExt cx="3835" cy="213"/>
            </a:xfrm>
          </p:grpSpPr>
          <p:sp>
            <p:nvSpPr>
              <p:cNvPr id="14350" name="Rectangle 11"/>
              <p:cNvSpPr>
                <a:spLocks noChangeArrowheads="1"/>
              </p:cNvSpPr>
              <p:nvPr/>
            </p:nvSpPr>
            <p:spPr bwMode="auto">
              <a:xfrm>
                <a:off x="645"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1" name="Rectangle 12"/>
              <p:cNvSpPr>
                <a:spLocks noChangeArrowheads="1"/>
              </p:cNvSpPr>
              <p:nvPr/>
            </p:nvSpPr>
            <p:spPr bwMode="auto">
              <a:xfrm>
                <a:off x="1284"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Rectangle 13"/>
              <p:cNvSpPr>
                <a:spLocks noChangeArrowheads="1"/>
              </p:cNvSpPr>
              <p:nvPr/>
            </p:nvSpPr>
            <p:spPr bwMode="auto">
              <a:xfrm>
                <a:off x="1923"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3" name="Rectangle 14"/>
              <p:cNvSpPr>
                <a:spLocks noChangeArrowheads="1"/>
              </p:cNvSpPr>
              <p:nvPr/>
            </p:nvSpPr>
            <p:spPr bwMode="auto">
              <a:xfrm>
                <a:off x="2562"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4" name="Rectangle 15"/>
              <p:cNvSpPr>
                <a:spLocks noChangeArrowheads="1"/>
              </p:cNvSpPr>
              <p:nvPr/>
            </p:nvSpPr>
            <p:spPr bwMode="auto">
              <a:xfrm>
                <a:off x="3202"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5" name="Rectangle 16"/>
              <p:cNvSpPr>
                <a:spLocks noChangeArrowheads="1"/>
              </p:cNvSpPr>
              <p:nvPr/>
            </p:nvSpPr>
            <p:spPr bwMode="auto">
              <a:xfrm>
                <a:off x="3841" y="2918"/>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4343" name="Group 17"/>
            <p:cNvGrpSpPr>
              <a:grpSpLocks/>
            </p:cNvGrpSpPr>
            <p:nvPr/>
          </p:nvGrpSpPr>
          <p:grpSpPr bwMode="auto">
            <a:xfrm>
              <a:off x="645" y="3424"/>
              <a:ext cx="3835" cy="213"/>
              <a:chOff x="645" y="3424"/>
              <a:chExt cx="3835" cy="213"/>
            </a:xfrm>
          </p:grpSpPr>
          <p:sp>
            <p:nvSpPr>
              <p:cNvPr id="14348" name="Rectangle 18"/>
              <p:cNvSpPr>
                <a:spLocks noChangeArrowheads="1"/>
              </p:cNvSpPr>
              <p:nvPr/>
            </p:nvSpPr>
            <p:spPr bwMode="auto">
              <a:xfrm>
                <a:off x="645" y="3424"/>
                <a:ext cx="639"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9" name="Rectangle 19"/>
              <p:cNvSpPr>
                <a:spLocks noChangeArrowheads="1"/>
              </p:cNvSpPr>
              <p:nvPr/>
            </p:nvSpPr>
            <p:spPr bwMode="auto">
              <a:xfrm>
                <a:off x="1284" y="3424"/>
                <a:ext cx="3196" cy="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14344" name="Group 20"/>
            <p:cNvGrpSpPr>
              <a:grpSpLocks/>
            </p:cNvGrpSpPr>
            <p:nvPr/>
          </p:nvGrpSpPr>
          <p:grpSpPr bwMode="auto">
            <a:xfrm>
              <a:off x="420" y="2891"/>
              <a:ext cx="4040" cy="869"/>
              <a:chOff x="420" y="2891"/>
              <a:chExt cx="4040" cy="869"/>
            </a:xfrm>
          </p:grpSpPr>
          <p:sp>
            <p:nvSpPr>
              <p:cNvPr id="14345" name="Rectangle 21"/>
              <p:cNvSpPr>
                <a:spLocks noChangeArrowheads="1"/>
              </p:cNvSpPr>
              <p:nvPr/>
            </p:nvSpPr>
            <p:spPr bwMode="auto">
              <a:xfrm>
                <a:off x="436" y="2891"/>
                <a:ext cx="4024"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marL="112713"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3200">
                    <a:solidFill>
                      <a:schemeClr val="tx1"/>
                    </a:solidFill>
                    <a:latin typeface="Calibri" panose="020F0502020204030204" pitchFamily="34" charset="0"/>
                  </a:defRPr>
                </a:lvl1pPr>
                <a:lvl2pPr marL="742950" indent="-28575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800">
                    <a:solidFill>
                      <a:schemeClr val="tx1"/>
                    </a:solidFill>
                    <a:latin typeface="Calibri" panose="020F0502020204030204" pitchFamily="34" charset="0"/>
                  </a:defRPr>
                </a:lvl2pPr>
                <a:lvl3pPr marL="11430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400">
                    <a:solidFill>
                      <a:schemeClr val="tx1"/>
                    </a:solidFill>
                    <a:latin typeface="Calibri" panose="020F0502020204030204" pitchFamily="34" charset="0"/>
                  </a:defRPr>
                </a:lvl3pPr>
                <a:lvl4pPr marL="16002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4pPr>
                <a:lvl5pPr marL="20574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9pPr>
              </a:lstStyle>
              <a:p>
                <a:pPr eaLnBrk="1" hangingPunct="1">
                  <a:lnSpc>
                    <a:spcPts val="2700"/>
                  </a:lnSpc>
                  <a:spcBef>
                    <a:spcPts val="600"/>
                  </a:spcBef>
                  <a:spcAft>
                    <a:spcPts val="600"/>
                  </a:spcAft>
                  <a:buFontTx/>
                  <a:buNone/>
                </a:pPr>
                <a:r>
                  <a:rPr lang="en-US" altLang="zh-TW" sz="1800" b="1">
                    <a:solidFill>
                      <a:srgbClr val="000000"/>
                    </a:solidFill>
                    <a:latin typeface="Courier New" panose="02070309020205020404" pitchFamily="49" charset="0"/>
                  </a:rPr>
                  <a:t>	  op	  rs	  rt	  rd	shamt	funct</a:t>
                </a:r>
              </a:p>
            </p:txBody>
          </p:sp>
          <p:sp>
            <p:nvSpPr>
              <p:cNvPr id="14346" name="Rectangle 22"/>
              <p:cNvSpPr>
                <a:spLocks noChangeArrowheads="1"/>
              </p:cNvSpPr>
              <p:nvPr/>
            </p:nvSpPr>
            <p:spPr bwMode="auto">
              <a:xfrm>
                <a:off x="420" y="3120"/>
                <a:ext cx="3701"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marL="112713"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3200">
                    <a:solidFill>
                      <a:schemeClr val="tx1"/>
                    </a:solidFill>
                    <a:latin typeface="Calibri" panose="020F0502020204030204" pitchFamily="34" charset="0"/>
                  </a:defRPr>
                </a:lvl1pPr>
                <a:lvl2pPr marL="742950" indent="-28575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800">
                    <a:solidFill>
                      <a:schemeClr val="tx1"/>
                    </a:solidFill>
                    <a:latin typeface="Calibri" panose="020F0502020204030204" pitchFamily="34" charset="0"/>
                  </a:defRPr>
                </a:lvl2pPr>
                <a:lvl3pPr marL="11430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400">
                    <a:solidFill>
                      <a:schemeClr val="tx1"/>
                    </a:solidFill>
                    <a:latin typeface="Calibri" panose="020F0502020204030204" pitchFamily="34" charset="0"/>
                  </a:defRPr>
                </a:lvl3pPr>
                <a:lvl4pPr marL="16002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4pPr>
                <a:lvl5pPr marL="20574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9pPr>
              </a:lstStyle>
              <a:p>
                <a:pPr eaLnBrk="1" hangingPunct="1">
                  <a:lnSpc>
                    <a:spcPts val="2700"/>
                  </a:lnSpc>
                  <a:spcBef>
                    <a:spcPts val="600"/>
                  </a:spcBef>
                  <a:spcAft>
                    <a:spcPts val="600"/>
                  </a:spcAft>
                  <a:buFontTx/>
                  <a:buNone/>
                </a:pPr>
                <a:r>
                  <a:rPr lang="en-US" altLang="zh-TW" sz="1800" b="1">
                    <a:solidFill>
                      <a:srgbClr val="000000"/>
                    </a:solidFill>
                    <a:latin typeface="Courier New" panose="02070309020205020404" pitchFamily="49" charset="0"/>
                  </a:rPr>
                  <a:t>	  op	  rs	  rt	  16 bit address or constant</a:t>
                </a:r>
                <a:br>
                  <a:rPr lang="en-US" altLang="zh-TW" sz="1800" b="1">
                    <a:solidFill>
                      <a:srgbClr val="000000"/>
                    </a:solidFill>
                    <a:latin typeface="Courier New" panose="02070309020205020404" pitchFamily="49" charset="0"/>
                  </a:rPr>
                </a:br>
                <a:endParaRPr lang="en-US" altLang="zh-TW" sz="1800" b="1">
                  <a:solidFill>
                    <a:srgbClr val="000000"/>
                  </a:solidFill>
                  <a:latin typeface="Courier New" panose="02070309020205020404" pitchFamily="49" charset="0"/>
                </a:endParaRPr>
              </a:p>
            </p:txBody>
          </p:sp>
          <p:sp>
            <p:nvSpPr>
              <p:cNvPr id="14347" name="Rectangle 23"/>
              <p:cNvSpPr>
                <a:spLocks noChangeArrowheads="1"/>
              </p:cNvSpPr>
              <p:nvPr/>
            </p:nvSpPr>
            <p:spPr bwMode="auto">
              <a:xfrm>
                <a:off x="420" y="3373"/>
                <a:ext cx="3062"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9050" tIns="26988" rIns="19050" bIns="26988"/>
              <a:lstStyle>
                <a:lvl1pPr marL="112713"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3200">
                    <a:solidFill>
                      <a:schemeClr val="tx1"/>
                    </a:solidFill>
                    <a:latin typeface="Calibri" panose="020F0502020204030204" pitchFamily="34" charset="0"/>
                  </a:defRPr>
                </a:lvl1pPr>
                <a:lvl2pPr marL="742950" indent="-28575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800">
                    <a:solidFill>
                      <a:schemeClr val="tx1"/>
                    </a:solidFill>
                    <a:latin typeface="Calibri" panose="020F0502020204030204" pitchFamily="34" charset="0"/>
                  </a:defRPr>
                </a:lvl2pPr>
                <a:lvl3pPr marL="11430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400">
                    <a:solidFill>
                      <a:schemeClr val="tx1"/>
                    </a:solidFill>
                    <a:latin typeface="Calibri" panose="020F0502020204030204" pitchFamily="34" charset="0"/>
                  </a:defRPr>
                </a:lvl3pPr>
                <a:lvl4pPr marL="16002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4pPr>
                <a:lvl5pPr marL="2057400" indent="-228600" defTabSz="904875">
                  <a:spcBef>
                    <a:spcPct val="20000"/>
                  </a:spcBef>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5pPr>
                <a:lvl6pPr marL="25146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6pPr>
                <a:lvl7pPr marL="29718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7pPr>
                <a:lvl8pPr marL="34290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8pPr>
                <a:lvl9pPr marL="3886200" indent="-228600" defTabSz="904875" eaLnBrk="0" fontAlgn="base" hangingPunct="0">
                  <a:spcBef>
                    <a:spcPct val="20000"/>
                  </a:spcBef>
                  <a:spcAft>
                    <a:spcPct val="0"/>
                  </a:spcAft>
                  <a:buFont typeface="Arial" panose="020B0604020202020204" pitchFamily="34" charset="0"/>
                  <a:buChar char="»"/>
                  <a:tabLst>
                    <a:tab pos="452438" algn="l"/>
                    <a:tab pos="1520825" algn="l"/>
                    <a:tab pos="2540000" algn="l"/>
                    <a:tab pos="3557588" algn="l"/>
                    <a:tab pos="4638675" algn="l"/>
                    <a:tab pos="5594350" algn="l"/>
                  </a:tabLst>
                  <a:defRPr sz="2000">
                    <a:solidFill>
                      <a:schemeClr val="tx1"/>
                    </a:solidFill>
                    <a:latin typeface="Calibri" panose="020F0502020204030204" pitchFamily="34" charset="0"/>
                  </a:defRPr>
                </a:lvl9pPr>
              </a:lstStyle>
              <a:p>
                <a:pPr eaLnBrk="1" hangingPunct="1">
                  <a:lnSpc>
                    <a:spcPts val="2700"/>
                  </a:lnSpc>
                  <a:spcBef>
                    <a:spcPts val="600"/>
                  </a:spcBef>
                  <a:spcAft>
                    <a:spcPts val="600"/>
                  </a:spcAft>
                  <a:buFontTx/>
                  <a:buNone/>
                </a:pPr>
                <a:r>
                  <a:rPr lang="en-US" altLang="zh-TW" sz="1800" b="1">
                    <a:solidFill>
                      <a:srgbClr val="000000"/>
                    </a:solidFill>
                    <a:latin typeface="Courier New" panose="02070309020205020404" pitchFamily="49" charset="0"/>
                  </a:rPr>
                  <a:t>	  op	  	  26 bit address</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MIPS Coding</a:t>
            </a:r>
          </a:p>
        </p:txBody>
      </p:sp>
      <p:sp>
        <p:nvSpPr>
          <p:cNvPr id="15363" name="Content Placeholder 2"/>
          <p:cNvSpPr>
            <a:spLocks noGrp="1"/>
          </p:cNvSpPr>
          <p:nvPr>
            <p:ph idx="1"/>
          </p:nvPr>
        </p:nvSpPr>
        <p:spPr/>
        <p:txBody>
          <a:bodyPr/>
          <a:lstStyle/>
          <a:p>
            <a:pPr eaLnBrk="1" hangingPunct="1"/>
            <a:r>
              <a:rPr lang="en-US" altLang="en-US" smtClean="0"/>
              <a:t>If else. Assume f to h are in $s0 to $s4.</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6214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3282950"/>
            <a:ext cx="72421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p:txBody>
          <a:bodyPr/>
          <a:lstStyle/>
          <a:p>
            <a:pPr>
              <a:defRPr/>
            </a:pPr>
            <a:fld id="{0A3EA93C-EE97-404F-8C27-4963E958A997}" type="datetime1">
              <a:rPr lang="en-US"/>
              <a:pPr>
                <a:defRPr/>
              </a:pPr>
              <a:t>12/7/2015</a:t>
            </a:fld>
            <a:endParaRPr lang="en-US"/>
          </a:p>
        </p:txBody>
      </p:sp>
      <p:sp>
        <p:nvSpPr>
          <p:cNvPr id="30723" name="Footer Placeholder 4"/>
          <p:cNvSpPr>
            <a:spLocks noGrp="1"/>
          </p:cNvSpPr>
          <p:nvPr>
            <p:ph type="ftr" sz="quarter" idx="11"/>
          </p:nvPr>
        </p:nvSpPr>
        <p:spPr/>
        <p:txBody>
          <a:bodyPr/>
          <a:lstStyle/>
          <a:p>
            <a:pPr>
              <a:defRPr/>
            </a:pPr>
            <a:r>
              <a:rPr lang="en-US"/>
              <a:t>week04-3.ppt</a:t>
            </a:r>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523BEF-EA10-4E08-9A0B-15C1F60D6741}"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
        <p:nvSpPr>
          <p:cNvPr id="16389" name="Rectangle 2"/>
          <p:cNvSpPr>
            <a:spLocks noGrp="1" noChangeArrowheads="1"/>
          </p:cNvSpPr>
          <p:nvPr>
            <p:ph type="title"/>
          </p:nvPr>
        </p:nvSpPr>
        <p:spPr/>
        <p:txBody>
          <a:bodyPr/>
          <a:lstStyle/>
          <a:p>
            <a:pPr eaLnBrk="1" hangingPunct="1"/>
            <a:r>
              <a:rPr lang="en-US" altLang="en-US" sz="4000" smtClean="0"/>
              <a:t>while loop</a:t>
            </a:r>
          </a:p>
        </p:txBody>
      </p:sp>
      <p:sp>
        <p:nvSpPr>
          <p:cNvPr id="16390" name="Rectangle 3"/>
          <p:cNvSpPr>
            <a:spLocks noGrp="1" noChangeArrowheads="1"/>
          </p:cNvSpPr>
          <p:nvPr>
            <p:ph type="body" idx="1"/>
          </p:nvPr>
        </p:nvSpPr>
        <p:spPr>
          <a:xfrm>
            <a:off x="414338" y="1198563"/>
            <a:ext cx="8469312" cy="4897437"/>
          </a:xfrm>
        </p:spPr>
        <p:txBody>
          <a:bodyPr/>
          <a:lstStyle/>
          <a:p>
            <a:pPr eaLnBrk="1" hangingPunct="1"/>
            <a:r>
              <a:rPr lang="en-US" altLang="en-US" smtClean="0"/>
              <a:t>Assume that i and k correspond to registers $s3 and $s5 and base array save is in $s6</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buFontTx/>
              <a:buNone/>
            </a:pPr>
            <a:endParaRPr lang="en-US" altLang="en-US" smtClean="0"/>
          </a:p>
        </p:txBody>
      </p:sp>
      <p:pic>
        <p:nvPicPr>
          <p:cNvPr id="163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2679700"/>
            <a:ext cx="35083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200" y="2319338"/>
            <a:ext cx="45513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3730625"/>
            <a:ext cx="7761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Problem</a:t>
            </a:r>
          </a:p>
        </p:txBody>
      </p:sp>
      <p:sp>
        <p:nvSpPr>
          <p:cNvPr id="3" name="Content Placeholder 2"/>
          <p:cNvSpPr>
            <a:spLocks noGrp="1"/>
          </p:cNvSpPr>
          <p:nvPr>
            <p:ph idx="1"/>
          </p:nvPr>
        </p:nvSpPr>
        <p:spPr/>
        <p:txBody>
          <a:bodyPr/>
          <a:lstStyle/>
          <a:p>
            <a:pPr marL="0">
              <a:buFont typeface="Arial" charset="0"/>
              <a:buNone/>
              <a:defRPr/>
            </a:pPr>
            <a:r>
              <a:rPr lang="en-US" sz="2000" dirty="0" smtClean="0"/>
              <a:t>If $t0 is holding 0, $t1 is holding 1, what will be the value stored in $t2 after the following instructions?</a:t>
            </a:r>
          </a:p>
          <a:p>
            <a:pPr>
              <a:buFont typeface="Arial" charset="0"/>
              <a:buNone/>
              <a:defRPr/>
            </a:pPr>
            <a:r>
              <a:rPr lang="en-US" sz="2000" dirty="0" smtClean="0"/>
              <a:t>		</a:t>
            </a:r>
            <a:r>
              <a:rPr lang="en-US" sz="2000" dirty="0" err="1" smtClean="0"/>
              <a:t>srl</a:t>
            </a:r>
            <a:r>
              <a:rPr lang="en-US" sz="2000" dirty="0" smtClean="0"/>
              <a:t> $t1, $t1, 1</a:t>
            </a:r>
          </a:p>
          <a:p>
            <a:pPr>
              <a:buFont typeface="Arial" charset="0"/>
              <a:buNone/>
              <a:defRPr/>
            </a:pPr>
            <a:r>
              <a:rPr lang="en-US" sz="2000" dirty="0" smtClean="0"/>
              <a:t>		</a:t>
            </a:r>
            <a:r>
              <a:rPr lang="en-US" sz="2000" dirty="0" err="1" smtClean="0"/>
              <a:t>bne</a:t>
            </a:r>
            <a:r>
              <a:rPr lang="en-US" sz="2000" dirty="0" smtClean="0"/>
              <a:t> $t0, $t1, L1</a:t>
            </a:r>
          </a:p>
          <a:p>
            <a:pPr>
              <a:buFont typeface="Arial" charset="0"/>
              <a:buNone/>
              <a:defRPr/>
            </a:pPr>
            <a:r>
              <a:rPr lang="en-US" sz="2000" dirty="0" smtClean="0"/>
              <a:t>		</a:t>
            </a:r>
            <a:r>
              <a:rPr lang="en-US" sz="2000" dirty="0" err="1" smtClean="0"/>
              <a:t>addi</a:t>
            </a:r>
            <a:r>
              <a:rPr lang="en-US" sz="2000" dirty="0" smtClean="0"/>
              <a:t> $t2, $t0, 1</a:t>
            </a:r>
          </a:p>
          <a:p>
            <a:pPr>
              <a:buFont typeface="Arial" charset="0"/>
              <a:buNone/>
              <a:defRPr/>
            </a:pPr>
            <a:r>
              <a:rPr lang="en-US" sz="2000" dirty="0" smtClean="0"/>
              <a:t>L1:		</a:t>
            </a:r>
            <a:r>
              <a:rPr lang="en-US" sz="2000" dirty="0" err="1" smtClean="0"/>
              <a:t>addi</a:t>
            </a:r>
            <a:r>
              <a:rPr lang="en-US" sz="2000" dirty="0" smtClean="0"/>
              <a:t> $t2, $t0, 2</a:t>
            </a:r>
          </a:p>
          <a:p>
            <a:pPr>
              <a:buFont typeface="Arial" charset="0"/>
              <a:buNone/>
              <a:defRPr/>
            </a:pPr>
            <a:r>
              <a:rPr lang="en-US" sz="2000" dirty="0" smtClean="0"/>
              <a:t> </a:t>
            </a:r>
          </a:p>
          <a:p>
            <a:pPr>
              <a:buFont typeface="Arial" charset="0"/>
              <a:buNone/>
              <a:defRPr/>
            </a:pPr>
            <a:r>
              <a:rPr lang="en-US" sz="2000" dirty="0" smtClean="0"/>
              <a:t>(a) 1. </a:t>
            </a:r>
          </a:p>
          <a:p>
            <a:pPr>
              <a:buFont typeface="Arial" charset="0"/>
              <a:buNone/>
              <a:defRPr/>
            </a:pPr>
            <a:r>
              <a:rPr lang="en-US" sz="2000" dirty="0" smtClean="0"/>
              <a:t>(b) 2. </a:t>
            </a:r>
          </a:p>
          <a:p>
            <a:pPr>
              <a:buFont typeface="Arial" charset="0"/>
              <a:buNone/>
              <a:defRPr/>
            </a:pPr>
            <a:r>
              <a:rPr lang="en-US" sz="2000" dirty="0" smtClean="0"/>
              <a:t>(c) 3.</a:t>
            </a:r>
          </a:p>
          <a:p>
            <a:pPr>
              <a:buFont typeface="Arial" charset="0"/>
              <a:buNone/>
              <a:defRPr/>
            </a:pPr>
            <a:r>
              <a:rPr lang="en-US" sz="2000" dirty="0" smtClean="0"/>
              <a:t>(d) None of the above.</a:t>
            </a: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810000" cy="5668963"/>
          </a:xfrm>
        </p:spPr>
        <p:txBody>
          <a:bodyPr/>
          <a:lstStyle/>
          <a:p>
            <a:pPr>
              <a:buFont typeface="Arial" charset="0"/>
              <a:buNone/>
              <a:defRPr/>
            </a:pPr>
            <a:r>
              <a:rPr lang="en-US" sz="1800" dirty="0" smtClean="0"/>
              <a:t>Consider the following C code</a:t>
            </a:r>
          </a:p>
          <a:p>
            <a:pPr>
              <a:buFont typeface="Arial" charset="0"/>
              <a:buNone/>
              <a:defRPr/>
            </a:pPr>
            <a:r>
              <a:rPr lang="en-US" sz="1800" dirty="0" smtClean="0"/>
              <a:t>	if (a &gt; b)</a:t>
            </a:r>
          </a:p>
          <a:p>
            <a:pPr>
              <a:buFont typeface="Arial" charset="0"/>
              <a:buNone/>
              <a:defRPr/>
            </a:pPr>
            <a:r>
              <a:rPr lang="en-US" sz="1800" dirty="0" smtClean="0"/>
              <a:t>		a = A[b];</a:t>
            </a:r>
          </a:p>
          <a:p>
            <a:pPr>
              <a:buFont typeface="Arial" charset="0"/>
              <a:buNone/>
              <a:defRPr/>
            </a:pPr>
            <a:r>
              <a:rPr lang="en-US" sz="1800" dirty="0" smtClean="0"/>
              <a:t>	else</a:t>
            </a:r>
          </a:p>
          <a:p>
            <a:pPr>
              <a:buFont typeface="Arial" charset="0"/>
              <a:buNone/>
              <a:defRPr/>
            </a:pPr>
            <a:r>
              <a:rPr lang="en-US" sz="1800" dirty="0" smtClean="0"/>
              <a:t>		A[a] = b;</a:t>
            </a:r>
          </a:p>
          <a:p>
            <a:pPr marL="0">
              <a:buFont typeface="Arial" charset="0"/>
              <a:buNone/>
              <a:defRPr/>
            </a:pPr>
            <a:r>
              <a:rPr lang="en-US" sz="1800" dirty="0" smtClean="0"/>
              <a:t>where A is an integer array. Which of the following correctly implements the code above, assume a is in $t0, b is in $t1, and the starting address of A is in $s0? (</a:t>
            </a:r>
            <a:r>
              <a:rPr lang="en-US" sz="1800" dirty="0" err="1" smtClean="0"/>
              <a:t>bgt</a:t>
            </a:r>
            <a:r>
              <a:rPr lang="en-US" sz="1800" dirty="0" smtClean="0"/>
              <a:t> is “branch if greater than.”)</a:t>
            </a:r>
          </a:p>
          <a:p>
            <a:pPr>
              <a:buFont typeface="Arial" charset="0"/>
              <a:buNone/>
              <a:defRPr/>
            </a:pPr>
            <a:r>
              <a:rPr lang="en-US" sz="1800" dirty="0" smtClean="0"/>
              <a:t> </a:t>
            </a:r>
          </a:p>
          <a:p>
            <a:pPr>
              <a:buFont typeface="Arial" charset="0"/>
              <a:buNone/>
              <a:defRPr/>
            </a:pPr>
            <a:r>
              <a:rPr lang="en-US" sz="1800" dirty="0" smtClean="0"/>
              <a:t>(a)</a:t>
            </a:r>
          </a:p>
          <a:p>
            <a:pPr>
              <a:buFont typeface="Arial" charset="0"/>
              <a:buNone/>
              <a:defRPr/>
            </a:pPr>
            <a:r>
              <a:rPr lang="en-US" sz="1800" dirty="0" smtClean="0"/>
              <a:t>		</a:t>
            </a:r>
            <a:r>
              <a:rPr lang="en-US" sz="1800" dirty="0" err="1" smtClean="0"/>
              <a:t>bgt</a:t>
            </a:r>
            <a:r>
              <a:rPr lang="en-US" sz="1800" dirty="0" smtClean="0"/>
              <a:t> $t0, $t1, L1</a:t>
            </a:r>
          </a:p>
          <a:p>
            <a:pPr>
              <a:buFont typeface="Arial" charset="0"/>
              <a:buNone/>
              <a:defRPr/>
            </a:pPr>
            <a:r>
              <a:rPr lang="en-US" sz="1800" dirty="0" smtClean="0"/>
              <a:t>		add $t2, $t0, $s0</a:t>
            </a:r>
          </a:p>
          <a:p>
            <a:pPr>
              <a:buFont typeface="Arial" charset="0"/>
              <a:buNone/>
              <a:defRPr/>
            </a:pPr>
            <a:r>
              <a:rPr lang="en-US" sz="1800" dirty="0" smtClean="0"/>
              <a:t>		</a:t>
            </a:r>
            <a:r>
              <a:rPr lang="en-US" sz="1800" dirty="0" err="1" smtClean="0"/>
              <a:t>lw</a:t>
            </a:r>
            <a:r>
              <a:rPr lang="en-US" sz="1800" dirty="0" smtClean="0"/>
              <a:t> $t1, 0($t2) </a:t>
            </a:r>
          </a:p>
          <a:p>
            <a:pPr>
              <a:buFont typeface="Arial" charset="0"/>
              <a:buNone/>
              <a:defRPr/>
            </a:pPr>
            <a:r>
              <a:rPr lang="en-US" sz="1800" dirty="0" smtClean="0"/>
              <a:t>L1:		add $t2, $t1, $s0</a:t>
            </a:r>
          </a:p>
          <a:p>
            <a:pPr>
              <a:buFont typeface="Arial" charset="0"/>
              <a:buNone/>
              <a:defRPr/>
            </a:pPr>
            <a:r>
              <a:rPr lang="en-US" sz="1800" dirty="0" smtClean="0"/>
              <a:t>		</a:t>
            </a:r>
            <a:r>
              <a:rPr lang="en-US" sz="1800" dirty="0" err="1" smtClean="0"/>
              <a:t>sw</a:t>
            </a:r>
            <a:r>
              <a:rPr lang="en-US" sz="1800" dirty="0" smtClean="0"/>
              <a:t> $t0, 0($t2) </a:t>
            </a:r>
          </a:p>
          <a:p>
            <a:pPr>
              <a:buFont typeface="Arial" charset="0"/>
              <a:buNone/>
              <a:defRPr/>
            </a:pPr>
            <a:r>
              <a:rPr lang="en-US" sz="1800" dirty="0" smtClean="0"/>
              <a:t>Exit:	</a:t>
            </a:r>
          </a:p>
          <a:p>
            <a:pPr>
              <a:buFont typeface="Arial" charset="0"/>
              <a:buNone/>
              <a:defRPr/>
            </a:pPr>
            <a:endParaRPr lang="en-US" sz="1800" dirty="0"/>
          </a:p>
        </p:txBody>
      </p:sp>
      <p:sp>
        <p:nvSpPr>
          <p:cNvPr id="4" name="Content Placeholder 2"/>
          <p:cNvSpPr txBox="1">
            <a:spLocks/>
          </p:cNvSpPr>
          <p:nvPr/>
        </p:nvSpPr>
        <p:spPr bwMode="auto">
          <a:xfrm>
            <a:off x="4419600" y="304800"/>
            <a:ext cx="3810000" cy="5821363"/>
          </a:xfrm>
          <a:prstGeom prst="rect">
            <a:avLst/>
          </a:prstGeom>
          <a:noFill/>
          <a:ln w="9525">
            <a:noFill/>
            <a:miter lim="800000"/>
            <a:headEnd/>
            <a:tailEnd/>
          </a:ln>
        </p:spPr>
        <p:txBody>
          <a:bodyPr/>
          <a:lstStyle/>
          <a:p>
            <a:pPr marL="342900" indent="-342900">
              <a:spcBef>
                <a:spcPct val="20000"/>
              </a:spcBef>
              <a:buFont typeface="Arial" charset="0"/>
              <a:buNone/>
              <a:defRPr/>
            </a:pPr>
            <a:r>
              <a:rPr lang="en-US" sz="1200" dirty="0">
                <a:latin typeface="+mn-lt"/>
                <a:cs typeface="+mn-cs"/>
              </a:rPr>
              <a:t> (</a:t>
            </a:r>
            <a:r>
              <a:rPr lang="en-US" sz="1600" dirty="0">
                <a:latin typeface="+mn-lt"/>
                <a:cs typeface="+mn-cs"/>
              </a:rPr>
              <a:t>b) </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bgt</a:t>
            </a:r>
            <a:r>
              <a:rPr lang="en-US" sz="1600" dirty="0">
                <a:latin typeface="+mn-lt"/>
                <a:cs typeface="+mn-cs"/>
              </a:rPr>
              <a:t> $t0, $t1, L1</a:t>
            </a:r>
          </a:p>
          <a:p>
            <a:pPr marL="342900" indent="-342900">
              <a:spcBef>
                <a:spcPct val="20000"/>
              </a:spcBef>
              <a:buFont typeface="Arial" charset="0"/>
              <a:buNone/>
              <a:defRPr/>
            </a:pPr>
            <a:r>
              <a:rPr lang="en-US" sz="1600" dirty="0">
                <a:latin typeface="+mn-lt"/>
                <a:cs typeface="+mn-cs"/>
              </a:rPr>
              <a:t>		add $t2, $t0, $s0</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sw</a:t>
            </a:r>
            <a:r>
              <a:rPr lang="en-US" sz="1600" dirty="0">
                <a:latin typeface="+mn-lt"/>
                <a:cs typeface="+mn-cs"/>
              </a:rPr>
              <a:t> $t1, 0($t2) </a:t>
            </a:r>
          </a:p>
          <a:p>
            <a:pPr marL="342900" indent="-342900">
              <a:spcBef>
                <a:spcPct val="20000"/>
              </a:spcBef>
              <a:buFont typeface="Arial" charset="0"/>
              <a:buNone/>
              <a:defRPr/>
            </a:pPr>
            <a:r>
              <a:rPr lang="en-US" sz="1600" dirty="0">
                <a:latin typeface="+mn-lt"/>
                <a:cs typeface="+mn-cs"/>
              </a:rPr>
              <a:t>		j Exit</a:t>
            </a:r>
          </a:p>
          <a:p>
            <a:pPr marL="342900" indent="-342900">
              <a:spcBef>
                <a:spcPct val="20000"/>
              </a:spcBef>
              <a:buFont typeface="Arial" charset="0"/>
              <a:buNone/>
              <a:defRPr/>
            </a:pPr>
            <a:r>
              <a:rPr lang="en-US" sz="1600" dirty="0">
                <a:latin typeface="+mn-lt"/>
                <a:cs typeface="+mn-cs"/>
              </a:rPr>
              <a:t>L1:		add $t2, $t1, $s0</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lw</a:t>
            </a:r>
            <a:r>
              <a:rPr lang="en-US" sz="1600" dirty="0">
                <a:latin typeface="+mn-lt"/>
                <a:cs typeface="+mn-cs"/>
              </a:rPr>
              <a:t> $t0, 0($t2) </a:t>
            </a:r>
          </a:p>
          <a:p>
            <a:pPr marL="342900" indent="-342900">
              <a:spcBef>
                <a:spcPct val="20000"/>
              </a:spcBef>
              <a:buFont typeface="Arial" charset="0"/>
              <a:buNone/>
              <a:defRPr/>
            </a:pPr>
            <a:r>
              <a:rPr lang="en-US" sz="1600" dirty="0">
                <a:latin typeface="+mn-lt"/>
                <a:cs typeface="+mn-cs"/>
              </a:rPr>
              <a:t>Exit:	 </a:t>
            </a:r>
          </a:p>
          <a:p>
            <a:pPr marL="342900" indent="-342900">
              <a:spcBef>
                <a:spcPct val="20000"/>
              </a:spcBef>
              <a:buFont typeface="Arial" charset="0"/>
              <a:buNone/>
              <a:defRPr/>
            </a:pPr>
            <a:endParaRPr lang="en-US" sz="1600" dirty="0">
              <a:latin typeface="+mn-lt"/>
              <a:cs typeface="+mn-cs"/>
            </a:endParaRPr>
          </a:p>
          <a:p>
            <a:pPr marL="342900" indent="-342900">
              <a:spcBef>
                <a:spcPct val="20000"/>
              </a:spcBef>
              <a:buFont typeface="Arial" charset="0"/>
              <a:buNone/>
              <a:defRPr/>
            </a:pPr>
            <a:r>
              <a:rPr lang="en-US" sz="1600" dirty="0">
                <a:latin typeface="+mn-lt"/>
                <a:cs typeface="+mn-cs"/>
              </a:rPr>
              <a:t>(c) </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bgt</a:t>
            </a:r>
            <a:r>
              <a:rPr lang="en-US" sz="1600" dirty="0">
                <a:latin typeface="+mn-lt"/>
                <a:cs typeface="+mn-cs"/>
              </a:rPr>
              <a:t> $t0, $t1, L1</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sll</a:t>
            </a:r>
            <a:r>
              <a:rPr lang="en-US" sz="1600" dirty="0">
                <a:latin typeface="+mn-lt"/>
                <a:cs typeface="+mn-cs"/>
              </a:rPr>
              <a:t> $t2, $t0, 2</a:t>
            </a:r>
          </a:p>
          <a:p>
            <a:pPr marL="342900" indent="-342900">
              <a:spcBef>
                <a:spcPct val="20000"/>
              </a:spcBef>
              <a:buFont typeface="Arial" charset="0"/>
              <a:buNone/>
              <a:defRPr/>
            </a:pPr>
            <a:r>
              <a:rPr lang="en-US" sz="1600" dirty="0">
                <a:latin typeface="+mn-lt"/>
                <a:cs typeface="+mn-cs"/>
              </a:rPr>
              <a:t>		add $t2, $t2, $s0</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lw</a:t>
            </a:r>
            <a:r>
              <a:rPr lang="en-US" sz="1600" dirty="0">
                <a:latin typeface="+mn-lt"/>
                <a:cs typeface="+mn-cs"/>
              </a:rPr>
              <a:t> $t1, 0($t2) </a:t>
            </a:r>
          </a:p>
          <a:p>
            <a:pPr marL="342900" indent="-342900">
              <a:spcBef>
                <a:spcPct val="20000"/>
              </a:spcBef>
              <a:buFont typeface="Arial" charset="0"/>
              <a:buNone/>
              <a:defRPr/>
            </a:pPr>
            <a:r>
              <a:rPr lang="en-US" sz="1600" dirty="0">
                <a:latin typeface="+mn-lt"/>
                <a:cs typeface="+mn-cs"/>
              </a:rPr>
              <a:t>		j Exit</a:t>
            </a:r>
          </a:p>
          <a:p>
            <a:pPr marL="342900" indent="-342900">
              <a:spcBef>
                <a:spcPct val="20000"/>
              </a:spcBef>
              <a:buFont typeface="Arial" charset="0"/>
              <a:buNone/>
              <a:defRPr/>
            </a:pPr>
            <a:r>
              <a:rPr lang="en-US" sz="1600" dirty="0">
                <a:latin typeface="+mn-lt"/>
                <a:cs typeface="+mn-cs"/>
              </a:rPr>
              <a:t>L1:		</a:t>
            </a:r>
            <a:r>
              <a:rPr lang="en-US" sz="1600" dirty="0" err="1">
                <a:latin typeface="+mn-lt"/>
                <a:cs typeface="+mn-cs"/>
              </a:rPr>
              <a:t>sll</a:t>
            </a:r>
            <a:r>
              <a:rPr lang="en-US" sz="1600" dirty="0">
                <a:latin typeface="+mn-lt"/>
                <a:cs typeface="+mn-cs"/>
              </a:rPr>
              <a:t> $t2, $t1, 2</a:t>
            </a:r>
          </a:p>
          <a:p>
            <a:pPr marL="342900" indent="-342900">
              <a:spcBef>
                <a:spcPct val="20000"/>
              </a:spcBef>
              <a:buFont typeface="Arial" charset="0"/>
              <a:buNone/>
              <a:defRPr/>
            </a:pPr>
            <a:r>
              <a:rPr lang="en-US" sz="1600" dirty="0">
                <a:latin typeface="+mn-lt"/>
                <a:cs typeface="+mn-cs"/>
              </a:rPr>
              <a:t>		add $t2, $t2, $s0</a:t>
            </a:r>
          </a:p>
          <a:p>
            <a:pPr marL="342900" indent="-342900">
              <a:spcBef>
                <a:spcPct val="20000"/>
              </a:spcBef>
              <a:buFont typeface="Arial" charset="0"/>
              <a:buNone/>
              <a:defRPr/>
            </a:pPr>
            <a:r>
              <a:rPr lang="en-US" sz="1600" dirty="0">
                <a:latin typeface="+mn-lt"/>
                <a:cs typeface="+mn-cs"/>
              </a:rPr>
              <a:t>		</a:t>
            </a:r>
            <a:r>
              <a:rPr lang="en-US" sz="1600" dirty="0" err="1">
                <a:latin typeface="+mn-lt"/>
                <a:cs typeface="+mn-cs"/>
              </a:rPr>
              <a:t>sw</a:t>
            </a:r>
            <a:r>
              <a:rPr lang="en-US" sz="1600" dirty="0">
                <a:latin typeface="+mn-lt"/>
                <a:cs typeface="+mn-cs"/>
              </a:rPr>
              <a:t> $t0, 0($t2) </a:t>
            </a:r>
          </a:p>
          <a:p>
            <a:pPr marL="342900" indent="-342900">
              <a:spcBef>
                <a:spcPct val="20000"/>
              </a:spcBef>
              <a:buFont typeface="Arial" charset="0"/>
              <a:buNone/>
              <a:defRPr/>
            </a:pPr>
            <a:r>
              <a:rPr lang="en-US" sz="1600" dirty="0">
                <a:latin typeface="+mn-lt"/>
                <a:cs typeface="+mn-cs"/>
              </a:rPr>
              <a:t>Exit:	 </a:t>
            </a:r>
          </a:p>
          <a:p>
            <a:pPr marL="342900" indent="-342900">
              <a:spcBef>
                <a:spcPct val="20000"/>
              </a:spcBef>
              <a:buFont typeface="Arial" charset="0"/>
              <a:buNone/>
              <a:defRPr/>
            </a:pPr>
            <a:endParaRPr lang="en-US" sz="1600" dirty="0">
              <a:latin typeface="+mn-lt"/>
              <a:cs typeface="+mn-cs"/>
            </a:endParaRPr>
          </a:p>
          <a:p>
            <a:pPr marL="342900" indent="-342900">
              <a:spcBef>
                <a:spcPct val="20000"/>
              </a:spcBef>
              <a:buFont typeface="Arial" charset="0"/>
              <a:buNone/>
              <a:defRPr/>
            </a:pPr>
            <a:r>
              <a:rPr lang="en-US" sz="1600" dirty="0">
                <a:latin typeface="+mn-lt"/>
                <a:cs typeface="+mn-cs"/>
              </a:rPr>
              <a:t>(d) None of the above.</a:t>
            </a:r>
          </a:p>
          <a:p>
            <a:pPr marL="342900" indent="-342900">
              <a:spcBef>
                <a:spcPct val="20000"/>
              </a:spcBef>
              <a:buFont typeface="Arial" charset="0"/>
              <a:buNone/>
              <a:defRPr/>
            </a:pPr>
            <a:endParaRPr lang="en-US" sz="16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MIPS Function</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err="1" smtClean="0"/>
              <a:t>jal</a:t>
            </a:r>
            <a:r>
              <a:rPr lang="en-US" dirty="0" smtClean="0"/>
              <a:t> </a:t>
            </a:r>
            <a:r>
              <a:rPr lang="en-US" dirty="0" err="1" smtClean="0"/>
              <a:t>Funct</a:t>
            </a:r>
            <a:r>
              <a:rPr lang="en-US" dirty="0" smtClean="0"/>
              <a:t>:</a:t>
            </a:r>
          </a:p>
          <a:p>
            <a:pPr lvl="1" eaLnBrk="1" fontAlgn="auto" hangingPunct="1">
              <a:spcAft>
                <a:spcPts val="0"/>
              </a:spcAft>
              <a:defRPr/>
            </a:pPr>
            <a:r>
              <a:rPr lang="en-US" dirty="0" smtClean="0"/>
              <a:t> The next instruction will be at address specified by </a:t>
            </a:r>
            <a:r>
              <a:rPr lang="en-US" dirty="0" err="1" smtClean="0"/>
              <a:t>Funct</a:t>
            </a:r>
            <a:endParaRPr lang="en-US" dirty="0" smtClean="0"/>
          </a:p>
          <a:p>
            <a:pPr lvl="1" eaLnBrk="1" fontAlgn="auto" hangingPunct="1">
              <a:spcAft>
                <a:spcPts val="0"/>
              </a:spcAft>
              <a:defRPr/>
            </a:pPr>
            <a:r>
              <a:rPr lang="en-US" dirty="0" smtClean="0"/>
              <a:t>PC+4 will be stored in $</a:t>
            </a:r>
            <a:r>
              <a:rPr lang="en-US" dirty="0" err="1" smtClean="0"/>
              <a:t>ra</a:t>
            </a:r>
            <a:endParaRPr lang="en-US" dirty="0" smtClean="0"/>
          </a:p>
          <a:p>
            <a:pPr eaLnBrk="1" fontAlgn="auto" hangingPunct="1">
              <a:spcAft>
                <a:spcPts val="0"/>
              </a:spcAft>
              <a:defRPr/>
            </a:pPr>
            <a:r>
              <a:rPr lang="en-US" dirty="0" err="1" smtClean="0"/>
              <a:t>jr</a:t>
            </a:r>
            <a:r>
              <a:rPr lang="en-US" dirty="0" smtClean="0"/>
              <a:t> $</a:t>
            </a:r>
            <a:r>
              <a:rPr lang="en-US" dirty="0" err="1" smtClean="0"/>
              <a:t>ra</a:t>
            </a:r>
            <a:r>
              <a:rPr lang="en-US" dirty="0" smtClean="0"/>
              <a:t>:</a:t>
            </a:r>
          </a:p>
          <a:p>
            <a:pPr lvl="1" eaLnBrk="1" fontAlgn="auto" hangingPunct="1">
              <a:spcAft>
                <a:spcPts val="0"/>
              </a:spcAft>
              <a:defRPr/>
            </a:pPr>
            <a:r>
              <a:rPr lang="en-US" dirty="0" smtClean="0"/>
              <a:t>The next instruction will be the one at address equal to the content in $</a:t>
            </a:r>
            <a:r>
              <a:rPr lang="en-US" dirty="0" err="1" smtClean="0"/>
              <a:t>ra</a:t>
            </a:r>
            <a:r>
              <a:rPr lang="en-US" dirty="0" smtClean="0"/>
              <a:t> </a:t>
            </a:r>
          </a:p>
          <a:p>
            <a:pPr eaLnBrk="1" fontAlgn="auto" hangingPunct="1">
              <a:spcAft>
                <a:spcPts val="0"/>
              </a:spcAft>
              <a:defRPr/>
            </a:pPr>
            <a:r>
              <a:rPr lang="en-US" dirty="0" smtClean="0"/>
              <a:t>Calling a function is more like going to a function and then come back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685800" y="152400"/>
            <a:ext cx="7467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.data</a:t>
            </a:r>
          </a:p>
          <a:p>
            <a:pPr eaLnBrk="1" hangingPunct="1">
              <a:spcBef>
                <a:spcPct val="0"/>
              </a:spcBef>
              <a:buFontTx/>
              <a:buNone/>
            </a:pPr>
            <a:r>
              <a:rPr lang="en-US" altLang="en-US" sz="1200"/>
              <a:t>array:	</a:t>
            </a:r>
          </a:p>
          <a:p>
            <a:pPr eaLnBrk="1" hangingPunct="1">
              <a:spcBef>
                <a:spcPct val="0"/>
              </a:spcBef>
              <a:buFontTx/>
              <a:buNone/>
            </a:pPr>
            <a:r>
              <a:rPr lang="en-US" altLang="en-US" sz="1200"/>
              <a:t>	.word 12, 34, 67, 1, 45, 90, 11, 33, 67, 19</a:t>
            </a:r>
          </a:p>
          <a:p>
            <a:pPr eaLnBrk="1" hangingPunct="1">
              <a:spcBef>
                <a:spcPct val="0"/>
              </a:spcBef>
              <a:buFontTx/>
              <a:buNone/>
            </a:pPr>
            <a:r>
              <a:rPr lang="en-US" altLang="en-US" sz="1200"/>
              <a:t>msg_done: </a:t>
            </a:r>
          </a:p>
          <a:p>
            <a:pPr eaLnBrk="1" hangingPunct="1">
              <a:spcBef>
                <a:spcPct val="0"/>
              </a:spcBef>
              <a:buFontTx/>
              <a:buNone/>
            </a:pPr>
            <a:r>
              <a:rPr lang="en-US" altLang="en-US" sz="1200"/>
              <a:t>	.asciiz "done!\n"</a:t>
            </a:r>
          </a:p>
          <a:p>
            <a:pPr eaLnBrk="1" hangingPunct="1">
              <a:spcBef>
                <a:spcPct val="0"/>
              </a:spcBef>
              <a:buFontTx/>
              <a:buNone/>
            </a:pPr>
            <a:r>
              <a:rPr lang="en-US" altLang="en-US" sz="1200"/>
              <a:t>	</a:t>
            </a:r>
          </a:p>
          <a:p>
            <a:pPr eaLnBrk="1" hangingPunct="1">
              <a:spcBef>
                <a:spcPct val="0"/>
              </a:spcBef>
              <a:buFontTx/>
              <a:buNone/>
            </a:pPr>
            <a:r>
              <a:rPr lang="en-US" altLang="en-US" sz="1200"/>
              <a:t>	.text</a:t>
            </a:r>
          </a:p>
          <a:p>
            <a:pPr eaLnBrk="1" hangingPunct="1">
              <a:spcBef>
                <a:spcPct val="0"/>
              </a:spcBef>
              <a:buFontTx/>
              <a:buNone/>
            </a:pPr>
            <a:r>
              <a:rPr lang="en-US" altLang="en-US" sz="1200"/>
              <a:t>	.globl main</a:t>
            </a:r>
          </a:p>
          <a:p>
            <a:pPr eaLnBrk="1" hangingPunct="1">
              <a:spcBef>
                <a:spcPct val="0"/>
              </a:spcBef>
              <a:buFontTx/>
              <a:buNone/>
            </a:pPr>
            <a:r>
              <a:rPr lang="en-US" altLang="en-US" sz="1200"/>
              <a:t>main:</a:t>
            </a:r>
          </a:p>
          <a:p>
            <a:pPr eaLnBrk="1" hangingPunct="1">
              <a:spcBef>
                <a:spcPct val="0"/>
              </a:spcBef>
              <a:buFontTx/>
              <a:buNone/>
            </a:pPr>
            <a:r>
              <a:rPr lang="en-US" altLang="en-US" sz="1200"/>
              <a:t>	la $s7, array</a:t>
            </a:r>
          </a:p>
          <a:p>
            <a:pPr eaLnBrk="1" hangingPunct="1">
              <a:spcBef>
                <a:spcPct val="0"/>
              </a:spcBef>
              <a:buFontTx/>
              <a:buNone/>
            </a:pPr>
            <a:r>
              <a:rPr lang="en-US" altLang="en-US" sz="1200"/>
              <a:t>	li $s0, 0 #i</a:t>
            </a:r>
          </a:p>
          <a:p>
            <a:pPr eaLnBrk="1" hangingPunct="1">
              <a:spcBef>
                <a:spcPct val="0"/>
              </a:spcBef>
              <a:buFontTx/>
              <a:buNone/>
            </a:pPr>
            <a:r>
              <a:rPr lang="en-US" altLang="en-US" sz="1200"/>
              <a:t>	li $s1, 0 #res</a:t>
            </a:r>
          </a:p>
          <a:p>
            <a:pPr eaLnBrk="1" hangingPunct="1">
              <a:spcBef>
                <a:spcPct val="0"/>
              </a:spcBef>
              <a:buFontTx/>
              <a:buNone/>
            </a:pPr>
            <a:r>
              <a:rPr lang="en-US" altLang="en-US" sz="1200"/>
              <a:t>	li $s6, 9</a:t>
            </a:r>
          </a:p>
          <a:p>
            <a:pPr eaLnBrk="1" hangingPunct="1">
              <a:spcBef>
                <a:spcPct val="0"/>
              </a:spcBef>
              <a:buFontTx/>
              <a:buNone/>
            </a:pPr>
            <a:r>
              <a:rPr lang="en-US" altLang="en-US" sz="1200"/>
              <a:t>loop:</a:t>
            </a:r>
          </a:p>
          <a:p>
            <a:pPr eaLnBrk="1" hangingPunct="1">
              <a:spcBef>
                <a:spcPct val="0"/>
              </a:spcBef>
              <a:buFontTx/>
              <a:buNone/>
            </a:pPr>
            <a:r>
              <a:rPr lang="en-US" altLang="en-US" sz="1200"/>
              <a:t>	sll $t0, $s0, 2</a:t>
            </a:r>
          </a:p>
          <a:p>
            <a:pPr eaLnBrk="1" hangingPunct="1">
              <a:spcBef>
                <a:spcPct val="0"/>
              </a:spcBef>
              <a:buFontTx/>
              <a:buNone/>
            </a:pPr>
            <a:r>
              <a:rPr lang="en-US" altLang="en-US" sz="1200"/>
              <a:t>	add $t0, $t0, $s7</a:t>
            </a:r>
          </a:p>
          <a:p>
            <a:pPr eaLnBrk="1" hangingPunct="1">
              <a:spcBef>
                <a:spcPct val="0"/>
              </a:spcBef>
              <a:buFontTx/>
              <a:buNone/>
            </a:pPr>
            <a:r>
              <a:rPr lang="en-US" altLang="en-US" sz="1200"/>
              <a:t>	lw $a0, 0($t0)</a:t>
            </a:r>
          </a:p>
          <a:p>
            <a:pPr eaLnBrk="1" hangingPunct="1">
              <a:spcBef>
                <a:spcPct val="0"/>
              </a:spcBef>
              <a:buFontTx/>
              <a:buNone/>
            </a:pPr>
            <a:r>
              <a:rPr lang="en-US" altLang="en-US" sz="1200"/>
              <a:t>	lw $a1, 4($t0)</a:t>
            </a:r>
          </a:p>
          <a:p>
            <a:pPr eaLnBrk="1" hangingPunct="1">
              <a:spcBef>
                <a:spcPct val="0"/>
              </a:spcBef>
              <a:buFontTx/>
              <a:buNone/>
            </a:pPr>
            <a:r>
              <a:rPr lang="en-US" altLang="en-US" sz="1200"/>
              <a:t>	jal addfun</a:t>
            </a:r>
          </a:p>
          <a:p>
            <a:pPr eaLnBrk="1" hangingPunct="1">
              <a:spcBef>
                <a:spcPct val="0"/>
              </a:spcBef>
              <a:buFontTx/>
              <a:buNone/>
            </a:pPr>
            <a:r>
              <a:rPr lang="en-US" altLang="en-US" sz="1200"/>
              <a:t>	add $s1, $s1, $v0</a:t>
            </a:r>
          </a:p>
          <a:p>
            <a:pPr eaLnBrk="1" hangingPunct="1">
              <a:spcBef>
                <a:spcPct val="0"/>
              </a:spcBef>
              <a:buFontTx/>
              <a:buNone/>
            </a:pPr>
            <a:r>
              <a:rPr lang="en-US" altLang="en-US" sz="1200"/>
              <a:t>	addi $s0, $s0, 1</a:t>
            </a:r>
          </a:p>
          <a:p>
            <a:pPr eaLnBrk="1" hangingPunct="1">
              <a:spcBef>
                <a:spcPct val="0"/>
              </a:spcBef>
              <a:buFontTx/>
              <a:buNone/>
            </a:pPr>
            <a:r>
              <a:rPr lang="en-US" altLang="en-US" sz="1200"/>
              <a:t>	beq $s0, $s6, done		</a:t>
            </a:r>
          </a:p>
          <a:p>
            <a:pPr eaLnBrk="1" hangingPunct="1">
              <a:spcBef>
                <a:spcPct val="0"/>
              </a:spcBef>
              <a:buFontTx/>
              <a:buNone/>
            </a:pPr>
            <a:r>
              <a:rPr lang="en-US" altLang="en-US" sz="1200"/>
              <a:t>	j loop</a:t>
            </a:r>
          </a:p>
          <a:p>
            <a:pPr eaLnBrk="1" hangingPunct="1">
              <a:spcBef>
                <a:spcPct val="0"/>
              </a:spcBef>
              <a:buFontTx/>
              <a:buNone/>
            </a:pPr>
            <a:endParaRPr lang="en-US" altLang="en-US" sz="1200"/>
          </a:p>
          <a:p>
            <a:pPr eaLnBrk="1" hangingPunct="1">
              <a:spcBef>
                <a:spcPct val="0"/>
              </a:spcBef>
              <a:buFontTx/>
              <a:buNone/>
            </a:pPr>
            <a:r>
              <a:rPr lang="en-US" altLang="en-US" sz="1200"/>
              <a:t>done:	</a:t>
            </a:r>
          </a:p>
          <a:p>
            <a:pPr eaLnBrk="1" hangingPunct="1">
              <a:spcBef>
                <a:spcPct val="0"/>
              </a:spcBef>
              <a:buFontTx/>
              <a:buNone/>
            </a:pPr>
            <a:r>
              <a:rPr lang="en-US" altLang="en-US" sz="1200"/>
              <a:t>	li $v0,4</a:t>
            </a:r>
          </a:p>
          <a:p>
            <a:pPr eaLnBrk="1" hangingPunct="1">
              <a:spcBef>
                <a:spcPct val="0"/>
              </a:spcBef>
              <a:buFontTx/>
              <a:buNone/>
            </a:pPr>
            <a:r>
              <a:rPr lang="en-US" altLang="en-US" sz="1200"/>
              <a:t>	la $a0,msg_done</a:t>
            </a:r>
          </a:p>
          <a:p>
            <a:pPr eaLnBrk="1" hangingPunct="1">
              <a:spcBef>
                <a:spcPct val="0"/>
              </a:spcBef>
              <a:buFontTx/>
              <a:buNone/>
            </a:pPr>
            <a:r>
              <a:rPr lang="en-US" altLang="en-US" sz="1200"/>
              <a:t>	syscall</a:t>
            </a:r>
          </a:p>
          <a:p>
            <a:pPr eaLnBrk="1" hangingPunct="1">
              <a:spcBef>
                <a:spcPct val="0"/>
              </a:spcBef>
              <a:buFontTx/>
              <a:buNone/>
            </a:pPr>
            <a:r>
              <a:rPr lang="en-US" altLang="en-US" sz="1200"/>
              <a:t>	jr $ra	</a:t>
            </a:r>
          </a:p>
          <a:p>
            <a:pPr eaLnBrk="1" hangingPunct="1">
              <a:spcBef>
                <a:spcPct val="0"/>
              </a:spcBef>
              <a:buFontTx/>
              <a:buNone/>
            </a:pPr>
            <a:r>
              <a:rPr lang="en-US" altLang="en-US" sz="1200"/>
              <a:t>	</a:t>
            </a:r>
          </a:p>
          <a:p>
            <a:pPr eaLnBrk="1" hangingPunct="1">
              <a:spcBef>
                <a:spcPct val="0"/>
              </a:spcBef>
              <a:buFontTx/>
              <a:buNone/>
            </a:pPr>
            <a:r>
              <a:rPr lang="en-US" altLang="en-US" sz="1200"/>
              <a:t>	</a:t>
            </a:r>
          </a:p>
          <a:p>
            <a:pPr eaLnBrk="1" hangingPunct="1">
              <a:spcBef>
                <a:spcPct val="0"/>
              </a:spcBef>
              <a:buFontTx/>
              <a:buNone/>
            </a:pPr>
            <a:r>
              <a:rPr lang="en-US" altLang="en-US" sz="1200"/>
              <a:t>addfun:</a:t>
            </a:r>
          </a:p>
          <a:p>
            <a:pPr eaLnBrk="1" hangingPunct="1">
              <a:spcBef>
                <a:spcPct val="0"/>
              </a:spcBef>
              <a:buFontTx/>
              <a:buNone/>
            </a:pPr>
            <a:r>
              <a:rPr lang="en-US" altLang="en-US" sz="1200"/>
              <a:t>	add $v0, $a0, $a1</a:t>
            </a:r>
          </a:p>
          <a:p>
            <a:pPr eaLnBrk="1" hangingPunct="1">
              <a:spcBef>
                <a:spcPct val="0"/>
              </a:spcBef>
              <a:buFontTx/>
              <a:buNone/>
            </a:pPr>
            <a:r>
              <a:rPr lang="en-US" altLang="en-US" sz="1200"/>
              <a:t>	jr $ra </a:t>
            </a:r>
          </a:p>
          <a:p>
            <a:pPr eaLnBrk="1" hangingPunct="1">
              <a:spcBef>
                <a:spcPct val="0"/>
              </a:spcBef>
              <a:buFontTx/>
              <a:buNone/>
            </a:pPr>
            <a:endParaRPr lang="en-US" altLang="en-US" sz="1200"/>
          </a:p>
          <a:p>
            <a:pPr eaLnBrk="1" hangingPunct="1">
              <a:spcBef>
                <a:spcPct val="0"/>
              </a:spcBef>
              <a:buFontTx/>
              <a:buNone/>
            </a:pPr>
            <a:endParaRPr lang="en-US" altLang="en-US"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Problem</a:t>
            </a:r>
          </a:p>
        </p:txBody>
      </p:sp>
      <p:sp>
        <p:nvSpPr>
          <p:cNvPr id="24579" name="Content Placeholder 2"/>
          <p:cNvSpPr>
            <a:spLocks noGrp="1"/>
          </p:cNvSpPr>
          <p:nvPr>
            <p:ph idx="1"/>
          </p:nvPr>
        </p:nvSpPr>
        <p:spPr/>
        <p:txBody>
          <a:bodyPr/>
          <a:lstStyle/>
          <a:p>
            <a:pPr>
              <a:buFont typeface="Arial" panose="020B0604020202020204" pitchFamily="34" charset="0"/>
              <a:buNone/>
            </a:pPr>
            <a:r>
              <a:rPr lang="en-US" altLang="en-US" sz="1800" smtClean="0"/>
              <a:t>Consider the following code segment. What will the code do? </a:t>
            </a:r>
          </a:p>
          <a:p>
            <a:pPr>
              <a:buFont typeface="Arial" panose="020B0604020202020204" pitchFamily="34" charset="0"/>
              <a:buNone/>
            </a:pPr>
            <a:r>
              <a:rPr lang="en-US" altLang="en-US" sz="1800" smtClean="0"/>
              <a:t>		li $ra, 0x04000000</a:t>
            </a:r>
          </a:p>
          <a:p>
            <a:pPr>
              <a:buFont typeface="Arial" panose="020B0604020202020204" pitchFamily="34" charset="0"/>
              <a:buNone/>
            </a:pPr>
            <a:r>
              <a:rPr lang="en-US" altLang="en-US" sz="1800" smtClean="0"/>
              <a:t>		jal f1</a:t>
            </a:r>
          </a:p>
          <a:p>
            <a:pPr>
              <a:buFont typeface="Arial" panose="020B0604020202020204" pitchFamily="34" charset="0"/>
              <a:buNone/>
            </a:pPr>
            <a:r>
              <a:rPr lang="en-US" altLang="en-US" sz="1800" smtClean="0"/>
              <a:t>		other instructions…		</a:t>
            </a:r>
          </a:p>
          <a:p>
            <a:pPr>
              <a:buFont typeface="Arial" panose="020B0604020202020204" pitchFamily="34" charset="0"/>
              <a:buNone/>
            </a:pPr>
            <a:r>
              <a:rPr lang="en-US" altLang="en-US" sz="1800" smtClean="0"/>
              <a:t> f1: 	addi $ra, -8</a:t>
            </a:r>
          </a:p>
          <a:p>
            <a:pPr>
              <a:buFont typeface="Arial" panose="020B0604020202020204" pitchFamily="34" charset="0"/>
              <a:buNone/>
            </a:pPr>
            <a:r>
              <a:rPr lang="en-US" altLang="en-US" sz="1800" smtClean="0"/>
              <a:t>		jr $ra	</a:t>
            </a:r>
          </a:p>
          <a:p>
            <a:pPr>
              <a:buFont typeface="Arial" panose="020B0604020202020204" pitchFamily="34" charset="0"/>
              <a:buNone/>
            </a:pPr>
            <a:r>
              <a:rPr lang="en-US" altLang="en-US" sz="1800" smtClean="0"/>
              <a:t> </a:t>
            </a:r>
          </a:p>
          <a:p>
            <a:pPr>
              <a:buFont typeface="Arial" panose="020B0604020202020204" pitchFamily="34" charset="0"/>
              <a:buNone/>
            </a:pPr>
            <a:r>
              <a:rPr lang="en-US" altLang="en-US" sz="1800" smtClean="0"/>
              <a:t>(a) It will enter a loop and can never come out. </a:t>
            </a:r>
          </a:p>
          <a:p>
            <a:pPr>
              <a:buFont typeface="Arial" panose="020B0604020202020204" pitchFamily="34" charset="0"/>
              <a:buNone/>
            </a:pPr>
            <a:r>
              <a:rPr lang="en-US" altLang="en-US" sz="1800" smtClean="0"/>
              <a:t>(b) It will jump to the instruction located at address 0x04000000. </a:t>
            </a:r>
          </a:p>
          <a:p>
            <a:pPr>
              <a:buFont typeface="Arial" panose="020B0604020202020204" pitchFamily="34" charset="0"/>
              <a:buNone/>
            </a:pPr>
            <a:r>
              <a:rPr lang="en-US" altLang="en-US" sz="1800" smtClean="0"/>
              <a:t>(c) It will call f1 once, then continue to execute other instructions following the jal f1 instruction.</a:t>
            </a:r>
          </a:p>
          <a:p>
            <a:pPr>
              <a:buFont typeface="Arial" panose="020B0604020202020204" pitchFamily="34" charset="0"/>
              <a:buNone/>
            </a:pPr>
            <a:r>
              <a:rPr lang="en-US" altLang="en-US" sz="1800" smtClean="0"/>
              <a:t>(d) None of the above.</a:t>
            </a:r>
          </a:p>
          <a:p>
            <a:pPr>
              <a:buFont typeface="Arial" panose="020B0604020202020204" pitchFamily="34" charset="0"/>
              <a:buNone/>
            </a:pPr>
            <a:endParaRPr lang="en-US" alt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D41C691-7579-467F-BDC0-B86D08CDC01B}" type="datetime1">
              <a:rPr lang="en-US"/>
              <a:pPr>
                <a:defRPr/>
              </a:pPr>
              <a:t>12/7/2015</a:t>
            </a:fld>
            <a:endParaRPr lang="en-US"/>
          </a:p>
        </p:txBody>
      </p:sp>
      <p:sp>
        <p:nvSpPr>
          <p:cNvPr id="5" name="Footer Placeholder 4"/>
          <p:cNvSpPr>
            <a:spLocks noGrp="1"/>
          </p:cNvSpPr>
          <p:nvPr>
            <p:ph type="ftr" sz="quarter" idx="11"/>
          </p:nvPr>
        </p:nvSpPr>
        <p:spPr/>
        <p:txBody>
          <a:bodyPr/>
          <a:lstStyle/>
          <a:p>
            <a:pPr>
              <a:defRPr/>
            </a:pPr>
            <a:r>
              <a:rPr lang="en-US"/>
              <a:t>week04-3.ppt</a:t>
            </a:r>
          </a:p>
        </p:txBody>
      </p:sp>
      <p:sp>
        <p:nvSpPr>
          <p:cNvPr id="266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838DB6-C9F5-4E07-B5F0-02DF81043B87}"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
        <p:nvSpPr>
          <p:cNvPr id="26629" name="Rectangle 2"/>
          <p:cNvSpPr>
            <a:spLocks noGrp="1" noChangeArrowheads="1"/>
          </p:cNvSpPr>
          <p:nvPr>
            <p:ph type="title"/>
          </p:nvPr>
        </p:nvSpPr>
        <p:spPr/>
        <p:txBody>
          <a:bodyPr/>
          <a:lstStyle/>
          <a:p>
            <a:pPr eaLnBrk="1" hangingPunct="1"/>
            <a:r>
              <a:rPr lang="en-US" altLang="en-US" sz="4000" smtClean="0"/>
              <a:t>MIPS Calling Conventions</a:t>
            </a:r>
          </a:p>
        </p:txBody>
      </p:sp>
      <p:sp>
        <p:nvSpPr>
          <p:cNvPr id="26630" name="Rectangle 3"/>
          <p:cNvSpPr>
            <a:spLocks noGrp="1" noChangeArrowheads="1"/>
          </p:cNvSpPr>
          <p:nvPr>
            <p:ph type="body" idx="1"/>
          </p:nvPr>
        </p:nvSpPr>
        <p:spPr/>
        <p:txBody>
          <a:bodyPr/>
          <a:lstStyle/>
          <a:p>
            <a:pPr eaLnBrk="1" hangingPunct="1"/>
            <a:r>
              <a:rPr lang="en-US" altLang="en-US" sz="2800" smtClean="0"/>
              <a:t>MIPS assembly follows the following convention in using registers</a:t>
            </a:r>
          </a:p>
          <a:p>
            <a:pPr lvl="1" eaLnBrk="1" hangingPunct="1"/>
            <a:r>
              <a:rPr lang="en-US" altLang="en-US" sz="2400" smtClean="0"/>
              <a:t>$a0 - $a3: four argument registers in which to pass parameters</a:t>
            </a:r>
          </a:p>
          <a:p>
            <a:pPr lvl="1" eaLnBrk="1" hangingPunct="1"/>
            <a:r>
              <a:rPr lang="en-US" altLang="en-US" sz="2400" smtClean="0"/>
              <a:t>$v0 - $v1: two value registers in which to return values</a:t>
            </a:r>
          </a:p>
          <a:p>
            <a:pPr lvl="1" eaLnBrk="1" hangingPunct="1"/>
            <a:r>
              <a:rPr lang="en-US" altLang="en-US" sz="2400" smtClean="0"/>
              <a:t>$ra: one return address register to return to the point of origin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MIPS stack</a:t>
            </a:r>
          </a:p>
        </p:txBody>
      </p:sp>
      <p:sp>
        <p:nvSpPr>
          <p:cNvPr id="3" name="Content Placeholder 2"/>
          <p:cNvSpPr>
            <a:spLocks noGrp="1"/>
          </p:cNvSpPr>
          <p:nvPr>
            <p:ph idx="1"/>
          </p:nvPr>
        </p:nvSpPr>
        <p:spPr>
          <a:xfrm>
            <a:off x="457200" y="1600200"/>
            <a:ext cx="3124200" cy="4525963"/>
          </a:xfrm>
        </p:spPr>
        <p:txBody>
          <a:bodyPr rtlCol="0">
            <a:normAutofit fontScale="62500" lnSpcReduction="20000"/>
          </a:bodyPr>
          <a:lstStyle/>
          <a:p>
            <a:pPr eaLnBrk="1" fontAlgn="auto" hangingPunct="1">
              <a:spcAft>
                <a:spcPts val="0"/>
              </a:spcAft>
              <a:defRPr/>
            </a:pPr>
            <a:r>
              <a:rPr lang="en-US" dirty="0" smtClean="0"/>
              <a:t>The stack in MIPS is a memory space starting at 0x7ffffffc and growing DOWN.</a:t>
            </a:r>
          </a:p>
          <a:p>
            <a:pPr eaLnBrk="1" fontAlgn="auto" hangingPunct="1">
              <a:spcAft>
                <a:spcPts val="0"/>
              </a:spcAft>
              <a:defRPr/>
            </a:pPr>
            <a:r>
              <a:rPr lang="en-US" dirty="0" smtClean="0"/>
              <a:t>The top of the stack is always pointed by the stack pointer, $sp (the address of the first element space in the stack should always be in $sp).</a:t>
            </a:r>
          </a:p>
          <a:p>
            <a:pPr eaLnBrk="1" fontAlgn="auto" hangingPunct="1">
              <a:spcAft>
                <a:spcPts val="0"/>
              </a:spcAft>
              <a:defRPr/>
            </a:pPr>
            <a:r>
              <a:rPr lang="en-US" dirty="0" smtClean="0"/>
              <a:t>A function should save the registers it touches on the stack before doing anything, and restore it before returning.</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81200"/>
            <a:ext cx="474662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Interger Number Representations</a:t>
            </a:r>
          </a:p>
        </p:txBody>
      </p:sp>
      <p:sp>
        <p:nvSpPr>
          <p:cNvPr id="4099" name="Content Placeholder 2"/>
          <p:cNvSpPr>
            <a:spLocks noGrp="1"/>
          </p:cNvSpPr>
          <p:nvPr>
            <p:ph idx="1"/>
          </p:nvPr>
        </p:nvSpPr>
        <p:spPr/>
        <p:txBody>
          <a:bodyPr/>
          <a:lstStyle/>
          <a:p>
            <a:pPr eaLnBrk="1" hangingPunct="1"/>
            <a:r>
              <a:rPr lang="en-US" altLang="en-US" sz="2800" smtClean="0"/>
              <a:t>To convert an unsigned decimal number to binary:  you divide the number N by 2, let the remainder be the first digit. Then divide the quotient by 2, then let the remainder be d1, then divide the quotient by 2, then let the remainder be d2, until the quotient is less than 2.</a:t>
            </a:r>
          </a:p>
          <a:p>
            <a:pPr marL="342900" lvl="1" indent="-342900" eaLnBrk="1" hangingPunct="1">
              <a:buFont typeface="Arial" panose="020B0604020202020204" pitchFamily="34" charset="0"/>
              <a:buChar char="•"/>
            </a:pPr>
            <a:r>
              <a:rPr lang="en-US" altLang="en-US" smtClean="0"/>
              <a:t>2’s complement. To convert a negative number to binary: invert each bit, and then add 1.</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09E216-5AAF-452F-9810-AB759D260243}" type="datetime1">
              <a:rPr lang="en-US"/>
              <a:pPr>
                <a:defRPr/>
              </a:pPr>
              <a:t>12/7/2015</a:t>
            </a:fld>
            <a:endParaRPr lang="en-US"/>
          </a:p>
        </p:txBody>
      </p:sp>
      <p:sp>
        <p:nvSpPr>
          <p:cNvPr id="5" name="Footer Placeholder 4"/>
          <p:cNvSpPr>
            <a:spLocks noGrp="1"/>
          </p:cNvSpPr>
          <p:nvPr>
            <p:ph type="ftr" sz="quarter" idx="11"/>
          </p:nvPr>
        </p:nvSpPr>
        <p:spPr/>
        <p:txBody>
          <a:bodyPr/>
          <a:lstStyle/>
          <a:p>
            <a:pPr>
              <a:defRPr/>
            </a:pPr>
            <a:r>
              <a:rPr lang="en-US"/>
              <a:t>week04-3.ppt</a:t>
            </a:r>
          </a:p>
        </p:txBody>
      </p:sp>
      <p:sp>
        <p:nvSpPr>
          <p:cNvPr id="297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6D14D2-4D0B-4572-B2C7-E294D38084FD}"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
        <p:nvSpPr>
          <p:cNvPr id="29701" name="Rectangle 2"/>
          <p:cNvSpPr>
            <a:spLocks noGrp="1" noChangeArrowheads="1"/>
          </p:cNvSpPr>
          <p:nvPr>
            <p:ph type="title"/>
          </p:nvPr>
        </p:nvSpPr>
        <p:spPr/>
        <p:txBody>
          <a:bodyPr/>
          <a:lstStyle/>
          <a:p>
            <a:pPr eaLnBrk="1" hangingPunct="1"/>
            <a:r>
              <a:rPr lang="en-US" altLang="en-US" sz="4000" smtClean="0"/>
              <a:t>MIPS Calling Conventions - more</a:t>
            </a:r>
          </a:p>
        </p:txBody>
      </p:sp>
      <p:sp>
        <p:nvSpPr>
          <p:cNvPr id="689155" name="Rectangle 3"/>
          <p:cNvSpPr>
            <a:spLocks noGrp="1" noChangeArrowheads="1"/>
          </p:cNvSpPr>
          <p:nvPr>
            <p:ph type="body" idx="1"/>
          </p:nvPr>
        </p:nvSpPr>
        <p:spPr/>
        <p:txBody>
          <a:bodyPr rtlCol="0">
            <a:normAutofit fontScale="77500" lnSpcReduction="20000"/>
          </a:bodyPr>
          <a:lstStyle/>
          <a:p>
            <a:pPr eaLnBrk="1" fontAlgn="auto" hangingPunct="1">
              <a:spcAft>
                <a:spcPts val="0"/>
              </a:spcAft>
              <a:defRPr/>
            </a:pPr>
            <a:r>
              <a:rPr lang="en-US" dirty="0" smtClean="0"/>
              <a:t>MIPS software divides 18 of the registers into two groups</a:t>
            </a:r>
          </a:p>
          <a:p>
            <a:pPr lvl="1" eaLnBrk="1" fontAlgn="auto" hangingPunct="1">
              <a:spcAft>
                <a:spcPts val="0"/>
              </a:spcAft>
              <a:defRPr/>
            </a:pPr>
            <a:r>
              <a:rPr lang="en-US" dirty="0" smtClean="0"/>
              <a:t>$t0 - $t9: 10 temporary registers that are not preserved by the </a:t>
            </a:r>
            <a:r>
              <a:rPr lang="en-US" dirty="0" err="1" smtClean="0"/>
              <a:t>callee</a:t>
            </a:r>
            <a:r>
              <a:rPr lang="en-US" dirty="0" smtClean="0"/>
              <a:t> on a procedure call</a:t>
            </a:r>
          </a:p>
          <a:p>
            <a:pPr lvl="2" eaLnBrk="1" fontAlgn="auto" hangingPunct="1">
              <a:spcAft>
                <a:spcPts val="0"/>
              </a:spcAft>
              <a:defRPr/>
            </a:pPr>
            <a:r>
              <a:rPr lang="en-US" dirty="0" smtClean="0"/>
              <a:t>These are </a:t>
            </a:r>
            <a:r>
              <a:rPr lang="en-US" dirty="0" smtClean="0">
                <a:solidFill>
                  <a:srgbClr val="FF0000"/>
                </a:solidFill>
              </a:rPr>
              <a:t>caller-saved registers</a:t>
            </a:r>
            <a:r>
              <a:rPr lang="en-US" dirty="0" smtClean="0"/>
              <a:t> since the caller must save the ones it is using</a:t>
            </a:r>
          </a:p>
          <a:p>
            <a:pPr lvl="1" eaLnBrk="1" fontAlgn="auto" hangingPunct="1">
              <a:spcAft>
                <a:spcPts val="0"/>
              </a:spcAft>
              <a:defRPr/>
            </a:pPr>
            <a:r>
              <a:rPr lang="en-US" dirty="0" smtClean="0"/>
              <a:t>$s0 - $s7: 8 saved registers that must be preserved on a procedure call</a:t>
            </a:r>
          </a:p>
          <a:p>
            <a:pPr lvl="2" eaLnBrk="1" fontAlgn="auto" hangingPunct="1">
              <a:spcAft>
                <a:spcPts val="0"/>
              </a:spcAft>
              <a:defRPr/>
            </a:pPr>
            <a:r>
              <a:rPr lang="en-US" dirty="0" smtClean="0"/>
              <a:t>These are </a:t>
            </a:r>
            <a:r>
              <a:rPr lang="en-US" dirty="0" err="1" smtClean="0">
                <a:solidFill>
                  <a:srgbClr val="FF0000"/>
                </a:solidFill>
              </a:rPr>
              <a:t>callee</a:t>
            </a:r>
            <a:r>
              <a:rPr lang="en-US" dirty="0" smtClean="0">
                <a:solidFill>
                  <a:srgbClr val="FF0000"/>
                </a:solidFill>
              </a:rPr>
              <a:t>-saved registers</a:t>
            </a:r>
            <a:r>
              <a:rPr lang="en-US" dirty="0" smtClean="0"/>
              <a:t> since the </a:t>
            </a:r>
            <a:r>
              <a:rPr lang="en-US" dirty="0" err="1" smtClean="0"/>
              <a:t>callee</a:t>
            </a:r>
            <a:r>
              <a:rPr lang="en-US" dirty="0" smtClean="0"/>
              <a:t> must save the ones it uses</a:t>
            </a:r>
          </a:p>
          <a:p>
            <a:pPr eaLnBrk="1" fontAlgn="auto" hangingPunct="1">
              <a:spcAft>
                <a:spcPts val="0"/>
              </a:spcAft>
              <a:defRPr/>
            </a:pPr>
            <a:r>
              <a:rPr lang="en-US" dirty="0" smtClean="0"/>
              <a:t>In  general, </a:t>
            </a:r>
          </a:p>
          <a:p>
            <a:pPr lvl="1" eaLnBrk="1" fontAlgn="auto" hangingPunct="1">
              <a:spcAft>
                <a:spcPts val="0"/>
              </a:spcAft>
              <a:buFont typeface="Arial" charset="0"/>
              <a:buChar char="–"/>
              <a:defRPr/>
            </a:pPr>
            <a:r>
              <a:rPr lang="en-US" dirty="0" smtClean="0"/>
              <a:t>if there is a register that the </a:t>
            </a:r>
            <a:r>
              <a:rPr lang="en-US" dirty="0" err="1" smtClean="0"/>
              <a:t>callee</a:t>
            </a:r>
            <a:r>
              <a:rPr lang="en-US" dirty="0" smtClean="0"/>
              <a:t> may change, and the caller still needs it after calling the </a:t>
            </a:r>
            <a:r>
              <a:rPr lang="en-US" dirty="0" err="1" smtClean="0"/>
              <a:t>callee</a:t>
            </a:r>
            <a:r>
              <a:rPr lang="en-US" dirty="0" smtClean="0"/>
              <a:t>, the caller should save it and restore it before using it, such as $</a:t>
            </a:r>
            <a:r>
              <a:rPr lang="en-US" dirty="0" err="1" smtClean="0"/>
              <a:t>ra</a:t>
            </a:r>
            <a:r>
              <a:rPr lang="en-US" dirty="0" smtClean="0"/>
              <a:t>.</a:t>
            </a:r>
          </a:p>
          <a:p>
            <a:pPr lvl="1" eaLnBrk="1" fontAlgn="auto" hangingPunct="1">
              <a:spcAft>
                <a:spcPts val="0"/>
              </a:spcAft>
              <a:buFont typeface="Arial" charset="0"/>
              <a:buChar char="–"/>
              <a:defRPr/>
            </a:pPr>
            <a:r>
              <a:rPr lang="en-US" dirty="0" smtClean="0"/>
              <a:t>If there is a register that the caller is not expected to change after calling the </a:t>
            </a:r>
            <a:r>
              <a:rPr lang="en-US" dirty="0" err="1" smtClean="0"/>
              <a:t>callee</a:t>
            </a:r>
            <a:r>
              <a:rPr lang="en-US" dirty="0" smtClean="0"/>
              <a:t>, the </a:t>
            </a:r>
            <a:r>
              <a:rPr lang="en-US" dirty="0" err="1" smtClean="0"/>
              <a:t>callee</a:t>
            </a:r>
            <a:r>
              <a:rPr lang="en-US" dirty="0" smtClean="0"/>
              <a:t> should save it, such as $s0.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ECEB4375-85FE-4162-A98B-93E926DC1137}" type="datetime1">
              <a:rPr lang="en-US"/>
              <a:pPr>
                <a:defRPr/>
              </a:pPr>
              <a:t>12/7/2015</a:t>
            </a:fld>
            <a:endParaRPr lang="en-US"/>
          </a:p>
        </p:txBody>
      </p:sp>
      <p:sp>
        <p:nvSpPr>
          <p:cNvPr id="5" name="Footer Placeholder 3"/>
          <p:cNvSpPr>
            <a:spLocks noGrp="1"/>
          </p:cNvSpPr>
          <p:nvPr>
            <p:ph type="ftr" sz="quarter" idx="11"/>
          </p:nvPr>
        </p:nvSpPr>
        <p:spPr/>
        <p:txBody>
          <a:bodyPr/>
          <a:lstStyle/>
          <a:p>
            <a:pPr>
              <a:defRPr/>
            </a:pPr>
            <a:r>
              <a:rPr lang="en-US"/>
              <a:t>week04-3.ppt</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BEBB65-A97D-423B-AAFF-21E447676D5B}"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sp>
        <p:nvSpPr>
          <p:cNvPr id="31749" name="Rectangle 2"/>
          <p:cNvSpPr>
            <a:spLocks noGrp="1" noChangeArrowheads="1"/>
          </p:cNvSpPr>
          <p:nvPr>
            <p:ph type="title"/>
          </p:nvPr>
        </p:nvSpPr>
        <p:spPr/>
        <p:txBody>
          <a:bodyPr/>
          <a:lstStyle/>
          <a:p>
            <a:pPr eaLnBrk="1" hangingPunct="1"/>
            <a:r>
              <a:rPr lang="en-US" altLang="en-US" sz="4000" smtClean="0"/>
              <a:t>Saving $s0</a:t>
            </a:r>
          </a:p>
        </p:txBody>
      </p:sp>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674813"/>
            <a:ext cx="8123237"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MIPS interrupt</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sz="2800" dirty="0" smtClean="0"/>
              <a:t>For external interrupt, your code is executing, and if an event happens that must be processed, </a:t>
            </a:r>
          </a:p>
          <a:p>
            <a:pPr lvl="1" eaLnBrk="1" fontAlgn="auto" hangingPunct="1">
              <a:spcAft>
                <a:spcPts val="0"/>
              </a:spcAft>
              <a:defRPr/>
            </a:pPr>
            <a:r>
              <a:rPr lang="en-US" dirty="0" smtClean="0"/>
              <a:t>The address of the instruction that is about to be executed is saved into a special register called EPC</a:t>
            </a:r>
          </a:p>
          <a:p>
            <a:pPr lvl="1" eaLnBrk="1" fontAlgn="auto" hangingPunct="1">
              <a:spcAft>
                <a:spcPts val="0"/>
              </a:spcAft>
              <a:defRPr/>
            </a:pPr>
            <a:r>
              <a:rPr lang="en-US" dirty="0" smtClean="0"/>
              <a:t>PC is set to be 0x80000180, where the interrupt handlers are located </a:t>
            </a:r>
          </a:p>
          <a:p>
            <a:pPr lvl="1" eaLnBrk="1" fontAlgn="auto" hangingPunct="1">
              <a:spcAft>
                <a:spcPts val="0"/>
              </a:spcAft>
              <a:defRPr/>
            </a:pPr>
            <a:r>
              <a:rPr lang="en-US" dirty="0" smtClean="0"/>
              <a:t>Then, after processing this interrupt, call “</a:t>
            </a:r>
            <a:r>
              <a:rPr lang="en-US" dirty="0" err="1" smtClean="0"/>
              <a:t>eret</a:t>
            </a:r>
            <a:r>
              <a:rPr lang="en-US" dirty="0" smtClean="0"/>
              <a:t>” to set the value of the PC to the value stored in EPC</a:t>
            </a:r>
          </a:p>
          <a:p>
            <a:pPr lvl="1" eaLnBrk="1" fontAlgn="auto" hangingPunct="1">
              <a:spcAft>
                <a:spcPts val="0"/>
              </a:spcAft>
              <a:defRPr/>
            </a:pPr>
            <a:r>
              <a:rPr lang="en-US" dirty="0" smtClean="0"/>
              <a:t>Note the difference between an interrupt and a function call. In a function call, the caller is aware of going to another address. In interrupt, the “main program” is not.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Supporting floating point. Load and Store</a:t>
            </a:r>
          </a:p>
        </p:txBody>
      </p:sp>
      <p:sp>
        <p:nvSpPr>
          <p:cNvPr id="34819" name="Content Placeholder 2"/>
          <p:cNvSpPr>
            <a:spLocks noGrp="1"/>
          </p:cNvSpPr>
          <p:nvPr>
            <p:ph idx="1"/>
          </p:nvPr>
        </p:nvSpPr>
        <p:spPr/>
        <p:txBody>
          <a:bodyPr/>
          <a:lstStyle/>
          <a:p>
            <a:pPr eaLnBrk="1" hangingPunct="1"/>
            <a:r>
              <a:rPr lang="en-US" altLang="en-US" smtClean="0"/>
              <a:t>Load or store from a memory location (pseudoinstruction ). Just load the 32 bits into the register. </a:t>
            </a:r>
          </a:p>
          <a:p>
            <a:pPr lvl="1" eaLnBrk="1" hangingPunct="1"/>
            <a:r>
              <a:rPr lang="en-US" altLang="en-US" smtClean="0"/>
              <a:t>l.s $f0, val</a:t>
            </a:r>
          </a:p>
          <a:p>
            <a:pPr lvl="1" eaLnBrk="1" hangingPunct="1"/>
            <a:r>
              <a:rPr lang="en-US" altLang="en-US" smtClean="0"/>
              <a:t>s.s $f0, val</a:t>
            </a:r>
          </a:p>
          <a:p>
            <a:pPr eaLnBrk="1" hangingPunct="1"/>
            <a:r>
              <a:rPr lang="en-US" altLang="en-US" smtClean="0"/>
              <a:t>Load immediate number (pseudoinstruction )</a:t>
            </a:r>
          </a:p>
          <a:p>
            <a:pPr lvl="1" eaLnBrk="1" hangingPunct="1"/>
            <a:r>
              <a:rPr lang="en-US" altLang="en-US" smtClean="0"/>
              <a:t>li.s  $f0, 0.5</a:t>
            </a:r>
          </a:p>
          <a:p>
            <a:pPr lvl="1"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Arithmetic Instructions</a:t>
            </a:r>
          </a:p>
        </p:txBody>
      </p:sp>
      <p:sp>
        <p:nvSpPr>
          <p:cNvPr id="35843" name="Content Placeholder 2"/>
          <p:cNvSpPr>
            <a:spLocks noGrp="1"/>
          </p:cNvSpPr>
          <p:nvPr>
            <p:ph idx="1"/>
          </p:nvPr>
        </p:nvSpPr>
        <p:spPr/>
        <p:txBody>
          <a:bodyPr/>
          <a:lstStyle/>
          <a:p>
            <a:pPr eaLnBrk="1" hangingPunct="1"/>
            <a:r>
              <a:rPr lang="en-US" altLang="en-US" smtClean="0"/>
              <a:t>abs.s $f0, $f1</a:t>
            </a:r>
          </a:p>
          <a:p>
            <a:pPr eaLnBrk="1" hangingPunct="1"/>
            <a:r>
              <a:rPr lang="en-US" altLang="en-US" smtClean="0"/>
              <a:t>add.s $f0, $f1, $f2   </a:t>
            </a:r>
          </a:p>
          <a:p>
            <a:pPr eaLnBrk="1" hangingPunct="1"/>
            <a:r>
              <a:rPr lang="en-US" altLang="en-US" smtClean="0"/>
              <a:t>sub.s $f0, $f1, $f2   </a:t>
            </a:r>
          </a:p>
          <a:p>
            <a:pPr eaLnBrk="1" hangingPunct="1"/>
            <a:r>
              <a:rPr lang="en-US" altLang="en-US" smtClean="0"/>
              <a:t>mul.s $f0, $f1, $f2   </a:t>
            </a:r>
          </a:p>
          <a:p>
            <a:pPr eaLnBrk="1" hangingPunct="1"/>
            <a:r>
              <a:rPr lang="en-US" altLang="en-US" smtClean="0"/>
              <a:t>div.s $f0, $f1, $f2   </a:t>
            </a:r>
          </a:p>
          <a:p>
            <a:pPr eaLnBrk="1" hangingPunct="1"/>
            <a:r>
              <a:rPr lang="en-US" altLang="en-US" smtClean="0"/>
              <a:t>neg.s $f0, $f1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Data move</a:t>
            </a:r>
          </a:p>
        </p:txBody>
      </p:sp>
      <p:sp>
        <p:nvSpPr>
          <p:cNvPr id="36867" name="Content Placeholder 2"/>
          <p:cNvSpPr>
            <a:spLocks noGrp="1"/>
          </p:cNvSpPr>
          <p:nvPr>
            <p:ph idx="1"/>
          </p:nvPr>
        </p:nvSpPr>
        <p:spPr/>
        <p:txBody>
          <a:bodyPr/>
          <a:lstStyle/>
          <a:p>
            <a:pPr eaLnBrk="1" hangingPunct="1"/>
            <a:r>
              <a:rPr lang="en-US" altLang="en-US" smtClean="0"/>
              <a:t>mov.s  $f0, $f1</a:t>
            </a:r>
          </a:p>
          <a:p>
            <a:pPr eaLnBrk="1" hangingPunct="1"/>
            <a:r>
              <a:rPr lang="en-US" altLang="en-US" smtClean="0"/>
              <a:t>mfc1 $t0, $f0</a:t>
            </a:r>
          </a:p>
          <a:p>
            <a:pPr eaLnBrk="1" hangingPunct="1"/>
            <a:r>
              <a:rPr lang="en-US" altLang="en-US" smtClean="0"/>
              <a:t>mtc1 $t0, $f0</a:t>
            </a:r>
          </a:p>
          <a:p>
            <a:pPr eaLnBrk="1" hangingPunct="1"/>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Convert to integer and from integer</a:t>
            </a:r>
          </a:p>
        </p:txBody>
      </p:sp>
      <p:sp>
        <p:nvSpPr>
          <p:cNvPr id="37891" name="Content Placeholder 2"/>
          <p:cNvSpPr>
            <a:spLocks noGrp="1"/>
          </p:cNvSpPr>
          <p:nvPr>
            <p:ph idx="1"/>
          </p:nvPr>
        </p:nvSpPr>
        <p:spPr/>
        <p:txBody>
          <a:bodyPr/>
          <a:lstStyle/>
          <a:p>
            <a:pPr eaLnBrk="1" hangingPunct="1"/>
            <a:r>
              <a:rPr lang="en-US" altLang="en-US" smtClean="0"/>
              <a:t>cvt.s.w $f0, $f0 # convert the 32 bit in $f0 currently representing an integer to float of the same value</a:t>
            </a:r>
          </a:p>
          <a:p>
            <a:pPr eaLnBrk="1" hangingPunct="1"/>
            <a:r>
              <a:rPr lang="en-US" altLang="en-US" smtClean="0"/>
              <a:t>cvt.w.s $f0, $f0 # the reverse</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Comparison instructions</a:t>
            </a:r>
          </a:p>
        </p:txBody>
      </p:sp>
      <p:sp>
        <p:nvSpPr>
          <p:cNvPr id="38915" name="Content Placeholder 2"/>
          <p:cNvSpPr>
            <a:spLocks noGrp="1"/>
          </p:cNvSpPr>
          <p:nvPr>
            <p:ph idx="1"/>
          </p:nvPr>
        </p:nvSpPr>
        <p:spPr/>
        <p:txBody>
          <a:bodyPr/>
          <a:lstStyle/>
          <a:p>
            <a:pPr eaLnBrk="1" hangingPunct="1"/>
            <a:r>
              <a:rPr lang="en-US" altLang="en-US" smtClean="0"/>
              <a:t>c.lt.s $f0,$f1 #set a flag in coprocessor 1if $f0 &lt; $f1, else clear it. The flag will stay until set or cleared next time</a:t>
            </a:r>
          </a:p>
          <a:p>
            <a:pPr eaLnBrk="1" hangingPunct="1"/>
            <a:r>
              <a:rPr lang="en-US" altLang="en-US" smtClean="0"/>
              <a:t>c.le.s $f0,$f1 #set flag if $f0 &lt;= $f1, else clear it</a:t>
            </a:r>
          </a:p>
          <a:p>
            <a:pPr eaLnBrk="1" hangingPunct="1"/>
            <a:r>
              <a:rPr lang="en-US" altLang="en-US" smtClean="0"/>
              <a:t>bc1t L1 # branch to L1 if the flag is set</a:t>
            </a:r>
          </a:p>
          <a:p>
            <a:pPr eaLnBrk="1" hangingPunct="1"/>
            <a:r>
              <a:rPr lang="en-US" altLang="en-US" smtClean="0"/>
              <a:t>bc1f L1 # branch to L1 if the flag is 0</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lstStyle/>
          <a:p>
            <a:pPr marL="0">
              <a:buFont typeface="Arial" charset="0"/>
              <a:buNone/>
              <a:defRPr/>
            </a:pPr>
            <a:r>
              <a:rPr lang="en-US" sz="1600" dirty="0" smtClean="0"/>
              <a:t>Read the MIPS code and answer the following questions. What does function f1 do? What is the value returned in $v0 after the function is called? </a:t>
            </a:r>
          </a:p>
          <a:p>
            <a:pPr>
              <a:buFont typeface="Arial" charset="0"/>
              <a:buNone/>
              <a:defRPr/>
            </a:pPr>
            <a:r>
              <a:rPr lang="en-US" sz="1600" dirty="0" smtClean="0"/>
              <a:t> </a:t>
            </a:r>
            <a:endParaRPr lang="en-US" sz="1600" dirty="0"/>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278188"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11FE95-9AE2-43E2-A546-7D39062D3B5B}" type="slidenum">
              <a:rPr lang="en-US" altLang="en-US" sz="1200" smtClean="0">
                <a:solidFill>
                  <a:srgbClr val="898989"/>
                </a:solidFill>
              </a:rPr>
              <a:pPr>
                <a:spcBef>
                  <a:spcPct val="0"/>
                </a:spcBef>
                <a:buFontTx/>
                <a:buNone/>
              </a:pPr>
              <a:t>29</a:t>
            </a:fld>
            <a:endParaRPr lang="en-US" altLang="en-US" sz="1200" smtClean="0">
              <a:solidFill>
                <a:srgbClr val="898989"/>
              </a:solidFill>
            </a:endParaRPr>
          </a:p>
        </p:txBody>
      </p:sp>
      <p:sp>
        <p:nvSpPr>
          <p:cNvPr id="41987" name="Rectangle 2"/>
          <p:cNvSpPr>
            <a:spLocks noGrp="1" noChangeArrowheads="1"/>
          </p:cNvSpPr>
          <p:nvPr>
            <p:ph type="title"/>
          </p:nvPr>
        </p:nvSpPr>
        <p:spPr/>
        <p:txBody>
          <a:bodyPr/>
          <a:lstStyle/>
          <a:p>
            <a:pPr eaLnBrk="1" hangingPunct="1"/>
            <a:r>
              <a:rPr lang="en-US" altLang="en-US" smtClean="0"/>
              <a:t>Digital Logic, gates</a:t>
            </a:r>
          </a:p>
        </p:txBody>
      </p:sp>
      <p:sp>
        <p:nvSpPr>
          <p:cNvPr id="41988" name="Rectangle 3"/>
          <p:cNvSpPr>
            <a:spLocks noGrp="1" noChangeArrowheads="1"/>
          </p:cNvSpPr>
          <p:nvPr>
            <p:ph type="body" idx="1"/>
          </p:nvPr>
        </p:nvSpPr>
        <p:spPr/>
        <p:txBody>
          <a:bodyPr/>
          <a:lstStyle/>
          <a:p>
            <a:pPr eaLnBrk="1" hangingPunct="1"/>
            <a:r>
              <a:rPr lang="en-US" altLang="en-US" smtClean="0"/>
              <a:t>Basic Gate: Inverter</a:t>
            </a:r>
          </a:p>
        </p:txBody>
      </p:sp>
      <p:sp>
        <p:nvSpPr>
          <p:cNvPr id="41989" name="Line 4"/>
          <p:cNvSpPr>
            <a:spLocks noChangeShapeType="1"/>
          </p:cNvSpPr>
          <p:nvPr/>
        </p:nvSpPr>
        <p:spPr bwMode="auto">
          <a:xfrm>
            <a:off x="2209800" y="2971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0" name="Line 5"/>
          <p:cNvSpPr>
            <a:spLocks noChangeShapeType="1"/>
          </p:cNvSpPr>
          <p:nvPr/>
        </p:nvSpPr>
        <p:spPr bwMode="auto">
          <a:xfrm>
            <a:off x="2590800" y="2971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1" name="Line 6"/>
          <p:cNvSpPr>
            <a:spLocks noChangeShapeType="1"/>
          </p:cNvSpPr>
          <p:nvPr/>
        </p:nvSpPr>
        <p:spPr bwMode="auto">
          <a:xfrm>
            <a:off x="1828800" y="2971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2" name="Line 7"/>
          <p:cNvSpPr>
            <a:spLocks noChangeShapeType="1"/>
          </p:cNvSpPr>
          <p:nvPr/>
        </p:nvSpPr>
        <p:spPr bwMode="auto">
          <a:xfrm>
            <a:off x="1828800" y="32004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3" name="Text Box 8"/>
          <p:cNvSpPr txBox="1">
            <a:spLocks noChangeArrowheads="1"/>
          </p:cNvSpPr>
          <p:nvPr/>
        </p:nvSpPr>
        <p:spPr bwMode="auto">
          <a:xfrm>
            <a:off x="182880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I</a:t>
            </a:r>
          </a:p>
        </p:txBody>
      </p:sp>
      <p:sp>
        <p:nvSpPr>
          <p:cNvPr id="41994" name="Text Box 9"/>
          <p:cNvSpPr txBox="1">
            <a:spLocks noChangeArrowheads="1"/>
          </p:cNvSpPr>
          <p:nvPr/>
        </p:nvSpPr>
        <p:spPr bwMode="auto">
          <a:xfrm>
            <a:off x="2209800" y="2819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O</a:t>
            </a:r>
          </a:p>
        </p:txBody>
      </p:sp>
      <p:sp>
        <p:nvSpPr>
          <p:cNvPr id="41995" name="Text Box 10"/>
          <p:cNvSpPr txBox="1">
            <a:spLocks noChangeArrowheads="1"/>
          </p:cNvSpPr>
          <p:nvPr/>
        </p:nvSpPr>
        <p:spPr bwMode="auto">
          <a:xfrm>
            <a:off x="1828800" y="3200400"/>
            <a:ext cx="336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endParaRPr lang="en-US" altLang="en-US" sz="2400" b="1"/>
          </a:p>
        </p:txBody>
      </p:sp>
      <p:sp>
        <p:nvSpPr>
          <p:cNvPr id="41996" name="Text Box 11"/>
          <p:cNvSpPr txBox="1">
            <a:spLocks noChangeArrowheads="1"/>
          </p:cNvSpPr>
          <p:nvPr/>
        </p:nvSpPr>
        <p:spPr bwMode="auto">
          <a:xfrm>
            <a:off x="2209800" y="3200400"/>
            <a:ext cx="336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1</a:t>
            </a:r>
          </a:p>
          <a:p>
            <a:pPr eaLnBrk="1" hangingPunct="1">
              <a:spcBef>
                <a:spcPct val="0"/>
              </a:spcBef>
              <a:buFontTx/>
              <a:buNone/>
            </a:pPr>
            <a:r>
              <a:rPr lang="en-US" altLang="en-US" sz="2400" b="1"/>
              <a:t>0</a:t>
            </a:r>
          </a:p>
          <a:p>
            <a:pPr eaLnBrk="1" hangingPunct="1">
              <a:spcBef>
                <a:spcPct val="0"/>
              </a:spcBef>
              <a:buFontTx/>
              <a:buNone/>
            </a:pPr>
            <a:endParaRPr lang="en-US" altLang="en-US" sz="2400" b="1"/>
          </a:p>
        </p:txBody>
      </p:sp>
      <p:grpSp>
        <p:nvGrpSpPr>
          <p:cNvPr id="2" name="Group 12"/>
          <p:cNvGrpSpPr>
            <a:grpSpLocks/>
          </p:cNvGrpSpPr>
          <p:nvPr/>
        </p:nvGrpSpPr>
        <p:grpSpPr bwMode="auto">
          <a:xfrm>
            <a:off x="3733800" y="2557463"/>
            <a:ext cx="3697288" cy="1066800"/>
            <a:chOff x="2352" y="1611"/>
            <a:chExt cx="2329" cy="672"/>
          </a:xfrm>
        </p:grpSpPr>
        <p:sp>
          <p:nvSpPr>
            <p:cNvPr id="42023" name="Oval 13"/>
            <p:cNvSpPr>
              <a:spLocks noChangeArrowheads="1"/>
            </p:cNvSpPr>
            <p:nvPr/>
          </p:nvSpPr>
          <p:spPr bwMode="auto">
            <a:xfrm>
              <a:off x="3754" y="1894"/>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sp>
          <p:nvSpPr>
            <p:cNvPr id="42024" name="Line 14"/>
            <p:cNvSpPr>
              <a:spLocks noChangeShapeType="1"/>
            </p:cNvSpPr>
            <p:nvPr/>
          </p:nvSpPr>
          <p:spPr bwMode="auto">
            <a:xfrm>
              <a:off x="2592" y="1944"/>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25" name="Line 15"/>
            <p:cNvSpPr>
              <a:spLocks noChangeShapeType="1"/>
            </p:cNvSpPr>
            <p:nvPr/>
          </p:nvSpPr>
          <p:spPr bwMode="auto">
            <a:xfrm>
              <a:off x="3850" y="1942"/>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26" name="Text Box 16"/>
            <p:cNvSpPr txBox="1">
              <a:spLocks noChangeArrowheads="1"/>
            </p:cNvSpPr>
            <p:nvPr/>
          </p:nvSpPr>
          <p:spPr bwMode="auto">
            <a:xfrm>
              <a:off x="2352" y="177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I</a:t>
              </a:r>
            </a:p>
          </p:txBody>
        </p:sp>
        <p:sp>
          <p:nvSpPr>
            <p:cNvPr id="42027" name="Text Box 17"/>
            <p:cNvSpPr txBox="1">
              <a:spLocks noChangeArrowheads="1"/>
            </p:cNvSpPr>
            <p:nvPr/>
          </p:nvSpPr>
          <p:spPr bwMode="auto">
            <a:xfrm>
              <a:off x="441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O</a:t>
              </a:r>
            </a:p>
          </p:txBody>
        </p:sp>
        <p:sp>
          <p:nvSpPr>
            <p:cNvPr id="42028" name="AutoShape 18"/>
            <p:cNvSpPr>
              <a:spLocks noChangeArrowheads="1"/>
            </p:cNvSpPr>
            <p:nvPr/>
          </p:nvSpPr>
          <p:spPr bwMode="auto">
            <a:xfrm rot="5400000">
              <a:off x="3099" y="1635"/>
              <a:ext cx="672" cy="624"/>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3" name="Group 19"/>
          <p:cNvGrpSpPr>
            <a:grpSpLocks/>
          </p:cNvGrpSpPr>
          <p:nvPr/>
        </p:nvGrpSpPr>
        <p:grpSpPr bwMode="auto">
          <a:xfrm>
            <a:off x="3581400" y="3886200"/>
            <a:ext cx="2895600" cy="1295400"/>
            <a:chOff x="2256" y="2448"/>
            <a:chExt cx="1824" cy="816"/>
          </a:xfrm>
        </p:grpSpPr>
        <p:sp>
          <p:nvSpPr>
            <p:cNvPr id="42017" name="Rectangle 20"/>
            <p:cNvSpPr>
              <a:spLocks noChangeArrowheads="1"/>
            </p:cNvSpPr>
            <p:nvPr/>
          </p:nvSpPr>
          <p:spPr bwMode="auto">
            <a:xfrm>
              <a:off x="2256" y="2448"/>
              <a:ext cx="1824" cy="816"/>
            </a:xfrm>
            <a:prstGeom prst="rect">
              <a:avLst/>
            </a:prstGeom>
            <a:solidFill>
              <a:srgbClr val="FF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pic>
          <p:nvPicPr>
            <p:cNvPr id="42018" name="Picture 21" descr="trans_a"/>
            <p:cNvPicPr>
              <a:picLocks noChangeAspect="1" noChangeArrowheads="1"/>
            </p:cNvPicPr>
            <p:nvPr/>
          </p:nvPicPr>
          <p:blipFill>
            <a:blip r:embed="rId3">
              <a:extLst>
                <a:ext uri="{28A0092B-C50C-407E-A947-70E740481C1C}">
                  <a14:useLocalDpi xmlns:a14="http://schemas.microsoft.com/office/drawing/2010/main" val="0"/>
                </a:ext>
              </a:extLst>
            </a:blip>
            <a:srcRect l="4628" t="23645" r="7425" b="19606"/>
            <a:stretch>
              <a:fillRect/>
            </a:stretch>
          </p:blipFill>
          <p:spPr bwMode="auto">
            <a:xfrm>
              <a:off x="2448" y="2640"/>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9" name="Text Box 22"/>
            <p:cNvSpPr txBox="1">
              <a:spLocks noChangeArrowheads="1"/>
            </p:cNvSpPr>
            <p:nvPr/>
          </p:nvSpPr>
          <p:spPr bwMode="auto">
            <a:xfrm>
              <a:off x="2256" y="2448"/>
              <a:ext cx="4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GND</a:t>
              </a:r>
            </a:p>
          </p:txBody>
        </p:sp>
        <p:sp>
          <p:nvSpPr>
            <p:cNvPr id="42020" name="Text Box 23"/>
            <p:cNvSpPr txBox="1">
              <a:spLocks noChangeArrowheads="1"/>
            </p:cNvSpPr>
            <p:nvPr/>
          </p:nvSpPr>
          <p:spPr bwMode="auto">
            <a:xfrm>
              <a:off x="2832" y="2448"/>
              <a:ext cx="1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I</a:t>
              </a:r>
            </a:p>
          </p:txBody>
        </p:sp>
        <p:sp>
          <p:nvSpPr>
            <p:cNvPr id="42021" name="Text Box 24"/>
            <p:cNvSpPr txBox="1">
              <a:spLocks noChangeArrowheads="1"/>
            </p:cNvSpPr>
            <p:nvPr/>
          </p:nvSpPr>
          <p:spPr bwMode="auto">
            <a:xfrm>
              <a:off x="3792" y="2496"/>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O</a:t>
              </a:r>
            </a:p>
          </p:txBody>
        </p:sp>
        <p:sp>
          <p:nvSpPr>
            <p:cNvPr id="42022" name="Line 25"/>
            <p:cNvSpPr>
              <a:spLocks noChangeShapeType="1"/>
            </p:cNvSpPr>
            <p:nvPr/>
          </p:nvSpPr>
          <p:spPr bwMode="auto">
            <a:xfrm>
              <a:off x="3360" y="2640"/>
              <a:ext cx="453" cy="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26"/>
          <p:cNvGrpSpPr>
            <a:grpSpLocks/>
          </p:cNvGrpSpPr>
          <p:nvPr/>
        </p:nvGrpSpPr>
        <p:grpSpPr bwMode="auto">
          <a:xfrm>
            <a:off x="5562600" y="4191000"/>
            <a:ext cx="552450" cy="1028700"/>
            <a:chOff x="3504" y="2640"/>
            <a:chExt cx="348" cy="648"/>
          </a:xfrm>
        </p:grpSpPr>
        <p:sp>
          <p:nvSpPr>
            <p:cNvPr id="42015" name="Text Box 27"/>
            <p:cNvSpPr txBox="1">
              <a:spLocks noChangeArrowheads="1"/>
            </p:cNvSpPr>
            <p:nvPr/>
          </p:nvSpPr>
          <p:spPr bwMode="auto">
            <a:xfrm>
              <a:off x="3504" y="3057"/>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Vcc</a:t>
              </a:r>
            </a:p>
          </p:txBody>
        </p:sp>
        <p:sp>
          <p:nvSpPr>
            <p:cNvPr id="42016" name="Line 28"/>
            <p:cNvSpPr>
              <a:spLocks noChangeShapeType="1"/>
            </p:cNvSpPr>
            <p:nvPr/>
          </p:nvSpPr>
          <p:spPr bwMode="auto">
            <a:xfrm flipV="1">
              <a:off x="3648" y="2640"/>
              <a:ext cx="0" cy="48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5" name="Group 29"/>
          <p:cNvGrpSpPr>
            <a:grpSpLocks/>
          </p:cNvGrpSpPr>
          <p:nvPr/>
        </p:nvGrpSpPr>
        <p:grpSpPr bwMode="auto">
          <a:xfrm>
            <a:off x="5562600" y="4267200"/>
            <a:ext cx="2946400" cy="457200"/>
            <a:chOff x="3504" y="2688"/>
            <a:chExt cx="1856" cy="288"/>
          </a:xfrm>
        </p:grpSpPr>
        <p:grpSp>
          <p:nvGrpSpPr>
            <p:cNvPr id="42002" name="Group 30"/>
            <p:cNvGrpSpPr>
              <a:grpSpLocks/>
            </p:cNvGrpSpPr>
            <p:nvPr/>
          </p:nvGrpSpPr>
          <p:grpSpPr bwMode="auto">
            <a:xfrm>
              <a:off x="3504" y="2688"/>
              <a:ext cx="288" cy="288"/>
              <a:chOff x="3504" y="2688"/>
              <a:chExt cx="288" cy="288"/>
            </a:xfrm>
          </p:grpSpPr>
          <p:sp>
            <p:nvSpPr>
              <p:cNvPr id="42004" name="Rectangle 31"/>
              <p:cNvSpPr>
                <a:spLocks noChangeArrowheads="1"/>
              </p:cNvSpPr>
              <p:nvPr/>
            </p:nvSpPr>
            <p:spPr bwMode="auto">
              <a:xfrm>
                <a:off x="3504" y="2688"/>
                <a:ext cx="288" cy="28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42005" name="Group 32"/>
              <p:cNvGrpSpPr>
                <a:grpSpLocks/>
              </p:cNvGrpSpPr>
              <p:nvPr/>
            </p:nvGrpSpPr>
            <p:grpSpPr bwMode="auto">
              <a:xfrm flipH="1">
                <a:off x="3600" y="2688"/>
                <a:ext cx="96" cy="288"/>
                <a:chOff x="4032" y="2640"/>
                <a:chExt cx="192" cy="384"/>
              </a:xfrm>
            </p:grpSpPr>
            <p:sp>
              <p:nvSpPr>
                <p:cNvPr id="42006" name="Line 33"/>
                <p:cNvSpPr>
                  <a:spLocks noChangeShapeType="1"/>
                </p:cNvSpPr>
                <p:nvPr/>
              </p:nvSpPr>
              <p:spPr bwMode="auto">
                <a:xfrm flipH="1" flipV="1">
                  <a:off x="4128" y="264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2007" name="Group 34"/>
                <p:cNvGrpSpPr>
                  <a:grpSpLocks/>
                </p:cNvGrpSpPr>
                <p:nvPr/>
              </p:nvGrpSpPr>
              <p:grpSpPr bwMode="auto">
                <a:xfrm>
                  <a:off x="4032" y="2688"/>
                  <a:ext cx="192" cy="336"/>
                  <a:chOff x="4032" y="2688"/>
                  <a:chExt cx="192" cy="336"/>
                </a:xfrm>
              </p:grpSpPr>
              <p:sp>
                <p:nvSpPr>
                  <p:cNvPr id="42008" name="Line 35"/>
                  <p:cNvSpPr>
                    <a:spLocks noChangeShapeType="1"/>
                  </p:cNvSpPr>
                  <p:nvPr/>
                </p:nvSpPr>
                <p:spPr bwMode="auto">
                  <a:xfrm flipV="1">
                    <a:off x="4128" y="297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09" name="Line 36"/>
                  <p:cNvSpPr>
                    <a:spLocks noChangeShapeType="1"/>
                  </p:cNvSpPr>
                  <p:nvPr/>
                </p:nvSpPr>
                <p:spPr bwMode="auto">
                  <a:xfrm flipH="1" flipV="1">
                    <a:off x="4032" y="2928"/>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0" name="Line 37"/>
                  <p:cNvSpPr>
                    <a:spLocks noChangeShapeType="1"/>
                  </p:cNvSpPr>
                  <p:nvPr/>
                </p:nvSpPr>
                <p:spPr bwMode="auto">
                  <a:xfrm flipV="1">
                    <a:off x="4032" y="2880"/>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1" name="Line 38"/>
                  <p:cNvSpPr>
                    <a:spLocks noChangeShapeType="1"/>
                  </p:cNvSpPr>
                  <p:nvPr/>
                </p:nvSpPr>
                <p:spPr bwMode="auto">
                  <a:xfrm flipH="1" flipV="1">
                    <a:off x="4032" y="2832"/>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2" name="Line 39"/>
                  <p:cNvSpPr>
                    <a:spLocks noChangeShapeType="1"/>
                  </p:cNvSpPr>
                  <p:nvPr/>
                </p:nvSpPr>
                <p:spPr bwMode="auto">
                  <a:xfrm flipV="1">
                    <a:off x="4032" y="2784"/>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3" name="Line 40"/>
                  <p:cNvSpPr>
                    <a:spLocks noChangeShapeType="1"/>
                  </p:cNvSpPr>
                  <p:nvPr/>
                </p:nvSpPr>
                <p:spPr bwMode="auto">
                  <a:xfrm flipH="1" flipV="1">
                    <a:off x="4032" y="2736"/>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14" name="Line 41"/>
                  <p:cNvSpPr>
                    <a:spLocks noChangeShapeType="1"/>
                  </p:cNvSpPr>
                  <p:nvPr/>
                </p:nvSpPr>
                <p:spPr bwMode="auto">
                  <a:xfrm flipV="1">
                    <a:off x="4032" y="2688"/>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sp>
          <p:nvSpPr>
            <p:cNvPr id="42003" name="Text Box 42"/>
            <p:cNvSpPr txBox="1">
              <a:spLocks noChangeArrowheads="1"/>
            </p:cNvSpPr>
            <p:nvPr/>
          </p:nvSpPr>
          <p:spPr bwMode="auto">
            <a:xfrm>
              <a:off x="3744" y="2736"/>
              <a:ext cx="16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a:t>Resister (limits conductivity)</a:t>
              </a:r>
            </a:p>
          </p:txBody>
        </p:sp>
      </p:grpSp>
      <p:sp>
        <p:nvSpPr>
          <p:cNvPr id="42001" name="Text Box 43"/>
          <p:cNvSpPr txBox="1">
            <a:spLocks noChangeArrowheads="1"/>
          </p:cNvSpPr>
          <p:nvPr/>
        </p:nvSpPr>
        <p:spPr bwMode="auto">
          <a:xfrm>
            <a:off x="1676400" y="251460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Truth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Problem</a:t>
            </a:r>
          </a:p>
        </p:txBody>
      </p:sp>
      <p:sp>
        <p:nvSpPr>
          <p:cNvPr id="5123" name="Content Placeholder 2"/>
          <p:cNvSpPr>
            <a:spLocks noGrp="1"/>
          </p:cNvSpPr>
          <p:nvPr>
            <p:ph idx="1"/>
          </p:nvPr>
        </p:nvSpPr>
        <p:spPr/>
        <p:txBody>
          <a:bodyPr/>
          <a:lstStyle/>
          <a:p>
            <a:pPr>
              <a:buFont typeface="Arial" panose="020B0604020202020204" pitchFamily="34" charset="0"/>
              <a:buNone/>
            </a:pPr>
            <a:r>
              <a:rPr lang="en-US" altLang="en-US" smtClean="0"/>
              <a:t>The binary representation of -57</a:t>
            </a:r>
            <a:r>
              <a:rPr lang="en-US" altLang="en-US" baseline="-25000" smtClean="0"/>
              <a:t>ten </a:t>
            </a:r>
            <a:r>
              <a:rPr lang="en-US" altLang="en-US" smtClean="0"/>
              <a:t>in 8 bits in 2’s complement is </a:t>
            </a:r>
          </a:p>
          <a:p>
            <a:pPr>
              <a:buFont typeface="Arial" panose="020B0604020202020204" pitchFamily="34" charset="0"/>
              <a:buNone/>
            </a:pPr>
            <a:r>
              <a:rPr lang="en-US" altLang="en-US" smtClean="0"/>
              <a:t>(a) 11000111 </a:t>
            </a:r>
          </a:p>
          <a:p>
            <a:pPr>
              <a:buFont typeface="Arial" panose="020B0604020202020204" pitchFamily="34" charset="0"/>
              <a:buNone/>
            </a:pPr>
            <a:r>
              <a:rPr lang="en-US" altLang="en-US" smtClean="0"/>
              <a:t>(b) 10011111</a:t>
            </a:r>
          </a:p>
          <a:p>
            <a:pPr>
              <a:buFont typeface="Arial" panose="020B0604020202020204" pitchFamily="34" charset="0"/>
              <a:buNone/>
            </a:pPr>
            <a:r>
              <a:rPr lang="en-US" altLang="en-US" smtClean="0"/>
              <a:t>(c) 11010111</a:t>
            </a:r>
          </a:p>
          <a:p>
            <a:pPr>
              <a:buFont typeface="Arial" panose="020B0604020202020204" pitchFamily="34" charset="0"/>
              <a:buNone/>
            </a:pPr>
            <a:r>
              <a:rPr lang="en-US" altLang="en-US" smtClean="0"/>
              <a:t>(d) None of the above.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1C10C6-7140-48CD-990E-FBD74897D382}" type="slidenum">
              <a:rPr lang="en-US" altLang="en-US" sz="1200" smtClean="0">
                <a:solidFill>
                  <a:srgbClr val="898989"/>
                </a:solidFill>
              </a:rPr>
              <a:pPr>
                <a:spcBef>
                  <a:spcPct val="0"/>
                </a:spcBef>
                <a:buFontTx/>
                <a:buNone/>
              </a:pPr>
              <a:t>30</a:t>
            </a:fld>
            <a:endParaRPr lang="en-US" altLang="en-US" sz="1200" smtClean="0">
              <a:solidFill>
                <a:srgbClr val="898989"/>
              </a:solidFill>
            </a:endParaRPr>
          </a:p>
        </p:txBody>
      </p:sp>
      <p:sp>
        <p:nvSpPr>
          <p:cNvPr id="44035" name="Rectangle 2"/>
          <p:cNvSpPr>
            <a:spLocks noGrp="1" noChangeArrowheads="1"/>
          </p:cNvSpPr>
          <p:nvPr>
            <p:ph type="title"/>
          </p:nvPr>
        </p:nvSpPr>
        <p:spPr/>
        <p:txBody>
          <a:bodyPr/>
          <a:lstStyle/>
          <a:p>
            <a:pPr eaLnBrk="1" hangingPunct="1"/>
            <a:r>
              <a:rPr lang="en-US" altLang="en-US" smtClean="0"/>
              <a:t>Abstractions in CS (gates)</a:t>
            </a:r>
          </a:p>
        </p:txBody>
      </p:sp>
      <p:sp>
        <p:nvSpPr>
          <p:cNvPr id="44036" name="Rectangle 3"/>
          <p:cNvSpPr>
            <a:spLocks noGrp="1" noChangeArrowheads="1"/>
          </p:cNvSpPr>
          <p:nvPr>
            <p:ph type="body" idx="1"/>
          </p:nvPr>
        </p:nvSpPr>
        <p:spPr/>
        <p:txBody>
          <a:bodyPr/>
          <a:lstStyle/>
          <a:p>
            <a:pPr eaLnBrk="1" hangingPunct="1"/>
            <a:r>
              <a:rPr lang="en-US" altLang="en-US" smtClean="0"/>
              <a:t>Basic Gate: NAND (Negated AND)</a:t>
            </a:r>
          </a:p>
        </p:txBody>
      </p:sp>
      <p:grpSp>
        <p:nvGrpSpPr>
          <p:cNvPr id="44037" name="Group 4"/>
          <p:cNvGrpSpPr>
            <a:grpSpLocks/>
          </p:cNvGrpSpPr>
          <p:nvPr/>
        </p:nvGrpSpPr>
        <p:grpSpPr bwMode="auto">
          <a:xfrm>
            <a:off x="1828800" y="2819400"/>
            <a:ext cx="1166813" cy="1933575"/>
            <a:chOff x="1152" y="1776"/>
            <a:chExt cx="735" cy="1218"/>
          </a:xfrm>
        </p:grpSpPr>
        <p:sp>
          <p:nvSpPr>
            <p:cNvPr id="44073" name="Line 5"/>
            <p:cNvSpPr>
              <a:spLocks noChangeShapeType="1"/>
            </p:cNvSpPr>
            <p:nvPr/>
          </p:nvSpPr>
          <p:spPr bwMode="auto">
            <a:xfrm>
              <a:off x="139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4" name="Line 6"/>
            <p:cNvSpPr>
              <a:spLocks noChangeShapeType="1"/>
            </p:cNvSpPr>
            <p:nvPr/>
          </p:nvSpPr>
          <p:spPr bwMode="auto">
            <a:xfrm>
              <a:off x="163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5" name="Line 7"/>
            <p:cNvSpPr>
              <a:spLocks noChangeShapeType="1"/>
            </p:cNvSpPr>
            <p:nvPr/>
          </p:nvSpPr>
          <p:spPr bwMode="auto">
            <a:xfrm>
              <a:off x="115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6" name="Line 8"/>
            <p:cNvSpPr>
              <a:spLocks noChangeShapeType="1"/>
            </p:cNvSpPr>
            <p:nvPr/>
          </p:nvSpPr>
          <p:spPr bwMode="auto">
            <a:xfrm>
              <a:off x="1152" y="20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7" name="Text Box 9"/>
            <p:cNvSpPr txBox="1">
              <a:spLocks noChangeArrowheads="1"/>
            </p:cNvSpPr>
            <p:nvPr/>
          </p:nvSpPr>
          <p:spPr bwMode="auto">
            <a:xfrm>
              <a:off x="115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A</a:t>
              </a:r>
            </a:p>
          </p:txBody>
        </p:sp>
        <p:sp>
          <p:nvSpPr>
            <p:cNvPr id="44078" name="Text Box 10"/>
            <p:cNvSpPr txBox="1">
              <a:spLocks noChangeArrowheads="1"/>
            </p:cNvSpPr>
            <p:nvPr/>
          </p:nvSpPr>
          <p:spPr bwMode="auto">
            <a:xfrm>
              <a:off x="1392" y="177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B</a:t>
              </a:r>
            </a:p>
          </p:txBody>
        </p:sp>
        <p:sp>
          <p:nvSpPr>
            <p:cNvPr id="44079" name="Text Box 11"/>
            <p:cNvSpPr txBox="1">
              <a:spLocks noChangeArrowheads="1"/>
            </p:cNvSpPr>
            <p:nvPr/>
          </p:nvSpPr>
          <p:spPr bwMode="auto">
            <a:xfrm>
              <a:off x="115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p:txBody>
        </p:sp>
        <p:sp>
          <p:nvSpPr>
            <p:cNvPr id="44080" name="Text Box 12"/>
            <p:cNvSpPr txBox="1">
              <a:spLocks noChangeArrowheads="1"/>
            </p:cNvSpPr>
            <p:nvPr/>
          </p:nvSpPr>
          <p:spPr bwMode="auto">
            <a:xfrm>
              <a:off x="139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0</a:t>
              </a:r>
            </a:p>
            <a:p>
              <a:pPr eaLnBrk="1" hangingPunct="1">
                <a:spcBef>
                  <a:spcPct val="0"/>
                </a:spcBef>
                <a:buFontTx/>
                <a:buNone/>
              </a:pPr>
              <a:r>
                <a:rPr lang="en-US" altLang="en-US" sz="2400" b="1"/>
                <a:t>1</a:t>
              </a:r>
            </a:p>
          </p:txBody>
        </p:sp>
        <p:sp>
          <p:nvSpPr>
            <p:cNvPr id="44081" name="Text Box 13"/>
            <p:cNvSpPr txBox="1">
              <a:spLocks noChangeArrowheads="1"/>
            </p:cNvSpPr>
            <p:nvPr/>
          </p:nvSpPr>
          <p:spPr bwMode="auto">
            <a:xfrm>
              <a:off x="163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1</a:t>
              </a:r>
            </a:p>
            <a:p>
              <a:pPr eaLnBrk="1" hangingPunct="1">
                <a:spcBef>
                  <a:spcPct val="0"/>
                </a:spcBef>
                <a:buFontTx/>
                <a:buNone/>
              </a:pPr>
              <a:r>
                <a:rPr lang="en-US" altLang="en-US" sz="2400" b="1"/>
                <a:t>1</a:t>
              </a:r>
            </a:p>
            <a:p>
              <a:pPr eaLnBrk="1" hangingPunct="1">
                <a:spcBef>
                  <a:spcPct val="0"/>
                </a:spcBef>
                <a:buFontTx/>
                <a:buNone/>
              </a:pPr>
              <a:r>
                <a:rPr lang="en-US" altLang="en-US" sz="2400" b="1"/>
                <a:t>1</a:t>
              </a:r>
            </a:p>
            <a:p>
              <a:pPr eaLnBrk="1" hangingPunct="1">
                <a:spcBef>
                  <a:spcPct val="0"/>
                </a:spcBef>
                <a:buFontTx/>
                <a:buNone/>
              </a:pPr>
              <a:r>
                <a:rPr lang="en-US" altLang="en-US" sz="2400" b="1"/>
                <a:t>0</a:t>
              </a:r>
            </a:p>
          </p:txBody>
        </p:sp>
        <p:sp>
          <p:nvSpPr>
            <p:cNvPr id="44082" name="Text Box 14"/>
            <p:cNvSpPr txBox="1">
              <a:spLocks noChangeArrowheads="1"/>
            </p:cNvSpPr>
            <p:nvPr/>
          </p:nvSpPr>
          <p:spPr bwMode="auto">
            <a:xfrm>
              <a:off x="163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Y</a:t>
              </a:r>
            </a:p>
          </p:txBody>
        </p:sp>
      </p:grpSp>
      <p:grpSp>
        <p:nvGrpSpPr>
          <p:cNvPr id="44038" name="Group 15"/>
          <p:cNvGrpSpPr>
            <a:grpSpLocks/>
          </p:cNvGrpSpPr>
          <p:nvPr/>
        </p:nvGrpSpPr>
        <p:grpSpPr bwMode="auto">
          <a:xfrm>
            <a:off x="3733800" y="2667000"/>
            <a:ext cx="3681413" cy="822325"/>
            <a:chOff x="2438" y="1466"/>
            <a:chExt cx="2319" cy="518"/>
          </a:xfrm>
        </p:grpSpPr>
        <p:sp>
          <p:nvSpPr>
            <p:cNvPr id="44066" name="AutoShape 16"/>
            <p:cNvSpPr>
              <a:spLocks noChangeArrowheads="1"/>
            </p:cNvSpPr>
            <p:nvPr/>
          </p:nvSpPr>
          <p:spPr bwMode="auto">
            <a:xfrm>
              <a:off x="3216" y="1536"/>
              <a:ext cx="624" cy="432"/>
            </a:xfrm>
            <a:prstGeom prst="flowChartDelay">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sp>
          <p:nvSpPr>
            <p:cNvPr id="44067" name="Oval 17"/>
            <p:cNvSpPr>
              <a:spLocks noChangeArrowheads="1"/>
            </p:cNvSpPr>
            <p:nvPr/>
          </p:nvSpPr>
          <p:spPr bwMode="auto">
            <a:xfrm>
              <a:off x="3840" y="1680"/>
              <a:ext cx="96" cy="9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sp>
          <p:nvSpPr>
            <p:cNvPr id="44068" name="Line 18"/>
            <p:cNvSpPr>
              <a:spLocks noChangeShapeType="1"/>
            </p:cNvSpPr>
            <p:nvPr/>
          </p:nvSpPr>
          <p:spPr bwMode="auto">
            <a:xfrm>
              <a:off x="2688" y="1872"/>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9" name="Line 19"/>
            <p:cNvSpPr>
              <a:spLocks noChangeShapeType="1"/>
            </p:cNvSpPr>
            <p:nvPr/>
          </p:nvSpPr>
          <p:spPr bwMode="auto">
            <a:xfrm>
              <a:off x="2688" y="1632"/>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0" name="Line 20"/>
            <p:cNvSpPr>
              <a:spLocks noChangeShapeType="1"/>
            </p:cNvSpPr>
            <p:nvPr/>
          </p:nvSpPr>
          <p:spPr bwMode="auto">
            <a:xfrm>
              <a:off x="3936" y="1728"/>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71" name="Text Box 21"/>
            <p:cNvSpPr txBox="1">
              <a:spLocks noChangeArrowheads="1"/>
            </p:cNvSpPr>
            <p:nvPr/>
          </p:nvSpPr>
          <p:spPr bwMode="auto">
            <a:xfrm>
              <a:off x="2438" y="1466"/>
              <a:ext cx="25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A</a:t>
              </a:r>
            </a:p>
            <a:p>
              <a:pPr eaLnBrk="1" hangingPunct="1">
                <a:spcBef>
                  <a:spcPct val="0"/>
                </a:spcBef>
                <a:buFontTx/>
                <a:buNone/>
              </a:pPr>
              <a:r>
                <a:rPr lang="en-US" altLang="en-US" sz="2400" b="1"/>
                <a:t>B</a:t>
              </a:r>
            </a:p>
          </p:txBody>
        </p:sp>
        <p:sp>
          <p:nvSpPr>
            <p:cNvPr id="44072" name="Text Box 22"/>
            <p:cNvSpPr txBox="1">
              <a:spLocks noChangeArrowheads="1"/>
            </p:cNvSpPr>
            <p:nvPr/>
          </p:nvSpPr>
          <p:spPr bwMode="auto">
            <a:xfrm>
              <a:off x="4502" y="156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Y</a:t>
              </a:r>
            </a:p>
          </p:txBody>
        </p:sp>
      </p:grpSp>
      <p:grpSp>
        <p:nvGrpSpPr>
          <p:cNvPr id="4" name="Group 23"/>
          <p:cNvGrpSpPr>
            <a:grpSpLocks/>
          </p:cNvGrpSpPr>
          <p:nvPr/>
        </p:nvGrpSpPr>
        <p:grpSpPr bwMode="auto">
          <a:xfrm>
            <a:off x="3581400" y="3810000"/>
            <a:ext cx="4800600" cy="1333500"/>
            <a:chOff x="2256" y="2400"/>
            <a:chExt cx="3024" cy="840"/>
          </a:xfrm>
        </p:grpSpPr>
        <p:sp>
          <p:nvSpPr>
            <p:cNvPr id="44041" name="Rectangle 24"/>
            <p:cNvSpPr>
              <a:spLocks noChangeArrowheads="1"/>
            </p:cNvSpPr>
            <p:nvPr/>
          </p:nvSpPr>
          <p:spPr bwMode="auto">
            <a:xfrm>
              <a:off x="2256" y="2400"/>
              <a:ext cx="3024" cy="816"/>
            </a:xfrm>
            <a:prstGeom prst="rect">
              <a:avLst/>
            </a:prstGeom>
            <a:solidFill>
              <a:srgbClr val="FF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pic>
          <p:nvPicPr>
            <p:cNvPr id="44042" name="Picture 25" descr="trans_a"/>
            <p:cNvPicPr>
              <a:picLocks noChangeAspect="1" noChangeArrowheads="1"/>
            </p:cNvPicPr>
            <p:nvPr/>
          </p:nvPicPr>
          <p:blipFill>
            <a:blip r:embed="rId3">
              <a:extLst>
                <a:ext uri="{28A0092B-C50C-407E-A947-70E740481C1C}">
                  <a14:useLocalDpi xmlns:a14="http://schemas.microsoft.com/office/drawing/2010/main" val="0"/>
                </a:ext>
              </a:extLst>
            </a:blip>
            <a:srcRect l="4628" t="23645" r="7425" b="19606"/>
            <a:stretch>
              <a:fillRect/>
            </a:stretch>
          </p:blipFill>
          <p:spPr bwMode="auto">
            <a:xfrm>
              <a:off x="2448" y="2592"/>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26"/>
            <p:cNvSpPr txBox="1">
              <a:spLocks noChangeArrowheads="1"/>
            </p:cNvSpPr>
            <p:nvPr/>
          </p:nvSpPr>
          <p:spPr bwMode="auto">
            <a:xfrm>
              <a:off x="2256" y="2400"/>
              <a:ext cx="4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GND</a:t>
              </a:r>
            </a:p>
          </p:txBody>
        </p:sp>
        <p:pic>
          <p:nvPicPr>
            <p:cNvPr id="44044" name="Picture 27" descr="trans_a"/>
            <p:cNvPicPr>
              <a:picLocks noChangeAspect="1" noChangeArrowheads="1"/>
            </p:cNvPicPr>
            <p:nvPr/>
          </p:nvPicPr>
          <p:blipFill>
            <a:blip r:embed="rId3">
              <a:extLst>
                <a:ext uri="{28A0092B-C50C-407E-A947-70E740481C1C}">
                  <a14:useLocalDpi xmlns:a14="http://schemas.microsoft.com/office/drawing/2010/main" val="0"/>
                </a:ext>
              </a:extLst>
            </a:blip>
            <a:srcRect l="4628" t="23645" r="7425" b="19606"/>
            <a:stretch>
              <a:fillRect/>
            </a:stretch>
          </p:blipFill>
          <p:spPr bwMode="auto">
            <a:xfrm>
              <a:off x="3696" y="2592"/>
              <a:ext cx="91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28"/>
            <p:cNvSpPr>
              <a:spLocks noChangeArrowheads="1"/>
            </p:cNvSpPr>
            <p:nvPr/>
          </p:nvSpPr>
          <p:spPr bwMode="auto">
            <a:xfrm>
              <a:off x="3312" y="2592"/>
              <a:ext cx="528" cy="144"/>
            </a:xfrm>
            <a:prstGeom prst="rect">
              <a:avLst/>
            </a:prstGeom>
            <a:solidFill>
              <a:srgbClr val="FFFFFF"/>
            </a:solidFill>
            <a:ln w="9525">
              <a:solidFill>
                <a:srgbClr val="FFFF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solidFill>
                  <a:srgbClr val="FFFFFF"/>
                </a:solidFill>
              </a:endParaRPr>
            </a:p>
          </p:txBody>
        </p:sp>
        <p:sp>
          <p:nvSpPr>
            <p:cNvPr id="44046" name="Freeform 29"/>
            <p:cNvSpPr>
              <a:spLocks/>
            </p:cNvSpPr>
            <p:nvPr/>
          </p:nvSpPr>
          <p:spPr bwMode="auto">
            <a:xfrm>
              <a:off x="3252" y="2692"/>
              <a:ext cx="598" cy="134"/>
            </a:xfrm>
            <a:custGeom>
              <a:avLst/>
              <a:gdLst>
                <a:gd name="T0" fmla="*/ 0 w 598"/>
                <a:gd name="T1" fmla="*/ 134 h 134"/>
                <a:gd name="T2" fmla="*/ 30 w 598"/>
                <a:gd name="T3" fmla="*/ 110 h 134"/>
                <a:gd name="T4" fmla="*/ 180 w 598"/>
                <a:gd name="T5" fmla="*/ 14 h 134"/>
                <a:gd name="T6" fmla="*/ 242 w 598"/>
                <a:gd name="T7" fmla="*/ 4 h 134"/>
                <a:gd name="T8" fmla="*/ 262 w 598"/>
                <a:gd name="T9" fmla="*/ 0 h 134"/>
                <a:gd name="T10" fmla="*/ 412 w 598"/>
                <a:gd name="T11" fmla="*/ 6 h 134"/>
                <a:gd name="T12" fmla="*/ 512 w 598"/>
                <a:gd name="T13" fmla="*/ 44 h 134"/>
                <a:gd name="T14" fmla="*/ 598 w 598"/>
                <a:gd name="T15" fmla="*/ 134 h 134"/>
                <a:gd name="T16" fmla="*/ 0 60000 65536"/>
                <a:gd name="T17" fmla="*/ 0 60000 65536"/>
                <a:gd name="T18" fmla="*/ 0 60000 65536"/>
                <a:gd name="T19" fmla="*/ 0 60000 65536"/>
                <a:gd name="T20" fmla="*/ 0 60000 65536"/>
                <a:gd name="T21" fmla="*/ 0 60000 65536"/>
                <a:gd name="T22" fmla="*/ 0 60000 65536"/>
                <a:gd name="T23" fmla="*/ 0 60000 65536"/>
                <a:gd name="T24" fmla="*/ 0 w 598"/>
                <a:gd name="T25" fmla="*/ 0 h 134"/>
                <a:gd name="T26" fmla="*/ 598 w 598"/>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8" h="134">
                  <a:moveTo>
                    <a:pt x="0" y="134"/>
                  </a:moveTo>
                  <a:cubicBezTo>
                    <a:pt x="12" y="130"/>
                    <a:pt x="19" y="117"/>
                    <a:pt x="30" y="110"/>
                  </a:cubicBezTo>
                  <a:cubicBezTo>
                    <a:pt x="68" y="53"/>
                    <a:pt x="119" y="34"/>
                    <a:pt x="180" y="14"/>
                  </a:cubicBezTo>
                  <a:cubicBezTo>
                    <a:pt x="199" y="8"/>
                    <a:pt x="222" y="8"/>
                    <a:pt x="242" y="4"/>
                  </a:cubicBezTo>
                  <a:cubicBezTo>
                    <a:pt x="249" y="3"/>
                    <a:pt x="262" y="0"/>
                    <a:pt x="262" y="0"/>
                  </a:cubicBezTo>
                  <a:cubicBezTo>
                    <a:pt x="312" y="2"/>
                    <a:pt x="362" y="4"/>
                    <a:pt x="412" y="6"/>
                  </a:cubicBezTo>
                  <a:cubicBezTo>
                    <a:pt x="447" y="11"/>
                    <a:pt x="486" y="20"/>
                    <a:pt x="512" y="44"/>
                  </a:cubicBezTo>
                  <a:cubicBezTo>
                    <a:pt x="542" y="71"/>
                    <a:pt x="561" y="116"/>
                    <a:pt x="598" y="134"/>
                  </a:cubicBezTo>
                </a:path>
              </a:pathLst>
            </a:custGeom>
            <a:noFill/>
            <a:ln w="28575">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4047" name="Text Box 30"/>
            <p:cNvSpPr txBox="1">
              <a:spLocks noChangeArrowheads="1"/>
            </p:cNvSpPr>
            <p:nvPr/>
          </p:nvSpPr>
          <p:spPr bwMode="auto">
            <a:xfrm>
              <a:off x="2832" y="2400"/>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A</a:t>
              </a:r>
            </a:p>
          </p:txBody>
        </p:sp>
        <p:sp>
          <p:nvSpPr>
            <p:cNvPr id="44048" name="Text Box 31"/>
            <p:cNvSpPr txBox="1">
              <a:spLocks noChangeArrowheads="1"/>
            </p:cNvSpPr>
            <p:nvPr/>
          </p:nvSpPr>
          <p:spPr bwMode="auto">
            <a:xfrm>
              <a:off x="4080" y="2400"/>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B</a:t>
              </a:r>
            </a:p>
          </p:txBody>
        </p:sp>
        <p:sp>
          <p:nvSpPr>
            <p:cNvPr id="44049" name="Text Box 32"/>
            <p:cNvSpPr txBox="1">
              <a:spLocks noChangeArrowheads="1"/>
            </p:cNvSpPr>
            <p:nvPr/>
          </p:nvSpPr>
          <p:spPr bwMode="auto">
            <a:xfrm>
              <a:off x="4944" y="2400"/>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Y</a:t>
              </a:r>
            </a:p>
          </p:txBody>
        </p:sp>
        <p:sp>
          <p:nvSpPr>
            <p:cNvPr id="44050" name="Line 33"/>
            <p:cNvSpPr>
              <a:spLocks noChangeShapeType="1"/>
            </p:cNvSpPr>
            <p:nvPr/>
          </p:nvSpPr>
          <p:spPr bwMode="auto">
            <a:xfrm>
              <a:off x="4608" y="2592"/>
              <a:ext cx="384" cy="0"/>
            </a:xfrm>
            <a:prstGeom prst="line">
              <a:avLst/>
            </a:prstGeom>
            <a:noFill/>
            <a:ln w="19050">
              <a:solidFill>
                <a:srgbClr val="FF99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4051" name="Group 34"/>
            <p:cNvGrpSpPr>
              <a:grpSpLocks/>
            </p:cNvGrpSpPr>
            <p:nvPr/>
          </p:nvGrpSpPr>
          <p:grpSpPr bwMode="auto">
            <a:xfrm>
              <a:off x="4704" y="2592"/>
              <a:ext cx="348" cy="648"/>
              <a:chOff x="3504" y="2640"/>
              <a:chExt cx="348" cy="648"/>
            </a:xfrm>
          </p:grpSpPr>
          <p:sp>
            <p:nvSpPr>
              <p:cNvPr id="44064" name="Text Box 35"/>
              <p:cNvSpPr txBox="1">
                <a:spLocks noChangeArrowheads="1"/>
              </p:cNvSpPr>
              <p:nvPr/>
            </p:nvSpPr>
            <p:spPr bwMode="auto">
              <a:xfrm>
                <a:off x="3504" y="3057"/>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Vcc</a:t>
                </a:r>
              </a:p>
            </p:txBody>
          </p:sp>
          <p:sp>
            <p:nvSpPr>
              <p:cNvPr id="44065" name="Line 36"/>
              <p:cNvSpPr>
                <a:spLocks noChangeShapeType="1"/>
              </p:cNvSpPr>
              <p:nvPr/>
            </p:nvSpPr>
            <p:spPr bwMode="auto">
              <a:xfrm flipV="1">
                <a:off x="3648" y="2640"/>
                <a:ext cx="0" cy="48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4052" name="Group 37"/>
            <p:cNvGrpSpPr>
              <a:grpSpLocks/>
            </p:cNvGrpSpPr>
            <p:nvPr/>
          </p:nvGrpSpPr>
          <p:grpSpPr bwMode="auto">
            <a:xfrm>
              <a:off x="4704" y="2640"/>
              <a:ext cx="288" cy="288"/>
              <a:chOff x="3504" y="2688"/>
              <a:chExt cx="288" cy="288"/>
            </a:xfrm>
          </p:grpSpPr>
          <p:sp>
            <p:nvSpPr>
              <p:cNvPr id="44053" name="Rectangle 38"/>
              <p:cNvSpPr>
                <a:spLocks noChangeArrowheads="1"/>
              </p:cNvSpPr>
              <p:nvPr/>
            </p:nvSpPr>
            <p:spPr bwMode="auto">
              <a:xfrm>
                <a:off x="3504" y="2688"/>
                <a:ext cx="288" cy="28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44054" name="Group 39"/>
              <p:cNvGrpSpPr>
                <a:grpSpLocks/>
              </p:cNvGrpSpPr>
              <p:nvPr/>
            </p:nvGrpSpPr>
            <p:grpSpPr bwMode="auto">
              <a:xfrm flipH="1">
                <a:off x="3600" y="2688"/>
                <a:ext cx="96" cy="288"/>
                <a:chOff x="4032" y="2640"/>
                <a:chExt cx="192" cy="384"/>
              </a:xfrm>
            </p:grpSpPr>
            <p:sp>
              <p:nvSpPr>
                <p:cNvPr id="44055" name="Line 40"/>
                <p:cNvSpPr>
                  <a:spLocks noChangeShapeType="1"/>
                </p:cNvSpPr>
                <p:nvPr/>
              </p:nvSpPr>
              <p:spPr bwMode="auto">
                <a:xfrm flipH="1" flipV="1">
                  <a:off x="4128" y="264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4056" name="Group 41"/>
                <p:cNvGrpSpPr>
                  <a:grpSpLocks/>
                </p:cNvGrpSpPr>
                <p:nvPr/>
              </p:nvGrpSpPr>
              <p:grpSpPr bwMode="auto">
                <a:xfrm>
                  <a:off x="4032" y="2688"/>
                  <a:ext cx="192" cy="336"/>
                  <a:chOff x="4032" y="2688"/>
                  <a:chExt cx="192" cy="336"/>
                </a:xfrm>
              </p:grpSpPr>
              <p:sp>
                <p:nvSpPr>
                  <p:cNvPr id="44057" name="Line 42"/>
                  <p:cNvSpPr>
                    <a:spLocks noChangeShapeType="1"/>
                  </p:cNvSpPr>
                  <p:nvPr/>
                </p:nvSpPr>
                <p:spPr bwMode="auto">
                  <a:xfrm flipV="1">
                    <a:off x="4128" y="297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8" name="Line 43"/>
                  <p:cNvSpPr>
                    <a:spLocks noChangeShapeType="1"/>
                  </p:cNvSpPr>
                  <p:nvPr/>
                </p:nvSpPr>
                <p:spPr bwMode="auto">
                  <a:xfrm flipH="1" flipV="1">
                    <a:off x="4032" y="2928"/>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59" name="Line 44"/>
                  <p:cNvSpPr>
                    <a:spLocks noChangeShapeType="1"/>
                  </p:cNvSpPr>
                  <p:nvPr/>
                </p:nvSpPr>
                <p:spPr bwMode="auto">
                  <a:xfrm flipV="1">
                    <a:off x="4032" y="2880"/>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0" name="Line 45"/>
                  <p:cNvSpPr>
                    <a:spLocks noChangeShapeType="1"/>
                  </p:cNvSpPr>
                  <p:nvPr/>
                </p:nvSpPr>
                <p:spPr bwMode="auto">
                  <a:xfrm flipH="1" flipV="1">
                    <a:off x="4032" y="2832"/>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1" name="Line 46"/>
                  <p:cNvSpPr>
                    <a:spLocks noChangeShapeType="1"/>
                  </p:cNvSpPr>
                  <p:nvPr/>
                </p:nvSpPr>
                <p:spPr bwMode="auto">
                  <a:xfrm flipV="1">
                    <a:off x="4032" y="2784"/>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2" name="Line 47"/>
                  <p:cNvSpPr>
                    <a:spLocks noChangeShapeType="1"/>
                  </p:cNvSpPr>
                  <p:nvPr/>
                </p:nvSpPr>
                <p:spPr bwMode="auto">
                  <a:xfrm flipH="1" flipV="1">
                    <a:off x="4032" y="2736"/>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63" name="Line 48"/>
                  <p:cNvSpPr>
                    <a:spLocks noChangeShapeType="1"/>
                  </p:cNvSpPr>
                  <p:nvPr/>
                </p:nvSpPr>
                <p:spPr bwMode="auto">
                  <a:xfrm flipV="1">
                    <a:off x="4032" y="2688"/>
                    <a:ext cx="192"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grpSp>
      <p:sp>
        <p:nvSpPr>
          <p:cNvPr id="44040" name="Text Box 49"/>
          <p:cNvSpPr txBox="1">
            <a:spLocks noChangeArrowheads="1"/>
          </p:cNvSpPr>
          <p:nvPr/>
        </p:nvSpPr>
        <p:spPr bwMode="auto">
          <a:xfrm>
            <a:off x="1828800" y="251460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Truth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B44376-F40E-4EAC-90FD-6D28BCA2442F}" type="slidenum">
              <a:rPr lang="en-US" altLang="en-US" sz="1200" smtClean="0">
                <a:solidFill>
                  <a:srgbClr val="898989"/>
                </a:solidFill>
              </a:rPr>
              <a:pPr>
                <a:spcBef>
                  <a:spcPct val="0"/>
                </a:spcBef>
                <a:buFontTx/>
                <a:buNone/>
              </a:pPr>
              <a:t>31</a:t>
            </a:fld>
            <a:endParaRPr lang="en-US" altLang="en-US" sz="1200" smtClean="0">
              <a:solidFill>
                <a:srgbClr val="898989"/>
              </a:solidFill>
            </a:endParaRPr>
          </a:p>
        </p:txBody>
      </p:sp>
      <p:sp>
        <p:nvSpPr>
          <p:cNvPr id="46083" name="Rectangle 2"/>
          <p:cNvSpPr>
            <a:spLocks noGrp="1" noChangeArrowheads="1"/>
          </p:cNvSpPr>
          <p:nvPr>
            <p:ph type="title"/>
          </p:nvPr>
        </p:nvSpPr>
        <p:spPr/>
        <p:txBody>
          <a:bodyPr/>
          <a:lstStyle/>
          <a:p>
            <a:pPr eaLnBrk="1" hangingPunct="1"/>
            <a:r>
              <a:rPr lang="en-US" altLang="en-US" smtClean="0"/>
              <a:t>Abstractions in CS (gates)</a:t>
            </a:r>
          </a:p>
        </p:txBody>
      </p:sp>
      <p:sp>
        <p:nvSpPr>
          <p:cNvPr id="46084" name="Rectangle 3"/>
          <p:cNvSpPr>
            <a:spLocks noGrp="1" noChangeArrowheads="1"/>
          </p:cNvSpPr>
          <p:nvPr>
            <p:ph type="body" idx="1"/>
          </p:nvPr>
        </p:nvSpPr>
        <p:spPr/>
        <p:txBody>
          <a:bodyPr/>
          <a:lstStyle/>
          <a:p>
            <a:pPr eaLnBrk="1" hangingPunct="1"/>
            <a:r>
              <a:rPr lang="en-US" altLang="en-US" smtClean="0"/>
              <a:t>Basic Gate: AND</a:t>
            </a:r>
          </a:p>
        </p:txBody>
      </p:sp>
      <p:grpSp>
        <p:nvGrpSpPr>
          <p:cNvPr id="46085" name="Group 4"/>
          <p:cNvGrpSpPr>
            <a:grpSpLocks/>
          </p:cNvGrpSpPr>
          <p:nvPr/>
        </p:nvGrpSpPr>
        <p:grpSpPr bwMode="auto">
          <a:xfrm>
            <a:off x="1828800" y="2819400"/>
            <a:ext cx="1166813" cy="1933575"/>
            <a:chOff x="1152" y="1776"/>
            <a:chExt cx="735" cy="1218"/>
          </a:xfrm>
        </p:grpSpPr>
        <p:sp>
          <p:nvSpPr>
            <p:cNvPr id="46093" name="Line 5"/>
            <p:cNvSpPr>
              <a:spLocks noChangeShapeType="1"/>
            </p:cNvSpPr>
            <p:nvPr/>
          </p:nvSpPr>
          <p:spPr bwMode="auto">
            <a:xfrm>
              <a:off x="139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4" name="Line 6"/>
            <p:cNvSpPr>
              <a:spLocks noChangeShapeType="1"/>
            </p:cNvSpPr>
            <p:nvPr/>
          </p:nvSpPr>
          <p:spPr bwMode="auto">
            <a:xfrm>
              <a:off x="163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5" name="Line 7"/>
            <p:cNvSpPr>
              <a:spLocks noChangeShapeType="1"/>
            </p:cNvSpPr>
            <p:nvPr/>
          </p:nvSpPr>
          <p:spPr bwMode="auto">
            <a:xfrm>
              <a:off x="115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6" name="Line 8"/>
            <p:cNvSpPr>
              <a:spLocks noChangeShapeType="1"/>
            </p:cNvSpPr>
            <p:nvPr/>
          </p:nvSpPr>
          <p:spPr bwMode="auto">
            <a:xfrm>
              <a:off x="1152" y="20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7" name="Text Box 9"/>
            <p:cNvSpPr txBox="1">
              <a:spLocks noChangeArrowheads="1"/>
            </p:cNvSpPr>
            <p:nvPr/>
          </p:nvSpPr>
          <p:spPr bwMode="auto">
            <a:xfrm>
              <a:off x="115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A</a:t>
              </a:r>
            </a:p>
          </p:txBody>
        </p:sp>
        <p:sp>
          <p:nvSpPr>
            <p:cNvPr id="46098" name="Text Box 10"/>
            <p:cNvSpPr txBox="1">
              <a:spLocks noChangeArrowheads="1"/>
            </p:cNvSpPr>
            <p:nvPr/>
          </p:nvSpPr>
          <p:spPr bwMode="auto">
            <a:xfrm>
              <a:off x="1392" y="177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B</a:t>
              </a:r>
            </a:p>
          </p:txBody>
        </p:sp>
        <p:sp>
          <p:nvSpPr>
            <p:cNvPr id="46099" name="Text Box 11"/>
            <p:cNvSpPr txBox="1">
              <a:spLocks noChangeArrowheads="1"/>
            </p:cNvSpPr>
            <p:nvPr/>
          </p:nvSpPr>
          <p:spPr bwMode="auto">
            <a:xfrm>
              <a:off x="115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p:txBody>
        </p:sp>
        <p:sp>
          <p:nvSpPr>
            <p:cNvPr id="46100" name="Text Box 12"/>
            <p:cNvSpPr txBox="1">
              <a:spLocks noChangeArrowheads="1"/>
            </p:cNvSpPr>
            <p:nvPr/>
          </p:nvSpPr>
          <p:spPr bwMode="auto">
            <a:xfrm>
              <a:off x="139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0</a:t>
              </a:r>
            </a:p>
            <a:p>
              <a:pPr eaLnBrk="1" hangingPunct="1">
                <a:spcBef>
                  <a:spcPct val="0"/>
                </a:spcBef>
                <a:buFontTx/>
                <a:buNone/>
              </a:pPr>
              <a:r>
                <a:rPr lang="en-US" altLang="en-US" sz="2400" b="1"/>
                <a:t>1</a:t>
              </a:r>
            </a:p>
          </p:txBody>
        </p:sp>
        <p:sp>
          <p:nvSpPr>
            <p:cNvPr id="46101" name="Text Box 13"/>
            <p:cNvSpPr txBox="1">
              <a:spLocks noChangeArrowheads="1"/>
            </p:cNvSpPr>
            <p:nvPr/>
          </p:nvSpPr>
          <p:spPr bwMode="auto">
            <a:xfrm>
              <a:off x="163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1</a:t>
              </a:r>
            </a:p>
          </p:txBody>
        </p:sp>
        <p:sp>
          <p:nvSpPr>
            <p:cNvPr id="46102" name="Text Box 14"/>
            <p:cNvSpPr txBox="1">
              <a:spLocks noChangeArrowheads="1"/>
            </p:cNvSpPr>
            <p:nvPr/>
          </p:nvSpPr>
          <p:spPr bwMode="auto">
            <a:xfrm>
              <a:off x="163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Y</a:t>
              </a:r>
            </a:p>
          </p:txBody>
        </p:sp>
      </p:grpSp>
      <p:sp>
        <p:nvSpPr>
          <p:cNvPr id="46086" name="AutoShape 15"/>
          <p:cNvSpPr>
            <a:spLocks noChangeArrowheads="1"/>
          </p:cNvSpPr>
          <p:nvPr/>
        </p:nvSpPr>
        <p:spPr bwMode="auto">
          <a:xfrm>
            <a:off x="4968875" y="3616325"/>
            <a:ext cx="990600" cy="685800"/>
          </a:xfrm>
          <a:prstGeom prst="flowChartDelay">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b="1"/>
          </a:p>
        </p:txBody>
      </p:sp>
      <p:sp>
        <p:nvSpPr>
          <p:cNvPr id="46087" name="Line 16"/>
          <p:cNvSpPr>
            <a:spLocks noChangeShapeType="1"/>
          </p:cNvSpPr>
          <p:nvPr/>
        </p:nvSpPr>
        <p:spPr bwMode="auto">
          <a:xfrm>
            <a:off x="4130675" y="4149725"/>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88" name="Line 17"/>
          <p:cNvSpPr>
            <a:spLocks noChangeShapeType="1"/>
          </p:cNvSpPr>
          <p:nvPr/>
        </p:nvSpPr>
        <p:spPr bwMode="auto">
          <a:xfrm>
            <a:off x="4130675" y="3768725"/>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89" name="Line 18"/>
          <p:cNvSpPr>
            <a:spLocks noChangeShapeType="1"/>
          </p:cNvSpPr>
          <p:nvPr/>
        </p:nvSpPr>
        <p:spPr bwMode="auto">
          <a:xfrm>
            <a:off x="5943600" y="39624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0" name="Text Box 19"/>
          <p:cNvSpPr txBox="1">
            <a:spLocks noChangeArrowheads="1"/>
          </p:cNvSpPr>
          <p:nvPr/>
        </p:nvSpPr>
        <p:spPr bwMode="auto">
          <a:xfrm>
            <a:off x="3733800" y="3505200"/>
            <a:ext cx="40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A</a:t>
            </a:r>
          </a:p>
          <a:p>
            <a:pPr eaLnBrk="1" hangingPunct="1">
              <a:spcBef>
                <a:spcPct val="0"/>
              </a:spcBef>
              <a:buFontTx/>
              <a:buNone/>
            </a:pPr>
            <a:r>
              <a:rPr lang="en-US" altLang="en-US" sz="2400" b="1"/>
              <a:t>B</a:t>
            </a:r>
          </a:p>
        </p:txBody>
      </p:sp>
      <p:sp>
        <p:nvSpPr>
          <p:cNvPr id="46091" name="Text Box 20"/>
          <p:cNvSpPr txBox="1">
            <a:spLocks noChangeArrowheads="1"/>
          </p:cNvSpPr>
          <p:nvPr/>
        </p:nvSpPr>
        <p:spPr bwMode="auto">
          <a:xfrm>
            <a:off x="6858000" y="3733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Y</a:t>
            </a:r>
          </a:p>
        </p:txBody>
      </p:sp>
      <p:sp>
        <p:nvSpPr>
          <p:cNvPr id="46092" name="Text Box 21"/>
          <p:cNvSpPr txBox="1">
            <a:spLocks noChangeArrowheads="1"/>
          </p:cNvSpPr>
          <p:nvPr/>
        </p:nvSpPr>
        <p:spPr bwMode="auto">
          <a:xfrm>
            <a:off x="1828800" y="251460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Truth Table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03ABE6-B6F4-4D8C-9386-9A3858DB8795}" type="slidenum">
              <a:rPr lang="en-US" altLang="en-US" sz="1200" smtClean="0">
                <a:solidFill>
                  <a:srgbClr val="898989"/>
                </a:solidFill>
              </a:rPr>
              <a:pPr>
                <a:spcBef>
                  <a:spcPct val="0"/>
                </a:spcBef>
                <a:buFontTx/>
                <a:buNone/>
              </a:pPr>
              <a:t>32</a:t>
            </a:fld>
            <a:endParaRPr lang="en-US" altLang="en-US" sz="1200" smtClean="0">
              <a:solidFill>
                <a:srgbClr val="898989"/>
              </a:solidFill>
            </a:endParaRPr>
          </a:p>
        </p:txBody>
      </p:sp>
      <p:sp>
        <p:nvSpPr>
          <p:cNvPr id="48131" name="Rectangle 2"/>
          <p:cNvSpPr>
            <a:spLocks noGrp="1" noChangeArrowheads="1"/>
          </p:cNvSpPr>
          <p:nvPr>
            <p:ph type="title"/>
          </p:nvPr>
        </p:nvSpPr>
        <p:spPr/>
        <p:txBody>
          <a:bodyPr/>
          <a:lstStyle/>
          <a:p>
            <a:pPr eaLnBrk="1" hangingPunct="1"/>
            <a:r>
              <a:rPr lang="en-US" altLang="en-US" smtClean="0"/>
              <a:t>Abstractions in CS (gates)</a:t>
            </a:r>
          </a:p>
        </p:txBody>
      </p:sp>
      <p:sp>
        <p:nvSpPr>
          <p:cNvPr id="48132" name="Rectangle 3"/>
          <p:cNvSpPr>
            <a:spLocks noGrp="1" noChangeArrowheads="1"/>
          </p:cNvSpPr>
          <p:nvPr>
            <p:ph type="body" idx="1"/>
          </p:nvPr>
        </p:nvSpPr>
        <p:spPr/>
        <p:txBody>
          <a:bodyPr/>
          <a:lstStyle/>
          <a:p>
            <a:pPr eaLnBrk="1" hangingPunct="1"/>
            <a:r>
              <a:rPr lang="en-US" altLang="en-US" smtClean="0"/>
              <a:t>Other Basic Gates: OR gate</a:t>
            </a:r>
          </a:p>
        </p:txBody>
      </p:sp>
      <p:grpSp>
        <p:nvGrpSpPr>
          <p:cNvPr id="48133" name="Group 4"/>
          <p:cNvGrpSpPr>
            <a:grpSpLocks/>
          </p:cNvGrpSpPr>
          <p:nvPr/>
        </p:nvGrpSpPr>
        <p:grpSpPr bwMode="auto">
          <a:xfrm>
            <a:off x="1828800" y="2819400"/>
            <a:ext cx="1166813" cy="1933575"/>
            <a:chOff x="1152" y="1776"/>
            <a:chExt cx="735" cy="1218"/>
          </a:xfrm>
        </p:grpSpPr>
        <p:sp>
          <p:nvSpPr>
            <p:cNvPr id="48146" name="Line 5"/>
            <p:cNvSpPr>
              <a:spLocks noChangeShapeType="1"/>
            </p:cNvSpPr>
            <p:nvPr/>
          </p:nvSpPr>
          <p:spPr bwMode="auto">
            <a:xfrm>
              <a:off x="139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7" name="Line 6"/>
            <p:cNvSpPr>
              <a:spLocks noChangeShapeType="1"/>
            </p:cNvSpPr>
            <p:nvPr/>
          </p:nvSpPr>
          <p:spPr bwMode="auto">
            <a:xfrm>
              <a:off x="163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8" name="Line 7"/>
            <p:cNvSpPr>
              <a:spLocks noChangeShapeType="1"/>
            </p:cNvSpPr>
            <p:nvPr/>
          </p:nvSpPr>
          <p:spPr bwMode="auto">
            <a:xfrm>
              <a:off x="115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9" name="Line 8"/>
            <p:cNvSpPr>
              <a:spLocks noChangeShapeType="1"/>
            </p:cNvSpPr>
            <p:nvPr/>
          </p:nvSpPr>
          <p:spPr bwMode="auto">
            <a:xfrm>
              <a:off x="1152" y="20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50" name="Text Box 9"/>
            <p:cNvSpPr txBox="1">
              <a:spLocks noChangeArrowheads="1"/>
            </p:cNvSpPr>
            <p:nvPr/>
          </p:nvSpPr>
          <p:spPr bwMode="auto">
            <a:xfrm>
              <a:off x="115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A</a:t>
              </a:r>
            </a:p>
          </p:txBody>
        </p:sp>
        <p:sp>
          <p:nvSpPr>
            <p:cNvPr id="48151" name="Text Box 10"/>
            <p:cNvSpPr txBox="1">
              <a:spLocks noChangeArrowheads="1"/>
            </p:cNvSpPr>
            <p:nvPr/>
          </p:nvSpPr>
          <p:spPr bwMode="auto">
            <a:xfrm>
              <a:off x="1392" y="177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B</a:t>
              </a:r>
            </a:p>
          </p:txBody>
        </p:sp>
        <p:sp>
          <p:nvSpPr>
            <p:cNvPr id="48152" name="Text Box 11"/>
            <p:cNvSpPr txBox="1">
              <a:spLocks noChangeArrowheads="1"/>
            </p:cNvSpPr>
            <p:nvPr/>
          </p:nvSpPr>
          <p:spPr bwMode="auto">
            <a:xfrm>
              <a:off x="115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p:txBody>
        </p:sp>
        <p:sp>
          <p:nvSpPr>
            <p:cNvPr id="48153" name="Text Box 12"/>
            <p:cNvSpPr txBox="1">
              <a:spLocks noChangeArrowheads="1"/>
            </p:cNvSpPr>
            <p:nvPr/>
          </p:nvSpPr>
          <p:spPr bwMode="auto">
            <a:xfrm>
              <a:off x="139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0</a:t>
              </a:r>
            </a:p>
            <a:p>
              <a:pPr eaLnBrk="1" hangingPunct="1">
                <a:spcBef>
                  <a:spcPct val="0"/>
                </a:spcBef>
                <a:buFontTx/>
                <a:buNone/>
              </a:pPr>
              <a:r>
                <a:rPr lang="en-US" altLang="en-US" sz="2400" b="1"/>
                <a:t>1</a:t>
              </a:r>
            </a:p>
          </p:txBody>
        </p:sp>
        <p:sp>
          <p:nvSpPr>
            <p:cNvPr id="48154" name="Text Box 13"/>
            <p:cNvSpPr txBox="1">
              <a:spLocks noChangeArrowheads="1"/>
            </p:cNvSpPr>
            <p:nvPr/>
          </p:nvSpPr>
          <p:spPr bwMode="auto">
            <a:xfrm>
              <a:off x="163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a:p>
              <a:pPr eaLnBrk="1" hangingPunct="1">
                <a:spcBef>
                  <a:spcPct val="0"/>
                </a:spcBef>
                <a:buFontTx/>
                <a:buNone/>
              </a:pPr>
              <a:r>
                <a:rPr lang="en-US" altLang="en-US" sz="2400" b="1"/>
                <a:t>1</a:t>
              </a:r>
            </a:p>
          </p:txBody>
        </p:sp>
        <p:sp>
          <p:nvSpPr>
            <p:cNvPr id="48155" name="Text Box 14"/>
            <p:cNvSpPr txBox="1">
              <a:spLocks noChangeArrowheads="1"/>
            </p:cNvSpPr>
            <p:nvPr/>
          </p:nvSpPr>
          <p:spPr bwMode="auto">
            <a:xfrm>
              <a:off x="163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Y</a:t>
              </a:r>
            </a:p>
          </p:txBody>
        </p:sp>
      </p:grpSp>
      <p:sp>
        <p:nvSpPr>
          <p:cNvPr id="48134" name="Line 15"/>
          <p:cNvSpPr>
            <a:spLocks noChangeShapeType="1"/>
          </p:cNvSpPr>
          <p:nvPr/>
        </p:nvSpPr>
        <p:spPr bwMode="auto">
          <a:xfrm>
            <a:off x="4206875" y="3997325"/>
            <a:ext cx="9413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5" name="Line 16"/>
          <p:cNvSpPr>
            <a:spLocks noChangeShapeType="1"/>
          </p:cNvSpPr>
          <p:nvPr/>
        </p:nvSpPr>
        <p:spPr bwMode="auto">
          <a:xfrm>
            <a:off x="4206875" y="3616325"/>
            <a:ext cx="933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6" name="Line 17"/>
          <p:cNvSpPr>
            <a:spLocks noChangeShapeType="1"/>
          </p:cNvSpPr>
          <p:nvPr/>
        </p:nvSpPr>
        <p:spPr bwMode="auto">
          <a:xfrm>
            <a:off x="6097588" y="381158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37" name="Text Box 18"/>
          <p:cNvSpPr txBox="1">
            <a:spLocks noChangeArrowheads="1"/>
          </p:cNvSpPr>
          <p:nvPr/>
        </p:nvSpPr>
        <p:spPr bwMode="auto">
          <a:xfrm>
            <a:off x="3810000" y="3352800"/>
            <a:ext cx="40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A</a:t>
            </a:r>
          </a:p>
          <a:p>
            <a:pPr eaLnBrk="1" hangingPunct="1">
              <a:spcBef>
                <a:spcPct val="0"/>
              </a:spcBef>
              <a:buFontTx/>
              <a:buNone/>
            </a:pPr>
            <a:r>
              <a:rPr lang="en-US" altLang="en-US" sz="2400" b="1"/>
              <a:t>B</a:t>
            </a:r>
          </a:p>
        </p:txBody>
      </p:sp>
      <p:sp>
        <p:nvSpPr>
          <p:cNvPr id="48138" name="Text Box 19"/>
          <p:cNvSpPr txBox="1">
            <a:spLocks noChangeArrowheads="1"/>
          </p:cNvSpPr>
          <p:nvPr/>
        </p:nvSpPr>
        <p:spPr bwMode="auto">
          <a:xfrm>
            <a:off x="7010400" y="3581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Y</a:t>
            </a:r>
          </a:p>
        </p:txBody>
      </p:sp>
      <p:sp>
        <p:nvSpPr>
          <p:cNvPr id="48139" name="Text Box 20"/>
          <p:cNvSpPr txBox="1">
            <a:spLocks noChangeArrowheads="1"/>
          </p:cNvSpPr>
          <p:nvPr/>
        </p:nvSpPr>
        <p:spPr bwMode="auto">
          <a:xfrm>
            <a:off x="1828800" y="251460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Truth Table</a:t>
            </a:r>
          </a:p>
        </p:txBody>
      </p:sp>
      <p:grpSp>
        <p:nvGrpSpPr>
          <p:cNvPr id="48140" name="Group 21"/>
          <p:cNvGrpSpPr>
            <a:grpSpLocks/>
          </p:cNvGrpSpPr>
          <p:nvPr/>
        </p:nvGrpSpPr>
        <p:grpSpPr bwMode="auto">
          <a:xfrm>
            <a:off x="5029200" y="3505200"/>
            <a:ext cx="1066800" cy="609600"/>
            <a:chOff x="1594" y="2854"/>
            <a:chExt cx="480" cy="384"/>
          </a:xfrm>
        </p:grpSpPr>
        <p:sp>
          <p:nvSpPr>
            <p:cNvPr id="48141" name="Line 22"/>
            <p:cNvSpPr>
              <a:spLocks noChangeShapeType="1"/>
            </p:cNvSpPr>
            <p:nvPr/>
          </p:nvSpPr>
          <p:spPr bwMode="auto">
            <a:xfrm>
              <a:off x="1594" y="3238"/>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2" name="Freeform 23"/>
            <p:cNvSpPr>
              <a:spLocks/>
            </p:cNvSpPr>
            <p:nvPr/>
          </p:nvSpPr>
          <p:spPr bwMode="auto">
            <a:xfrm>
              <a:off x="1738" y="3046"/>
              <a:ext cx="336" cy="192"/>
            </a:xfrm>
            <a:custGeom>
              <a:avLst/>
              <a:gdLst>
                <a:gd name="T0" fmla="*/ 0 w 288"/>
                <a:gd name="T1" fmla="*/ 192 h 192"/>
                <a:gd name="T2" fmla="*/ 5004 w 288"/>
                <a:gd name="T3" fmla="*/ 144 h 192"/>
                <a:gd name="T4" fmla="*/ 9973 w 288"/>
                <a:gd name="T5" fmla="*/ 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cubicBezTo>
                    <a:pt x="48" y="184"/>
                    <a:pt x="96" y="176"/>
                    <a:pt x="144" y="144"/>
                  </a:cubicBezTo>
                  <a:cubicBezTo>
                    <a:pt x="192" y="112"/>
                    <a:pt x="240" y="56"/>
                    <a:pt x="28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8143" name="Freeform 24"/>
            <p:cNvSpPr>
              <a:spLocks/>
            </p:cNvSpPr>
            <p:nvPr/>
          </p:nvSpPr>
          <p:spPr bwMode="auto">
            <a:xfrm flipV="1">
              <a:off x="1738" y="2854"/>
              <a:ext cx="336" cy="192"/>
            </a:xfrm>
            <a:custGeom>
              <a:avLst/>
              <a:gdLst>
                <a:gd name="T0" fmla="*/ 0 w 288"/>
                <a:gd name="T1" fmla="*/ 192 h 192"/>
                <a:gd name="T2" fmla="*/ 5004 w 288"/>
                <a:gd name="T3" fmla="*/ 144 h 192"/>
                <a:gd name="T4" fmla="*/ 9973 w 288"/>
                <a:gd name="T5" fmla="*/ 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cubicBezTo>
                    <a:pt x="48" y="184"/>
                    <a:pt x="96" y="176"/>
                    <a:pt x="144" y="144"/>
                  </a:cubicBezTo>
                  <a:cubicBezTo>
                    <a:pt x="192" y="112"/>
                    <a:pt x="240" y="56"/>
                    <a:pt x="28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8144" name="Line 25"/>
            <p:cNvSpPr>
              <a:spLocks noChangeShapeType="1"/>
            </p:cNvSpPr>
            <p:nvPr/>
          </p:nvSpPr>
          <p:spPr bwMode="auto">
            <a:xfrm>
              <a:off x="1594" y="2854"/>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145" name="Freeform 26"/>
            <p:cNvSpPr>
              <a:spLocks/>
            </p:cNvSpPr>
            <p:nvPr/>
          </p:nvSpPr>
          <p:spPr bwMode="auto">
            <a:xfrm>
              <a:off x="1594" y="2854"/>
              <a:ext cx="96" cy="384"/>
            </a:xfrm>
            <a:custGeom>
              <a:avLst/>
              <a:gdLst>
                <a:gd name="T0" fmla="*/ 0 w 96"/>
                <a:gd name="T1" fmla="*/ 384 h 384"/>
                <a:gd name="T2" fmla="*/ 96 w 96"/>
                <a:gd name="T3" fmla="*/ 192 h 384"/>
                <a:gd name="T4" fmla="*/ 0 w 96"/>
                <a:gd name="T5" fmla="*/ 0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0" y="384"/>
                  </a:moveTo>
                  <a:cubicBezTo>
                    <a:pt x="48" y="320"/>
                    <a:pt x="96" y="256"/>
                    <a:pt x="96" y="192"/>
                  </a:cubicBezTo>
                  <a:cubicBezTo>
                    <a:pt x="96" y="128"/>
                    <a:pt x="48" y="64"/>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5F194E-63DF-4341-8A0F-F29C3C2205BD}" type="slidenum">
              <a:rPr lang="en-US" altLang="en-US" sz="1200" smtClean="0">
                <a:solidFill>
                  <a:srgbClr val="898989"/>
                </a:solidFill>
              </a:rPr>
              <a:pPr>
                <a:spcBef>
                  <a:spcPct val="0"/>
                </a:spcBef>
                <a:buFontTx/>
                <a:buNone/>
              </a:pPr>
              <a:t>33</a:t>
            </a:fld>
            <a:endParaRPr lang="en-US" altLang="en-US" sz="1200" smtClean="0">
              <a:solidFill>
                <a:srgbClr val="898989"/>
              </a:solidFill>
            </a:endParaRPr>
          </a:p>
        </p:txBody>
      </p:sp>
      <p:sp>
        <p:nvSpPr>
          <p:cNvPr id="50179" name="Rectangle 2"/>
          <p:cNvSpPr>
            <a:spLocks noGrp="1" noChangeArrowheads="1"/>
          </p:cNvSpPr>
          <p:nvPr>
            <p:ph type="title"/>
          </p:nvPr>
        </p:nvSpPr>
        <p:spPr/>
        <p:txBody>
          <a:bodyPr/>
          <a:lstStyle/>
          <a:p>
            <a:pPr eaLnBrk="1" hangingPunct="1"/>
            <a:r>
              <a:rPr lang="en-US" altLang="en-US" smtClean="0"/>
              <a:t>Abstractions in CS (gates)</a:t>
            </a:r>
          </a:p>
        </p:txBody>
      </p:sp>
      <p:sp>
        <p:nvSpPr>
          <p:cNvPr id="50180" name="Rectangle 3"/>
          <p:cNvSpPr>
            <a:spLocks noGrp="1" noChangeArrowheads="1"/>
          </p:cNvSpPr>
          <p:nvPr>
            <p:ph type="body" idx="1"/>
          </p:nvPr>
        </p:nvSpPr>
        <p:spPr/>
        <p:txBody>
          <a:bodyPr/>
          <a:lstStyle/>
          <a:p>
            <a:pPr eaLnBrk="1" hangingPunct="1"/>
            <a:r>
              <a:rPr lang="en-US" altLang="en-US" smtClean="0"/>
              <a:t>Other Basic Gates: XOR gate</a:t>
            </a:r>
          </a:p>
        </p:txBody>
      </p:sp>
      <p:grpSp>
        <p:nvGrpSpPr>
          <p:cNvPr id="50181" name="Group 4"/>
          <p:cNvGrpSpPr>
            <a:grpSpLocks/>
          </p:cNvGrpSpPr>
          <p:nvPr/>
        </p:nvGrpSpPr>
        <p:grpSpPr bwMode="auto">
          <a:xfrm>
            <a:off x="1828800" y="2819400"/>
            <a:ext cx="1166813" cy="1933575"/>
            <a:chOff x="1152" y="1776"/>
            <a:chExt cx="735" cy="1218"/>
          </a:xfrm>
        </p:grpSpPr>
        <p:sp>
          <p:nvSpPr>
            <p:cNvPr id="50195" name="Line 5"/>
            <p:cNvSpPr>
              <a:spLocks noChangeShapeType="1"/>
            </p:cNvSpPr>
            <p:nvPr/>
          </p:nvSpPr>
          <p:spPr bwMode="auto">
            <a:xfrm>
              <a:off x="139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6" name="Line 6"/>
            <p:cNvSpPr>
              <a:spLocks noChangeShapeType="1"/>
            </p:cNvSpPr>
            <p:nvPr/>
          </p:nvSpPr>
          <p:spPr bwMode="auto">
            <a:xfrm>
              <a:off x="163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7" name="Line 7"/>
            <p:cNvSpPr>
              <a:spLocks noChangeShapeType="1"/>
            </p:cNvSpPr>
            <p:nvPr/>
          </p:nvSpPr>
          <p:spPr bwMode="auto">
            <a:xfrm>
              <a:off x="1152" y="1872"/>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8" name="Line 8"/>
            <p:cNvSpPr>
              <a:spLocks noChangeShapeType="1"/>
            </p:cNvSpPr>
            <p:nvPr/>
          </p:nvSpPr>
          <p:spPr bwMode="auto">
            <a:xfrm>
              <a:off x="1152" y="201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9" name="Text Box 9"/>
            <p:cNvSpPr txBox="1">
              <a:spLocks noChangeArrowheads="1"/>
            </p:cNvSpPr>
            <p:nvPr/>
          </p:nvSpPr>
          <p:spPr bwMode="auto">
            <a:xfrm>
              <a:off x="115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A</a:t>
              </a:r>
            </a:p>
          </p:txBody>
        </p:sp>
        <p:sp>
          <p:nvSpPr>
            <p:cNvPr id="50200" name="Text Box 10"/>
            <p:cNvSpPr txBox="1">
              <a:spLocks noChangeArrowheads="1"/>
            </p:cNvSpPr>
            <p:nvPr/>
          </p:nvSpPr>
          <p:spPr bwMode="auto">
            <a:xfrm>
              <a:off x="1392" y="177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B</a:t>
              </a:r>
            </a:p>
          </p:txBody>
        </p:sp>
        <p:sp>
          <p:nvSpPr>
            <p:cNvPr id="50201" name="Text Box 11"/>
            <p:cNvSpPr txBox="1">
              <a:spLocks noChangeArrowheads="1"/>
            </p:cNvSpPr>
            <p:nvPr/>
          </p:nvSpPr>
          <p:spPr bwMode="auto">
            <a:xfrm>
              <a:off x="115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p:txBody>
        </p:sp>
        <p:sp>
          <p:nvSpPr>
            <p:cNvPr id="50202" name="Text Box 12"/>
            <p:cNvSpPr txBox="1">
              <a:spLocks noChangeArrowheads="1"/>
            </p:cNvSpPr>
            <p:nvPr/>
          </p:nvSpPr>
          <p:spPr bwMode="auto">
            <a:xfrm>
              <a:off x="139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0</a:t>
              </a:r>
            </a:p>
            <a:p>
              <a:pPr eaLnBrk="1" hangingPunct="1">
                <a:spcBef>
                  <a:spcPct val="0"/>
                </a:spcBef>
                <a:buFontTx/>
                <a:buNone/>
              </a:pPr>
              <a:r>
                <a:rPr lang="en-US" altLang="en-US" sz="2400" b="1"/>
                <a:t>1</a:t>
              </a:r>
            </a:p>
          </p:txBody>
        </p:sp>
        <p:sp>
          <p:nvSpPr>
            <p:cNvPr id="50203" name="Text Box 13"/>
            <p:cNvSpPr txBox="1">
              <a:spLocks noChangeArrowheads="1"/>
            </p:cNvSpPr>
            <p:nvPr/>
          </p:nvSpPr>
          <p:spPr bwMode="auto">
            <a:xfrm>
              <a:off x="1632" y="2016"/>
              <a:ext cx="21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0</a:t>
              </a:r>
            </a:p>
            <a:p>
              <a:pPr eaLnBrk="1" hangingPunct="1">
                <a:spcBef>
                  <a:spcPct val="0"/>
                </a:spcBef>
                <a:buFontTx/>
                <a:buNone/>
              </a:pPr>
              <a:r>
                <a:rPr lang="en-US" altLang="en-US" sz="2400" b="1"/>
                <a:t>1</a:t>
              </a:r>
            </a:p>
            <a:p>
              <a:pPr eaLnBrk="1" hangingPunct="1">
                <a:spcBef>
                  <a:spcPct val="0"/>
                </a:spcBef>
                <a:buFontTx/>
                <a:buNone/>
              </a:pPr>
              <a:r>
                <a:rPr lang="en-US" altLang="en-US" sz="2400" b="1"/>
                <a:t>1</a:t>
              </a:r>
            </a:p>
            <a:p>
              <a:pPr eaLnBrk="1" hangingPunct="1">
                <a:spcBef>
                  <a:spcPct val="0"/>
                </a:spcBef>
                <a:buFontTx/>
                <a:buNone/>
              </a:pPr>
              <a:r>
                <a:rPr lang="en-US" altLang="en-US" sz="2400" b="1"/>
                <a:t>0</a:t>
              </a:r>
            </a:p>
          </p:txBody>
        </p:sp>
        <p:sp>
          <p:nvSpPr>
            <p:cNvPr id="50204" name="Text Box 14"/>
            <p:cNvSpPr txBox="1">
              <a:spLocks noChangeArrowheads="1"/>
            </p:cNvSpPr>
            <p:nvPr/>
          </p:nvSpPr>
          <p:spPr bwMode="auto">
            <a:xfrm>
              <a:off x="1632"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Y</a:t>
              </a:r>
            </a:p>
          </p:txBody>
        </p:sp>
      </p:grpSp>
      <p:sp>
        <p:nvSpPr>
          <p:cNvPr id="50182" name="Line 15"/>
          <p:cNvSpPr>
            <a:spLocks noChangeShapeType="1"/>
          </p:cNvSpPr>
          <p:nvPr/>
        </p:nvSpPr>
        <p:spPr bwMode="auto">
          <a:xfrm flipV="1">
            <a:off x="4206875" y="3997325"/>
            <a:ext cx="8842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83" name="Line 16"/>
          <p:cNvSpPr>
            <a:spLocks noChangeShapeType="1"/>
          </p:cNvSpPr>
          <p:nvPr/>
        </p:nvSpPr>
        <p:spPr bwMode="auto">
          <a:xfrm>
            <a:off x="4206875" y="3616325"/>
            <a:ext cx="862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84" name="Line 17"/>
          <p:cNvSpPr>
            <a:spLocks noChangeShapeType="1"/>
          </p:cNvSpPr>
          <p:nvPr/>
        </p:nvSpPr>
        <p:spPr bwMode="auto">
          <a:xfrm>
            <a:off x="6097588" y="3811588"/>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85" name="Text Box 18"/>
          <p:cNvSpPr txBox="1">
            <a:spLocks noChangeArrowheads="1"/>
          </p:cNvSpPr>
          <p:nvPr/>
        </p:nvSpPr>
        <p:spPr bwMode="auto">
          <a:xfrm>
            <a:off x="3810000" y="3352800"/>
            <a:ext cx="40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A</a:t>
            </a:r>
          </a:p>
          <a:p>
            <a:pPr eaLnBrk="1" hangingPunct="1">
              <a:spcBef>
                <a:spcPct val="0"/>
              </a:spcBef>
              <a:buFontTx/>
              <a:buNone/>
            </a:pPr>
            <a:r>
              <a:rPr lang="en-US" altLang="en-US" sz="2400" b="1"/>
              <a:t>B</a:t>
            </a:r>
          </a:p>
        </p:txBody>
      </p:sp>
      <p:sp>
        <p:nvSpPr>
          <p:cNvPr id="50186" name="Text Box 19"/>
          <p:cNvSpPr txBox="1">
            <a:spLocks noChangeArrowheads="1"/>
          </p:cNvSpPr>
          <p:nvPr/>
        </p:nvSpPr>
        <p:spPr bwMode="auto">
          <a:xfrm>
            <a:off x="7010400" y="3581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Y</a:t>
            </a:r>
          </a:p>
        </p:txBody>
      </p:sp>
      <p:sp>
        <p:nvSpPr>
          <p:cNvPr id="50187" name="Text Box 20"/>
          <p:cNvSpPr txBox="1">
            <a:spLocks noChangeArrowheads="1"/>
          </p:cNvSpPr>
          <p:nvPr/>
        </p:nvSpPr>
        <p:spPr bwMode="auto">
          <a:xfrm>
            <a:off x="1828800" y="251460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Truth Table</a:t>
            </a:r>
          </a:p>
        </p:txBody>
      </p:sp>
      <p:grpSp>
        <p:nvGrpSpPr>
          <p:cNvPr id="50188" name="Group 21"/>
          <p:cNvGrpSpPr>
            <a:grpSpLocks/>
          </p:cNvGrpSpPr>
          <p:nvPr/>
        </p:nvGrpSpPr>
        <p:grpSpPr bwMode="auto">
          <a:xfrm>
            <a:off x="5029200" y="3505200"/>
            <a:ext cx="1066800" cy="609600"/>
            <a:chOff x="1594" y="2854"/>
            <a:chExt cx="480" cy="384"/>
          </a:xfrm>
        </p:grpSpPr>
        <p:sp>
          <p:nvSpPr>
            <p:cNvPr id="50190" name="Line 22"/>
            <p:cNvSpPr>
              <a:spLocks noChangeShapeType="1"/>
            </p:cNvSpPr>
            <p:nvPr/>
          </p:nvSpPr>
          <p:spPr bwMode="auto">
            <a:xfrm>
              <a:off x="1594" y="3238"/>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1" name="Freeform 23"/>
            <p:cNvSpPr>
              <a:spLocks/>
            </p:cNvSpPr>
            <p:nvPr/>
          </p:nvSpPr>
          <p:spPr bwMode="auto">
            <a:xfrm>
              <a:off x="1738" y="3046"/>
              <a:ext cx="336" cy="192"/>
            </a:xfrm>
            <a:custGeom>
              <a:avLst/>
              <a:gdLst>
                <a:gd name="T0" fmla="*/ 0 w 288"/>
                <a:gd name="T1" fmla="*/ 192 h 192"/>
                <a:gd name="T2" fmla="*/ 5004 w 288"/>
                <a:gd name="T3" fmla="*/ 144 h 192"/>
                <a:gd name="T4" fmla="*/ 9973 w 288"/>
                <a:gd name="T5" fmla="*/ 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cubicBezTo>
                    <a:pt x="48" y="184"/>
                    <a:pt x="96" y="176"/>
                    <a:pt x="144" y="144"/>
                  </a:cubicBezTo>
                  <a:cubicBezTo>
                    <a:pt x="192" y="112"/>
                    <a:pt x="240" y="56"/>
                    <a:pt x="28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0192" name="Freeform 24"/>
            <p:cNvSpPr>
              <a:spLocks/>
            </p:cNvSpPr>
            <p:nvPr/>
          </p:nvSpPr>
          <p:spPr bwMode="auto">
            <a:xfrm flipV="1">
              <a:off x="1738" y="2854"/>
              <a:ext cx="336" cy="192"/>
            </a:xfrm>
            <a:custGeom>
              <a:avLst/>
              <a:gdLst>
                <a:gd name="T0" fmla="*/ 0 w 288"/>
                <a:gd name="T1" fmla="*/ 192 h 192"/>
                <a:gd name="T2" fmla="*/ 5004 w 288"/>
                <a:gd name="T3" fmla="*/ 144 h 192"/>
                <a:gd name="T4" fmla="*/ 9973 w 288"/>
                <a:gd name="T5" fmla="*/ 0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0" y="192"/>
                  </a:moveTo>
                  <a:cubicBezTo>
                    <a:pt x="48" y="184"/>
                    <a:pt x="96" y="176"/>
                    <a:pt x="144" y="144"/>
                  </a:cubicBezTo>
                  <a:cubicBezTo>
                    <a:pt x="192" y="112"/>
                    <a:pt x="240" y="56"/>
                    <a:pt x="288"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0193" name="Line 25"/>
            <p:cNvSpPr>
              <a:spLocks noChangeShapeType="1"/>
            </p:cNvSpPr>
            <p:nvPr/>
          </p:nvSpPr>
          <p:spPr bwMode="auto">
            <a:xfrm>
              <a:off x="1594" y="2854"/>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194" name="Freeform 26"/>
            <p:cNvSpPr>
              <a:spLocks/>
            </p:cNvSpPr>
            <p:nvPr/>
          </p:nvSpPr>
          <p:spPr bwMode="auto">
            <a:xfrm>
              <a:off x="1594" y="2854"/>
              <a:ext cx="96" cy="384"/>
            </a:xfrm>
            <a:custGeom>
              <a:avLst/>
              <a:gdLst>
                <a:gd name="T0" fmla="*/ 0 w 96"/>
                <a:gd name="T1" fmla="*/ 384 h 384"/>
                <a:gd name="T2" fmla="*/ 96 w 96"/>
                <a:gd name="T3" fmla="*/ 192 h 384"/>
                <a:gd name="T4" fmla="*/ 0 w 96"/>
                <a:gd name="T5" fmla="*/ 0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0" y="384"/>
                  </a:moveTo>
                  <a:cubicBezTo>
                    <a:pt x="48" y="320"/>
                    <a:pt x="96" y="256"/>
                    <a:pt x="96" y="192"/>
                  </a:cubicBezTo>
                  <a:cubicBezTo>
                    <a:pt x="96" y="128"/>
                    <a:pt x="48" y="64"/>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50189" name="Freeform 27"/>
          <p:cNvSpPr>
            <a:spLocks/>
          </p:cNvSpPr>
          <p:nvPr/>
        </p:nvSpPr>
        <p:spPr bwMode="auto">
          <a:xfrm>
            <a:off x="4953000" y="3505200"/>
            <a:ext cx="228600" cy="609600"/>
          </a:xfrm>
          <a:custGeom>
            <a:avLst/>
            <a:gdLst>
              <a:gd name="T0" fmla="*/ 0 w 96"/>
              <a:gd name="T1" fmla="*/ 2147483646 h 384"/>
              <a:gd name="T2" fmla="*/ 2147483646 w 96"/>
              <a:gd name="T3" fmla="*/ 2147483646 h 384"/>
              <a:gd name="T4" fmla="*/ 0 w 96"/>
              <a:gd name="T5" fmla="*/ 0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0" y="384"/>
                </a:moveTo>
                <a:cubicBezTo>
                  <a:pt x="48" y="320"/>
                  <a:pt x="96" y="256"/>
                  <a:pt x="96" y="192"/>
                </a:cubicBezTo>
                <a:cubicBezTo>
                  <a:pt x="96" y="128"/>
                  <a:pt x="48" y="64"/>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Design flow</a:t>
            </a:r>
          </a:p>
        </p:txBody>
      </p:sp>
      <p:sp>
        <p:nvSpPr>
          <p:cNvPr id="52227" name="Content Placeholder 2"/>
          <p:cNvSpPr>
            <a:spLocks noGrp="1"/>
          </p:cNvSpPr>
          <p:nvPr>
            <p:ph idx="1"/>
          </p:nvPr>
        </p:nvSpPr>
        <p:spPr/>
        <p:txBody>
          <a:bodyPr/>
          <a:lstStyle/>
          <a:p>
            <a:pPr eaLnBrk="1" hangingPunct="1"/>
            <a:r>
              <a:rPr lang="en-US" altLang="en-US" smtClean="0"/>
              <a:t>Given any function, first get the truth table.</a:t>
            </a:r>
          </a:p>
          <a:p>
            <a:pPr eaLnBrk="1" hangingPunct="1"/>
            <a:r>
              <a:rPr lang="en-US" altLang="en-US" smtClean="0"/>
              <a:t>Based on the truth table, use the Karnaugh Map to simplify the circuit.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Karnaugh Map</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Draw the map. Remember to make sure that the adjacent  rows/columns differ by only one bit.</a:t>
            </a:r>
          </a:p>
          <a:p>
            <a:pPr eaLnBrk="1" fontAlgn="auto" hangingPunct="1">
              <a:spcAft>
                <a:spcPts val="0"/>
              </a:spcAft>
              <a:defRPr/>
            </a:pPr>
            <a:r>
              <a:rPr lang="en-US" dirty="0" smtClean="0"/>
              <a:t> According to the truth table, write 1 in the boxes.</a:t>
            </a:r>
          </a:p>
          <a:p>
            <a:pPr eaLnBrk="1" fontAlgn="auto" hangingPunct="1">
              <a:spcAft>
                <a:spcPts val="0"/>
              </a:spcAft>
              <a:defRPr/>
            </a:pPr>
            <a:r>
              <a:rPr lang="en-US" dirty="0" smtClean="0"/>
              <a:t>Draw a circle around a rectangle with all 1s. The rectangle must have size 2,4,8,16…Then, reduce the term by writing down the variables that the values does not change. For example, if there is a rectangle with two 1s representing </a:t>
            </a:r>
            <a:r>
              <a:rPr lang="en-US" dirty="0" err="1" smtClean="0"/>
              <a:t>abc</a:t>
            </a:r>
            <a:r>
              <a:rPr lang="en-US" dirty="0" smtClean="0"/>
              <a:t>’ and </a:t>
            </a:r>
            <a:r>
              <a:rPr lang="en-US" dirty="0" err="1" smtClean="0"/>
              <a:t>abc</a:t>
            </a:r>
            <a:r>
              <a:rPr lang="en-US" dirty="0" smtClean="0"/>
              <a:t>, you write a term as ab. </a:t>
            </a:r>
          </a:p>
          <a:p>
            <a:pPr eaLnBrk="1" fontAlgn="auto" hangingPunct="1">
              <a:spcAft>
                <a:spcPts val="0"/>
              </a:spcAft>
              <a:defRPr/>
            </a:pPr>
            <a:r>
              <a:rPr lang="en-US" dirty="0" smtClean="0"/>
              <a:t>A term may be covered in multiple circles.</a:t>
            </a:r>
          </a:p>
          <a:p>
            <a:pPr eaLnBrk="1" fontAlgn="auto" hangingPunct="1">
              <a:spcAft>
                <a:spcPts val="0"/>
              </a:spcAft>
              <a:defRPr/>
            </a:pPr>
            <a:r>
              <a:rPr lang="en-US" dirty="0" smtClean="0"/>
              <a:t>The rectangle can wrap-around!</a:t>
            </a:r>
          </a:p>
          <a:p>
            <a:pPr eaLnBrk="1" fontAlgn="auto" hangingPunct="1">
              <a:spcAft>
                <a:spcPts val="0"/>
              </a:spcAft>
              <a:defRPr/>
            </a:pPr>
            <a:r>
              <a:rPr lang="en-US" dirty="0" smtClean="0"/>
              <a:t>Use the minimum number of circles. A single `1’ is also counted as a circle.</a:t>
            </a:r>
          </a:p>
          <a:p>
            <a:pPr eaLnBrk="1" fontAlgn="auto" hangingPunct="1">
              <a:spcAft>
                <a:spcPts val="0"/>
              </a:spcAft>
              <a:defRPr/>
            </a:pPr>
            <a:endParaRPr lang="en-US" dirty="0" smtClean="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K-map</a:t>
            </a:r>
          </a:p>
        </p:txBody>
      </p:sp>
      <p:sp>
        <p:nvSpPr>
          <p:cNvPr id="54275" name="Content Placeholder 2"/>
          <p:cNvSpPr>
            <a:spLocks noGrp="1"/>
          </p:cNvSpPr>
          <p:nvPr>
            <p:ph idx="1"/>
          </p:nvPr>
        </p:nvSpPr>
        <p:spPr>
          <a:xfrm>
            <a:off x="457200" y="1524000"/>
            <a:ext cx="8229600" cy="4525963"/>
          </a:xfrm>
        </p:spPr>
        <p:txBody>
          <a:bodyPr/>
          <a:lstStyle/>
          <a:p>
            <a:pPr eaLnBrk="1" hangingPunct="1"/>
            <a:r>
              <a:rPr lang="en-US" altLang="en-US" smtClean="0"/>
              <a:t>F=a’bc’+a’bc+abc’+abc+a’b’c</a:t>
            </a:r>
          </a:p>
          <a:p>
            <a:pPr eaLnBrk="1" hangingPunct="1"/>
            <a:endParaRPr lang="en-US" altLang="en-US" smtClean="0"/>
          </a:p>
          <a:p>
            <a:pPr eaLnBrk="1" hangingPunct="1"/>
            <a:endParaRPr lang="en-US" altLang="en-US" smtClean="0"/>
          </a:p>
          <a:p>
            <a:pPr eaLnBrk="1" hangingPunct="1"/>
            <a:r>
              <a:rPr lang="en-US" altLang="en-US" smtClean="0"/>
              <a:t>F=b+a’c</a:t>
            </a:r>
          </a:p>
          <a:p>
            <a:pPr eaLnBrk="1" hangingPunct="1"/>
            <a:endParaRPr lang="en-US" altLang="en-US" smtClean="0"/>
          </a:p>
          <a:p>
            <a:pPr eaLnBrk="1" hangingPunct="1"/>
            <a:endParaRPr lang="en-US" altLang="en-US" smtClean="0"/>
          </a:p>
        </p:txBody>
      </p:sp>
      <p:graphicFrame>
        <p:nvGraphicFramePr>
          <p:cNvPr id="4" name="Table 3"/>
          <p:cNvGraphicFramePr>
            <a:graphicFrameLocks noGrp="1"/>
          </p:cNvGraphicFramePr>
          <p:nvPr/>
        </p:nvGraphicFramePr>
        <p:xfrm>
          <a:off x="1447800" y="2590800"/>
          <a:ext cx="6096000" cy="742950"/>
        </p:xfrm>
        <a:graphic>
          <a:graphicData uri="http://schemas.openxmlformats.org/drawingml/2006/table">
            <a:tbl>
              <a:tblPr/>
              <a:tblGrid>
                <a:gridCol w="1524000"/>
                <a:gridCol w="1524000"/>
                <a:gridCol w="1524000"/>
                <a:gridCol w="15240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4293" name="TextBox 4"/>
          <p:cNvSpPr txBox="1">
            <a:spLocks noChangeArrowheads="1"/>
          </p:cNvSpPr>
          <p:nvPr/>
        </p:nvSpPr>
        <p:spPr bwMode="auto">
          <a:xfrm>
            <a:off x="2019300" y="22098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00</a:t>
            </a:r>
          </a:p>
        </p:txBody>
      </p:sp>
      <p:sp>
        <p:nvSpPr>
          <p:cNvPr id="54294" name="TextBox 5"/>
          <p:cNvSpPr txBox="1">
            <a:spLocks noChangeArrowheads="1"/>
          </p:cNvSpPr>
          <p:nvPr/>
        </p:nvSpPr>
        <p:spPr bwMode="auto">
          <a:xfrm>
            <a:off x="3467100" y="22098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01</a:t>
            </a:r>
          </a:p>
        </p:txBody>
      </p:sp>
      <p:sp>
        <p:nvSpPr>
          <p:cNvPr id="54295" name="TextBox 6"/>
          <p:cNvSpPr txBox="1">
            <a:spLocks noChangeArrowheads="1"/>
          </p:cNvSpPr>
          <p:nvPr/>
        </p:nvSpPr>
        <p:spPr bwMode="auto">
          <a:xfrm>
            <a:off x="5029200" y="2220913"/>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11</a:t>
            </a:r>
          </a:p>
        </p:txBody>
      </p:sp>
      <p:sp>
        <p:nvSpPr>
          <p:cNvPr id="54296" name="TextBox 7"/>
          <p:cNvSpPr txBox="1">
            <a:spLocks noChangeArrowheads="1"/>
          </p:cNvSpPr>
          <p:nvPr/>
        </p:nvSpPr>
        <p:spPr bwMode="auto">
          <a:xfrm>
            <a:off x="6591300" y="22098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10</a:t>
            </a:r>
          </a:p>
        </p:txBody>
      </p:sp>
      <p:sp>
        <p:nvSpPr>
          <p:cNvPr id="54297" name="TextBox 8"/>
          <p:cNvSpPr txBox="1">
            <a:spLocks noChangeArrowheads="1"/>
          </p:cNvSpPr>
          <p:nvPr/>
        </p:nvSpPr>
        <p:spPr bwMode="auto">
          <a:xfrm>
            <a:off x="1028700" y="26019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0</a:t>
            </a:r>
          </a:p>
        </p:txBody>
      </p:sp>
      <p:sp>
        <p:nvSpPr>
          <p:cNvPr id="54298" name="TextBox 9"/>
          <p:cNvSpPr txBox="1">
            <a:spLocks noChangeArrowheads="1"/>
          </p:cNvSpPr>
          <p:nvPr/>
        </p:nvSpPr>
        <p:spPr bwMode="auto">
          <a:xfrm>
            <a:off x="1028700" y="29067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a:t>
            </a:r>
          </a:p>
        </p:txBody>
      </p:sp>
      <p:cxnSp>
        <p:nvCxnSpPr>
          <p:cNvPr id="11" name="Straight Connector 10"/>
          <p:cNvCxnSpPr/>
          <p:nvPr/>
        </p:nvCxnSpPr>
        <p:spPr>
          <a:xfrm rot="16200000" flipH="1">
            <a:off x="990600" y="2133600"/>
            <a:ext cx="4572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54300" name="TextBox 11"/>
          <p:cNvSpPr txBox="1">
            <a:spLocks noChangeArrowheads="1"/>
          </p:cNvSpPr>
          <p:nvPr/>
        </p:nvSpPr>
        <p:spPr bwMode="auto">
          <a:xfrm>
            <a:off x="1143000" y="1981200"/>
            <a:ext cx="41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ab</a:t>
            </a:r>
          </a:p>
        </p:txBody>
      </p:sp>
      <p:sp>
        <p:nvSpPr>
          <p:cNvPr id="54301" name="TextBox 12"/>
          <p:cNvSpPr txBox="1">
            <a:spLocks noChangeArrowheads="1"/>
          </p:cNvSpPr>
          <p:nvPr/>
        </p:nvSpPr>
        <p:spPr bwMode="auto">
          <a:xfrm>
            <a:off x="838200" y="2209800"/>
            <a:ext cx="282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c</a:t>
            </a:r>
          </a:p>
        </p:txBody>
      </p:sp>
      <p:sp>
        <p:nvSpPr>
          <p:cNvPr id="18" name="Oval 17"/>
          <p:cNvSpPr/>
          <p:nvPr/>
        </p:nvSpPr>
        <p:spPr>
          <a:xfrm>
            <a:off x="1295400" y="2971800"/>
            <a:ext cx="2362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p:cNvSpPr/>
          <p:nvPr/>
        </p:nvSpPr>
        <p:spPr>
          <a:xfrm>
            <a:off x="2819400" y="2362200"/>
            <a:ext cx="22098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Problem</a:t>
            </a:r>
          </a:p>
        </p:txBody>
      </p:sp>
      <p:sp>
        <p:nvSpPr>
          <p:cNvPr id="3" name="Content Placeholder 2"/>
          <p:cNvSpPr>
            <a:spLocks noGrp="1"/>
          </p:cNvSpPr>
          <p:nvPr>
            <p:ph idx="1"/>
          </p:nvPr>
        </p:nvSpPr>
        <p:spPr/>
        <p:txBody>
          <a:bodyPr/>
          <a:lstStyle/>
          <a:p>
            <a:pPr>
              <a:buFont typeface="Arial" charset="0"/>
              <a:buChar char="•"/>
              <a:defRPr/>
            </a:pPr>
            <a:r>
              <a:rPr lang="en-US" sz="2800" dirty="0" smtClean="0"/>
              <a:t>A digital circuit has three inputs (X2, X1, X0), and one output O. The output is `1’ if the inputs interpreted as an unsigned integer is an even number less than 5. Which of the following implements the function?</a:t>
            </a:r>
          </a:p>
          <a:p>
            <a:pPr marL="514350" indent="-514350">
              <a:buFont typeface="+mj-lt"/>
              <a:buAutoNum type="alphaLcPeriod"/>
              <a:defRPr/>
            </a:pPr>
            <a:r>
              <a:rPr lang="en-US" sz="2800" dirty="0" smtClean="0"/>
              <a:t>O = (~X2&amp;~X0) |  (X2&amp;~X1&amp;X0)</a:t>
            </a:r>
          </a:p>
          <a:p>
            <a:pPr marL="514350" indent="-514350">
              <a:buFont typeface="+mj-lt"/>
              <a:buAutoNum type="alphaLcPeriod"/>
              <a:defRPr/>
            </a:pPr>
            <a:r>
              <a:rPr lang="en-US" sz="2800" dirty="0" smtClean="0"/>
              <a:t>O = (~X2&amp;~X0) |  (~X1&amp;~X0)</a:t>
            </a:r>
          </a:p>
          <a:p>
            <a:pPr marL="514350" indent="-514350">
              <a:buFont typeface="+mj-lt"/>
              <a:buAutoNum type="alphaLcPeriod"/>
              <a:defRPr/>
            </a:pPr>
            <a:r>
              <a:rPr lang="en-US" sz="2800" dirty="0" smtClean="0"/>
              <a:t>O = (~X2&amp;~X1&amp;~X0) | (~X2&amp;X1&amp;~X0) | (X2&amp;~X1&amp;X0)  </a:t>
            </a:r>
          </a:p>
          <a:p>
            <a:pPr marL="514350" indent="-514350">
              <a:buFont typeface="+mj-lt"/>
              <a:buAutoNum type="alphaLcPeriod"/>
              <a:defRPr/>
            </a:pPr>
            <a:r>
              <a:rPr lang="en-US" sz="2800" dirty="0" smtClean="0"/>
              <a:t>None of the above. </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MIPS ALU unit</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6832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44FECC-C427-4265-A724-3CBB7208DA17}" type="slidenum">
              <a:rPr lang="en-US" altLang="en-US" sz="1200" smtClean="0">
                <a:solidFill>
                  <a:srgbClr val="898989"/>
                </a:solidFill>
              </a:rPr>
              <a:pPr>
                <a:spcBef>
                  <a:spcPct val="0"/>
                </a:spcBef>
                <a:buFontTx/>
                <a:buNone/>
              </a:pPr>
              <a:t>39</a:t>
            </a:fld>
            <a:endParaRPr lang="en-US" altLang="en-US" sz="1200" smtClean="0">
              <a:solidFill>
                <a:srgbClr val="898989"/>
              </a:solidFill>
            </a:endParaRPr>
          </a:p>
        </p:txBody>
      </p:sp>
      <p:sp>
        <p:nvSpPr>
          <p:cNvPr id="58371" name="Rectangle 2"/>
          <p:cNvSpPr>
            <a:spLocks noGrp="1" noChangeArrowheads="1"/>
          </p:cNvSpPr>
          <p:nvPr>
            <p:ph type="title"/>
          </p:nvPr>
        </p:nvSpPr>
        <p:spPr/>
        <p:txBody>
          <a:bodyPr/>
          <a:lstStyle/>
          <a:p>
            <a:pPr eaLnBrk="1" hangingPunct="1"/>
            <a:r>
              <a:rPr lang="en-US" altLang="en-US" sz="3600" smtClean="0"/>
              <a:t>32-bit ALU that Supports Set Less Than</a:t>
            </a: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108075"/>
            <a:ext cx="3627438"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Number with Fractions</a:t>
            </a:r>
          </a:p>
        </p:txBody>
      </p:sp>
      <p:sp>
        <p:nvSpPr>
          <p:cNvPr id="7171" name="Content Placeholder 2"/>
          <p:cNvSpPr>
            <a:spLocks noGrp="1"/>
          </p:cNvSpPr>
          <p:nvPr>
            <p:ph idx="1"/>
          </p:nvPr>
        </p:nvSpPr>
        <p:spPr/>
        <p:txBody>
          <a:bodyPr/>
          <a:lstStyle/>
          <a:p>
            <a:pPr marL="342900" lvl="1" indent="-342900" eaLnBrk="1" hangingPunct="1">
              <a:buFont typeface="Arial" panose="020B0604020202020204" pitchFamily="34" charset="0"/>
              <a:buChar char="•"/>
            </a:pPr>
            <a:r>
              <a:rPr lang="en-US" altLang="en-US" smtClean="0"/>
              <a:t>Numbers with fractions. Convert the integer part and the fraction part to binary separately, then put a dot in between. </a:t>
            </a:r>
          </a:p>
          <a:p>
            <a:pPr marL="742950" lvl="2" indent="-342900" eaLnBrk="1" hangingPunct="1"/>
            <a:r>
              <a:rPr lang="en-US" altLang="en-US" smtClean="0"/>
              <a:t>To get the binary representation of the fraction, divide the fraction first by 0.5 (2</a:t>
            </a:r>
            <a:r>
              <a:rPr lang="en-US" altLang="en-US" baseline="30000" smtClean="0">
                <a:sym typeface="Symbol" panose="05050102010706020507" pitchFamily="18" charset="2"/>
              </a:rPr>
              <a:t>-1</a:t>
            </a:r>
            <a:r>
              <a:rPr lang="en-US" altLang="en-US" smtClean="0"/>
              <a:t>), take the quotient as the first bit of the binary fraction, then divide the remainder by 0.25 (2</a:t>
            </a:r>
            <a:r>
              <a:rPr lang="en-US" altLang="en-US" baseline="30000" smtClean="0">
                <a:sym typeface="Symbol" panose="05050102010706020507" pitchFamily="18" charset="2"/>
              </a:rPr>
              <a:t>-2</a:t>
            </a:r>
            <a:r>
              <a:rPr lang="en-US" altLang="en-US" smtClean="0"/>
              <a:t>), take the quotient as the second bit of the binary fraction, then divide the remainder by 0.125 (2</a:t>
            </a:r>
            <a:r>
              <a:rPr lang="en-US" altLang="en-US" baseline="30000" smtClean="0">
                <a:sym typeface="Symbol" panose="05050102010706020507" pitchFamily="18" charset="2"/>
              </a:rPr>
              <a:t>-3</a:t>
            </a:r>
            <a:r>
              <a:rPr lang="en-US" altLang="en-US" smtClean="0"/>
              <a:t>),…</a:t>
            </a:r>
          </a:p>
          <a:p>
            <a:pPr marL="342900" lvl="1" indent="-342900" eaLnBrk="1" hangingPunct="1"/>
            <a:r>
              <a:rPr lang="en-US" altLang="en-US" smtClean="0"/>
              <a:t>Floating numbers. Single precision. 32 bits.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Prblems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7491413"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Verilog Data Types</a:t>
            </a:r>
          </a:p>
        </p:txBody>
      </p:sp>
      <p:sp>
        <p:nvSpPr>
          <p:cNvPr id="61443" name="Content Placeholder 2"/>
          <p:cNvSpPr>
            <a:spLocks noGrp="1"/>
          </p:cNvSpPr>
          <p:nvPr>
            <p:ph idx="1"/>
          </p:nvPr>
        </p:nvSpPr>
        <p:spPr/>
        <p:txBody>
          <a:bodyPr/>
          <a:lstStyle/>
          <a:p>
            <a:pPr eaLnBrk="1" hangingPunct="1"/>
            <a:r>
              <a:rPr lang="en-US" altLang="en-US" smtClean="0"/>
              <a:t>A wire specifies a combinational signal.</a:t>
            </a:r>
          </a:p>
          <a:p>
            <a:pPr eaLnBrk="1" hangingPunct="1"/>
            <a:r>
              <a:rPr lang="en-US" altLang="en-US" smtClean="0"/>
              <a:t>A reg (register) holds a value, which can vary with time. A reg need not necessarily correspond to an actual register in an implementation, although it often will.</a:t>
            </a:r>
          </a:p>
          <a:p>
            <a:pPr eaLnBrk="1" hangingPunct="1"/>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t>constants</a:t>
            </a:r>
          </a:p>
        </p:txBody>
      </p:sp>
      <p:sp>
        <p:nvSpPr>
          <p:cNvPr id="62467" name="Content Placeholder 2"/>
          <p:cNvSpPr>
            <a:spLocks noGrp="1"/>
          </p:cNvSpPr>
          <p:nvPr>
            <p:ph idx="1"/>
          </p:nvPr>
        </p:nvSpPr>
        <p:spPr/>
        <p:txBody>
          <a:bodyPr/>
          <a:lstStyle/>
          <a:p>
            <a:pPr eaLnBrk="1" hangingPunct="1"/>
            <a:r>
              <a:rPr lang="en-US" altLang="en-US" smtClean="0"/>
              <a:t>Constants is represented by prefixing the value with a decimal number specifying its size in bits. </a:t>
            </a:r>
          </a:p>
          <a:p>
            <a:pPr eaLnBrk="1" hangingPunct="1"/>
            <a:r>
              <a:rPr lang="en-US" altLang="en-US" smtClean="0"/>
              <a:t>For  example:</a:t>
            </a:r>
          </a:p>
          <a:p>
            <a:pPr lvl="1" eaLnBrk="1" hangingPunct="1"/>
            <a:r>
              <a:rPr lang="en-US" altLang="en-US" smtClean="0"/>
              <a:t> 4’b0100 specifies a 4-bit binary constant with the value 4, as does 4’d4.</a:t>
            </a:r>
          </a:p>
          <a:p>
            <a:pPr eaLnBrk="1" hangingPunct="1"/>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Values</a:t>
            </a:r>
          </a:p>
        </p:txBody>
      </p:sp>
      <p:sp>
        <p:nvSpPr>
          <p:cNvPr id="63491" name="Content Placeholder 2"/>
          <p:cNvSpPr>
            <a:spLocks noGrp="1"/>
          </p:cNvSpPr>
          <p:nvPr>
            <p:ph idx="1"/>
          </p:nvPr>
        </p:nvSpPr>
        <p:spPr/>
        <p:txBody>
          <a:bodyPr/>
          <a:lstStyle/>
          <a:p>
            <a:pPr eaLnBrk="1" hangingPunct="1"/>
            <a:r>
              <a:rPr lang="en-US" altLang="en-US" smtClean="0"/>
              <a:t>The possible values for a register or wire in Verilog are  </a:t>
            </a:r>
          </a:p>
          <a:p>
            <a:pPr lvl="1" eaLnBrk="1" hangingPunct="1"/>
            <a:r>
              <a:rPr lang="en-US" altLang="en-US" smtClean="0"/>
              <a:t>0 or 1, representing logical false or true</a:t>
            </a:r>
          </a:p>
          <a:p>
            <a:pPr lvl="1" eaLnBrk="1" hangingPunct="1"/>
            <a:r>
              <a:rPr lang="en-US" altLang="en-US" smtClean="0"/>
              <a:t> x, representing unknown, the initial value given to all registers and to any wire not connected to something</a:t>
            </a:r>
          </a:p>
          <a:p>
            <a:pPr lvl="1" eaLnBrk="1" hangingPunct="1"/>
            <a:r>
              <a:rPr lang="en-US" altLang="en-US" smtClean="0"/>
              <a:t> z, representing the high-impedance state for tristate gates</a:t>
            </a:r>
          </a:p>
          <a:p>
            <a:pPr eaLnBrk="1" hangingPunct="1"/>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Operators </a:t>
            </a:r>
          </a:p>
        </p:txBody>
      </p:sp>
      <p:sp>
        <p:nvSpPr>
          <p:cNvPr id="64515" name="Content Placeholder 2"/>
          <p:cNvSpPr>
            <a:spLocks noGrp="1"/>
          </p:cNvSpPr>
          <p:nvPr>
            <p:ph idx="1"/>
          </p:nvPr>
        </p:nvSpPr>
        <p:spPr/>
        <p:txBody>
          <a:bodyPr/>
          <a:lstStyle/>
          <a:p>
            <a:pPr eaLnBrk="1" hangingPunct="1"/>
            <a:r>
              <a:rPr lang="en-US" altLang="en-US" smtClean="0"/>
              <a:t>Verilog provides the full set of unary and binary operators from C, including</a:t>
            </a:r>
          </a:p>
          <a:p>
            <a:pPr lvl="1" eaLnBrk="1" hangingPunct="1"/>
            <a:r>
              <a:rPr lang="en-US" altLang="en-US" smtClean="0"/>
              <a:t>the arithmetic operators (+, –, *, /), </a:t>
            </a:r>
          </a:p>
          <a:p>
            <a:pPr lvl="1" eaLnBrk="1" hangingPunct="1"/>
            <a:r>
              <a:rPr lang="en-US" altLang="en-US" smtClean="0"/>
              <a:t>the logical operators (&amp;, |, ~), </a:t>
            </a:r>
          </a:p>
          <a:p>
            <a:pPr lvl="1" eaLnBrk="1" hangingPunct="1"/>
            <a:r>
              <a:rPr lang="en-US" altLang="en-US" smtClean="0"/>
              <a:t>the comparison operators (==, !=, &gt;, &lt;, &lt;=, &gt;=), </a:t>
            </a:r>
          </a:p>
          <a:p>
            <a:pPr lvl="1" eaLnBrk="1" hangingPunct="1"/>
            <a:r>
              <a:rPr lang="en-US" altLang="en-US" smtClean="0"/>
              <a:t>the shift operators (&lt;&lt;, &gt;&gt;)</a:t>
            </a:r>
          </a:p>
          <a:p>
            <a:pPr lvl="1" eaLnBrk="1" hangingPunct="1"/>
            <a:r>
              <a:rPr lang="en-US" altLang="en-US" smtClean="0"/>
              <a:t>Conditional operator (?, which is used in the form condition ? expr1 :expr2 and returns expr1 if the condition is true and expr2 if it is false).</a:t>
            </a:r>
          </a:p>
          <a:p>
            <a:pPr eaLnBrk="1" hangingPunct="1"/>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Structure of a Verilog Program</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defRPr/>
            </a:pPr>
            <a:r>
              <a:rPr lang="en-US" dirty="0" smtClean="0"/>
              <a:t>A </a:t>
            </a:r>
            <a:r>
              <a:rPr lang="en-US" dirty="0" err="1" smtClean="0"/>
              <a:t>Verilog</a:t>
            </a:r>
            <a:r>
              <a:rPr lang="en-US" dirty="0" smtClean="0"/>
              <a:t> program is structured as a set of modules, which may represent anything from a collection of logic gates to a complete system. </a:t>
            </a:r>
          </a:p>
          <a:p>
            <a:pPr eaLnBrk="1" fontAlgn="auto" hangingPunct="1">
              <a:spcAft>
                <a:spcPts val="0"/>
              </a:spcAft>
              <a:defRPr/>
            </a:pPr>
            <a:r>
              <a:rPr lang="en-US" dirty="0" smtClean="0"/>
              <a:t>A module specifies its input and output ports, which describe the incoming and outgoing connections of a module.</a:t>
            </a:r>
          </a:p>
          <a:p>
            <a:pPr eaLnBrk="1" fontAlgn="auto" hangingPunct="1">
              <a:spcAft>
                <a:spcPts val="0"/>
              </a:spcAft>
              <a:defRPr/>
            </a:pPr>
            <a:r>
              <a:rPr lang="en-US" dirty="0" smtClean="0"/>
              <a:t>A module may also declare additional variables. </a:t>
            </a:r>
          </a:p>
          <a:p>
            <a:pPr eaLnBrk="1" fontAlgn="auto" hangingPunct="1">
              <a:spcAft>
                <a:spcPts val="0"/>
              </a:spcAft>
              <a:defRPr/>
            </a:pPr>
            <a:r>
              <a:rPr lang="en-US" dirty="0" smtClean="0"/>
              <a:t>The body of a module consists of </a:t>
            </a:r>
          </a:p>
          <a:p>
            <a:pPr lvl="1" eaLnBrk="1" fontAlgn="auto" hangingPunct="1">
              <a:spcAft>
                <a:spcPts val="0"/>
              </a:spcAft>
              <a:defRPr/>
            </a:pPr>
            <a:r>
              <a:rPr lang="en-US" dirty="0" smtClean="0"/>
              <a:t>initial constructs, which can initialize </a:t>
            </a:r>
            <a:r>
              <a:rPr lang="en-US" dirty="0" err="1" smtClean="0"/>
              <a:t>reg</a:t>
            </a:r>
            <a:r>
              <a:rPr lang="en-US" dirty="0" smtClean="0"/>
              <a:t> variables</a:t>
            </a:r>
          </a:p>
          <a:p>
            <a:pPr lvl="1" eaLnBrk="1" fontAlgn="auto" hangingPunct="1">
              <a:spcAft>
                <a:spcPts val="0"/>
              </a:spcAft>
              <a:defRPr/>
            </a:pPr>
            <a:r>
              <a:rPr lang="en-US" dirty="0" smtClean="0"/>
              <a:t> continuous assignments, which define only combinational logic</a:t>
            </a:r>
          </a:p>
          <a:p>
            <a:pPr lvl="1" eaLnBrk="1" fontAlgn="auto" hangingPunct="1">
              <a:spcAft>
                <a:spcPts val="0"/>
              </a:spcAft>
              <a:defRPr/>
            </a:pPr>
            <a:r>
              <a:rPr lang="en-US" dirty="0" smtClean="0"/>
              <a:t> always constructs, which can define either sequential or combinational logic</a:t>
            </a:r>
          </a:p>
          <a:p>
            <a:pPr lvl="1" eaLnBrk="1" fontAlgn="auto" hangingPunct="1">
              <a:spcAft>
                <a:spcPts val="0"/>
              </a:spcAft>
              <a:defRPr/>
            </a:pPr>
            <a:r>
              <a:rPr lang="en-US" dirty="0" smtClean="0"/>
              <a:t> instances of other modules, which are used to implement the module being defined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half-adder. Example of continuous assignments</a:t>
            </a:r>
          </a:p>
        </p:txBody>
      </p:sp>
      <p:sp>
        <p:nvSpPr>
          <p:cNvPr id="66563" name="Content Placeholder 2"/>
          <p:cNvSpPr>
            <a:spLocks noGrp="1"/>
          </p:cNvSpPr>
          <p:nvPr>
            <p:ph idx="1"/>
          </p:nvPr>
        </p:nvSpPr>
        <p:spPr>
          <a:xfrm>
            <a:off x="457200" y="1600200"/>
            <a:ext cx="8229600" cy="1828800"/>
          </a:xfrm>
        </p:spPr>
        <p:txBody>
          <a:bodyPr/>
          <a:lstStyle/>
          <a:p>
            <a:pPr eaLnBrk="1" hangingPunct="1">
              <a:buFont typeface="Arial" panose="020B0604020202020204" pitchFamily="34" charset="0"/>
              <a:buNone/>
            </a:pPr>
            <a:r>
              <a:rPr lang="en-US" altLang="en-US" sz="1600" smtClean="0"/>
              <a:t>module half_adder (A,B,Sum,Carry);</a:t>
            </a:r>
          </a:p>
          <a:p>
            <a:pPr eaLnBrk="1" hangingPunct="1">
              <a:buFont typeface="Arial" panose="020B0604020202020204" pitchFamily="34" charset="0"/>
              <a:buNone/>
            </a:pPr>
            <a:r>
              <a:rPr lang="en-US" altLang="en-US" sz="1600" smtClean="0"/>
              <a:t>input A,B; </a:t>
            </a:r>
          </a:p>
          <a:p>
            <a:pPr eaLnBrk="1" hangingPunct="1">
              <a:buFont typeface="Arial" panose="020B0604020202020204" pitchFamily="34" charset="0"/>
              <a:buNone/>
            </a:pPr>
            <a:r>
              <a:rPr lang="en-US" altLang="en-US" sz="1600" smtClean="0"/>
              <a:t>output Sum, Carry; </a:t>
            </a:r>
          </a:p>
          <a:p>
            <a:pPr eaLnBrk="1" hangingPunct="1">
              <a:buFont typeface="Arial" panose="020B0604020202020204" pitchFamily="34" charset="0"/>
              <a:buNone/>
            </a:pPr>
            <a:r>
              <a:rPr lang="en-US" altLang="en-US" sz="1600" smtClean="0"/>
              <a:t>assign Sum = A ^ B; </a:t>
            </a:r>
          </a:p>
          <a:p>
            <a:pPr eaLnBrk="1" hangingPunct="1">
              <a:buFont typeface="Arial" panose="020B0604020202020204" pitchFamily="34" charset="0"/>
              <a:buNone/>
            </a:pPr>
            <a:r>
              <a:rPr lang="en-US" altLang="en-US" sz="1600" smtClean="0"/>
              <a:t>assign Carry = A &amp; B; </a:t>
            </a:r>
          </a:p>
          <a:p>
            <a:pPr eaLnBrk="1" hangingPunct="1">
              <a:buFont typeface="Arial" panose="020B0604020202020204" pitchFamily="34" charset="0"/>
              <a:buNone/>
            </a:pPr>
            <a:r>
              <a:rPr lang="en-US" altLang="en-US" sz="1600" smtClean="0"/>
              <a:t>endmodule</a:t>
            </a:r>
          </a:p>
          <a:p>
            <a:pPr eaLnBrk="1" hangingPunct="1"/>
            <a:endParaRPr lang="en-US" altLang="en-US" smtClean="0"/>
          </a:p>
        </p:txBody>
      </p:sp>
      <p:sp>
        <p:nvSpPr>
          <p:cNvPr id="66564" name="Content Placeholder 2"/>
          <p:cNvSpPr txBox="1">
            <a:spLocks/>
          </p:cNvSpPr>
          <p:nvPr/>
        </p:nvSpPr>
        <p:spPr bwMode="auto">
          <a:xfrm>
            <a:off x="533400" y="3810000"/>
            <a:ext cx="8229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a:t>assign: continuous assignments. Any change in the input is reflected immediately in the output.</a:t>
            </a:r>
          </a:p>
          <a:p>
            <a:pPr eaLnBrk="1" hangingPunct="1"/>
            <a:r>
              <a:rPr lang="en-US" altLang="en-US"/>
              <a:t>Wires may be assigned values only with continuous assignments.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t>One-bit Full Adder</a:t>
            </a:r>
          </a:p>
        </p:txBody>
      </p:sp>
      <p:sp>
        <p:nvSpPr>
          <p:cNvPr id="67587" name="TextBox 3"/>
          <p:cNvSpPr txBox="1">
            <a:spLocks noChangeArrowheads="1"/>
          </p:cNvSpPr>
          <p:nvPr/>
        </p:nvSpPr>
        <p:spPr bwMode="auto">
          <a:xfrm>
            <a:off x="0" y="1828800"/>
            <a:ext cx="95123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module full_adder (A,B,Cin,Sum, Cout);</a:t>
            </a:r>
          </a:p>
          <a:p>
            <a:pPr eaLnBrk="1" hangingPunct="1">
              <a:spcBef>
                <a:spcPct val="0"/>
              </a:spcBef>
              <a:buFontTx/>
              <a:buNone/>
            </a:pPr>
            <a:r>
              <a:rPr lang="en-US" altLang="en-US" sz="1800"/>
              <a:t>	input A,B,Cin; </a:t>
            </a:r>
          </a:p>
          <a:p>
            <a:pPr eaLnBrk="1" hangingPunct="1">
              <a:spcBef>
                <a:spcPct val="0"/>
              </a:spcBef>
              <a:buFontTx/>
              <a:buNone/>
            </a:pPr>
            <a:r>
              <a:rPr lang="en-US" altLang="en-US" sz="1800"/>
              <a:t>	output Sum, Cout; </a:t>
            </a:r>
          </a:p>
          <a:p>
            <a:pPr eaLnBrk="1" hangingPunct="1">
              <a:spcBef>
                <a:spcPct val="0"/>
              </a:spcBef>
              <a:buFontTx/>
              <a:buNone/>
            </a:pPr>
            <a:endParaRPr lang="en-US" altLang="en-US" sz="1800"/>
          </a:p>
          <a:p>
            <a:pPr eaLnBrk="1" hangingPunct="1">
              <a:spcBef>
                <a:spcPct val="0"/>
              </a:spcBef>
              <a:buFontTx/>
              <a:buNone/>
            </a:pPr>
            <a:r>
              <a:rPr lang="en-US" altLang="en-US" sz="1800"/>
              <a:t>	assign Sum = (A &amp; B &amp; Cin) | (~A &amp; ~B &amp; Cin) | (~A &amp; B &amp; ~Cin) | (A &amp; ~B &amp; ~Cin); </a:t>
            </a:r>
          </a:p>
          <a:p>
            <a:pPr eaLnBrk="1" hangingPunct="1">
              <a:spcBef>
                <a:spcPct val="0"/>
              </a:spcBef>
              <a:buFontTx/>
              <a:buNone/>
            </a:pPr>
            <a:r>
              <a:rPr lang="en-US" altLang="en-US" sz="1800"/>
              <a:t>	assign Cout = (A &amp; Cin) | (A &amp; B) | (B &amp; Cin);	</a:t>
            </a:r>
          </a:p>
          <a:p>
            <a:pPr eaLnBrk="1" hangingPunct="1">
              <a:spcBef>
                <a:spcPct val="0"/>
              </a:spcBef>
              <a:buFontTx/>
              <a:buNone/>
            </a:pPr>
            <a:endParaRPr lang="en-US" altLang="en-US" sz="1800"/>
          </a:p>
          <a:p>
            <a:pPr eaLnBrk="1" hangingPunct="1">
              <a:spcBef>
                <a:spcPct val="0"/>
              </a:spcBef>
              <a:buFontTx/>
              <a:buNone/>
            </a:pPr>
            <a:r>
              <a:rPr lang="en-US" altLang="en-US" sz="1800"/>
              <a:t>endmodule</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smtClean="0"/>
              <a:t>Four-bit Adder</a:t>
            </a:r>
          </a:p>
        </p:txBody>
      </p:sp>
      <p:sp>
        <p:nvSpPr>
          <p:cNvPr id="68611" name="TextBox 3"/>
          <p:cNvSpPr txBox="1">
            <a:spLocks noChangeArrowheads="1"/>
          </p:cNvSpPr>
          <p:nvPr/>
        </p:nvSpPr>
        <p:spPr bwMode="auto">
          <a:xfrm>
            <a:off x="685800" y="1676400"/>
            <a:ext cx="5661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module four_bit_adder (A,B,Cin,Sum, Cout);</a:t>
            </a:r>
          </a:p>
          <a:p>
            <a:pPr eaLnBrk="1" hangingPunct="1">
              <a:spcBef>
                <a:spcPct val="0"/>
              </a:spcBef>
              <a:buFontTx/>
              <a:buNone/>
            </a:pPr>
            <a:r>
              <a:rPr lang="en-US" altLang="en-US" sz="1800"/>
              <a:t>	input [3:0] A;</a:t>
            </a:r>
          </a:p>
          <a:p>
            <a:pPr eaLnBrk="1" hangingPunct="1">
              <a:spcBef>
                <a:spcPct val="0"/>
              </a:spcBef>
              <a:buFontTx/>
              <a:buNone/>
            </a:pPr>
            <a:r>
              <a:rPr lang="en-US" altLang="en-US" sz="1800"/>
              <a:t>	input [3:0] B;</a:t>
            </a:r>
          </a:p>
          <a:p>
            <a:pPr eaLnBrk="1" hangingPunct="1">
              <a:spcBef>
                <a:spcPct val="0"/>
              </a:spcBef>
              <a:buFontTx/>
              <a:buNone/>
            </a:pPr>
            <a:r>
              <a:rPr lang="en-US" altLang="en-US" sz="1800"/>
              <a:t>	input Cin; </a:t>
            </a:r>
          </a:p>
          <a:p>
            <a:pPr eaLnBrk="1" hangingPunct="1">
              <a:spcBef>
                <a:spcPct val="0"/>
              </a:spcBef>
              <a:buFontTx/>
              <a:buNone/>
            </a:pPr>
            <a:r>
              <a:rPr lang="en-US" altLang="en-US" sz="1800"/>
              <a:t>	output [3:0] Sum;</a:t>
            </a:r>
          </a:p>
          <a:p>
            <a:pPr eaLnBrk="1" hangingPunct="1">
              <a:spcBef>
                <a:spcPct val="0"/>
              </a:spcBef>
              <a:buFontTx/>
              <a:buNone/>
            </a:pPr>
            <a:r>
              <a:rPr lang="en-US" altLang="en-US" sz="1800"/>
              <a:t>	output Cout; </a:t>
            </a:r>
          </a:p>
          <a:p>
            <a:pPr eaLnBrk="1" hangingPunct="1">
              <a:spcBef>
                <a:spcPct val="0"/>
              </a:spcBef>
              <a:buFontTx/>
              <a:buNone/>
            </a:pPr>
            <a:endParaRPr lang="en-US" altLang="en-US" sz="1800"/>
          </a:p>
          <a:p>
            <a:pPr eaLnBrk="1" hangingPunct="1">
              <a:spcBef>
                <a:spcPct val="0"/>
              </a:spcBef>
              <a:buFontTx/>
              <a:buNone/>
            </a:pPr>
            <a:r>
              <a:rPr lang="en-US" altLang="en-US" sz="1800"/>
              <a:t>	wire C0, C1, C2;</a:t>
            </a:r>
          </a:p>
          <a:p>
            <a:pPr eaLnBrk="1" hangingPunct="1">
              <a:spcBef>
                <a:spcPct val="0"/>
              </a:spcBef>
              <a:buFontTx/>
              <a:buNone/>
            </a:pPr>
            <a:endParaRPr lang="en-US" altLang="en-US" sz="1800"/>
          </a:p>
          <a:p>
            <a:pPr eaLnBrk="1" hangingPunct="1">
              <a:spcBef>
                <a:spcPct val="0"/>
              </a:spcBef>
              <a:buFontTx/>
              <a:buNone/>
            </a:pPr>
            <a:r>
              <a:rPr lang="en-US" altLang="en-US" sz="1800"/>
              <a:t>	full_adder FA1(A[0], B[0], Cin, Sum[0], C0);</a:t>
            </a:r>
          </a:p>
          <a:p>
            <a:pPr eaLnBrk="1" hangingPunct="1">
              <a:spcBef>
                <a:spcPct val="0"/>
              </a:spcBef>
              <a:buFontTx/>
              <a:buNone/>
            </a:pPr>
            <a:r>
              <a:rPr lang="en-US" altLang="en-US" sz="1800"/>
              <a:t>	full_adder FA2(A[1], B[1], C0, Sum[1], C1);</a:t>
            </a:r>
          </a:p>
          <a:p>
            <a:pPr eaLnBrk="1" hangingPunct="1">
              <a:spcBef>
                <a:spcPct val="0"/>
              </a:spcBef>
              <a:buFontTx/>
              <a:buNone/>
            </a:pPr>
            <a:r>
              <a:rPr lang="en-US" altLang="en-US" sz="1800"/>
              <a:t>	full_adder FA3(A[2], B[2], C1, Sum[2], C2);</a:t>
            </a:r>
          </a:p>
          <a:p>
            <a:pPr eaLnBrk="1" hangingPunct="1">
              <a:spcBef>
                <a:spcPct val="0"/>
              </a:spcBef>
              <a:buFontTx/>
              <a:buNone/>
            </a:pPr>
            <a:r>
              <a:rPr lang="en-US" altLang="en-US" sz="1800"/>
              <a:t>	full_adder FA4(A[3], B[3], C2, Sum[3], Cout);</a:t>
            </a:r>
          </a:p>
          <a:p>
            <a:pPr eaLnBrk="1" hangingPunct="1">
              <a:spcBef>
                <a:spcPct val="0"/>
              </a:spcBef>
              <a:buFontTx/>
              <a:buNone/>
            </a:pPr>
            <a:endParaRPr lang="en-US" altLang="en-US" sz="1800"/>
          </a:p>
          <a:p>
            <a:pPr eaLnBrk="1" hangingPunct="1">
              <a:spcBef>
                <a:spcPct val="0"/>
              </a:spcBef>
              <a:buFontTx/>
              <a:buNone/>
            </a:pPr>
            <a:r>
              <a:rPr lang="en-US" altLang="en-US" sz="1800"/>
              <a:t>endmodule</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D-flip-flop</a:t>
            </a:r>
          </a:p>
        </p:txBody>
      </p:sp>
      <p:sp>
        <p:nvSpPr>
          <p:cNvPr id="69635" name="TextBox 3"/>
          <p:cNvSpPr txBox="1">
            <a:spLocks noChangeArrowheads="1"/>
          </p:cNvSpPr>
          <p:nvPr/>
        </p:nvSpPr>
        <p:spPr bwMode="auto">
          <a:xfrm>
            <a:off x="762000" y="2333625"/>
            <a:ext cx="38084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module Dff1 (D, clk, Q, Qbar);</a:t>
            </a:r>
          </a:p>
          <a:p>
            <a:pPr eaLnBrk="1" hangingPunct="1">
              <a:spcBef>
                <a:spcPct val="0"/>
              </a:spcBef>
              <a:buFontTx/>
              <a:buNone/>
            </a:pPr>
            <a:r>
              <a:rPr lang="en-US" altLang="en-US" sz="1800"/>
              <a:t>	input D, clk;</a:t>
            </a:r>
          </a:p>
          <a:p>
            <a:pPr eaLnBrk="1" hangingPunct="1">
              <a:spcBef>
                <a:spcPct val="0"/>
              </a:spcBef>
              <a:buFontTx/>
              <a:buNone/>
            </a:pPr>
            <a:r>
              <a:rPr lang="en-US" altLang="en-US" sz="1800"/>
              <a:t>	output reg Q, Qbar;</a:t>
            </a:r>
          </a:p>
          <a:p>
            <a:pPr eaLnBrk="1" hangingPunct="1">
              <a:spcBef>
                <a:spcPct val="0"/>
              </a:spcBef>
              <a:buFontTx/>
              <a:buNone/>
            </a:pPr>
            <a:endParaRPr lang="en-US" altLang="en-US" sz="1800"/>
          </a:p>
          <a:p>
            <a:pPr eaLnBrk="1" hangingPunct="1">
              <a:spcBef>
                <a:spcPct val="0"/>
              </a:spcBef>
              <a:buFontTx/>
              <a:buNone/>
            </a:pPr>
            <a:r>
              <a:rPr lang="en-US" altLang="en-US" sz="1800"/>
              <a:t>	initial begin</a:t>
            </a:r>
          </a:p>
          <a:p>
            <a:pPr eaLnBrk="1" hangingPunct="1">
              <a:spcBef>
                <a:spcPct val="0"/>
              </a:spcBef>
              <a:buFontTx/>
              <a:buNone/>
            </a:pPr>
            <a:r>
              <a:rPr lang="en-US" altLang="en-US" sz="1800"/>
              <a:t>		Q = 0;</a:t>
            </a:r>
          </a:p>
          <a:p>
            <a:pPr eaLnBrk="1" hangingPunct="1">
              <a:spcBef>
                <a:spcPct val="0"/>
              </a:spcBef>
              <a:buFontTx/>
              <a:buNone/>
            </a:pPr>
            <a:r>
              <a:rPr lang="en-US" altLang="en-US" sz="1800"/>
              <a:t>		Qbar = 1;</a:t>
            </a:r>
          </a:p>
          <a:p>
            <a:pPr eaLnBrk="1" hangingPunct="1">
              <a:spcBef>
                <a:spcPct val="0"/>
              </a:spcBef>
              <a:buFontTx/>
              <a:buNone/>
            </a:pPr>
            <a:r>
              <a:rPr lang="en-US" altLang="en-US" sz="1800"/>
              <a:t>	end</a:t>
            </a:r>
          </a:p>
          <a:p>
            <a:pPr eaLnBrk="1" hangingPunct="1">
              <a:spcBef>
                <a:spcPct val="0"/>
              </a:spcBef>
              <a:buFontTx/>
              <a:buNone/>
            </a:pPr>
            <a:endParaRPr lang="en-US" altLang="en-US" sz="1800"/>
          </a:p>
          <a:p>
            <a:pPr eaLnBrk="1" hangingPunct="1">
              <a:spcBef>
                <a:spcPct val="0"/>
              </a:spcBef>
              <a:buFontTx/>
              <a:buNone/>
            </a:pPr>
            <a:r>
              <a:rPr lang="en-US" altLang="en-US" sz="1800"/>
              <a:t>	always @(posedge clk) begin</a:t>
            </a:r>
          </a:p>
          <a:p>
            <a:pPr eaLnBrk="1" hangingPunct="1">
              <a:spcBef>
                <a:spcPct val="0"/>
              </a:spcBef>
              <a:buFontTx/>
              <a:buNone/>
            </a:pPr>
            <a:r>
              <a:rPr lang="en-US" altLang="en-US" sz="1800"/>
              <a:t>		#1 </a:t>
            </a:r>
          </a:p>
          <a:p>
            <a:pPr eaLnBrk="1" hangingPunct="1">
              <a:spcBef>
                <a:spcPct val="0"/>
              </a:spcBef>
              <a:buFontTx/>
              <a:buNone/>
            </a:pPr>
            <a:r>
              <a:rPr lang="en-US" altLang="en-US" sz="1800"/>
              <a:t>		Q = D;</a:t>
            </a:r>
          </a:p>
          <a:p>
            <a:pPr eaLnBrk="1" hangingPunct="1">
              <a:spcBef>
                <a:spcPct val="0"/>
              </a:spcBef>
              <a:buFontTx/>
              <a:buNone/>
            </a:pPr>
            <a:r>
              <a:rPr lang="en-US" altLang="en-US" sz="1800"/>
              <a:t>		#1</a:t>
            </a:r>
          </a:p>
          <a:p>
            <a:pPr eaLnBrk="1" hangingPunct="1">
              <a:spcBef>
                <a:spcPct val="0"/>
              </a:spcBef>
              <a:buFontTx/>
              <a:buNone/>
            </a:pPr>
            <a:r>
              <a:rPr lang="en-US" altLang="en-US" sz="1800"/>
              <a:t>		Qbar = ~Q;</a:t>
            </a:r>
          </a:p>
          <a:p>
            <a:pPr eaLnBrk="1" hangingPunct="1">
              <a:spcBef>
                <a:spcPct val="0"/>
              </a:spcBef>
              <a:buFontTx/>
              <a:buNone/>
            </a:pPr>
            <a:r>
              <a:rPr lang="en-US" altLang="en-US" sz="1800"/>
              <a:t>	end</a:t>
            </a:r>
          </a:p>
          <a:p>
            <a:pPr eaLnBrk="1" hangingPunct="1">
              <a:spcBef>
                <a:spcPct val="0"/>
              </a:spcBef>
              <a:buFontTx/>
              <a:buNone/>
            </a:pPr>
            <a:r>
              <a:rPr lang="en-US" altLang="en-US" sz="1800"/>
              <a:t>endmodule</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Floating Numbers</a:t>
            </a:r>
          </a:p>
        </p:txBody>
      </p:sp>
      <p:sp>
        <p:nvSpPr>
          <p:cNvPr id="8195" name="Content Placeholder 2"/>
          <p:cNvSpPr>
            <a:spLocks noGrp="1"/>
          </p:cNvSpPr>
          <p:nvPr>
            <p:ph idx="1"/>
          </p:nvPr>
        </p:nvSpPr>
        <p:spPr/>
        <p:txBody>
          <a:bodyPr/>
          <a:lstStyle/>
          <a:p>
            <a:pPr eaLnBrk="1" hangingPunct="1"/>
            <a:r>
              <a:rPr lang="en-US" altLang="en-US" smtClean="0"/>
              <a:t>Single precision. 32 bits. </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Double precision. 64 bits. Bias is 1023.</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696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7" name="Object 2"/>
          <p:cNvGraphicFramePr>
            <a:graphicFrameLocks noChangeAspect="1"/>
          </p:cNvGraphicFramePr>
          <p:nvPr/>
        </p:nvGraphicFramePr>
        <p:xfrm>
          <a:off x="1143000" y="3276600"/>
          <a:ext cx="6294438" cy="641350"/>
        </p:xfrm>
        <a:graphic>
          <a:graphicData uri="http://schemas.openxmlformats.org/presentationml/2006/ole">
            <mc:AlternateContent xmlns:mc="http://schemas.openxmlformats.org/markup-compatibility/2006">
              <mc:Choice xmlns:v="urn:schemas-microsoft-com:vml" Requires="v">
                <p:oleObj spid="_x0000_s8283" name="Equation" r:id="rId4" imgW="2247900" imgH="228600" progId="Equation.3">
                  <p:embed/>
                </p:oleObj>
              </mc:Choice>
              <mc:Fallback>
                <p:oleObj name="Equation" r:id="rId4" imgW="22479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76600"/>
                        <a:ext cx="62944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Group 1386"/>
          <p:cNvGraphicFramePr>
            <a:graphicFrameLocks noGrp="1"/>
          </p:cNvGraphicFramePr>
          <p:nvPr/>
        </p:nvGraphicFramePr>
        <p:xfrm>
          <a:off x="304800" y="4572000"/>
          <a:ext cx="8480425" cy="1592263"/>
        </p:xfrm>
        <a:graphic>
          <a:graphicData uri="http://schemas.openxmlformats.org/drawingml/2006/table">
            <a:tbl>
              <a:tblPr/>
              <a:tblGrid>
                <a:gridCol w="412750"/>
                <a:gridCol w="258763"/>
                <a:gridCol w="261937"/>
                <a:gridCol w="260350"/>
                <a:gridCol w="260350"/>
                <a:gridCol w="258763"/>
                <a:gridCol w="261937"/>
                <a:gridCol w="260350"/>
                <a:gridCol w="258763"/>
                <a:gridCol w="249237"/>
                <a:gridCol w="271463"/>
                <a:gridCol w="258762"/>
                <a:gridCol w="261938"/>
                <a:gridCol w="260350"/>
                <a:gridCol w="260350"/>
                <a:gridCol w="258762"/>
                <a:gridCol w="261938"/>
                <a:gridCol w="260350"/>
                <a:gridCol w="260350"/>
                <a:gridCol w="258762"/>
                <a:gridCol w="261938"/>
                <a:gridCol w="258762"/>
                <a:gridCol w="261938"/>
                <a:gridCol w="261937"/>
                <a:gridCol w="258763"/>
                <a:gridCol w="263525"/>
                <a:gridCol w="257175"/>
                <a:gridCol w="263525"/>
                <a:gridCol w="258762"/>
                <a:gridCol w="260350"/>
                <a:gridCol w="257175"/>
                <a:gridCol w="260350"/>
              </a:tblGrid>
              <a:tr h="2508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31</a:t>
                      </a:r>
                    </a:p>
                  </a:txBody>
                  <a:tcPr marL="9144" marR="91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30</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29</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28</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27</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26</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25</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24</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23</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22</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21</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20</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19</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18</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17</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16</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15</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14</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13</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12</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11</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10</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9</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8</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7</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6</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5</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4</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3</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marL="9144" marR="91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s</a:t>
                      </a:r>
                    </a:p>
                  </a:txBody>
                  <a:tcPr marL="9144" marR="9144"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1">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Exponent</a:t>
                      </a:r>
                    </a:p>
                  </a:txBody>
                  <a:tcPr marL="9144" marR="9144"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0">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fraction</a:t>
                      </a:r>
                    </a:p>
                  </a:txBody>
                  <a:tcPr marL="9144" marR="9144"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34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 bit</a:t>
                      </a:r>
                    </a:p>
                  </a:txBody>
                  <a:tcPr marL="9144" marR="9144"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1">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11 bits</a:t>
                      </a:r>
                    </a:p>
                  </a:txBody>
                  <a:tcPr marL="9144" marR="9144"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0">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20 bits</a:t>
                      </a:r>
                    </a:p>
                  </a:txBody>
                  <a:tcPr marL="9144" marR="9144"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347">
                <a:tc gridSpan="3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Fraction (continued)</a:t>
                      </a:r>
                    </a:p>
                  </a:txBody>
                  <a:tcPr marL="9144" marR="9144"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347">
                <a:tc gridSpan="3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32 bits</a:t>
                      </a:r>
                    </a:p>
                  </a:txBody>
                  <a:tcPr marL="9144" marR="9144"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t>Delay</a:t>
            </a:r>
          </a:p>
        </p:txBody>
      </p:sp>
      <p:sp>
        <p:nvSpPr>
          <p:cNvPr id="70659" name="Content Placeholder 2"/>
          <p:cNvSpPr>
            <a:spLocks noGrp="1"/>
          </p:cNvSpPr>
          <p:nvPr>
            <p:ph idx="1"/>
          </p:nvPr>
        </p:nvSpPr>
        <p:spPr>
          <a:xfrm>
            <a:off x="457200" y="1600200"/>
            <a:ext cx="8229600" cy="2667000"/>
          </a:xfrm>
        </p:spPr>
        <p:txBody>
          <a:bodyPr/>
          <a:lstStyle/>
          <a:p>
            <a:pPr eaLnBrk="1" hangingPunct="1"/>
            <a:r>
              <a:rPr lang="en-US" altLang="en-US" smtClean="0"/>
              <a:t>Real circuits have delays caused by charging and discharging.</a:t>
            </a:r>
          </a:p>
          <a:p>
            <a:pPr eaLnBrk="1" hangingPunct="1"/>
            <a:r>
              <a:rPr lang="en-US" altLang="en-US" smtClean="0"/>
              <a:t>So, once the input to a gate changes, the output will change after a delay, usually in the order of nano seconds. An and gate:</a:t>
            </a:r>
          </a:p>
          <a:p>
            <a:pPr eaLnBrk="1" hangingPunct="1"/>
            <a:endParaRPr lang="en-US" altLang="en-US" smtClean="0"/>
          </a:p>
        </p:txBody>
      </p:sp>
      <p:cxnSp>
        <p:nvCxnSpPr>
          <p:cNvPr id="5" name="Straight Connector 4"/>
          <p:cNvCxnSpPr/>
          <p:nvPr/>
        </p:nvCxnSpPr>
        <p:spPr>
          <a:xfrm>
            <a:off x="1295400" y="4419600"/>
            <a:ext cx="2133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62301" y="4686300"/>
            <a:ext cx="533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49530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400" y="5410200"/>
            <a:ext cx="548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6170613"/>
            <a:ext cx="2438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429001" y="6477000"/>
            <a:ext cx="609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6781800"/>
            <a:ext cx="2971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0667" name="TextBox 17"/>
          <p:cNvSpPr txBox="1">
            <a:spLocks noChangeArrowheads="1"/>
          </p:cNvSpPr>
          <p:nvPr/>
        </p:nvSpPr>
        <p:spPr bwMode="auto">
          <a:xfrm>
            <a:off x="914400" y="43434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a:t>
            </a:r>
          </a:p>
        </p:txBody>
      </p:sp>
      <p:sp>
        <p:nvSpPr>
          <p:cNvPr id="70668" name="TextBox 18"/>
          <p:cNvSpPr txBox="1">
            <a:spLocks noChangeArrowheads="1"/>
          </p:cNvSpPr>
          <p:nvPr/>
        </p:nvSpPr>
        <p:spPr bwMode="auto">
          <a:xfrm>
            <a:off x="914400" y="5257800"/>
            <a:ext cx="30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B</a:t>
            </a:r>
          </a:p>
        </p:txBody>
      </p:sp>
      <p:sp>
        <p:nvSpPr>
          <p:cNvPr id="70669" name="TextBox 19"/>
          <p:cNvSpPr txBox="1">
            <a:spLocks noChangeArrowheads="1"/>
          </p:cNvSpPr>
          <p:nvPr/>
        </p:nvSpPr>
        <p:spPr bwMode="auto">
          <a:xfrm>
            <a:off x="381000" y="594360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output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55753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Sequential Circuits</a:t>
            </a:r>
          </a:p>
        </p:txBody>
      </p:sp>
      <p:sp>
        <p:nvSpPr>
          <p:cNvPr id="73731" name="Content Placeholder 2"/>
          <p:cNvSpPr>
            <a:spLocks noGrp="1"/>
          </p:cNvSpPr>
          <p:nvPr>
            <p:ph idx="1"/>
          </p:nvPr>
        </p:nvSpPr>
        <p:spPr/>
        <p:txBody>
          <a:bodyPr/>
          <a:lstStyle/>
          <a:p>
            <a:pPr eaLnBrk="1" hangingPunct="1"/>
            <a:r>
              <a:rPr lang="en-US" altLang="en-US" smtClean="0"/>
              <a:t>A three-bit counter. </a:t>
            </a:r>
          </a:p>
          <a:p>
            <a:pPr eaLnBrk="1" hangingPunct="1"/>
            <a:r>
              <a:rPr lang="en-US" altLang="en-US" smtClean="0"/>
              <a:t>First, get the next state table. Then, generate D2, D1, D0.</a:t>
            </a:r>
          </a:p>
        </p:txBody>
      </p:sp>
      <p:graphicFrame>
        <p:nvGraphicFramePr>
          <p:cNvPr id="4" name="Table 3"/>
          <p:cNvGraphicFramePr>
            <a:graphicFrameLocks noGrp="1"/>
          </p:cNvGraphicFramePr>
          <p:nvPr/>
        </p:nvGraphicFramePr>
        <p:xfrm>
          <a:off x="1371600" y="3276600"/>
          <a:ext cx="6096000" cy="3343275"/>
        </p:xfrm>
        <a:graphic>
          <a:graphicData uri="http://schemas.openxmlformats.org/drawingml/2006/table">
            <a:tbl>
              <a:tblPr/>
              <a:tblGrid>
                <a:gridCol w="1016000"/>
                <a:gridCol w="1016000"/>
                <a:gridCol w="1016000"/>
                <a:gridCol w="1016000"/>
                <a:gridCol w="1016000"/>
                <a:gridCol w="1016000"/>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Q2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Q1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Q0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D2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D1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D0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FSM example – A sequence detector</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One input X, and one output O. </a:t>
            </a:r>
          </a:p>
          <a:p>
            <a:pPr eaLnBrk="1" fontAlgn="auto" hangingPunct="1">
              <a:spcAft>
                <a:spcPts val="0"/>
              </a:spcAft>
              <a:defRPr/>
            </a:pPr>
            <a:r>
              <a:rPr lang="en-US" dirty="0" smtClean="0"/>
              <a:t>X may change every clock cycle. The change happens at the falling edge.</a:t>
            </a:r>
          </a:p>
          <a:p>
            <a:pPr eaLnBrk="1" fontAlgn="auto" hangingPunct="1">
              <a:spcAft>
                <a:spcPts val="0"/>
              </a:spcAft>
              <a:defRPr/>
            </a:pPr>
            <a:r>
              <a:rPr lang="en-US" dirty="0" smtClean="0"/>
              <a:t>The circuit samples the input at every rising edge of the clock. If the input is 1, consider  as read a 1, else read a 0.</a:t>
            </a:r>
          </a:p>
          <a:p>
            <a:pPr eaLnBrk="1" fontAlgn="auto" hangingPunct="1">
              <a:spcAft>
                <a:spcPts val="0"/>
              </a:spcAft>
              <a:defRPr/>
            </a:pPr>
            <a:r>
              <a:rPr lang="en-US" dirty="0" smtClean="0"/>
              <a:t>O is 1 (for one clock cycle, from positive edge to positive edge) if the last three bits read are 101.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4 states</a:t>
            </a:r>
          </a:p>
        </p:txBody>
      </p:sp>
      <p:sp>
        <p:nvSpPr>
          <p:cNvPr id="75779" name="Content Placeholder 2"/>
          <p:cNvSpPr>
            <a:spLocks noGrp="1"/>
          </p:cNvSpPr>
          <p:nvPr>
            <p:ph idx="1"/>
          </p:nvPr>
        </p:nvSpPr>
        <p:spPr>
          <a:xfrm>
            <a:off x="5334000" y="1600200"/>
            <a:ext cx="3352800" cy="4525963"/>
          </a:xfrm>
        </p:spPr>
        <p:txBody>
          <a:bodyPr/>
          <a:lstStyle/>
          <a:p>
            <a:pPr eaLnBrk="1" hangingPunct="1"/>
            <a:r>
              <a:rPr lang="en-US" altLang="en-US" smtClean="0"/>
              <a:t>S0: got nothing. The initial state.</a:t>
            </a:r>
          </a:p>
          <a:p>
            <a:pPr eaLnBrk="1" hangingPunct="1"/>
            <a:r>
              <a:rPr lang="en-US" altLang="en-US" smtClean="0"/>
              <a:t>S1: got 1.</a:t>
            </a:r>
          </a:p>
          <a:p>
            <a:pPr eaLnBrk="1" hangingPunct="1"/>
            <a:r>
              <a:rPr lang="en-US" altLang="en-US" smtClean="0"/>
              <a:t>S2: got 10.</a:t>
            </a:r>
          </a:p>
          <a:p>
            <a:pPr eaLnBrk="1" hangingPunct="1"/>
            <a:r>
              <a:rPr lang="en-US" altLang="en-US" smtClean="0"/>
              <a:t>S3: got 101.</a:t>
            </a:r>
          </a:p>
        </p:txBody>
      </p:sp>
      <p:sp>
        <p:nvSpPr>
          <p:cNvPr id="75780" name="Oval 4"/>
          <p:cNvSpPr>
            <a:spLocks noChangeArrowheads="1"/>
          </p:cNvSpPr>
          <p:nvPr/>
        </p:nvSpPr>
        <p:spPr bwMode="auto">
          <a:xfrm>
            <a:off x="838200" y="2170113"/>
            <a:ext cx="12192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S0</a:t>
            </a:r>
          </a:p>
        </p:txBody>
      </p:sp>
      <p:sp>
        <p:nvSpPr>
          <p:cNvPr id="75781" name="Oval 5"/>
          <p:cNvSpPr>
            <a:spLocks noChangeArrowheads="1"/>
          </p:cNvSpPr>
          <p:nvPr/>
        </p:nvSpPr>
        <p:spPr bwMode="auto">
          <a:xfrm>
            <a:off x="3048000" y="2170113"/>
            <a:ext cx="12192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S1</a:t>
            </a:r>
          </a:p>
        </p:txBody>
      </p:sp>
      <p:sp>
        <p:nvSpPr>
          <p:cNvPr id="75782" name="Line 11"/>
          <p:cNvSpPr>
            <a:spLocks noChangeShapeType="1"/>
          </p:cNvSpPr>
          <p:nvPr/>
        </p:nvSpPr>
        <p:spPr bwMode="auto">
          <a:xfrm>
            <a:off x="2057400" y="2551113"/>
            <a:ext cx="990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cxnSp>
        <p:nvCxnSpPr>
          <p:cNvPr id="9" name="Curved Connector 8"/>
          <p:cNvCxnSpPr/>
          <p:nvPr/>
        </p:nvCxnSpPr>
        <p:spPr>
          <a:xfrm rot="5400000">
            <a:off x="1420813" y="2387600"/>
            <a:ext cx="1587" cy="862013"/>
          </a:xfrm>
          <a:prstGeom prst="curvedConnector3">
            <a:avLst>
              <a:gd name="adj1" fmla="val 21422670"/>
            </a:avLst>
          </a:prstGeom>
          <a:ln w="3175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75784" name="Line 12"/>
          <p:cNvSpPr>
            <a:spLocks noChangeShapeType="1"/>
          </p:cNvSpPr>
          <p:nvPr/>
        </p:nvSpPr>
        <p:spPr bwMode="auto">
          <a:xfrm>
            <a:off x="1860550" y="5516563"/>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85" name="Text Box 13"/>
          <p:cNvSpPr txBox="1">
            <a:spLocks noChangeArrowheads="1"/>
          </p:cNvSpPr>
          <p:nvPr/>
        </p:nvSpPr>
        <p:spPr bwMode="auto">
          <a:xfrm>
            <a:off x="2682875" y="5253038"/>
            <a:ext cx="792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X = 1</a:t>
            </a:r>
          </a:p>
        </p:txBody>
      </p:sp>
      <p:sp>
        <p:nvSpPr>
          <p:cNvPr id="75786" name="Line 16"/>
          <p:cNvSpPr>
            <a:spLocks noChangeShapeType="1"/>
          </p:cNvSpPr>
          <p:nvPr/>
        </p:nvSpPr>
        <p:spPr bwMode="auto">
          <a:xfrm>
            <a:off x="1828800" y="601980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87" name="Text Box 17"/>
          <p:cNvSpPr txBox="1">
            <a:spLocks noChangeArrowheads="1"/>
          </p:cNvSpPr>
          <p:nvPr/>
        </p:nvSpPr>
        <p:spPr bwMode="auto">
          <a:xfrm>
            <a:off x="2606675" y="5749925"/>
            <a:ext cx="792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X = 0</a:t>
            </a:r>
          </a:p>
        </p:txBody>
      </p:sp>
      <p:sp>
        <p:nvSpPr>
          <p:cNvPr id="75788" name="Oval 5"/>
          <p:cNvSpPr>
            <a:spLocks noChangeArrowheads="1"/>
          </p:cNvSpPr>
          <p:nvPr/>
        </p:nvSpPr>
        <p:spPr bwMode="auto">
          <a:xfrm>
            <a:off x="3048000" y="4038600"/>
            <a:ext cx="12192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S2</a:t>
            </a:r>
          </a:p>
        </p:txBody>
      </p:sp>
      <p:sp>
        <p:nvSpPr>
          <p:cNvPr id="75789" name="Oval 5"/>
          <p:cNvSpPr>
            <a:spLocks noChangeArrowheads="1"/>
          </p:cNvSpPr>
          <p:nvPr/>
        </p:nvSpPr>
        <p:spPr bwMode="auto">
          <a:xfrm>
            <a:off x="838200" y="4038600"/>
            <a:ext cx="12192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S3</a:t>
            </a:r>
          </a:p>
        </p:txBody>
      </p:sp>
      <p:cxnSp>
        <p:nvCxnSpPr>
          <p:cNvPr id="17" name="Straight Arrow Connector 16"/>
          <p:cNvCxnSpPr>
            <a:stCxn id="75781" idx="4"/>
            <a:endCxn id="75788" idx="0"/>
          </p:cNvCxnSpPr>
          <p:nvPr/>
        </p:nvCxnSpPr>
        <p:spPr>
          <a:xfrm rot="5400000">
            <a:off x="3105150" y="3484563"/>
            <a:ext cx="1106487" cy="15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791" name="Line 11"/>
          <p:cNvSpPr>
            <a:spLocks noChangeShapeType="1"/>
          </p:cNvSpPr>
          <p:nvPr/>
        </p:nvSpPr>
        <p:spPr bwMode="auto">
          <a:xfrm>
            <a:off x="2057400" y="4495800"/>
            <a:ext cx="99060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cxnSp>
        <p:nvCxnSpPr>
          <p:cNvPr id="23" name="Straight Arrow Connector 22"/>
          <p:cNvCxnSpPr>
            <a:stCxn id="75788" idx="1"/>
            <a:endCxn id="75780" idx="5"/>
          </p:cNvCxnSpPr>
          <p:nvPr/>
        </p:nvCxnSpPr>
        <p:spPr>
          <a:xfrm rot="16200000" flipV="1">
            <a:off x="1888331" y="2812257"/>
            <a:ext cx="1328737" cy="1346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793" name="Line 11"/>
          <p:cNvSpPr>
            <a:spLocks noChangeShapeType="1"/>
          </p:cNvSpPr>
          <p:nvPr/>
        </p:nvSpPr>
        <p:spPr bwMode="auto">
          <a:xfrm>
            <a:off x="2057400" y="4343400"/>
            <a:ext cx="990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cxnSp>
        <p:nvCxnSpPr>
          <p:cNvPr id="26" name="Curved Connector 25"/>
          <p:cNvCxnSpPr/>
          <p:nvPr/>
        </p:nvCxnSpPr>
        <p:spPr>
          <a:xfrm rot="5400000">
            <a:off x="3683000" y="2389188"/>
            <a:ext cx="1588" cy="862012"/>
          </a:xfrm>
          <a:prstGeom prst="curvedConnector3">
            <a:avLst>
              <a:gd name="adj1" fmla="val 21422670"/>
            </a:avLst>
          </a:prstGeom>
          <a:ln w="3175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75789" idx="0"/>
            <a:endCxn id="75781" idx="3"/>
          </p:cNvCxnSpPr>
          <p:nvPr/>
        </p:nvCxnSpPr>
        <p:spPr>
          <a:xfrm rot="5400000" flipH="1" flipV="1">
            <a:off x="1727994" y="2540794"/>
            <a:ext cx="1217612" cy="177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smtClean="0"/>
              <a:t>Assign states</a:t>
            </a:r>
          </a:p>
        </p:txBody>
      </p:sp>
      <p:sp>
        <p:nvSpPr>
          <p:cNvPr id="76803" name="Content Placeholder 2"/>
          <p:cNvSpPr>
            <a:spLocks noGrp="1"/>
          </p:cNvSpPr>
          <p:nvPr>
            <p:ph idx="1"/>
          </p:nvPr>
        </p:nvSpPr>
        <p:spPr/>
        <p:txBody>
          <a:bodyPr/>
          <a:lstStyle/>
          <a:p>
            <a:pPr eaLnBrk="1" hangingPunct="1"/>
            <a:r>
              <a:rPr lang="en-US" altLang="en-US" smtClean="0"/>
              <a:t>S0 = 00</a:t>
            </a:r>
          </a:p>
          <a:p>
            <a:pPr eaLnBrk="1" hangingPunct="1"/>
            <a:r>
              <a:rPr lang="en-US" altLang="en-US" smtClean="0"/>
              <a:t>S1 = 01</a:t>
            </a:r>
          </a:p>
          <a:p>
            <a:pPr eaLnBrk="1" hangingPunct="1"/>
            <a:r>
              <a:rPr lang="en-US" altLang="en-US" smtClean="0"/>
              <a:t>S2 = 10</a:t>
            </a:r>
          </a:p>
          <a:p>
            <a:pPr eaLnBrk="1" hangingPunct="1"/>
            <a:r>
              <a:rPr lang="en-US" altLang="en-US" smtClean="0"/>
              <a:t>S3 = 11</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smtClean="0"/>
              <a:t>Next State Function</a:t>
            </a:r>
          </a:p>
        </p:txBody>
      </p:sp>
      <p:graphicFrame>
        <p:nvGraphicFramePr>
          <p:cNvPr id="4" name="Content Placeholder 3"/>
          <p:cNvGraphicFramePr>
            <a:graphicFrameLocks noGrp="1"/>
          </p:cNvGraphicFramePr>
          <p:nvPr>
            <p:ph idx="1"/>
          </p:nvPr>
        </p:nvGraphicFramePr>
        <p:xfrm>
          <a:off x="457200" y="1600200"/>
          <a:ext cx="8229600" cy="3343275"/>
        </p:xfrm>
        <a:graphic>
          <a:graphicData uri="http://schemas.openxmlformats.org/drawingml/2006/table">
            <a:tbl>
              <a:tblPr/>
              <a:tblGrid>
                <a:gridCol w="1646238"/>
                <a:gridCol w="1646237"/>
                <a:gridCol w="1644650"/>
                <a:gridCol w="1646238"/>
                <a:gridCol w="1646237"/>
              </a:tblGrid>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Q1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Q0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D1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D0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7889" name="TextBox 4"/>
          <p:cNvSpPr txBox="1">
            <a:spLocks noChangeArrowheads="1"/>
          </p:cNvSpPr>
          <p:nvPr/>
        </p:nvSpPr>
        <p:spPr bwMode="auto">
          <a:xfrm>
            <a:off x="762000" y="5562600"/>
            <a:ext cx="281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D1 = (Q0&amp;~X)|(Q1&amp;~Q0&amp;X)</a:t>
            </a:r>
          </a:p>
        </p:txBody>
      </p:sp>
      <p:sp>
        <p:nvSpPr>
          <p:cNvPr id="77890" name="TextBox 5"/>
          <p:cNvSpPr txBox="1">
            <a:spLocks noChangeArrowheads="1"/>
          </p:cNvSpPr>
          <p:nvPr/>
        </p:nvSpPr>
        <p:spPr bwMode="auto">
          <a:xfrm>
            <a:off x="762000" y="586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D0 = X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smtClean="0"/>
              <a:t>The output function</a:t>
            </a:r>
          </a:p>
        </p:txBody>
      </p:sp>
      <p:sp>
        <p:nvSpPr>
          <p:cNvPr id="78851" name="Content Placeholder 2"/>
          <p:cNvSpPr>
            <a:spLocks noGrp="1"/>
          </p:cNvSpPr>
          <p:nvPr>
            <p:ph idx="1"/>
          </p:nvPr>
        </p:nvSpPr>
        <p:spPr/>
        <p:txBody>
          <a:bodyPr/>
          <a:lstStyle/>
          <a:p>
            <a:pPr eaLnBrk="1" hangingPunct="1"/>
            <a:r>
              <a:rPr lang="en-US" altLang="en-US" smtClean="0"/>
              <a:t>Clearly, O = Q1&amp;Q0.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39138"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Datapath</a:t>
            </a:r>
            <a:r>
              <a:rPr lang="en-US" dirty="0" smtClean="0"/>
              <a:t> only for R-type instructions</a:t>
            </a:r>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504950"/>
            <a:ext cx="80295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Special Cases Considered</a:t>
            </a:r>
          </a:p>
        </p:txBody>
      </p:sp>
      <p:graphicFrame>
        <p:nvGraphicFramePr>
          <p:cNvPr id="4" name="Group 81"/>
          <p:cNvGraphicFramePr>
            <a:graphicFrameLocks noGrp="1"/>
          </p:cNvGraphicFramePr>
          <p:nvPr/>
        </p:nvGraphicFramePr>
        <p:xfrm>
          <a:off x="304800" y="1600200"/>
          <a:ext cx="8534400" cy="4064001"/>
        </p:xfrm>
        <a:graphic>
          <a:graphicData uri="http://schemas.openxmlformats.org/drawingml/2006/table">
            <a:tbl>
              <a:tblPr/>
              <a:tblGrid>
                <a:gridCol w="1395413"/>
                <a:gridCol w="1395412"/>
                <a:gridCol w="1476375"/>
                <a:gridCol w="1676400"/>
                <a:gridCol w="2590800"/>
              </a:tblGrid>
              <a:tr h="581025">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Single precision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Double precision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Object represented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Exponent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Fraction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Exponent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Fraction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nonzero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nonzero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sym typeface="Symbol" panose="05050102010706020507" pitchFamily="18" charset="2"/>
                        </a:rPr>
                        <a:t>denormalized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1-254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anything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1-2046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anything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sym typeface="Symbol" panose="05050102010706020507" pitchFamily="18" charset="2"/>
                        </a:rPr>
                        <a:t>floating-point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sym typeface="Symbol" panose="05050102010706020507" pitchFamily="18" charset="2"/>
                        </a:rPr>
                        <a:t> infinity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nonzero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2047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nonzero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Times New Roman" panose="02020603050405020304" pitchFamily="18" charset="0"/>
                          <a:cs typeface="Arial" panose="020B0604020202020204" pitchFamily="34" charset="0"/>
                        </a:rPr>
                        <a:t>NaN (Not a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t>Data path only for lw</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543050"/>
            <a:ext cx="80676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Data path only for sw</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562100"/>
            <a:ext cx="80486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Data path only for lw and sw</a:t>
            </a:r>
          </a:p>
        </p:txBody>
      </p:sp>
      <p:pic>
        <p:nvPicPr>
          <p:cNvPr id="860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524000"/>
            <a:ext cx="80486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11/18/2007 7:39:44 PM</a:t>
            </a:r>
          </a:p>
        </p:txBody>
      </p:sp>
      <p:sp>
        <p:nvSpPr>
          <p:cNvPr id="5" name="Footer Placeholder 3"/>
          <p:cNvSpPr>
            <a:spLocks noGrp="1"/>
          </p:cNvSpPr>
          <p:nvPr>
            <p:ph type="ftr" sz="quarter" idx="11"/>
          </p:nvPr>
        </p:nvSpPr>
        <p:spPr/>
        <p:txBody>
          <a:bodyPr/>
          <a:lstStyle/>
          <a:p>
            <a:pPr>
              <a:defRPr/>
            </a:pPr>
            <a:r>
              <a:rPr lang="en-US"/>
              <a:t>week13-1.ppt</a:t>
            </a:r>
          </a:p>
        </p:txBody>
      </p:sp>
      <p:sp>
        <p:nvSpPr>
          <p:cNvPr id="870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4CADAF-9D62-42C2-96FF-9DAFF3661202}" type="slidenum">
              <a:rPr lang="en-US" altLang="en-US" sz="1200" smtClean="0">
                <a:solidFill>
                  <a:srgbClr val="898989"/>
                </a:solidFill>
              </a:rPr>
              <a:pPr>
                <a:spcBef>
                  <a:spcPct val="0"/>
                </a:spcBef>
                <a:buFontTx/>
                <a:buNone/>
              </a:pPr>
              <a:t>63</a:t>
            </a:fld>
            <a:endParaRPr lang="en-US" altLang="en-US" sz="1200" smtClean="0">
              <a:solidFill>
                <a:srgbClr val="898989"/>
              </a:solidFill>
            </a:endParaRPr>
          </a:p>
        </p:txBody>
      </p:sp>
      <p:sp>
        <p:nvSpPr>
          <p:cNvPr id="87045" name="Rectangle 3"/>
          <p:cNvSpPr>
            <a:spLocks noGrp="1" noChangeArrowheads="1"/>
          </p:cNvSpPr>
          <p:nvPr>
            <p:ph type="title"/>
          </p:nvPr>
        </p:nvSpPr>
        <p:spPr/>
        <p:txBody>
          <a:bodyPr/>
          <a:lstStyle/>
          <a:p>
            <a:pPr eaLnBrk="1" hangingPunct="1"/>
            <a:r>
              <a:rPr lang="en-US" altLang="en-US" sz="3200" smtClean="0"/>
              <a:t>Datapath for Memory and R-type Instructions</a:t>
            </a:r>
          </a:p>
        </p:txBody>
      </p:sp>
      <p:pic>
        <p:nvPicPr>
          <p:cNvPr id="870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390650"/>
            <a:ext cx="80676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11/18/2007 7:39:43 PM</a:t>
            </a:r>
          </a:p>
        </p:txBody>
      </p:sp>
      <p:sp>
        <p:nvSpPr>
          <p:cNvPr id="5" name="Footer Placeholder 3"/>
          <p:cNvSpPr>
            <a:spLocks noGrp="1"/>
          </p:cNvSpPr>
          <p:nvPr>
            <p:ph type="ftr" sz="quarter" idx="11"/>
          </p:nvPr>
        </p:nvSpPr>
        <p:spPr/>
        <p:txBody>
          <a:bodyPr/>
          <a:lstStyle/>
          <a:p>
            <a:pPr>
              <a:defRPr/>
            </a:pPr>
            <a:r>
              <a:rPr lang="en-US"/>
              <a:t>week13-1.ppt</a:t>
            </a:r>
          </a:p>
        </p:txBody>
      </p:sp>
      <p:sp>
        <p:nvSpPr>
          <p:cNvPr id="880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1E442D-D218-4E07-9574-22DAE2B47EB8}" type="slidenum">
              <a:rPr lang="en-US" altLang="en-US" sz="1200" smtClean="0">
                <a:solidFill>
                  <a:srgbClr val="898989"/>
                </a:solidFill>
              </a:rPr>
              <a:pPr>
                <a:spcBef>
                  <a:spcPct val="0"/>
                </a:spcBef>
                <a:buFontTx/>
                <a:buNone/>
              </a:pPr>
              <a:t>64</a:t>
            </a:fld>
            <a:endParaRPr lang="en-US" altLang="en-US" sz="1200" smtClean="0">
              <a:solidFill>
                <a:srgbClr val="898989"/>
              </a:solidFill>
            </a:endParaRPr>
          </a:p>
        </p:txBody>
      </p:sp>
      <p:sp>
        <p:nvSpPr>
          <p:cNvPr id="88069" name="Rectangle 2"/>
          <p:cNvSpPr>
            <a:spLocks noGrp="1" noChangeArrowheads="1"/>
          </p:cNvSpPr>
          <p:nvPr>
            <p:ph type="title"/>
          </p:nvPr>
        </p:nvSpPr>
        <p:spPr/>
        <p:txBody>
          <a:bodyPr/>
          <a:lstStyle/>
          <a:p>
            <a:pPr eaLnBrk="1" hangingPunct="1"/>
            <a:r>
              <a:rPr lang="en-US" altLang="en-US" sz="4000" smtClean="0"/>
              <a:t>Datapath only for beq</a:t>
            </a:r>
          </a:p>
        </p:txBody>
      </p:sp>
      <p:pic>
        <p:nvPicPr>
          <p:cNvPr id="880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524000"/>
            <a:ext cx="80676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Datapath</a:t>
            </a:r>
            <a:r>
              <a:rPr lang="en-US" dirty="0" smtClean="0"/>
              <a:t> for R-type, memory, and branch operations</a:t>
            </a:r>
          </a:p>
        </p:txBody>
      </p:sp>
      <p:sp>
        <p:nvSpPr>
          <p:cNvPr id="89091" name="Picture 3" descr="12~Figure_5"/>
          <p:cNvSpPr>
            <a:spLocks noChangeAspect="1" noChangeArrowheads="1"/>
          </p:cNvSpPr>
          <p:nvPr/>
        </p:nvSpPr>
        <p:spPr bwMode="auto">
          <a:xfrm>
            <a:off x="457200" y="1600200"/>
            <a:ext cx="799465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89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08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Problem</a:t>
            </a:r>
          </a:p>
        </p:txBody>
      </p:sp>
      <p:pic>
        <p:nvPicPr>
          <p:cNvPr id="901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26611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Problem</a:t>
            </a:r>
          </a:p>
        </p:txBody>
      </p:sp>
      <p:sp>
        <p:nvSpPr>
          <p:cNvPr id="3" name="Content Placeholder 2"/>
          <p:cNvSpPr txBox="1">
            <a:spLocks/>
          </p:cNvSpPr>
          <p:nvPr/>
        </p:nvSpPr>
        <p:spPr>
          <a:xfrm>
            <a:off x="457200" y="1600200"/>
            <a:ext cx="8229600" cy="4525963"/>
          </a:xfrm>
          <a:prstGeom prst="rect">
            <a:avLst/>
          </a:prstGeom>
        </p:spPr>
        <p:txBody>
          <a:bodyPr/>
          <a:lstStyle/>
          <a:p>
            <a:pPr marL="342900" indent="-342900" eaLnBrk="1" hangingPunct="1">
              <a:spcBef>
                <a:spcPct val="20000"/>
              </a:spcBef>
              <a:buFont typeface="Arial" charset="0"/>
              <a:buChar char="•"/>
              <a:defRPr/>
            </a:pPr>
            <a:endParaRPr lang="en-US" sz="3200" dirty="0">
              <a:latin typeface="+mn-lt"/>
              <a:cs typeface="+mn-cs"/>
            </a:endParaRPr>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326438"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52400"/>
            <a:ext cx="8229600" cy="1143000"/>
          </a:xfrm>
        </p:spPr>
        <p:txBody>
          <a:bodyPr/>
          <a:lstStyle/>
          <a:p>
            <a:r>
              <a:rPr lang="en-US" altLang="en-US" smtClean="0"/>
              <a:t>Problem</a:t>
            </a:r>
          </a:p>
        </p:txBody>
      </p:sp>
      <p:pic>
        <p:nvPicPr>
          <p:cNvPr id="942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6253163"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9275"/>
            <a:ext cx="745648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Problem</a:t>
            </a:r>
          </a:p>
        </p:txBody>
      </p:sp>
      <p:sp>
        <p:nvSpPr>
          <p:cNvPr id="10243" name="Content Placeholder 2"/>
          <p:cNvSpPr>
            <a:spLocks noGrp="1"/>
          </p:cNvSpPr>
          <p:nvPr>
            <p:ph idx="1"/>
          </p:nvPr>
        </p:nvSpPr>
        <p:spPr/>
        <p:txBody>
          <a:bodyPr/>
          <a:lstStyle/>
          <a:p>
            <a:pPr>
              <a:buFont typeface="Arial" panose="020B0604020202020204" pitchFamily="34" charset="0"/>
              <a:buNone/>
            </a:pPr>
            <a:r>
              <a:rPr lang="en-US" altLang="en-US" smtClean="0"/>
              <a:t>The single precision floating number representation of -22.75</a:t>
            </a:r>
            <a:r>
              <a:rPr lang="en-US" altLang="en-US" baseline="-25000" smtClean="0"/>
              <a:t>ten </a:t>
            </a:r>
            <a:r>
              <a:rPr lang="en-US" altLang="en-US" smtClean="0"/>
              <a:t>is</a:t>
            </a:r>
          </a:p>
          <a:p>
            <a:pPr>
              <a:buFont typeface="Arial" panose="020B0604020202020204" pitchFamily="34" charset="0"/>
              <a:buNone/>
            </a:pPr>
            <a:r>
              <a:rPr lang="en-US" altLang="en-US" smtClean="0"/>
              <a:t>(a) 1 10000111 011 0100 0000 0000 0000 0000 </a:t>
            </a:r>
          </a:p>
          <a:p>
            <a:pPr>
              <a:buFont typeface="Arial" panose="020B0604020202020204" pitchFamily="34" charset="0"/>
              <a:buNone/>
            </a:pPr>
            <a:r>
              <a:rPr lang="en-US" altLang="en-US" smtClean="0"/>
              <a:t>(b) 1 10000011 011 0110 0000 0000 0000 0000 </a:t>
            </a:r>
          </a:p>
          <a:p>
            <a:pPr>
              <a:buFont typeface="Arial" panose="020B0604020202020204" pitchFamily="34" charset="0"/>
              <a:buNone/>
            </a:pPr>
            <a:r>
              <a:rPr lang="en-US" altLang="en-US" smtClean="0"/>
              <a:t>(c) 0 10000100 011 1110 0000 0000 0000 0000</a:t>
            </a:r>
          </a:p>
          <a:p>
            <a:pPr>
              <a:buFont typeface="Arial" panose="020B0604020202020204" pitchFamily="34" charset="0"/>
              <a:buNone/>
            </a:pPr>
            <a:r>
              <a:rPr lang="en-US" altLang="en-US" smtClean="0"/>
              <a:t>(d) None of the above.</a:t>
            </a:r>
          </a:p>
          <a:p>
            <a:pPr>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Answer</a:t>
            </a:r>
          </a:p>
        </p:txBody>
      </p:sp>
      <p:pic>
        <p:nvPicPr>
          <p:cNvPr id="97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5943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Box 3"/>
          <p:cNvSpPr txBox="1">
            <a:spLocks noChangeArrowheads="1"/>
          </p:cNvSpPr>
          <p:nvPr/>
        </p:nvSpPr>
        <p:spPr bwMode="auto">
          <a:xfrm>
            <a:off x="1447800" y="5486400"/>
            <a:ext cx="33945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err="1" smtClean="0">
                <a:latin typeface="Arial" panose="020B0604020202020204" pitchFamily="34" charset="0"/>
              </a:rPr>
              <a:t>MuxCtrl</a:t>
            </a:r>
            <a:r>
              <a:rPr lang="en-US" altLang="en-US" sz="1800" dirty="0" smtClean="0">
                <a:latin typeface="Arial" panose="020B0604020202020204" pitchFamily="34" charset="0"/>
              </a:rPr>
              <a:t> = </a:t>
            </a:r>
            <a:r>
              <a:rPr lang="en-US" altLang="en-US" sz="1800" dirty="0">
                <a:latin typeface="Arial" panose="020B0604020202020204" pitchFamily="34" charset="0"/>
              </a:rPr>
              <a:t>Instruct[31] &amp; zero</a:t>
            </a:r>
          </a:p>
          <a:p>
            <a:pPr eaLnBrk="1" hangingPunct="1">
              <a:spcBef>
                <a:spcPct val="0"/>
              </a:spcBef>
              <a:buFontTx/>
              <a:buNone/>
            </a:pPr>
            <a:r>
              <a:rPr lang="en-US" altLang="en-US" sz="1800" dirty="0" err="1" smtClean="0">
                <a:latin typeface="Arial" panose="020B0604020202020204" pitchFamily="34" charset="0"/>
              </a:rPr>
              <a:t>RegWrite</a:t>
            </a:r>
            <a:r>
              <a:rPr lang="en-US" altLang="en-US" sz="1800" dirty="0" smtClean="0">
                <a:latin typeface="Arial" panose="020B0604020202020204" pitchFamily="34" charset="0"/>
              </a:rPr>
              <a:t> </a:t>
            </a:r>
            <a:r>
              <a:rPr lang="en-US" altLang="en-US" sz="1800" dirty="0">
                <a:latin typeface="Arial" panose="020B0604020202020204" pitchFamily="34" charset="0"/>
              </a:rPr>
              <a:t>= ~Instruct[31] | </a:t>
            </a:r>
            <a:r>
              <a:rPr lang="en-US" altLang="en-US" sz="1800" dirty="0" smtClean="0">
                <a:latin typeface="Arial" panose="020B0604020202020204" pitchFamily="34" charset="0"/>
              </a:rPr>
              <a:t>zero</a:t>
            </a:r>
            <a:endParaRPr lang="en-US" altLang="en-US" sz="1800" dirty="0">
              <a:latin typeface="Arial" panose="020B0604020202020204" pitchFamily="34" charset="0"/>
            </a:endParaRPr>
          </a:p>
          <a:p>
            <a:pPr eaLnBrk="1" hangingPunct="1">
              <a:spcBef>
                <a:spcPct val="0"/>
              </a:spcBef>
              <a:buFontTx/>
              <a:buNone/>
            </a:pPr>
            <a:endParaRPr lang="en-US" altLang="en-US" sz="18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MIPS</a:t>
            </a:r>
          </a:p>
        </p:txBody>
      </p:sp>
      <p:sp>
        <p:nvSpPr>
          <p:cNvPr id="12291" name="Content Placeholder 2"/>
          <p:cNvSpPr>
            <a:spLocks noGrp="1"/>
          </p:cNvSpPr>
          <p:nvPr>
            <p:ph idx="1"/>
          </p:nvPr>
        </p:nvSpPr>
        <p:spPr/>
        <p:txBody>
          <a:bodyPr/>
          <a:lstStyle/>
          <a:p>
            <a:pPr eaLnBrk="1" hangingPunct="1"/>
            <a:r>
              <a:rPr lang="en-US" altLang="en-US" smtClean="0"/>
              <a:t>MIPS registers</a:t>
            </a: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4582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MIPS</a:t>
            </a:r>
          </a:p>
        </p:txBody>
      </p:sp>
      <p:sp>
        <p:nvSpPr>
          <p:cNvPr id="3" name="Content Placeholder 2"/>
          <p:cNvSpPr>
            <a:spLocks noGrp="1"/>
          </p:cNvSpPr>
          <p:nvPr>
            <p:ph idx="1"/>
          </p:nvPr>
        </p:nvSpPr>
        <p:spPr>
          <a:xfrm>
            <a:off x="457200" y="1600200"/>
            <a:ext cx="8229600" cy="4953000"/>
          </a:xfrm>
        </p:spPr>
        <p:txBody>
          <a:bodyPr rtlCol="0">
            <a:normAutofit fontScale="70000" lnSpcReduction="20000"/>
          </a:bodyPr>
          <a:lstStyle/>
          <a:p>
            <a:pPr eaLnBrk="1" fontAlgn="auto" hangingPunct="1">
              <a:spcAft>
                <a:spcPts val="0"/>
              </a:spcAft>
              <a:defRPr/>
            </a:pPr>
            <a:r>
              <a:rPr lang="en-US" dirty="0" smtClean="0"/>
              <a:t>MIPS instructions (not complete)</a:t>
            </a:r>
          </a:p>
          <a:p>
            <a:pPr lvl="1" eaLnBrk="1" fontAlgn="auto" hangingPunct="1">
              <a:spcAft>
                <a:spcPts val="0"/>
              </a:spcAft>
              <a:defRPr/>
            </a:pPr>
            <a:r>
              <a:rPr lang="en-US" dirty="0" smtClean="0"/>
              <a:t>R-type: add, sub, and, or, </a:t>
            </a:r>
            <a:r>
              <a:rPr lang="en-US" dirty="0" err="1" smtClean="0"/>
              <a:t>sll</a:t>
            </a:r>
            <a:r>
              <a:rPr lang="en-US" dirty="0" smtClean="0"/>
              <a:t>,…</a:t>
            </a:r>
          </a:p>
          <a:p>
            <a:pPr lvl="2" eaLnBrk="1" fontAlgn="auto" hangingPunct="1">
              <a:spcAft>
                <a:spcPts val="0"/>
              </a:spcAft>
              <a:defRPr/>
            </a:pPr>
            <a:r>
              <a:rPr lang="en-US" dirty="0" smtClean="0"/>
              <a:t>add $t0, $t1, $t2      # add $1, $t2, put the result in $t0</a:t>
            </a:r>
          </a:p>
          <a:p>
            <a:pPr lvl="1" eaLnBrk="1" fontAlgn="auto" hangingPunct="1">
              <a:spcAft>
                <a:spcPts val="0"/>
              </a:spcAft>
              <a:defRPr/>
            </a:pPr>
            <a:r>
              <a:rPr lang="en-US" dirty="0" smtClean="0"/>
              <a:t>Memory: </a:t>
            </a:r>
            <a:r>
              <a:rPr lang="en-US" dirty="0" err="1" smtClean="0"/>
              <a:t>lw</a:t>
            </a:r>
            <a:r>
              <a:rPr lang="en-US" dirty="0" smtClean="0"/>
              <a:t>, </a:t>
            </a:r>
            <a:r>
              <a:rPr lang="en-US" dirty="0" err="1" smtClean="0"/>
              <a:t>sw</a:t>
            </a:r>
            <a:r>
              <a:rPr lang="en-US" dirty="0" smtClean="0"/>
              <a:t>, lb, sb. </a:t>
            </a:r>
          </a:p>
          <a:p>
            <a:pPr lvl="2" eaLnBrk="1" fontAlgn="auto" hangingPunct="1">
              <a:spcAft>
                <a:spcPts val="0"/>
              </a:spcAft>
              <a:defRPr/>
            </a:pPr>
            <a:r>
              <a:rPr lang="en-US" dirty="0" err="1" smtClean="0"/>
              <a:t>lw</a:t>
            </a:r>
            <a:r>
              <a:rPr lang="en-US" dirty="0" smtClean="0"/>
              <a:t> $t0, 4($t1)         # read the data at the address of 		           	                   #  $t1+4, put it in $t0</a:t>
            </a:r>
          </a:p>
          <a:p>
            <a:pPr lvl="1" eaLnBrk="1" fontAlgn="auto" hangingPunct="1">
              <a:spcAft>
                <a:spcPts val="0"/>
              </a:spcAft>
              <a:defRPr/>
            </a:pPr>
            <a:r>
              <a:rPr lang="en-US" dirty="0" smtClean="0"/>
              <a:t>Branch: </a:t>
            </a:r>
            <a:r>
              <a:rPr lang="en-US" dirty="0" err="1" smtClean="0"/>
              <a:t>beq</a:t>
            </a:r>
            <a:r>
              <a:rPr lang="en-US" dirty="0" smtClean="0"/>
              <a:t>, </a:t>
            </a:r>
            <a:r>
              <a:rPr lang="en-US" dirty="0" err="1" smtClean="0"/>
              <a:t>bne</a:t>
            </a:r>
            <a:r>
              <a:rPr lang="en-US" dirty="0" smtClean="0"/>
              <a:t>, …</a:t>
            </a:r>
          </a:p>
          <a:p>
            <a:pPr lvl="2" eaLnBrk="1" fontAlgn="auto" hangingPunct="1">
              <a:spcAft>
                <a:spcPts val="0"/>
              </a:spcAft>
              <a:defRPr/>
            </a:pPr>
            <a:r>
              <a:rPr lang="en-US" dirty="0" err="1" smtClean="0"/>
              <a:t>beq</a:t>
            </a:r>
            <a:r>
              <a:rPr lang="en-US" dirty="0" smtClean="0"/>
              <a:t>  $t0, $t1, SOMEWHERE    # if $t0 is equal to $t1, the 			                                       # next instruction to be 				          	  # executed is at the address  </a:t>
            </a:r>
          </a:p>
          <a:p>
            <a:pPr lvl="2" eaLnBrk="1" fontAlgn="auto" hangingPunct="1">
              <a:spcAft>
                <a:spcPts val="0"/>
              </a:spcAft>
              <a:buFont typeface="Arial" panose="020B0604020202020204" pitchFamily="34" charset="0"/>
              <a:buNone/>
              <a:defRPr/>
            </a:pPr>
            <a:r>
              <a:rPr lang="en-US" dirty="0" smtClean="0"/>
              <a:t>				  # specified by SOEMWHERE</a:t>
            </a:r>
          </a:p>
          <a:p>
            <a:pPr lvl="2" eaLnBrk="1" fontAlgn="auto" hangingPunct="1">
              <a:spcAft>
                <a:spcPts val="0"/>
              </a:spcAft>
              <a:buFont typeface="Arial" panose="020B0604020202020204" pitchFamily="34" charset="0"/>
              <a:buNone/>
              <a:defRPr/>
            </a:pPr>
            <a:r>
              <a:rPr lang="en-US" dirty="0" smtClean="0"/>
              <a:t>				  # (PC+4+offset)</a:t>
            </a:r>
          </a:p>
          <a:p>
            <a:pPr lvl="1" eaLnBrk="1" fontAlgn="auto" hangingPunct="1">
              <a:spcAft>
                <a:spcPts val="0"/>
              </a:spcAft>
              <a:defRPr/>
            </a:pPr>
            <a:r>
              <a:rPr lang="en-US" dirty="0" smtClean="0"/>
              <a:t>Jump: j, </a:t>
            </a:r>
            <a:r>
              <a:rPr lang="en-US" dirty="0" err="1" smtClean="0"/>
              <a:t>jal</a:t>
            </a:r>
            <a:r>
              <a:rPr lang="en-US" dirty="0" smtClean="0"/>
              <a:t>, </a:t>
            </a:r>
            <a:r>
              <a:rPr lang="en-US" dirty="0" err="1" smtClean="0"/>
              <a:t>jr</a:t>
            </a:r>
            <a:endParaRPr lang="en-US" dirty="0" smtClean="0"/>
          </a:p>
          <a:p>
            <a:pPr lvl="2" eaLnBrk="1" fontAlgn="auto" hangingPunct="1">
              <a:spcAft>
                <a:spcPts val="0"/>
              </a:spcAft>
              <a:defRPr/>
            </a:pPr>
            <a:r>
              <a:rPr lang="en-US" dirty="0" smtClean="0"/>
              <a:t>j SOMEWHERE   # the next instruction should be at the address 		               # specified by SOMEWHERE (The upper 4 bits from PC+4, the 	               # lower 26 bits from the instruction, the last 2 bits 0)     </a:t>
            </a:r>
          </a:p>
          <a:p>
            <a:pPr lvl="1" eaLnBrk="1" fontAlgn="auto" hangingPunct="1">
              <a:spcAft>
                <a:spcPts val="0"/>
              </a:spcAft>
              <a:defRPr/>
            </a:pPr>
            <a:r>
              <a:rPr lang="en-US" dirty="0" smtClean="0"/>
              <a:t>Immediate type: </a:t>
            </a:r>
          </a:p>
          <a:p>
            <a:pPr lvl="2" eaLnBrk="1" fontAlgn="auto" hangingPunct="1">
              <a:spcAft>
                <a:spcPts val="0"/>
              </a:spcAft>
              <a:defRPr/>
            </a:pPr>
            <a:r>
              <a:rPr lang="en-US" dirty="0" err="1" smtClean="0"/>
              <a:t>addi</a:t>
            </a:r>
            <a:r>
              <a:rPr lang="en-US" dirty="0" smtClean="0"/>
              <a:t> $t0, $t0, 4 # add $t0 by 4 and  put it in $t0      </a:t>
            </a:r>
          </a:p>
          <a:p>
            <a:pPr lvl="3"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2688</Words>
  <Application>Microsoft Office PowerPoint</Application>
  <PresentationFormat>On-screen Show (4:3)</PresentationFormat>
  <Paragraphs>739</Paragraphs>
  <Slides>70</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新細明體</vt:lpstr>
      <vt:lpstr>Arial</vt:lpstr>
      <vt:lpstr>Calibri</vt:lpstr>
      <vt:lpstr>Courier New</vt:lpstr>
      <vt:lpstr>Symbol</vt:lpstr>
      <vt:lpstr>Times New Roman</vt:lpstr>
      <vt:lpstr>Office Theme</vt:lpstr>
      <vt:lpstr>Equation</vt:lpstr>
      <vt:lpstr>Review</vt:lpstr>
      <vt:lpstr>Interger Number Representations</vt:lpstr>
      <vt:lpstr>Problem</vt:lpstr>
      <vt:lpstr>Number with Fractions</vt:lpstr>
      <vt:lpstr>Floating Numbers</vt:lpstr>
      <vt:lpstr>Special Cases Considered</vt:lpstr>
      <vt:lpstr>Problem</vt:lpstr>
      <vt:lpstr>MIPS</vt:lpstr>
      <vt:lpstr>MIPS</vt:lpstr>
      <vt:lpstr>MIPS Instruction Encoding</vt:lpstr>
      <vt:lpstr>MIPS Coding</vt:lpstr>
      <vt:lpstr>while loop</vt:lpstr>
      <vt:lpstr>Problem</vt:lpstr>
      <vt:lpstr>PowerPoint Presentation</vt:lpstr>
      <vt:lpstr>MIPS Function</vt:lpstr>
      <vt:lpstr>PowerPoint Presentation</vt:lpstr>
      <vt:lpstr>Problem</vt:lpstr>
      <vt:lpstr>MIPS Calling Conventions</vt:lpstr>
      <vt:lpstr>MIPS stack</vt:lpstr>
      <vt:lpstr>MIPS Calling Conventions - more</vt:lpstr>
      <vt:lpstr>Saving $s0</vt:lpstr>
      <vt:lpstr>MIPS interrupt</vt:lpstr>
      <vt:lpstr>Supporting floating point. Load and Store</vt:lpstr>
      <vt:lpstr>Arithmetic Instructions</vt:lpstr>
      <vt:lpstr>Data move</vt:lpstr>
      <vt:lpstr>Convert to integer and from integer</vt:lpstr>
      <vt:lpstr>Comparison instructions</vt:lpstr>
      <vt:lpstr>PowerPoint Presentation</vt:lpstr>
      <vt:lpstr>Digital Logic, gates</vt:lpstr>
      <vt:lpstr>Abstractions in CS (gates)</vt:lpstr>
      <vt:lpstr>Abstractions in CS (gates)</vt:lpstr>
      <vt:lpstr>Abstractions in CS (gates)</vt:lpstr>
      <vt:lpstr>Abstractions in CS (gates)</vt:lpstr>
      <vt:lpstr>Design flow</vt:lpstr>
      <vt:lpstr>Karnaugh Map</vt:lpstr>
      <vt:lpstr>K-map</vt:lpstr>
      <vt:lpstr>Problem</vt:lpstr>
      <vt:lpstr>MIPS ALU unit</vt:lpstr>
      <vt:lpstr>32-bit ALU that Supports Set Less Than</vt:lpstr>
      <vt:lpstr>Prblems</vt:lpstr>
      <vt:lpstr>Verilog Data Types</vt:lpstr>
      <vt:lpstr>constants</vt:lpstr>
      <vt:lpstr>Values</vt:lpstr>
      <vt:lpstr>Operators </vt:lpstr>
      <vt:lpstr>Structure of a Verilog Program</vt:lpstr>
      <vt:lpstr>The half-adder. Example of continuous assignments</vt:lpstr>
      <vt:lpstr>One-bit Full Adder</vt:lpstr>
      <vt:lpstr>Four-bit Adder</vt:lpstr>
      <vt:lpstr>D-flip-flop</vt:lpstr>
      <vt:lpstr>Delay</vt:lpstr>
      <vt:lpstr>PowerPoint Presentation</vt:lpstr>
      <vt:lpstr>Sequential Circuits</vt:lpstr>
      <vt:lpstr>FSM example – A sequence detector</vt:lpstr>
      <vt:lpstr>4 states</vt:lpstr>
      <vt:lpstr>Assign states</vt:lpstr>
      <vt:lpstr>Next State Function</vt:lpstr>
      <vt:lpstr>The output function</vt:lpstr>
      <vt:lpstr>PowerPoint Presentation</vt:lpstr>
      <vt:lpstr>Datapath only for R-type instructions</vt:lpstr>
      <vt:lpstr>Data path only for lw</vt:lpstr>
      <vt:lpstr>Data path only for sw</vt:lpstr>
      <vt:lpstr>Data path only for lw and sw</vt:lpstr>
      <vt:lpstr>Datapath for Memory and R-type Instructions</vt:lpstr>
      <vt:lpstr>Datapath only for beq</vt:lpstr>
      <vt:lpstr>Datapath for R-type, memory, and branch operations</vt:lpstr>
      <vt:lpstr>Problem</vt:lpstr>
      <vt:lpstr>Problem</vt:lpstr>
      <vt:lpstr>Problem</vt:lpstr>
      <vt:lpstr>PowerPoint Presentation</vt:lpstr>
      <vt:lpstr>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zhenghao</dc:creator>
  <cp:lastModifiedBy>Zhenghao Zhang</cp:lastModifiedBy>
  <cp:revision>24</cp:revision>
  <dcterms:created xsi:type="dcterms:W3CDTF">2009-04-19T17:04:51Z</dcterms:created>
  <dcterms:modified xsi:type="dcterms:W3CDTF">2015-12-07T20:46:39Z</dcterms:modified>
</cp:coreProperties>
</file>