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3" r:id="rId2"/>
    <p:sldId id="305" r:id="rId3"/>
    <p:sldId id="409" r:id="rId4"/>
    <p:sldId id="433" r:id="rId5"/>
    <p:sldId id="434" r:id="rId6"/>
    <p:sldId id="436" r:id="rId7"/>
    <p:sldId id="424" r:id="rId8"/>
    <p:sldId id="427" r:id="rId9"/>
    <p:sldId id="412" r:id="rId10"/>
    <p:sldId id="413" r:id="rId11"/>
    <p:sldId id="430" r:id="rId12"/>
    <p:sldId id="437" r:id="rId13"/>
    <p:sldId id="306" r:id="rId14"/>
    <p:sldId id="422" r:id="rId15"/>
    <p:sldId id="423" r:id="rId16"/>
    <p:sldId id="371" r:id="rId17"/>
    <p:sldId id="428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00"/>
    <a:srgbClr val="99CCFF"/>
    <a:srgbClr val="C7DC02"/>
    <a:srgbClr val="F2FFCD"/>
    <a:srgbClr val="CCFFFF"/>
    <a:srgbClr val="FFFC00"/>
    <a:srgbClr val="0033CC"/>
    <a:srgbClr val="FFFF7D"/>
    <a:srgbClr val="D0E502"/>
    <a:srgbClr val="D2E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0"/>
    <p:restoredTop sz="95179" autoAdjust="0"/>
  </p:normalViewPr>
  <p:slideViewPr>
    <p:cSldViewPr>
      <p:cViewPr>
        <p:scale>
          <a:sx n="94" d="100"/>
          <a:sy n="94" d="100"/>
        </p:scale>
        <p:origin x="67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960" y="-6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8DB247-508E-465C-9DE8-DA9DC0267CCF}" type="datetimeFigureOut">
              <a:rPr lang="zh-CN" altLang="en-US"/>
              <a:pPr>
                <a:defRPr/>
              </a:pPr>
              <a:t>2017/8/27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03B9F5-4C03-4B05-B79E-F055BC5B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2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79CE0F-489C-43BF-9D3F-113674227364}" type="datetimeFigureOut">
              <a:rPr lang="zh-CN" altLang="en-US"/>
              <a:pPr>
                <a:defRPr/>
              </a:pPr>
              <a:t>2017/8/27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8EC292-C50B-4587-8CE6-19BB7DC11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CD781-5811-4F07-9AEA-7C4E804EE5B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74545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67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3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347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552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17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877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CD781-5811-4F07-9AEA-7C4E804EE5B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2845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6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5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57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19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64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69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70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66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副标题 2"/>
          <p:cNvSpPr txBox="1">
            <a:spLocks/>
          </p:cNvSpPr>
          <p:nvPr userDrawn="1"/>
        </p:nvSpPr>
        <p:spPr>
          <a:xfrm>
            <a:off x="0" y="6165304"/>
            <a:ext cx="9144000" cy="360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ell Roundhand" charset="0"/>
                <a:ea typeface="Snell Roundhand" charset="0"/>
                <a:cs typeface="Snell Roundhand" charset="0"/>
              </a:rPr>
              <a:t>VLDB, 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ell Roundhand" charset="0"/>
                <a:ea typeface="Snell Roundhand" charset="0"/>
                <a:cs typeface="Snell Roundhand" charset="0"/>
              </a:rPr>
              <a:t>Munich, Germany, 2017</a:t>
            </a:r>
            <a:endParaRPr lang="zh-CN" alt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B0F0"/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88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/>
          <p:cNvCxnSpPr/>
          <p:nvPr userDrawn="1"/>
        </p:nvCxnSpPr>
        <p:spPr>
          <a:xfrm>
            <a:off x="152400" y="1050925"/>
            <a:ext cx="8786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8560865" y="6572250"/>
            <a:ext cx="4796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b="1" dirty="0" smtClean="0">
                <a:latin typeface="Garamond" pitchFamily="18" charset="0"/>
                <a:cs typeface="Arial" charset="0"/>
              </a:rPr>
              <a:t> </a:t>
            </a:r>
            <a:r>
              <a:rPr lang="en-US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/ </a:t>
            </a:r>
            <a:r>
              <a:rPr lang="en-US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15</a:t>
            </a:r>
            <a:endParaRPr lang="en-US" altLang="zh-C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298"/>
          </a:xfrm>
        </p:spPr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>
            <a:lvl1pPr algn="l">
              <a:defRPr sz="2800" b="1">
                <a:latin typeface="+mn-lt"/>
              </a:defRPr>
            </a:lvl1pPr>
            <a:lvl2pPr algn="l">
              <a:defRPr sz="2400" baseline="0">
                <a:latin typeface="Garamond" pitchFamily="18" charset="0"/>
              </a:defRPr>
            </a:lvl2pPr>
            <a:lvl3pPr algn="l"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latin typeface="+mn-lt"/>
              </a:defRPr>
            </a:lvl4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451850" y="6573838"/>
            <a:ext cx="612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A970603-986F-41E1-A763-220BA9CA5E18}" type="slidenum">
              <a:rPr lang="zh-CN" altLang="en-US"/>
              <a:pPr>
                <a:defRPr/>
              </a:pPr>
              <a:t>‹#›</a:t>
            </a:fld>
            <a:r>
              <a:rPr lang="zh-CN" alt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33" y="779827"/>
            <a:ext cx="541891" cy="54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3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Layer</a:t>
            </a:r>
            <a:endParaRPr lang="zh-CN" altLang="en-US" smtClean="0"/>
          </a:p>
          <a:p>
            <a:pPr lvl="1"/>
            <a:r>
              <a:rPr lang="en-US" altLang="zh-CN" smtClean="0"/>
              <a:t>Second Layer</a:t>
            </a:r>
            <a:endParaRPr lang="zh-CN" altLang="en-US" smtClean="0"/>
          </a:p>
          <a:p>
            <a:pPr lvl="2"/>
            <a:r>
              <a:rPr lang="en-US" altLang="zh-CN" smtClean="0"/>
              <a:t>Third Layer</a:t>
            </a:r>
          </a:p>
          <a:p>
            <a:pPr lvl="3"/>
            <a:r>
              <a:rPr lang="en-US" altLang="zh-CN" smtClean="0"/>
              <a:t>Fifth Layer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E000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png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6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712912"/>
          </a:xfrm>
          <a:solidFill>
            <a:schemeClr val="bg1">
              <a:lumMod val="95000"/>
              <a:alpha val="50000"/>
            </a:schemeClr>
          </a:solidFill>
          <a:effectLst>
            <a:glow rad="12700">
              <a:schemeClr val="accent1">
                <a:alpha val="50000"/>
              </a:schemeClr>
            </a:glow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Truss-based Community Search:</a:t>
            </a:r>
            <a:br>
              <a:rPr lang="en-US" sz="3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rPr>
            </a:br>
            <a:r>
              <a:rPr lang="en-US" sz="3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 Truss-equivalence Based Indexing Approach</a:t>
            </a:r>
            <a:endParaRPr lang="en-US" sz="3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51216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2000" dirty="0" err="1" smtClean="0">
                <a:solidFill>
                  <a:srgbClr val="0070C0"/>
                </a:solidFill>
                <a:latin typeface="+mn-lt"/>
                <a:ea typeface="Garamond" charset="0"/>
                <a:cs typeface="Garamond" charset="0"/>
              </a:rPr>
              <a:t>Esra</a:t>
            </a:r>
            <a:r>
              <a:rPr lang="en-US" altLang="zh-CN" sz="2000" dirty="0" smtClean="0">
                <a:solidFill>
                  <a:srgbClr val="0070C0"/>
                </a:solidFill>
                <a:latin typeface="+mn-lt"/>
                <a:ea typeface="Garamond" charset="0"/>
                <a:cs typeface="Garamond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+mn-lt"/>
                <a:ea typeface="Garamond" charset="0"/>
                <a:cs typeface="Garamond" charset="0"/>
              </a:rPr>
              <a:t>Akbas</a:t>
            </a:r>
            <a:r>
              <a:rPr lang="en-US" altLang="zh-CN" sz="2000" dirty="0" smtClean="0">
                <a:solidFill>
                  <a:srgbClr val="0070C0"/>
                </a:solidFill>
                <a:latin typeface="+mn-lt"/>
                <a:ea typeface="Garamond" charset="0"/>
                <a:cs typeface="Garamond" charset="0"/>
              </a:rPr>
              <a:t>,  </a:t>
            </a:r>
            <a:r>
              <a:rPr lang="en-US" altLang="zh-CN" sz="2000" u="sng" dirty="0" smtClean="0">
                <a:solidFill>
                  <a:srgbClr val="0070C0"/>
                </a:solidFill>
                <a:latin typeface="+mn-lt"/>
                <a:ea typeface="Garamond" charset="0"/>
                <a:cs typeface="Garamond" charset="0"/>
              </a:rPr>
              <a:t>Peixiang  Zhao</a:t>
            </a:r>
          </a:p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2000" b="0" dirty="0" smtClean="0">
                <a:solidFill>
                  <a:srgbClr val="0070C0"/>
                </a:solidFill>
                <a:latin typeface="+mn-lt"/>
                <a:ea typeface="Garamond" charset="0"/>
                <a:cs typeface="Garamond" charset="0"/>
              </a:rPr>
              <a:t>Computer Science, Florida State University</a:t>
            </a:r>
          </a:p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2000" b="0" dirty="0" smtClean="0">
                <a:solidFill>
                  <a:srgbClr val="0070C0"/>
                </a:solidFill>
                <a:latin typeface="+mn-lt"/>
                <a:ea typeface="Garamond" charset="0"/>
                <a:cs typeface="Garamond" charset="0"/>
              </a:rPr>
              <a:t>zhao@cs.fsu.edu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19099"/>
            <a:ext cx="9180512" cy="689621"/>
          </a:xfrm>
        </p:spPr>
        <p:txBody>
          <a:bodyPr/>
          <a:lstStyle/>
          <a:p>
            <a:r>
              <a:rPr lang="en-US" altLang="zh-CN" sz="3200" i="1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K</a:t>
            </a:r>
            <a:r>
              <a:rPr lang="en-US" altLang="zh-CN" sz="3200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-truss Equivalence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Any two edges of </a:t>
            </a:r>
            <a:r>
              <a:rPr lang="en-US" i="1" dirty="0" smtClean="0"/>
              <a:t>G</a:t>
            </a:r>
            <a:r>
              <a:rPr lang="en-US" dirty="0" smtClean="0"/>
              <a:t> are </a:t>
            </a:r>
            <a:r>
              <a:rPr lang="en-US" i="1" dirty="0" smtClean="0">
                <a:solidFill>
                  <a:srgbClr val="00B0F0"/>
                </a:solidFill>
              </a:rPr>
              <a:t>k</a:t>
            </a:r>
            <a:r>
              <a:rPr lang="en-US" dirty="0" smtClean="0">
                <a:solidFill>
                  <a:srgbClr val="00B0F0"/>
                </a:solidFill>
              </a:rPr>
              <a:t>-truss equivalent</a:t>
            </a:r>
            <a:r>
              <a:rPr lang="en-US" dirty="0" smtClean="0"/>
              <a:t>, </a:t>
            </a:r>
            <a:r>
              <a:rPr lang="en-US" dirty="0" err="1" smtClean="0"/>
              <a:t>iff</a:t>
            </a:r>
            <a:endParaRPr lang="en-US" dirty="0" smtClean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They have </a:t>
            </a:r>
            <a:r>
              <a:rPr lang="en-US" b="1" dirty="0" smtClean="0">
                <a:solidFill>
                  <a:srgbClr val="C00000"/>
                </a:solidFill>
              </a:rPr>
              <a:t>the same truss values, </a:t>
            </a:r>
            <a:r>
              <a:rPr lang="en-US" b="1" i="1" dirty="0" smtClean="0">
                <a:solidFill>
                  <a:srgbClr val="C00000"/>
                </a:solidFill>
              </a:rPr>
              <a:t>k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They are triangle connected in an even stronger sense, </a:t>
            </a:r>
            <a:r>
              <a:rPr lang="en-US" b="1" dirty="0" smtClean="0">
                <a:solidFill>
                  <a:srgbClr val="C00000"/>
                </a:solidFill>
              </a:rPr>
              <a:t>k-triangle connected</a:t>
            </a:r>
          </a:p>
          <a:p>
            <a:pPr marL="514350" indent="-457200">
              <a:lnSpc>
                <a:spcPct val="120000"/>
              </a:lnSpc>
            </a:pPr>
            <a:r>
              <a:rPr lang="en-US" i="1" dirty="0" smtClean="0"/>
              <a:t>K</a:t>
            </a:r>
            <a:r>
              <a:rPr lang="en-US" dirty="0" smtClean="0"/>
              <a:t>-truss equivalence is an </a:t>
            </a:r>
            <a:r>
              <a:rPr lang="en-US" dirty="0" smtClean="0">
                <a:solidFill>
                  <a:srgbClr val="C00000"/>
                </a:solidFill>
              </a:rPr>
              <a:t>equivalence relation </a:t>
            </a:r>
            <a:r>
              <a:rPr lang="en-US" dirty="0" smtClean="0"/>
              <a:t>upon </a:t>
            </a:r>
            <a:r>
              <a:rPr lang="en-US" i="1" dirty="0" smtClean="0"/>
              <a:t>E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dirty="0" smtClean="0"/>
              <a:t>reflex, symmetric, transitive</a:t>
            </a:r>
            <a:r>
              <a:rPr lang="en-US" b="1" i="1" dirty="0" smtClean="0"/>
              <a:t> </a:t>
            </a:r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9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417268"/>
            <a:ext cx="4318000" cy="23241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635896" y="4714342"/>
            <a:ext cx="0" cy="7002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801570" y="4581128"/>
            <a:ext cx="705030" cy="1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16016" y="4653136"/>
            <a:ext cx="1368152" cy="41132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801570" y="4714342"/>
            <a:ext cx="697182" cy="700236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41245" y="4706269"/>
            <a:ext cx="779779" cy="738955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15258" y="4714343"/>
            <a:ext cx="6524" cy="700235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22222" y="4682053"/>
            <a:ext cx="477276" cy="331123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788024" y="5157192"/>
            <a:ext cx="369139" cy="288032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95938" y="5086672"/>
            <a:ext cx="688230" cy="18691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52744" y="4451220"/>
            <a:ext cx="78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K=4</a:t>
            </a:r>
            <a:endParaRPr lang="en-US" sz="2400" b="1" i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62"/>
            <a:ext cx="9180512" cy="689621"/>
          </a:xfrm>
        </p:spPr>
        <p:txBody>
          <a:bodyPr/>
          <a:lstStyle/>
          <a:p>
            <a:r>
              <a:rPr lang="en-US" altLang="zh-CN" sz="3200" dirty="0" err="1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Equi</a:t>
            </a:r>
            <a:r>
              <a:rPr lang="en-US" altLang="zh-CN" sz="3200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-Truss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summarized graph structure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Super-nodes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represent equivalence classes defined upon </a:t>
            </a:r>
            <a:r>
              <a:rPr lang="en-US" i="1" dirty="0" smtClean="0"/>
              <a:t>k</a:t>
            </a:r>
            <a:r>
              <a:rPr lang="en-US" dirty="0" smtClean="0"/>
              <a:t>-truss equivalence</a:t>
            </a:r>
          </a:p>
          <a:p>
            <a:pPr lvl="2"/>
            <a:r>
              <a:rPr lang="en-US" dirty="0" smtClean="0"/>
              <a:t>Each super-node is a </a:t>
            </a:r>
            <a:r>
              <a:rPr lang="en-US" i="1" dirty="0" smtClean="0"/>
              <a:t>k</a:t>
            </a:r>
            <a:r>
              <a:rPr lang="en-US" dirty="0" smtClean="0"/>
              <a:t>-truss community!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Super-edges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depict triangle-connectivity between super-nodes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Index construction: time O(</a:t>
            </a:r>
            <a:r>
              <a:rPr lang="en-US" altLang="zh-CN" dirty="0" smtClean="0">
                <a:latin typeface="Garamond" panose="02020404030301010803" pitchFamily="18" charset="0"/>
              </a:rPr>
              <a:t>|</a:t>
            </a:r>
            <a:r>
              <a:rPr lang="en-US" altLang="zh-CN" dirty="0">
                <a:latin typeface="Garamond" panose="02020404030301010803" pitchFamily="18" charset="0"/>
              </a:rPr>
              <a:t>E|</a:t>
            </a:r>
            <a:r>
              <a:rPr lang="en-US" altLang="zh-CN" baseline="30000" dirty="0">
                <a:latin typeface="Garamond" panose="02020404030301010803" pitchFamily="18" charset="0"/>
              </a:rPr>
              <a:t>3/2 </a:t>
            </a:r>
            <a:r>
              <a:rPr lang="en-US" dirty="0" smtClean="0"/>
              <a:t>), </a:t>
            </a:r>
            <a:r>
              <a:rPr lang="en-US" dirty="0"/>
              <a:t>space O(</a:t>
            </a:r>
            <a:r>
              <a:rPr lang="en-US" altLang="zh-CN" dirty="0">
                <a:latin typeface="Garamond" panose="02020404030301010803" pitchFamily="18" charset="0"/>
              </a:rPr>
              <a:t>|E</a:t>
            </a:r>
            <a:r>
              <a:rPr lang="en-US" altLang="zh-CN" dirty="0" smtClean="0">
                <a:latin typeface="Garamond" panose="02020404030301010803" pitchFamily="18" charset="0"/>
              </a:rPr>
              <a:t>|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10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7" y="4226768"/>
            <a:ext cx="45085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295" y="4168681"/>
            <a:ext cx="3314700" cy="2362200"/>
          </a:xfrm>
          <a:prstGeom prst="rect">
            <a:avLst/>
          </a:prstGeom>
        </p:spPr>
      </p:pic>
      <p:sp>
        <p:nvSpPr>
          <p:cNvPr id="8" name="Delay 7"/>
          <p:cNvSpPr/>
          <p:nvPr/>
        </p:nvSpPr>
        <p:spPr>
          <a:xfrm rot="10800000">
            <a:off x="2339752" y="4691980"/>
            <a:ext cx="2232248" cy="1584176"/>
          </a:xfrm>
          <a:prstGeom prst="flowChartDelay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46359" y="5054959"/>
            <a:ext cx="576064" cy="589644"/>
          </a:xfrm>
          <a:prstGeom prst="ellipse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62"/>
            <a:ext cx="9180512" cy="689621"/>
          </a:xfrm>
        </p:spPr>
        <p:txBody>
          <a:bodyPr/>
          <a:lstStyle/>
          <a:p>
            <a:r>
              <a:rPr lang="en-US" altLang="zh-CN" sz="3200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Community Search Upon </a:t>
            </a:r>
            <a:r>
              <a:rPr lang="en-US" altLang="zh-CN" sz="3200" dirty="0" err="1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Equi</a:t>
            </a:r>
            <a:r>
              <a:rPr lang="en-US" altLang="zh-CN" sz="3200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-Truss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The overall search process is </a:t>
            </a:r>
            <a:r>
              <a:rPr lang="en-US" dirty="0" smtClean="0">
                <a:solidFill>
                  <a:srgbClr val="C00000"/>
                </a:solidFill>
              </a:rPr>
              <a:t>solely upon </a:t>
            </a:r>
            <a:r>
              <a:rPr lang="en-US" dirty="0" smtClean="0"/>
              <a:t>the index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Starting from the super-nodes containing </a:t>
            </a:r>
            <a:r>
              <a:rPr lang="en-US" i="1" dirty="0" smtClean="0"/>
              <a:t>q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BFS exploration upon </a:t>
            </a:r>
            <a:r>
              <a:rPr lang="en-US" b="1" dirty="0" err="1" smtClean="0">
                <a:solidFill>
                  <a:srgbClr val="C00000"/>
                </a:solidFill>
              </a:rPr>
              <a:t>Equi</a:t>
            </a:r>
            <a:r>
              <a:rPr lang="en-US" b="1" dirty="0" smtClean="0">
                <a:solidFill>
                  <a:srgbClr val="C00000"/>
                </a:solidFill>
              </a:rPr>
              <a:t>-truss</a:t>
            </a:r>
            <a:r>
              <a:rPr lang="en-US" dirty="0" smtClean="0"/>
              <a:t>, return all super-nodes with truss values no less than </a:t>
            </a:r>
            <a:r>
              <a:rPr lang="en-US" i="1" dirty="0" smtClean="0"/>
              <a:t>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Theoretically optimal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11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576403"/>
            <a:ext cx="3024336" cy="1992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874" y="4047455"/>
            <a:ext cx="208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q = v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4</a:t>
            </a:r>
            <a:r>
              <a:rPr lang="en-US" sz="2400" b="1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k </a:t>
            </a:r>
            <a:r>
              <a:rPr lang="en-US" sz="2400" b="1" i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= </a:t>
            </a:r>
            <a:r>
              <a:rPr lang="en-US" sz="2400" b="1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4</a:t>
            </a:r>
            <a:endParaRPr lang="en-US" sz="2400" b="1" i="1" baseline="-25000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8" y="6245165"/>
            <a:ext cx="360040" cy="353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41168"/>
            <a:ext cx="360040" cy="3536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057" y="3918322"/>
            <a:ext cx="4483413" cy="2607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39" y="5585999"/>
            <a:ext cx="360040" cy="3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1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383356" y="1313582"/>
            <a:ext cx="8509124" cy="52117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 smtClean="0">
                <a:solidFill>
                  <a:srgbClr val="85274E"/>
                </a:solidFill>
              </a:rPr>
              <a:t>Evaluation</a:t>
            </a:r>
            <a:r>
              <a:rPr lang="zh-CN" altLang="en-US" dirty="0" smtClean="0">
                <a:solidFill>
                  <a:srgbClr val="85274E"/>
                </a:solidFill>
              </a:rPr>
              <a:t> </a:t>
            </a:r>
            <a:r>
              <a:rPr lang="en-US" altLang="zh-CN" dirty="0" smtClean="0">
                <a:solidFill>
                  <a:srgbClr val="85274E"/>
                </a:solidFill>
              </a:rPr>
              <a:t>Methods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Index-free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TCP-Index (SIGMOD’14)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en-US" altLang="zh-CN" b="1" dirty="0" err="1" smtClean="0">
                <a:solidFill>
                  <a:srgbClr val="00B0F0"/>
                </a:solidFill>
              </a:rPr>
              <a:t>Equi</a:t>
            </a:r>
            <a:r>
              <a:rPr lang="en-US" altLang="zh-CN" b="1" dirty="0" smtClean="0">
                <a:solidFill>
                  <a:srgbClr val="00B0F0"/>
                </a:solidFill>
              </a:rPr>
              <a:t>-Truss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dirty="0" smtClean="0">
                <a:solidFill>
                  <a:srgbClr val="85274E"/>
                </a:solidFill>
              </a:rPr>
              <a:t>Datasets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Amazon,</a:t>
            </a:r>
            <a:r>
              <a:rPr lang="zh-CN" altLang="en-US" sz="2400" dirty="0" smtClean="0"/>
              <a:t> </a:t>
            </a:r>
            <a:r>
              <a:rPr lang="en-US" altLang="zh-CN" dirty="0" smtClean="0"/>
              <a:t>DBLP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LiveJournal, Orkut, UK-2002</a:t>
            </a:r>
            <a:endParaRPr lang="en-US" altLang="zh-CN" sz="2400" dirty="0" smtClean="0"/>
          </a:p>
          <a:p>
            <a:pPr>
              <a:lnSpc>
                <a:spcPct val="110000"/>
              </a:lnSpc>
            </a:pPr>
            <a:r>
              <a:rPr lang="en-US" altLang="zh-CN" sz="2800" dirty="0" smtClean="0">
                <a:solidFill>
                  <a:srgbClr val="85274E"/>
                </a:solidFill>
              </a:rPr>
              <a:t>Evaluation Metric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2400" dirty="0" smtClean="0"/>
              <a:t>Index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construction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cost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2400" dirty="0" smtClean="0"/>
              <a:t>Community 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12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68760"/>
            <a:ext cx="1839821" cy="218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Index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Construction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2348880"/>
            <a:ext cx="8957121" cy="2449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2420888"/>
            <a:ext cx="1224136" cy="2232248"/>
          </a:xfrm>
          <a:prstGeom prst="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56176" y="2420888"/>
            <a:ext cx="1224136" cy="2232248"/>
          </a:xfrm>
          <a:prstGeom prst="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Community 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14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37465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0" y="1325910"/>
            <a:ext cx="3632200" cy="257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208677"/>
            <a:ext cx="3325410" cy="2388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329" y="4127125"/>
            <a:ext cx="3684521" cy="2446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3887" y="6473357"/>
            <a:ext cx="224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Orkut Dataset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3789040"/>
            <a:ext cx="224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Amazon Dataset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97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40769"/>
            <a:ext cx="8496944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85274E"/>
                </a:solidFill>
              </a:rPr>
              <a:t>Problem:</a:t>
            </a:r>
            <a:r>
              <a:rPr lang="zh-CN" altLang="en-US" dirty="0" smtClean="0">
                <a:solidFill>
                  <a:srgbClr val="85274E"/>
                </a:solidFill>
              </a:rPr>
              <a:t> </a:t>
            </a:r>
            <a:r>
              <a:rPr lang="en-US" altLang="zh-CN" dirty="0" smtClean="0"/>
              <a:t>community search in large graphs</a:t>
            </a:r>
            <a:endParaRPr lang="en-US" altLang="zh-CN" dirty="0" smtClean="0">
              <a:solidFill>
                <a:srgbClr val="85274E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zh-CN" b="0" dirty="0" smtClean="0"/>
              <a:t>Modeled on </a:t>
            </a:r>
            <a:r>
              <a:rPr lang="en-US" altLang="zh-CN" b="1" i="1" dirty="0" smtClean="0">
                <a:solidFill>
                  <a:srgbClr val="00B0F0"/>
                </a:solidFill>
              </a:rPr>
              <a:t>k</a:t>
            </a:r>
            <a:r>
              <a:rPr lang="en-US" altLang="zh-CN" b="1" dirty="0" smtClean="0">
                <a:solidFill>
                  <a:srgbClr val="00B0F0"/>
                </a:solidFill>
              </a:rPr>
              <a:t>-truss communities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dirty="0" err="1" smtClean="0">
                <a:solidFill>
                  <a:srgbClr val="85274E"/>
                </a:solidFill>
              </a:rPr>
              <a:t>Equi</a:t>
            </a:r>
            <a:r>
              <a:rPr lang="en-US" altLang="zh-CN" dirty="0" smtClean="0">
                <a:solidFill>
                  <a:srgbClr val="85274E"/>
                </a:solidFill>
              </a:rPr>
              <a:t>-Truss: </a:t>
            </a:r>
            <a:r>
              <a:rPr lang="en-US" altLang="zh-CN" dirty="0" smtClean="0"/>
              <a:t>a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-truss equivalence based indexing approach</a:t>
            </a:r>
            <a:endParaRPr lang="en-US" altLang="zh-CN" dirty="0" smtClean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A novel equivalence relation: </a:t>
            </a:r>
            <a:r>
              <a:rPr lang="en-US" altLang="zh-CN" b="1" i="1" dirty="0" smtClean="0">
                <a:solidFill>
                  <a:srgbClr val="00B0F0"/>
                </a:solidFill>
              </a:rPr>
              <a:t>k</a:t>
            </a:r>
            <a:r>
              <a:rPr lang="en-US" altLang="zh-CN" b="1" dirty="0" smtClean="0">
                <a:solidFill>
                  <a:srgbClr val="00B0F0"/>
                </a:solidFill>
              </a:rPr>
              <a:t>-truss equivalence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A </a:t>
            </a:r>
            <a:r>
              <a:rPr lang="en-US" altLang="zh-CN" dirty="0" smtClean="0">
                <a:solidFill>
                  <a:srgbClr val="C00000"/>
                </a:solidFill>
              </a:rPr>
              <a:t>summarized graph </a:t>
            </a:r>
            <a:r>
              <a:rPr lang="en-US" altLang="zh-CN" dirty="0" smtClean="0"/>
              <a:t>index structure</a:t>
            </a:r>
            <a:endParaRPr lang="en-US" altLang="zh-CN" dirty="0" smtClean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Community search with </a:t>
            </a:r>
            <a:r>
              <a:rPr lang="en-US" altLang="zh-CN" dirty="0" smtClean="0">
                <a:solidFill>
                  <a:srgbClr val="C00000"/>
                </a:solidFill>
              </a:rPr>
              <a:t>theoretically optimal performance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C00000"/>
                </a:solidFill>
              </a:rPr>
              <a:t>practical efficiency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15</a:t>
            </a:fld>
            <a:r>
              <a:rPr lang="zh-CN" altLang="en-US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2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3804320"/>
            <a:ext cx="9144000" cy="171291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>
            <a:glow rad="12700">
              <a:schemeClr val="accent1">
                <a:alpha val="50000"/>
              </a:schemeClr>
            </a:glow>
            <a:outerShdw blurRad="50800" dist="762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Thank you 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Q &amp; A</a:t>
            </a:r>
            <a:endParaRPr lang="en-US" sz="3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Helvetica" pitchFamily="34" charset="0"/>
              </a:rPr>
              <a:t>Outline</a:t>
            </a:r>
            <a:endParaRPr lang="zh-CN" altLang="en-US" dirty="0" smtClean="0">
              <a:latin typeface="Helvetica" pitchFamily="34" charset="0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323529" y="1340768"/>
            <a:ext cx="8424936" cy="5040982"/>
          </a:xfrm>
        </p:spPr>
        <p:txBody>
          <a:bodyPr/>
          <a:lstStyle/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sz="3200" dirty="0" smtClean="0"/>
              <a:t>Introduction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sz="3200" dirty="0" smtClean="0"/>
              <a:t>State-of-the-art </a:t>
            </a:r>
            <a:r>
              <a:rPr lang="en-US" altLang="zh-CN" sz="3200" dirty="0" smtClean="0"/>
              <a:t>solutions</a:t>
            </a:r>
          </a:p>
          <a:p>
            <a:pPr marL="914400" lvl="1" indent="-514350">
              <a:lnSpc>
                <a:spcPct val="125000"/>
              </a:lnSpc>
            </a:pPr>
            <a:r>
              <a:rPr lang="en-US" altLang="zh-CN" dirty="0" smtClean="0"/>
              <a:t>Index-free, TCP-Index (SIGMOD’14)</a:t>
            </a:r>
            <a:endParaRPr lang="en-US" altLang="zh-CN" dirty="0" smtClean="0"/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sz="3200" dirty="0" err="1" smtClean="0">
                <a:solidFill>
                  <a:srgbClr val="C00000"/>
                </a:solidFill>
              </a:rPr>
              <a:t>Equi</a:t>
            </a:r>
            <a:r>
              <a:rPr lang="en-US" altLang="zh-CN" sz="3200" dirty="0" smtClean="0">
                <a:solidFill>
                  <a:srgbClr val="C00000"/>
                </a:solidFill>
              </a:rPr>
              <a:t>-Truss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sz="3200" dirty="0" smtClean="0"/>
              <a:t>Experiments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sz="3200" dirty="0" smtClean="0"/>
              <a:t>Conclusion</a:t>
            </a:r>
            <a:endParaRPr lang="zh-CN" altLang="en-US" sz="3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21A5A-58DD-4322-8AD2-38A1CD806BAF}" type="slidenum">
              <a:rPr lang="zh-CN" altLang="en-US"/>
              <a:pPr>
                <a:defRPr/>
              </a:pPr>
              <a:t>1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789040"/>
            <a:ext cx="2730735" cy="2372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Helvetica" pitchFamily="34" charset="0"/>
              </a:rPr>
              <a:t>Community Detection </a:t>
            </a:r>
            <a:r>
              <a:rPr lang="en-US" altLang="zh-CN" sz="2800" dirty="0" smtClean="0">
                <a:latin typeface="Helvetica" pitchFamily="34" charset="0"/>
              </a:rPr>
              <a:t>vs. Community Search</a:t>
            </a:r>
            <a:endParaRPr lang="zh-CN" altLang="en-US" sz="2800" dirty="0">
              <a:latin typeface="Helvetica" pitchFamily="34" charset="0"/>
            </a:endParaRPr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169566"/>
            <a:ext cx="8786812" cy="52117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Communities</a:t>
            </a:r>
            <a:r>
              <a:rPr lang="en-US" altLang="zh-CN" dirty="0" smtClean="0"/>
              <a:t> in graphs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 smtClean="0">
                <a:solidFill>
                  <a:srgbClr val="00B0F0"/>
                </a:solidFill>
              </a:rPr>
              <a:t>Densely</a:t>
            </a:r>
            <a:r>
              <a:rPr lang="en-US" altLang="zh-CN" dirty="0" smtClean="0">
                <a:solidFill>
                  <a:srgbClr val="00B0F0"/>
                </a:solidFill>
              </a:rPr>
              <a:t>,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00B0F0"/>
                </a:solidFill>
              </a:rPr>
              <a:t>cohesively</a:t>
            </a:r>
            <a:r>
              <a:rPr lang="en-US" altLang="zh-CN" dirty="0" smtClean="0"/>
              <a:t> knitted subgraphs revealing latent and critical structures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en-US" altLang="zh-CN" dirty="0" smtClean="0"/>
              <a:t>Community detection</a:t>
            </a:r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Discovers </a:t>
            </a:r>
            <a:r>
              <a:rPr lang="en-US" altLang="zh-CN" b="1" dirty="0" smtClean="0">
                <a:solidFill>
                  <a:srgbClr val="C00000"/>
                </a:solidFill>
              </a:rPr>
              <a:t>ALL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/>
              <a:t>communities </a:t>
            </a:r>
            <a:r>
              <a:rPr lang="en-US" altLang="zh-CN" b="1" dirty="0" smtClean="0">
                <a:solidFill>
                  <a:srgbClr val="C00000"/>
                </a:solidFill>
              </a:rPr>
              <a:t>exhaustively</a:t>
            </a:r>
            <a:r>
              <a:rPr lang="en-US" altLang="zh-CN" dirty="0" smtClean="0"/>
              <a:t> from the graph</a:t>
            </a:r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A priori, top-down</a:t>
            </a:r>
            <a:endParaRPr lang="en-US" altLang="zh-CN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altLang="zh-CN" dirty="0"/>
              <a:t>Expensive time/space </a:t>
            </a:r>
            <a:r>
              <a:rPr lang="en-US" altLang="zh-CN" dirty="0" smtClean="0"/>
              <a:t>cost, a lot of fruitless computation!</a:t>
            </a:r>
            <a:endParaRPr lang="en-US" altLang="zh-CN" dirty="0" smtClean="0">
              <a:solidFill>
                <a:srgbClr val="46004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157192"/>
            <a:ext cx="7992888" cy="1200329"/>
          </a:xfrm>
          <a:prstGeom prst="rect">
            <a:avLst/>
          </a:prstGeom>
          <a:solidFill>
            <a:srgbClr val="F2FFCD"/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Q: 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find for me </a:t>
            </a:r>
            <a:r>
              <a:rPr lang="en-US" sz="2400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all the communities 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in the Facebook graph.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A: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(after ten minutes</a:t>
            </a:r>
            <a:r>
              <a:rPr lang="mr-IN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…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) Still in progress </a:t>
            </a:r>
            <a:r>
              <a:rPr lang="mr-IN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……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sym typeface="Wingdings"/>
              </a:rPr>
              <a:t>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19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sz="2800" dirty="0" smtClean="0">
                <a:latin typeface="Helvetica" pitchFamily="34" charset="0"/>
              </a:rPr>
              <a:t>Community Detection vs. </a:t>
            </a:r>
            <a:r>
              <a:rPr lang="en-US" altLang="zh-CN" sz="2800" dirty="0" smtClean="0">
                <a:solidFill>
                  <a:srgbClr val="C00000"/>
                </a:solidFill>
                <a:latin typeface="Helvetica" pitchFamily="34" charset="0"/>
              </a:rPr>
              <a:t>Community Search</a:t>
            </a:r>
            <a:endParaRPr lang="zh-CN" altLang="en-US" sz="2800" dirty="0">
              <a:solidFill>
                <a:srgbClr val="C00000"/>
              </a:solidFill>
              <a:latin typeface="Helvetica" pitchFamily="34" charset="0"/>
            </a:endParaRPr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169566"/>
            <a:ext cx="8786812" cy="52117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Communities</a:t>
            </a:r>
            <a:r>
              <a:rPr lang="en-US" altLang="zh-CN" dirty="0" smtClean="0"/>
              <a:t> in graphs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 smtClean="0">
                <a:solidFill>
                  <a:srgbClr val="00B0F0"/>
                </a:solidFill>
              </a:rPr>
              <a:t>Densely</a:t>
            </a:r>
            <a:r>
              <a:rPr lang="en-US" altLang="zh-CN" dirty="0" smtClean="0">
                <a:solidFill>
                  <a:srgbClr val="00B0F0"/>
                </a:solidFill>
              </a:rPr>
              <a:t>,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00B0F0"/>
                </a:solidFill>
              </a:rPr>
              <a:t>cohesively</a:t>
            </a:r>
            <a:r>
              <a:rPr lang="en-US" altLang="zh-CN" dirty="0" smtClean="0"/>
              <a:t> knitted subgraphs revealing latent and critical structures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en-US" altLang="zh-CN" dirty="0" smtClean="0"/>
              <a:t>Community search</a:t>
            </a:r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Discovers </a:t>
            </a:r>
            <a:r>
              <a:rPr lang="en-US" altLang="zh-CN" b="1" dirty="0" smtClean="0">
                <a:solidFill>
                  <a:srgbClr val="C00000"/>
                </a:solidFill>
              </a:rPr>
              <a:t>ONLY </a:t>
            </a:r>
            <a:r>
              <a:rPr lang="en-US" altLang="zh-CN" dirty="0" smtClean="0"/>
              <a:t>the communities related to</a:t>
            </a:r>
            <a:r>
              <a:rPr lang="en-US" altLang="zh-CN" b="1" dirty="0" smtClean="0">
                <a:solidFill>
                  <a:srgbClr val="C00000"/>
                </a:solidFill>
              </a:rPr>
              <a:t> a given vertex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Online, bottom-up</a:t>
            </a:r>
            <a:endParaRPr lang="en-US" altLang="zh-CN" dirty="0">
              <a:solidFill>
                <a:srgbClr val="460046"/>
              </a:solidFill>
            </a:endParaRP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en-US" altLang="zh-CN" dirty="0" smtClean="0"/>
              <a:t>Opens the door to </a:t>
            </a:r>
            <a:r>
              <a:rPr lang="en-US" altLang="zh-CN" b="1" i="1" dirty="0" smtClean="0">
                <a:solidFill>
                  <a:srgbClr val="00B0F0"/>
                </a:solidFill>
              </a:rPr>
              <a:t>personalized</a:t>
            </a:r>
            <a:r>
              <a:rPr lang="en-US" altLang="zh-CN" dirty="0" smtClean="0"/>
              <a:t> </a:t>
            </a:r>
            <a:r>
              <a:rPr lang="en-US" altLang="zh-CN" b="1" i="1" dirty="0" smtClean="0">
                <a:solidFill>
                  <a:srgbClr val="00B0F0"/>
                </a:solidFill>
              </a:rPr>
              <a:t>community discovery</a:t>
            </a:r>
            <a:endParaRPr lang="en-US" altLang="zh-CN" b="1" i="1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dirty="0" smtClean="0">
              <a:solidFill>
                <a:srgbClr val="46004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157192"/>
            <a:ext cx="8424936" cy="1200329"/>
          </a:xfrm>
          <a:prstGeom prst="rect">
            <a:avLst/>
          </a:prstGeom>
          <a:solidFill>
            <a:srgbClr val="F2FFCD"/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Q: 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find the communities </a:t>
            </a:r>
            <a:r>
              <a:rPr lang="en-US" sz="2400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 am involved in 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from the Facebook graph.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A: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BINGO!</a:t>
            </a:r>
            <a:endParaRPr lang="en-US" sz="2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9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861048"/>
            <a:ext cx="4318000" cy="2324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sz="3200" i="1" dirty="0" smtClean="0">
                <a:latin typeface="Helvetica" pitchFamily="34" charset="0"/>
              </a:rPr>
              <a:t>K</a:t>
            </a:r>
            <a:r>
              <a:rPr lang="en-US" altLang="zh-CN" sz="3200" dirty="0" smtClean="0">
                <a:latin typeface="Helvetica" pitchFamily="34" charset="0"/>
              </a:rPr>
              <a:t>-Truss Communities: Motivation</a:t>
            </a:r>
            <a:endParaRPr lang="zh-CN" altLang="en-US" sz="3200" dirty="0">
              <a:latin typeface="Helvetica" pitchFamily="34" charset="0"/>
            </a:endParaRPr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169566"/>
            <a:ext cx="8786812" cy="52117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There are numerous ways to model communities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(Quasi-)Clique,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-core, </a:t>
            </a:r>
            <a:r>
              <a:rPr lang="en-US" altLang="zh-CN" i="1" dirty="0" smtClean="0"/>
              <a:t>k</a:t>
            </a:r>
            <a:r>
              <a:rPr lang="mr-IN" altLang="zh-CN" dirty="0" smtClean="0"/>
              <a:t>–</a:t>
            </a:r>
            <a:r>
              <a:rPr lang="en-US" altLang="zh-CN" dirty="0" smtClean="0"/>
              <a:t>truss,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plex</a:t>
            </a:r>
            <a:r>
              <a:rPr lang="en-US" altLang="zh-CN" dirty="0" smtClean="0"/>
              <a:t>, nucleus, </a:t>
            </a:r>
            <a:r>
              <a:rPr lang="mr-IN" altLang="zh-CN" dirty="0" smtClean="0"/>
              <a:t>……</a:t>
            </a:r>
            <a:endParaRPr lang="en-US" altLang="zh-CN" dirty="0" smtClean="0">
              <a:solidFill>
                <a:srgbClr val="460046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i="1" dirty="0" smtClean="0"/>
              <a:t>K</a:t>
            </a:r>
            <a:r>
              <a:rPr lang="en-US" altLang="zh-CN" dirty="0" smtClean="0"/>
              <a:t>-Truss (</a:t>
            </a:r>
            <a:r>
              <a:rPr lang="en-US" altLang="zh-CN" dirty="0" smtClean="0">
                <a:solidFill>
                  <a:srgbClr val="C00000"/>
                </a:solidFill>
              </a:rPr>
              <a:t>density</a:t>
            </a:r>
            <a:r>
              <a:rPr lang="en-US" altLang="zh-CN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Largest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subgraph</a:t>
            </a:r>
            <a:r>
              <a:rPr lang="en-US" altLang="zh-CN" dirty="0" smtClean="0"/>
              <a:t> with each constituent edge contained in at least </a:t>
            </a:r>
            <a:r>
              <a:rPr lang="en-US" altLang="zh-CN" b="1" i="1" dirty="0" smtClean="0">
                <a:solidFill>
                  <a:srgbClr val="00B0F0"/>
                </a:solidFill>
              </a:rPr>
              <a:t>(k-2) triangles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en-US" altLang="zh-CN" dirty="0" smtClean="0">
                <a:latin typeface="Garamond" panose="02020404030301010803" pitchFamily="18" charset="0"/>
              </a:rPr>
              <a:t>Built upon higher-order triangle motifs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en-US" altLang="zh-CN" dirty="0" smtClean="0"/>
              <a:t>Modeling </a:t>
            </a:r>
            <a:r>
              <a:rPr lang="en-US" altLang="zh-CN" b="1" dirty="0" smtClean="0">
                <a:solidFill>
                  <a:srgbClr val="C00000"/>
                </a:solidFill>
              </a:rPr>
              <a:t>multiple</a:t>
            </a:r>
            <a:r>
              <a:rPr lang="en-US" altLang="zh-CN" dirty="0" smtClean="0"/>
              <a:t>, </a:t>
            </a:r>
            <a:r>
              <a:rPr lang="en-US" altLang="zh-CN" b="1" dirty="0" smtClean="0">
                <a:solidFill>
                  <a:srgbClr val="C00000"/>
                </a:solidFill>
              </a:rPr>
              <a:t>overlapping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CN" dirty="0" smtClean="0"/>
              <a:t>communities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en-US" altLang="zh-CN" dirty="0" smtClean="0">
                <a:latin typeface="Garamond" panose="02020404030301010803" pitchFamily="18" charset="0"/>
              </a:rPr>
              <a:t>Polynomial-time tractable</a:t>
            </a:r>
          </a:p>
          <a:p>
            <a:pPr lvl="2">
              <a:lnSpc>
                <a:spcPct val="120000"/>
              </a:lnSpc>
            </a:pPr>
            <a:r>
              <a:rPr lang="en-US" altLang="zh-CN" dirty="0" smtClean="0">
                <a:latin typeface="Garamond" panose="02020404030301010803" pitchFamily="18" charset="0"/>
              </a:rPr>
              <a:t>O(|E|</a:t>
            </a:r>
            <a:r>
              <a:rPr lang="en-US" altLang="zh-CN" baseline="30000" dirty="0" smtClean="0">
                <a:latin typeface="Garamond" panose="02020404030301010803" pitchFamily="18" charset="0"/>
              </a:rPr>
              <a:t>3/2 </a:t>
            </a:r>
            <a:r>
              <a:rPr lang="en-US" altLang="zh-CN" dirty="0" smtClean="0">
                <a:latin typeface="Garamond" panose="02020404030301010803" pitchFamily="18" charset="0"/>
              </a:rPr>
              <a:t>)</a:t>
            </a:r>
            <a:endParaRPr lang="en-US" altLang="zh-CN" baseline="30000" dirty="0" smtClean="0">
              <a:latin typeface="Garamond" panose="02020404030301010803" pitchFamily="18" charset="0"/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altLang="zh-CN" sz="2400" dirty="0" smtClean="0">
              <a:solidFill>
                <a:srgbClr val="460046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16" name="Delay 15"/>
          <p:cNvSpPr/>
          <p:nvPr/>
        </p:nvSpPr>
        <p:spPr>
          <a:xfrm rot="10800000">
            <a:off x="6726290" y="4221088"/>
            <a:ext cx="2232248" cy="1584176"/>
          </a:xfrm>
          <a:prstGeom prst="flowChartDelay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28923" y="3722921"/>
            <a:ext cx="78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k=5</a:t>
            </a:r>
            <a:endParaRPr lang="en-US" sz="2400" b="1" i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676456" y="4681744"/>
            <a:ext cx="0" cy="61946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83873" y="5465461"/>
            <a:ext cx="648567" cy="146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833707" y="4653136"/>
            <a:ext cx="698733" cy="695272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03851" y="5045734"/>
            <a:ext cx="1315472" cy="41533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203851" y="4550587"/>
            <a:ext cx="1336657" cy="398892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833707" y="4633985"/>
            <a:ext cx="737850" cy="73522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61587" y="4528778"/>
            <a:ext cx="657736" cy="487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3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985220"/>
            <a:ext cx="4318000" cy="2324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sz="3200" i="1" dirty="0" smtClean="0">
                <a:latin typeface="Helvetica" pitchFamily="34" charset="0"/>
              </a:rPr>
              <a:t>K</a:t>
            </a:r>
            <a:r>
              <a:rPr lang="en-US" altLang="zh-CN" sz="3200" dirty="0" smtClean="0">
                <a:latin typeface="Helvetica" pitchFamily="34" charset="0"/>
              </a:rPr>
              <a:t>-Truss Communities: Motivation</a:t>
            </a:r>
            <a:endParaRPr lang="zh-CN" altLang="en-US" sz="3200" dirty="0">
              <a:latin typeface="Helvetica" pitchFamily="34" charset="0"/>
            </a:endParaRPr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196752"/>
            <a:ext cx="8786812" cy="52117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i="1" dirty="0" smtClean="0"/>
              <a:t>K</a:t>
            </a:r>
            <a:r>
              <a:rPr lang="en-US" altLang="zh-CN" dirty="0" smtClean="0"/>
              <a:t>-Truss community (</a:t>
            </a:r>
            <a:r>
              <a:rPr lang="en-US" altLang="zh-CN" dirty="0" smtClean="0">
                <a:solidFill>
                  <a:srgbClr val="C00000"/>
                </a:solidFill>
              </a:rPr>
              <a:t>cohesiveness</a:t>
            </a:r>
            <a:r>
              <a:rPr lang="en-US" altLang="zh-CN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Intuition: </a:t>
            </a:r>
            <a:r>
              <a:rPr lang="en-US" altLang="zh-CN" dirty="0" smtClean="0"/>
              <a:t>communities are supposed to be</a:t>
            </a:r>
            <a:r>
              <a:rPr lang="en-US" altLang="zh-CN" b="1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00B0F0"/>
                </a:solidFill>
              </a:rPr>
              <a:t>connected in a strong sense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Triangle</a:t>
            </a:r>
            <a:r>
              <a:rPr lang="en-US" altLang="zh-CN" dirty="0" smtClean="0"/>
              <a:t>-connectivity</a:t>
            </a:r>
            <a:endParaRPr lang="en-US" altLang="zh-CN" b="1" dirty="0" smtClean="0"/>
          </a:p>
          <a:p>
            <a:pPr lvl="1">
              <a:lnSpc>
                <a:spcPct val="120000"/>
              </a:lnSpc>
            </a:pPr>
            <a:r>
              <a:rPr lang="en-US" altLang="zh-CN" dirty="0" smtClean="0">
                <a:latin typeface="Garamond" panose="02020404030301010803" pitchFamily="18" charset="0"/>
              </a:rPr>
              <a:t>Any pair of edges in a community is either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in one triangle;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>
                <a:latin typeface="Garamond" panose="02020404030301010803" pitchFamily="18" charset="0"/>
              </a:rPr>
              <a:t>Or can be connected by a</a:t>
            </a:r>
            <a:r>
              <a:rPr lang="en-US" altLang="zh-CN" dirty="0" smtClean="0"/>
              <a:t> series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CN" dirty="0" smtClean="0"/>
              <a:t>of </a:t>
            </a:r>
            <a:r>
              <a:rPr lang="en-US" altLang="zh-CN" b="1" dirty="0" smtClean="0">
                <a:solidFill>
                  <a:srgbClr val="C00000"/>
                </a:solidFill>
              </a:rPr>
              <a:t>joined triangles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5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4288" y="3399383"/>
            <a:ext cx="78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k=4</a:t>
            </a:r>
            <a:endParaRPr lang="en-US" sz="2400" b="1" i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868144" y="3985220"/>
            <a:ext cx="3096344" cy="1944216"/>
          </a:xfrm>
          <a:custGeom>
            <a:avLst/>
            <a:gdLst>
              <a:gd name="connsiteX0" fmla="*/ 16042 w 4636168"/>
              <a:gd name="connsiteY0" fmla="*/ 0 h 2759242"/>
              <a:gd name="connsiteX1" fmla="*/ 4620126 w 4636168"/>
              <a:gd name="connsiteY1" fmla="*/ 48126 h 2759242"/>
              <a:gd name="connsiteX2" fmla="*/ 4636168 w 4636168"/>
              <a:gd name="connsiteY2" fmla="*/ 2759242 h 2759242"/>
              <a:gd name="connsiteX3" fmla="*/ 2326105 w 4636168"/>
              <a:gd name="connsiteY3" fmla="*/ 2759242 h 2759242"/>
              <a:gd name="connsiteX4" fmla="*/ 0 w 4636168"/>
              <a:gd name="connsiteY4" fmla="*/ 497305 h 2759242"/>
              <a:gd name="connsiteX5" fmla="*/ 16042 w 4636168"/>
              <a:gd name="connsiteY5" fmla="*/ 0 h 27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168" h="2759242">
                <a:moveTo>
                  <a:pt x="16042" y="0"/>
                </a:moveTo>
                <a:lnTo>
                  <a:pt x="4620126" y="48126"/>
                </a:lnTo>
                <a:cubicBezTo>
                  <a:pt x="4625473" y="951831"/>
                  <a:pt x="4630821" y="1855537"/>
                  <a:pt x="4636168" y="2759242"/>
                </a:cubicBezTo>
                <a:lnTo>
                  <a:pt x="2326105" y="2759242"/>
                </a:lnTo>
                <a:lnTo>
                  <a:pt x="0" y="497305"/>
                </a:lnTo>
                <a:lnTo>
                  <a:pt x="16042" y="0"/>
                </a:lnTo>
                <a:close/>
              </a:path>
            </a:pathLst>
          </a:custGeom>
          <a:solidFill>
            <a:schemeClr val="accent1">
              <a:tint val="100000"/>
              <a:shade val="100000"/>
              <a:hueMod val="100000"/>
              <a:satMod val="10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32040" y="4841898"/>
            <a:ext cx="1440160" cy="1467421"/>
          </a:xfrm>
          <a:prstGeom prst="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148064" y="5229200"/>
            <a:ext cx="0" cy="7002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84168" y="5229200"/>
            <a:ext cx="0" cy="70023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56076" y="5229200"/>
            <a:ext cx="756084" cy="730002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07130" y="5121622"/>
            <a:ext cx="705030" cy="1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65198" y="5220817"/>
            <a:ext cx="746962" cy="734193"/>
          </a:xfrm>
          <a:prstGeom prst="line">
            <a:avLst/>
          </a:prstGeom>
          <a:ln w="508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307130" y="5013176"/>
            <a:ext cx="705030" cy="1"/>
          </a:xfrm>
          <a:prstGeom prst="line">
            <a:avLst/>
          </a:prstGeom>
          <a:ln w="508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sz="3200" i="1" dirty="0" smtClean="0">
                <a:latin typeface="Helvetica" pitchFamily="34" charset="0"/>
              </a:rPr>
              <a:t>K</a:t>
            </a:r>
            <a:r>
              <a:rPr lang="en-US" altLang="zh-CN" sz="3200" dirty="0" smtClean="0">
                <a:latin typeface="Helvetica" pitchFamily="34" charset="0"/>
              </a:rPr>
              <a:t>-Truss Based Community Search</a:t>
            </a:r>
            <a:endParaRPr lang="zh-CN" altLang="en-US" sz="3200" dirty="0">
              <a:latin typeface="Helvetica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6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91500" y="2337829"/>
            <a:ext cx="78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K=5</a:t>
            </a:r>
            <a:endParaRPr lang="en-US" sz="2400" b="1" i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6157" name="Picture 6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877" y="1625969"/>
            <a:ext cx="5762443" cy="3376155"/>
          </a:xfrm>
          <a:prstGeom prst="rect">
            <a:avLst/>
          </a:prstGeom>
        </p:spPr>
      </p:pic>
      <p:sp>
        <p:nvSpPr>
          <p:cNvPr id="6154" name="Oval 6153"/>
          <p:cNvSpPr/>
          <p:nvPr/>
        </p:nvSpPr>
        <p:spPr>
          <a:xfrm>
            <a:off x="4571098" y="3201925"/>
            <a:ext cx="420180" cy="423827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elay 51"/>
          <p:cNvSpPr/>
          <p:nvPr/>
        </p:nvSpPr>
        <p:spPr>
          <a:xfrm rot="10800000">
            <a:off x="4385564" y="2409837"/>
            <a:ext cx="3066756" cy="1944216"/>
          </a:xfrm>
          <a:prstGeom prst="flowChartDelay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923938" y="1839298"/>
            <a:ext cx="78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K=4</a:t>
            </a:r>
            <a:endParaRPr lang="en-US" sz="2400" b="1" i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23938" y="1340768"/>
            <a:ext cx="78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K=3</a:t>
            </a:r>
            <a:endParaRPr lang="en-US" sz="2400" b="1" i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163" name="Freeform 6162"/>
          <p:cNvSpPr/>
          <p:nvPr/>
        </p:nvSpPr>
        <p:spPr>
          <a:xfrm>
            <a:off x="2915816" y="1802433"/>
            <a:ext cx="4824318" cy="2826698"/>
          </a:xfrm>
          <a:custGeom>
            <a:avLst/>
            <a:gdLst>
              <a:gd name="connsiteX0" fmla="*/ 16042 w 4636168"/>
              <a:gd name="connsiteY0" fmla="*/ 0 h 2759242"/>
              <a:gd name="connsiteX1" fmla="*/ 4620126 w 4636168"/>
              <a:gd name="connsiteY1" fmla="*/ 48126 h 2759242"/>
              <a:gd name="connsiteX2" fmla="*/ 4636168 w 4636168"/>
              <a:gd name="connsiteY2" fmla="*/ 2759242 h 2759242"/>
              <a:gd name="connsiteX3" fmla="*/ 2326105 w 4636168"/>
              <a:gd name="connsiteY3" fmla="*/ 2759242 h 2759242"/>
              <a:gd name="connsiteX4" fmla="*/ 0 w 4636168"/>
              <a:gd name="connsiteY4" fmla="*/ 497305 h 2759242"/>
              <a:gd name="connsiteX5" fmla="*/ 16042 w 4636168"/>
              <a:gd name="connsiteY5" fmla="*/ 0 h 27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168" h="2759242">
                <a:moveTo>
                  <a:pt x="16042" y="0"/>
                </a:moveTo>
                <a:lnTo>
                  <a:pt x="4620126" y="48126"/>
                </a:lnTo>
                <a:cubicBezTo>
                  <a:pt x="4625473" y="951831"/>
                  <a:pt x="4630821" y="1855537"/>
                  <a:pt x="4636168" y="2759242"/>
                </a:cubicBezTo>
                <a:lnTo>
                  <a:pt x="2326105" y="2759242"/>
                </a:lnTo>
                <a:lnTo>
                  <a:pt x="0" y="497305"/>
                </a:lnTo>
                <a:lnTo>
                  <a:pt x="16042" y="0"/>
                </a:lnTo>
                <a:close/>
              </a:path>
            </a:pathLst>
          </a:custGeom>
          <a:solidFill>
            <a:schemeClr val="accent1">
              <a:tint val="100000"/>
              <a:shade val="100000"/>
              <a:hueMod val="100000"/>
              <a:satMod val="10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" name="Rectangle 6163"/>
          <p:cNvSpPr/>
          <p:nvPr/>
        </p:nvSpPr>
        <p:spPr>
          <a:xfrm>
            <a:off x="1567303" y="1439657"/>
            <a:ext cx="6389073" cy="3562467"/>
          </a:xfrm>
          <a:prstGeom prst="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6904" y="1395136"/>
            <a:ext cx="12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q</a:t>
            </a:r>
            <a:r>
              <a:rPr lang="en-US" sz="2400" b="1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= v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7</a:t>
            </a:r>
            <a:endParaRPr lang="en-US" sz="2400" b="1" i="1" baseline="-25000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79512" y="5373216"/>
            <a:ext cx="8813104" cy="1080120"/>
          </a:xfrm>
          <a:solidFill>
            <a:srgbClr val="DCF100">
              <a:alpha val="32000"/>
            </a:srgbClr>
          </a:solidFill>
          <a:ln w="1905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Problem: </a:t>
            </a:r>
            <a:r>
              <a:rPr lang="en-US" b="0" dirty="0" smtClean="0">
                <a:latin typeface="Garamond" charset="0"/>
                <a:ea typeface="Garamond" charset="0"/>
                <a:cs typeface="Garamond" charset="0"/>
              </a:rPr>
              <a:t>Given a graph </a:t>
            </a:r>
            <a:r>
              <a:rPr lang="en-US" i="1" dirty="0" smtClean="0">
                <a:latin typeface="Garamond" charset="0"/>
                <a:ea typeface="Garamond" charset="0"/>
                <a:cs typeface="Garamond" charset="0"/>
              </a:rPr>
              <a:t>G</a:t>
            </a:r>
            <a:r>
              <a:rPr lang="en-US" b="0" dirty="0" smtClean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US" b="0" dirty="0">
                <a:latin typeface="Garamond" charset="0"/>
                <a:ea typeface="Garamond" charset="0"/>
                <a:cs typeface="Garamond" charset="0"/>
              </a:rPr>
              <a:t>a query </a:t>
            </a:r>
            <a:r>
              <a:rPr lang="en-US" b="0" dirty="0" smtClean="0">
                <a:latin typeface="Garamond" charset="0"/>
                <a:ea typeface="Garamond" charset="0"/>
                <a:cs typeface="Garamond" charset="0"/>
              </a:rPr>
              <a:t>vertex </a:t>
            </a:r>
            <a:r>
              <a:rPr lang="en-US" i="1" dirty="0" smtClean="0">
                <a:latin typeface="Garamond" charset="0"/>
                <a:ea typeface="Garamond" charset="0"/>
                <a:cs typeface="Garamond" charset="0"/>
              </a:rPr>
              <a:t>q</a:t>
            </a:r>
            <a:r>
              <a:rPr lang="en-US" b="0" dirty="0" smtClean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US" b="0" dirty="0">
                <a:latin typeface="Garamond" charset="0"/>
                <a:ea typeface="Garamond" charset="0"/>
                <a:cs typeface="Garamond" charset="0"/>
              </a:rPr>
              <a:t>and an </a:t>
            </a:r>
            <a:r>
              <a:rPr lang="en-US" b="0" dirty="0" smtClean="0">
                <a:latin typeface="Garamond" charset="0"/>
                <a:ea typeface="Garamond" charset="0"/>
                <a:cs typeface="Garamond" charset="0"/>
              </a:rPr>
              <a:t>integer </a:t>
            </a:r>
            <a:r>
              <a:rPr lang="en-US" i="1" dirty="0" smtClean="0">
                <a:latin typeface="Garamond" charset="0"/>
                <a:ea typeface="Garamond" charset="0"/>
                <a:cs typeface="Garamond" charset="0"/>
              </a:rPr>
              <a:t>k</a:t>
            </a:r>
            <a:r>
              <a:rPr lang="en-US" b="0" dirty="0" smtClean="0">
                <a:latin typeface="Garamond" charset="0"/>
                <a:ea typeface="Garamond" charset="0"/>
                <a:cs typeface="Garamond" charset="0"/>
              </a:rPr>
              <a:t>, find as output </a:t>
            </a:r>
            <a:r>
              <a:rPr lang="en-US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all </a:t>
            </a:r>
            <a:r>
              <a:rPr lang="en-US" i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k</a:t>
            </a:r>
            <a:r>
              <a:rPr lang="en-US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-truss communities </a:t>
            </a:r>
            <a:r>
              <a:rPr lang="en-US" b="0" dirty="0">
                <a:latin typeface="Garamond" charset="0"/>
                <a:ea typeface="Garamond" charset="0"/>
                <a:cs typeface="Garamond" charset="0"/>
              </a:rPr>
              <a:t>containing </a:t>
            </a:r>
            <a:r>
              <a:rPr lang="en-US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q</a:t>
            </a:r>
            <a:endParaRPr lang="en-US" i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52" grpId="0" animBg="1"/>
      <p:bldP spid="54" grpId="0"/>
      <p:bldP spid="54" grpId="1"/>
      <p:bldP spid="56" grpId="0"/>
      <p:bldP spid="6163" grpId="0" animBg="1"/>
      <p:bldP spid="61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Helvetica" pitchFamily="34" charset="0"/>
              </a:rPr>
              <a:t>State-of-the-art Solutions</a:t>
            </a:r>
            <a:endParaRPr lang="zh-CN" altLang="en-US" dirty="0">
              <a:latin typeface="Helvetica" pitchFamily="34" charset="0"/>
            </a:endParaRPr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169566"/>
            <a:ext cx="8786812" cy="5211762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Index-free</a:t>
            </a:r>
            <a:endParaRPr lang="en-US" altLang="zh-CN" dirty="0" smtClean="0"/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dirty="0" smtClean="0"/>
              <a:t>Starting from each incident edge of </a:t>
            </a:r>
            <a:r>
              <a:rPr lang="en-US" altLang="zh-CN" i="1" dirty="0" smtClean="0"/>
              <a:t>v</a:t>
            </a:r>
            <a:r>
              <a:rPr lang="en-US" altLang="zh-CN" dirty="0" smtClean="0"/>
              <a:t>,  perform </a:t>
            </a:r>
            <a:r>
              <a:rPr lang="en-US" altLang="zh-CN" b="1" dirty="0" smtClean="0">
                <a:solidFill>
                  <a:srgbClr val="C00000"/>
                </a:solidFill>
              </a:rPr>
              <a:t>BSF-like triangle enumeration</a:t>
            </a:r>
            <a:r>
              <a:rPr lang="en-US" altLang="zh-CN" dirty="0" smtClean="0"/>
              <a:t> upon </a:t>
            </a:r>
            <a:r>
              <a:rPr lang="en-US" altLang="zh-CN" i="1" dirty="0" smtClean="0"/>
              <a:t>G, </a:t>
            </a:r>
            <a:r>
              <a:rPr lang="en-US" altLang="zh-CN" dirty="0" smtClean="0"/>
              <a:t>and then</a:t>
            </a:r>
            <a:r>
              <a:rPr lang="en-US" altLang="zh-CN" dirty="0"/>
              <a:t> v</a:t>
            </a:r>
            <a:r>
              <a:rPr lang="en-US" altLang="zh-CN" dirty="0" smtClean="0"/>
              <a:t>alidate </a:t>
            </a:r>
            <a:r>
              <a:rPr lang="en-US" altLang="zh-CN" b="1" dirty="0" smtClean="0">
                <a:solidFill>
                  <a:srgbClr val="C00000"/>
                </a:solidFill>
              </a:rPr>
              <a:t>k-truss community properties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CN" dirty="0" smtClean="0"/>
              <a:t> Time consuming!</a:t>
            </a:r>
            <a:endParaRPr lang="en-US" altLang="zh-CN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TCP-Index (SIGMOD’14)</a:t>
            </a:r>
            <a:endParaRPr lang="en-US" altLang="zh-CN" dirty="0" smtClean="0"/>
          </a:p>
          <a:p>
            <a:pPr lvl="1"/>
            <a:r>
              <a:rPr lang="en-US" b="1" dirty="0" err="1" smtClean="0">
                <a:solidFill>
                  <a:srgbClr val="C00000"/>
                </a:solidFill>
              </a:rPr>
              <a:t>Losslessly</a:t>
            </a:r>
            <a:r>
              <a:rPr lang="en-US" b="1" dirty="0" smtClean="0">
                <a:solidFill>
                  <a:srgbClr val="C00000"/>
                </a:solidFill>
              </a:rPr>
              <a:t> compress </a:t>
            </a:r>
            <a:r>
              <a:rPr lang="en-US" b="0" dirty="0" smtClean="0"/>
              <a:t>pre-computed </a:t>
            </a:r>
            <a:r>
              <a:rPr lang="en-US" b="1" dirty="0" smtClean="0">
                <a:solidFill>
                  <a:srgbClr val="C00000"/>
                </a:solidFill>
              </a:rPr>
              <a:t>edge truss </a:t>
            </a:r>
            <a:r>
              <a:rPr lang="en-US" b="1" dirty="0">
                <a:solidFill>
                  <a:srgbClr val="C00000"/>
                </a:solidFill>
              </a:rPr>
              <a:t>values </a:t>
            </a:r>
            <a:r>
              <a:rPr lang="en-US" b="0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triangle-adjacency information</a:t>
            </a:r>
            <a:r>
              <a:rPr lang="en-US" b="0" dirty="0" smtClean="0"/>
              <a:t> into </a:t>
            </a:r>
            <a:r>
              <a:rPr lang="en-US" b="0" dirty="0"/>
              <a:t>a group of </a:t>
            </a:r>
            <a:r>
              <a:rPr lang="en-US" b="1" dirty="0">
                <a:solidFill>
                  <a:srgbClr val="00B0F0"/>
                </a:solidFill>
              </a:rPr>
              <a:t>tree-structured </a:t>
            </a:r>
            <a:r>
              <a:rPr lang="en-US" b="1" dirty="0" smtClean="0">
                <a:solidFill>
                  <a:srgbClr val="00B0F0"/>
                </a:solidFill>
              </a:rPr>
              <a:t>indexes</a:t>
            </a:r>
            <a:endParaRPr lang="en-US" altLang="zh-CN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CN" dirty="0" smtClean="0"/>
              <a:t>(1) </a:t>
            </a:r>
            <a:r>
              <a:rPr lang="en-US" altLang="zh-CN" b="1" dirty="0" smtClean="0">
                <a:solidFill>
                  <a:srgbClr val="C00000"/>
                </a:solidFill>
              </a:rPr>
              <a:t>Redundancies</a:t>
            </a:r>
            <a:r>
              <a:rPr lang="en-US" altLang="zh-CN" dirty="0" smtClean="0"/>
              <a:t> in indexes;  (2) Community search involves “decompression”, leading to </a:t>
            </a:r>
            <a:r>
              <a:rPr lang="en-US" altLang="zh-CN" b="1" dirty="0" smtClean="0">
                <a:solidFill>
                  <a:srgbClr val="C00000"/>
                </a:solidFill>
              </a:rPr>
              <a:t>repeated access to </a:t>
            </a:r>
            <a:r>
              <a:rPr lang="en-US" altLang="zh-CN" b="1" i="1" dirty="0" smtClean="0">
                <a:solidFill>
                  <a:srgbClr val="C00000"/>
                </a:solidFill>
              </a:rPr>
              <a:t>G</a:t>
            </a:r>
            <a:r>
              <a:rPr lang="en-US" altLang="zh-CN" dirty="0" smtClean="0"/>
              <a:t>; (3) </a:t>
            </a:r>
            <a:r>
              <a:rPr lang="en-US" altLang="zh-CN" b="1" dirty="0" smtClean="0">
                <a:solidFill>
                  <a:srgbClr val="C00000"/>
                </a:solidFill>
              </a:rPr>
              <a:t>Dynamic maintenance</a:t>
            </a:r>
            <a:r>
              <a:rPr lang="en-US" altLang="zh-CN" dirty="0" smtClean="0"/>
              <a:t> is complicated</a:t>
            </a:r>
          </a:p>
          <a:p>
            <a:pPr lvl="1"/>
            <a:endParaRPr lang="en-US" b="1" dirty="0" smtClean="0">
              <a:solidFill>
                <a:srgbClr val="00B0F0"/>
              </a:solidFill>
            </a:endParaRPr>
          </a:p>
          <a:p>
            <a:pPr lvl="1"/>
            <a:endParaRPr lang="en-US" b="1" dirty="0" smtClean="0">
              <a:solidFill>
                <a:srgbClr val="00B0F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7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92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62"/>
            <a:ext cx="9180512" cy="689621"/>
          </a:xfrm>
        </p:spPr>
        <p:txBody>
          <a:bodyPr/>
          <a:lstStyle/>
          <a:p>
            <a:r>
              <a:rPr lang="en-US" altLang="zh-CN" sz="3200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Our Solution: </a:t>
            </a:r>
            <a:r>
              <a:rPr lang="en-US" altLang="zh-CN" sz="3200" dirty="0" err="1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Equi</a:t>
            </a:r>
            <a:r>
              <a:rPr lang="en-US" altLang="zh-CN" sz="3200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-Truss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i="1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-truss equivalence </a:t>
            </a:r>
            <a:r>
              <a:rPr lang="en-US" dirty="0" smtClean="0"/>
              <a:t>based graph index</a:t>
            </a:r>
          </a:p>
          <a:p>
            <a:pPr lvl="1" indent="-342900">
              <a:lnSpc>
                <a:spcPct val="125000"/>
              </a:lnSpc>
            </a:pPr>
            <a:r>
              <a:rPr lang="en-US" dirty="0" smtClean="0"/>
              <a:t>Based upon a novel notion, </a:t>
            </a:r>
            <a:r>
              <a:rPr lang="en-US" b="1" i="1" dirty="0" smtClean="0">
                <a:solidFill>
                  <a:srgbClr val="00B0F0"/>
                </a:solidFill>
              </a:rPr>
              <a:t>k</a:t>
            </a:r>
            <a:r>
              <a:rPr lang="en-US" b="1" dirty="0" smtClean="0">
                <a:solidFill>
                  <a:srgbClr val="00B0F0"/>
                </a:solidFill>
              </a:rPr>
              <a:t>-truss equivalence</a:t>
            </a:r>
          </a:p>
          <a:p>
            <a:pPr lvl="1" indent="-342900">
              <a:lnSpc>
                <a:spcPct val="125000"/>
              </a:lnSpc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C00000"/>
                </a:solidFill>
              </a:rPr>
              <a:t>graph summary </a:t>
            </a:r>
            <a:r>
              <a:rPr lang="en-US" dirty="0" smtClean="0"/>
              <a:t>structure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No </a:t>
            </a:r>
            <a:r>
              <a:rPr lang="en-US" b="1" dirty="0">
                <a:solidFill>
                  <a:srgbClr val="C00000"/>
                </a:solidFill>
              </a:rPr>
              <a:t>redundancies </a:t>
            </a:r>
            <a:r>
              <a:rPr lang="en-US" dirty="0"/>
              <a:t>in the </a:t>
            </a:r>
            <a:r>
              <a:rPr lang="en-US" dirty="0" smtClean="0"/>
              <a:t>index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en-US" altLang="zh-CN" dirty="0" smtClean="0"/>
              <a:t>Community search can be performed directly upon </a:t>
            </a:r>
            <a:r>
              <a:rPr lang="en-US" altLang="zh-CN" dirty="0" err="1" smtClean="0"/>
              <a:t>Equi</a:t>
            </a:r>
            <a:r>
              <a:rPr lang="en-US" altLang="zh-CN" dirty="0" smtClean="0"/>
              <a:t>-Truss, </a:t>
            </a:r>
            <a:r>
              <a:rPr lang="en-US" altLang="zh-CN" b="1" dirty="0" smtClean="0">
                <a:solidFill>
                  <a:srgbClr val="C00000"/>
                </a:solidFill>
              </a:rPr>
              <a:t>without repeated access to </a:t>
            </a:r>
            <a:r>
              <a:rPr lang="en-US" altLang="zh-CN" b="1" i="1" dirty="0" smtClean="0">
                <a:solidFill>
                  <a:srgbClr val="C00000"/>
                </a:solidFill>
              </a:rPr>
              <a:t>G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en-US" altLang="zh-CN" dirty="0" smtClean="0"/>
              <a:t>Dynamic maintenance becomes </a:t>
            </a:r>
            <a:r>
              <a:rPr lang="en-US" altLang="zh-CN" b="1" dirty="0" smtClean="0">
                <a:solidFill>
                  <a:srgbClr val="C00000"/>
                </a:solidFill>
              </a:rPr>
              <a:t>simple</a:t>
            </a:r>
            <a:r>
              <a:rPr lang="en-US" altLang="zh-CN" dirty="0" smtClean="0"/>
              <a:t> and </a:t>
            </a:r>
            <a:r>
              <a:rPr lang="en-US" altLang="zh-CN" b="1" dirty="0" smtClean="0">
                <a:solidFill>
                  <a:srgbClr val="C00000"/>
                </a:solidFill>
              </a:rPr>
              <a:t>intuitive</a:t>
            </a:r>
            <a:endParaRPr lang="en-US" altLang="zh-CN" b="1" dirty="0">
              <a:solidFill>
                <a:srgbClr val="C00000"/>
              </a:solidFill>
            </a:endParaRPr>
          </a:p>
          <a:p>
            <a:pPr lvl="1" indent="-342900">
              <a:lnSpc>
                <a:spcPct val="125000"/>
              </a:lnSpc>
            </a:pPr>
            <a:endParaRPr lang="en-US" dirty="0" smtClean="0"/>
          </a:p>
          <a:p>
            <a:pPr lvl="1" indent="-342900">
              <a:lnSpc>
                <a:spcPct val="125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8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187624" y="5229200"/>
            <a:ext cx="6624736" cy="1080120"/>
          </a:xfrm>
          <a:prstGeom prst="rect">
            <a:avLst/>
          </a:prstGeom>
          <a:solidFill>
            <a:srgbClr val="DCF100">
              <a:alpha val="32000"/>
            </a:srgbClr>
          </a:solidFill>
          <a:ln w="1905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Equi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-Truss</a:t>
            </a:r>
            <a:r>
              <a:rPr lang="en-US" b="0" dirty="0" smtClean="0">
                <a:latin typeface="Garamond" charset="0"/>
                <a:ea typeface="Garamond" charset="0"/>
                <a:cs typeface="Garamond" charset="0"/>
              </a:rPr>
              <a:t> based community search is </a:t>
            </a:r>
            <a:r>
              <a:rPr lang="en-US" dirty="0" smtClean="0">
                <a:solidFill>
                  <a:srgbClr val="00B0F0"/>
                </a:solidFill>
                <a:latin typeface="Garamond" charset="0"/>
                <a:ea typeface="Garamond" charset="0"/>
                <a:cs typeface="Garamond" charset="0"/>
              </a:rPr>
              <a:t>theoretically optimal !</a:t>
            </a:r>
            <a:endParaRPr lang="en-US" i="1" dirty="0">
              <a:solidFill>
                <a:srgbClr val="00B0F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24769</TotalTime>
  <Words>670</Words>
  <Application>Microsoft Macintosh PowerPoint</Application>
  <PresentationFormat>On-screen Show (4:3)</PresentationFormat>
  <Paragraphs>143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Garamond</vt:lpstr>
      <vt:lpstr>Helvetica</vt:lpstr>
      <vt:lpstr>Mangal</vt:lpstr>
      <vt:lpstr>Snell Roundhand</vt:lpstr>
      <vt:lpstr>Wingdings</vt:lpstr>
      <vt:lpstr>宋体</vt:lpstr>
      <vt:lpstr>Arial</vt:lpstr>
      <vt:lpstr>Office 主题</vt:lpstr>
      <vt:lpstr>Truss-based Community Search: a Truss-equivalence Based Indexing Approach</vt:lpstr>
      <vt:lpstr>Outline</vt:lpstr>
      <vt:lpstr>Community Detection vs. Community Search</vt:lpstr>
      <vt:lpstr>Community Detection vs. Community Search</vt:lpstr>
      <vt:lpstr>K-Truss Communities: Motivation</vt:lpstr>
      <vt:lpstr>K-Truss Communities: Motivation</vt:lpstr>
      <vt:lpstr>K-Truss Based Community Search</vt:lpstr>
      <vt:lpstr>State-of-the-art Solutions</vt:lpstr>
      <vt:lpstr>Our Solution: Equi-Truss</vt:lpstr>
      <vt:lpstr>K-truss Equivalence</vt:lpstr>
      <vt:lpstr>Equi-Truss</vt:lpstr>
      <vt:lpstr>Community Search Upon Equi-Truss</vt:lpstr>
      <vt:lpstr>Experiments</vt:lpstr>
      <vt:lpstr>Index Construction Cost</vt:lpstr>
      <vt:lpstr>Community Search Performance</vt:lpstr>
      <vt:lpstr>Conclusions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DAIS@UIUC!</dc:title>
  <dc:creator>Peixiang</dc:creator>
  <cp:lastModifiedBy>Microsoft Office User</cp:lastModifiedBy>
  <cp:revision>1031</cp:revision>
  <dcterms:created xsi:type="dcterms:W3CDTF">2009-02-27T04:51:28Z</dcterms:created>
  <dcterms:modified xsi:type="dcterms:W3CDTF">2017-08-30T13:56:09Z</dcterms:modified>
</cp:coreProperties>
</file>