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91" r:id="rId4"/>
    <p:sldId id="290" r:id="rId5"/>
    <p:sldId id="260" r:id="rId6"/>
    <p:sldId id="261" r:id="rId7"/>
    <p:sldId id="296" r:id="rId8"/>
    <p:sldId id="299" r:id="rId9"/>
    <p:sldId id="265" r:id="rId10"/>
    <p:sldId id="300" r:id="rId11"/>
    <p:sldId id="301" r:id="rId12"/>
    <p:sldId id="297" r:id="rId13"/>
    <p:sldId id="266" r:id="rId14"/>
    <p:sldId id="267" r:id="rId15"/>
    <p:sldId id="293" r:id="rId16"/>
    <p:sldId id="294" r:id="rId17"/>
    <p:sldId id="295" r:id="rId18"/>
    <p:sldId id="2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/>
    <p:restoredTop sz="94712"/>
  </p:normalViewPr>
  <p:slideViewPr>
    <p:cSldViewPr snapToGrid="0">
      <p:cViewPr varScale="1">
        <p:scale>
          <a:sx n="125" d="100"/>
          <a:sy n="125" d="100"/>
        </p:scale>
        <p:origin x="176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A315DF-B12B-49FE-ABA7-211BE0FE7F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99F19B-AF69-4113-B15A-157A12D8C88E}">
      <dgm:prSet custT="1"/>
      <dgm:spPr/>
      <dgm:t>
        <a:bodyPr/>
        <a:lstStyle/>
        <a:p>
          <a:r>
            <a:rPr lang="en-US" sz="2400"/>
            <a:t>Motivation and Introduction</a:t>
          </a:r>
        </a:p>
      </dgm:t>
    </dgm:pt>
    <dgm:pt modelId="{5B7EE6C4-D004-4196-9745-2FE442D79B4B}" type="sibTrans" cxnId="{DA09AAA6-6940-4E75-93CB-EDF515EB4A24}">
      <dgm:prSet/>
      <dgm:spPr/>
      <dgm:t>
        <a:bodyPr/>
        <a:lstStyle/>
        <a:p>
          <a:endParaRPr lang="en-US"/>
        </a:p>
      </dgm:t>
    </dgm:pt>
    <dgm:pt modelId="{2BFD8094-8F63-47D2-99AE-09A1229ADC32}" type="parTrans" cxnId="{DA09AAA6-6940-4E75-93CB-EDF515EB4A24}">
      <dgm:prSet/>
      <dgm:spPr/>
      <dgm:t>
        <a:bodyPr/>
        <a:lstStyle/>
        <a:p>
          <a:endParaRPr lang="en-US"/>
        </a:p>
      </dgm:t>
    </dgm:pt>
    <dgm:pt modelId="{543383C0-9B75-43B0-A7B8-6F3B2D9CC44D}">
      <dgm:prSet custT="1"/>
      <dgm:spPr/>
      <dgm:t>
        <a:bodyPr/>
        <a:lstStyle/>
        <a:p>
          <a:r>
            <a:rPr lang="en-US" sz="2400"/>
            <a:t>Research Problem</a:t>
          </a:r>
        </a:p>
      </dgm:t>
    </dgm:pt>
    <dgm:pt modelId="{B99D995B-61A1-40C2-A1D6-AABFE325028E}" type="sibTrans" cxnId="{B08F0A8A-1449-42C7-A627-FB8E3099A5D0}">
      <dgm:prSet/>
      <dgm:spPr/>
      <dgm:t>
        <a:bodyPr/>
        <a:lstStyle/>
        <a:p>
          <a:endParaRPr lang="en-US"/>
        </a:p>
      </dgm:t>
    </dgm:pt>
    <dgm:pt modelId="{21285A2D-71AD-419D-9D33-092CBAAFE0F9}" type="parTrans" cxnId="{B08F0A8A-1449-42C7-A627-FB8E3099A5D0}">
      <dgm:prSet/>
      <dgm:spPr/>
      <dgm:t>
        <a:bodyPr/>
        <a:lstStyle/>
        <a:p>
          <a:endParaRPr lang="en-US"/>
        </a:p>
      </dgm:t>
    </dgm:pt>
    <dgm:pt modelId="{586F5C25-D783-452E-9F91-9330E902264B}">
      <dgm:prSet custT="1"/>
      <dgm:spPr/>
      <dgm:t>
        <a:bodyPr/>
        <a:lstStyle/>
        <a:p>
          <a:r>
            <a:rPr lang="en-US" sz="2400"/>
            <a:t>Related Work and Limitations</a:t>
          </a:r>
        </a:p>
      </dgm:t>
    </dgm:pt>
    <dgm:pt modelId="{32CE91CD-BB96-4FCB-8DD2-BBD608BC8B6F}" type="sibTrans" cxnId="{8F2C063F-2921-46E7-B4A7-C258B85702FC}">
      <dgm:prSet/>
      <dgm:spPr/>
      <dgm:t>
        <a:bodyPr/>
        <a:lstStyle/>
        <a:p>
          <a:endParaRPr lang="en-US"/>
        </a:p>
      </dgm:t>
    </dgm:pt>
    <dgm:pt modelId="{B76C5A3C-0C50-4DA2-85D3-915F708D2D92}" type="parTrans" cxnId="{8F2C063F-2921-46E7-B4A7-C258B85702FC}">
      <dgm:prSet/>
      <dgm:spPr/>
      <dgm:t>
        <a:bodyPr/>
        <a:lstStyle/>
        <a:p>
          <a:endParaRPr lang="en-US"/>
        </a:p>
      </dgm:t>
    </dgm:pt>
    <dgm:pt modelId="{A86F0B65-017C-4E88-BD38-BF8629E09D51}">
      <dgm:prSet custT="1"/>
      <dgm:spPr/>
      <dgm:t>
        <a:bodyPr/>
        <a:lstStyle/>
        <a:p>
          <a:r>
            <a:rPr lang="en-US" sz="2400"/>
            <a:t>Proposed Solution-</a:t>
          </a:r>
          <a:r>
            <a:rPr lang="en-US" sz="2400" err="1"/>
            <a:t>pkduck</a:t>
          </a:r>
          <a:r>
            <a:rPr lang="en-US" sz="2400"/>
            <a:t> similarity</a:t>
          </a:r>
        </a:p>
      </dgm:t>
    </dgm:pt>
    <dgm:pt modelId="{EEDFA372-6251-49D2-B41C-8D32A4BE70C0}" type="sibTrans" cxnId="{913D1D3F-915B-4B21-AC8C-FD71AC7BA1D5}">
      <dgm:prSet/>
      <dgm:spPr/>
      <dgm:t>
        <a:bodyPr/>
        <a:lstStyle/>
        <a:p>
          <a:endParaRPr lang="en-US"/>
        </a:p>
      </dgm:t>
    </dgm:pt>
    <dgm:pt modelId="{ED0B6C1F-3A6A-455F-87C3-E2B3D959B2AA}" type="parTrans" cxnId="{913D1D3F-915B-4B21-AC8C-FD71AC7BA1D5}">
      <dgm:prSet/>
      <dgm:spPr/>
      <dgm:t>
        <a:bodyPr/>
        <a:lstStyle/>
        <a:p>
          <a:endParaRPr lang="en-US"/>
        </a:p>
      </dgm:t>
    </dgm:pt>
    <dgm:pt modelId="{87403903-BE45-482E-919F-B05BB47A937D}">
      <dgm:prSet custT="1"/>
      <dgm:spPr/>
      <dgm:t>
        <a:bodyPr/>
        <a:lstStyle/>
        <a:p>
          <a:r>
            <a:rPr lang="en-US" sz="2400"/>
            <a:t>Conclusion and Futurework</a:t>
          </a:r>
        </a:p>
      </dgm:t>
    </dgm:pt>
    <dgm:pt modelId="{9F7A7B59-E7DB-4193-BBD6-B35AC30848CA}" type="sibTrans" cxnId="{B21925E9-CDA6-4FF1-A29A-35722321C885}">
      <dgm:prSet/>
      <dgm:spPr/>
      <dgm:t>
        <a:bodyPr/>
        <a:lstStyle/>
        <a:p>
          <a:endParaRPr lang="en-US"/>
        </a:p>
      </dgm:t>
    </dgm:pt>
    <dgm:pt modelId="{E67FAAD0-BAB2-4A3E-B231-E7F7361B35B4}" type="parTrans" cxnId="{B21925E9-CDA6-4FF1-A29A-35722321C885}">
      <dgm:prSet/>
      <dgm:spPr/>
      <dgm:t>
        <a:bodyPr/>
        <a:lstStyle/>
        <a:p>
          <a:endParaRPr lang="en-US"/>
        </a:p>
      </dgm:t>
    </dgm:pt>
    <dgm:pt modelId="{1C6A2F3B-8EF5-45D3-B429-0406224B6786}">
      <dgm:prSet custT="1"/>
      <dgm:spPr/>
      <dgm:t>
        <a:bodyPr/>
        <a:lstStyle/>
        <a:p>
          <a:r>
            <a:rPr lang="en-US" sz="2400"/>
            <a:t>Results</a:t>
          </a:r>
        </a:p>
      </dgm:t>
    </dgm:pt>
    <dgm:pt modelId="{285DDF36-E48F-4BB0-BAC8-4ED99BA929DF}" type="sibTrans" cxnId="{64333D78-D7C1-426F-B191-7048D9CCCCEE}">
      <dgm:prSet/>
      <dgm:spPr/>
      <dgm:t>
        <a:bodyPr/>
        <a:lstStyle/>
        <a:p>
          <a:endParaRPr lang="en-US"/>
        </a:p>
      </dgm:t>
    </dgm:pt>
    <dgm:pt modelId="{BDA97DD1-E53E-4AFC-8C98-8C4CC2FF3DBD}" type="parTrans" cxnId="{64333D78-D7C1-426F-B191-7048D9CCCCEE}">
      <dgm:prSet/>
      <dgm:spPr/>
      <dgm:t>
        <a:bodyPr/>
        <a:lstStyle/>
        <a:p>
          <a:endParaRPr lang="en-US"/>
        </a:p>
      </dgm:t>
    </dgm:pt>
    <dgm:pt modelId="{3D4C0CD2-4708-4DC7-A20A-FBDA35047E4D}">
      <dgm:prSet custT="1"/>
      <dgm:spPr/>
      <dgm:t>
        <a:bodyPr/>
        <a:lstStyle/>
        <a:p>
          <a:r>
            <a:rPr lang="en-US" sz="2400"/>
            <a:t>Filter and Verify Framework</a:t>
          </a:r>
        </a:p>
      </dgm:t>
    </dgm:pt>
    <dgm:pt modelId="{9104E5F8-5971-466E-A22D-012B6374DC37}" type="sibTrans" cxnId="{43333DAA-2EF0-4E48-88FB-82787B1ED9D4}">
      <dgm:prSet/>
      <dgm:spPr/>
      <dgm:t>
        <a:bodyPr/>
        <a:lstStyle/>
        <a:p>
          <a:endParaRPr lang="en-US"/>
        </a:p>
      </dgm:t>
    </dgm:pt>
    <dgm:pt modelId="{62DB9CF0-5AC7-491F-AE6B-B8B3AB393F40}" type="parTrans" cxnId="{43333DAA-2EF0-4E48-88FB-82787B1ED9D4}">
      <dgm:prSet/>
      <dgm:spPr/>
      <dgm:t>
        <a:bodyPr/>
        <a:lstStyle/>
        <a:p>
          <a:endParaRPr lang="en-US"/>
        </a:p>
      </dgm:t>
    </dgm:pt>
    <dgm:pt modelId="{61F1AF0E-299F-4A71-8C1C-495D282E6C8E}">
      <dgm:prSet custT="1"/>
      <dgm:spPr/>
      <dgm:t>
        <a:bodyPr/>
        <a:lstStyle/>
        <a:p>
          <a:r>
            <a:rPr lang="en-US" sz="2400"/>
            <a:t>Join Algorithm and Signature Generation</a:t>
          </a:r>
        </a:p>
      </dgm:t>
    </dgm:pt>
    <dgm:pt modelId="{B854B31B-74DB-428A-B678-FA3DAE820048}" type="sibTrans" cxnId="{E03E64E3-F564-4BD5-8BA4-203A4A870C8D}">
      <dgm:prSet/>
      <dgm:spPr/>
      <dgm:t>
        <a:bodyPr/>
        <a:lstStyle/>
        <a:p>
          <a:endParaRPr lang="en-US"/>
        </a:p>
      </dgm:t>
    </dgm:pt>
    <dgm:pt modelId="{E81B91DE-3618-4F2C-89AA-1019E040EEB0}" type="parTrans" cxnId="{E03E64E3-F564-4BD5-8BA4-203A4A870C8D}">
      <dgm:prSet/>
      <dgm:spPr/>
      <dgm:t>
        <a:bodyPr/>
        <a:lstStyle/>
        <a:p>
          <a:endParaRPr lang="en-US"/>
        </a:p>
      </dgm:t>
    </dgm:pt>
    <dgm:pt modelId="{21AEA70F-1BAA-40D8-83C4-754FD2900359}" type="pres">
      <dgm:prSet presAssocID="{45A315DF-B12B-49FE-ABA7-211BE0FE7F9B}" presName="linear" presStyleCnt="0">
        <dgm:presLayoutVars>
          <dgm:animLvl val="lvl"/>
          <dgm:resizeHandles val="exact"/>
        </dgm:presLayoutVars>
      </dgm:prSet>
      <dgm:spPr/>
    </dgm:pt>
    <dgm:pt modelId="{3D427DCF-33AA-4E4C-B090-79897A7F1AE9}" type="pres">
      <dgm:prSet presAssocID="{1099F19B-AF69-4113-B15A-157A12D8C88E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393E68E7-0F60-4AF6-9857-954BBB38A954}" type="pres">
      <dgm:prSet presAssocID="{5B7EE6C4-D004-4196-9745-2FE442D79B4B}" presName="spacer" presStyleCnt="0"/>
      <dgm:spPr/>
    </dgm:pt>
    <dgm:pt modelId="{48013559-1FD9-4F8D-926D-CF30A7F6BDC7}" type="pres">
      <dgm:prSet presAssocID="{543383C0-9B75-43B0-A7B8-6F3B2D9CC44D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4DA3D91C-A07E-44E3-B5F4-C3263B3A75D5}" type="pres">
      <dgm:prSet presAssocID="{B99D995B-61A1-40C2-A1D6-AABFE325028E}" presName="spacer" presStyleCnt="0"/>
      <dgm:spPr/>
    </dgm:pt>
    <dgm:pt modelId="{3B81990D-9EA8-4006-A8D4-B95C00078BEF}" type="pres">
      <dgm:prSet presAssocID="{586F5C25-D783-452E-9F91-9330E902264B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E542727B-A7B6-433B-97CD-B1A3AE5AE680}" type="pres">
      <dgm:prSet presAssocID="{32CE91CD-BB96-4FCB-8DD2-BBD608BC8B6F}" presName="spacer" presStyleCnt="0"/>
      <dgm:spPr/>
    </dgm:pt>
    <dgm:pt modelId="{F1801966-A828-4503-A58F-A3AC6C69082C}" type="pres">
      <dgm:prSet presAssocID="{A86F0B65-017C-4E88-BD38-BF8629E09D51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49067BAC-6388-43AE-B2FF-475059C5ECE3}" type="pres">
      <dgm:prSet presAssocID="{EEDFA372-6251-49D2-B41C-8D32A4BE70C0}" presName="spacer" presStyleCnt="0"/>
      <dgm:spPr/>
    </dgm:pt>
    <dgm:pt modelId="{45794B1E-EB2B-4C3A-BE3D-468ADD9A0CD0}" type="pres">
      <dgm:prSet presAssocID="{61F1AF0E-299F-4A71-8C1C-495D282E6C8E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B43B9A5C-E12C-4E63-9E13-17D214F8230F}" type="pres">
      <dgm:prSet presAssocID="{B854B31B-74DB-428A-B678-FA3DAE820048}" presName="spacer" presStyleCnt="0"/>
      <dgm:spPr/>
    </dgm:pt>
    <dgm:pt modelId="{B0026D49-2768-4621-B3A9-88A06EB0B54A}" type="pres">
      <dgm:prSet presAssocID="{3D4C0CD2-4708-4DC7-A20A-FBDA35047E4D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D98613A6-07B0-4DC1-8DF9-93D2D2C63D68}" type="pres">
      <dgm:prSet presAssocID="{9104E5F8-5971-466E-A22D-012B6374DC37}" presName="spacer" presStyleCnt="0"/>
      <dgm:spPr/>
    </dgm:pt>
    <dgm:pt modelId="{47CC94F7-890B-4A1E-B87B-667F8FC01C95}" type="pres">
      <dgm:prSet presAssocID="{1C6A2F3B-8EF5-45D3-B429-0406224B6786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A60B8C01-89F5-4C6E-9862-24DA6D2D0666}" type="pres">
      <dgm:prSet presAssocID="{285DDF36-E48F-4BB0-BAC8-4ED99BA929DF}" presName="spacer" presStyleCnt="0"/>
      <dgm:spPr/>
    </dgm:pt>
    <dgm:pt modelId="{00EE5FDB-BFFB-456A-BC78-778E86675419}" type="pres">
      <dgm:prSet presAssocID="{87403903-BE45-482E-919F-B05BB47A937D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06EF1D0B-76D1-4D50-A7EB-65589EB9C47E}" type="presOf" srcId="{61F1AF0E-299F-4A71-8C1C-495D282E6C8E}" destId="{45794B1E-EB2B-4C3A-BE3D-468ADD9A0CD0}" srcOrd="0" destOrd="0" presId="urn:microsoft.com/office/officeart/2005/8/layout/vList2"/>
    <dgm:cxn modelId="{3C33DD1F-F351-456D-A7CF-D8497D89DA75}" type="presOf" srcId="{3D4C0CD2-4708-4DC7-A20A-FBDA35047E4D}" destId="{B0026D49-2768-4621-B3A9-88A06EB0B54A}" srcOrd="0" destOrd="0" presId="urn:microsoft.com/office/officeart/2005/8/layout/vList2"/>
    <dgm:cxn modelId="{8F2C063F-2921-46E7-B4A7-C258B85702FC}" srcId="{45A315DF-B12B-49FE-ABA7-211BE0FE7F9B}" destId="{586F5C25-D783-452E-9F91-9330E902264B}" srcOrd="2" destOrd="0" parTransId="{B76C5A3C-0C50-4DA2-85D3-915F708D2D92}" sibTransId="{32CE91CD-BB96-4FCB-8DD2-BBD608BC8B6F}"/>
    <dgm:cxn modelId="{913D1D3F-915B-4B21-AC8C-FD71AC7BA1D5}" srcId="{45A315DF-B12B-49FE-ABA7-211BE0FE7F9B}" destId="{A86F0B65-017C-4E88-BD38-BF8629E09D51}" srcOrd="3" destOrd="0" parTransId="{ED0B6C1F-3A6A-455F-87C3-E2B3D959B2AA}" sibTransId="{EEDFA372-6251-49D2-B41C-8D32A4BE70C0}"/>
    <dgm:cxn modelId="{9772824D-0D6F-4B21-9FA3-5AD055C51239}" type="presOf" srcId="{586F5C25-D783-452E-9F91-9330E902264B}" destId="{3B81990D-9EA8-4006-A8D4-B95C00078BEF}" srcOrd="0" destOrd="0" presId="urn:microsoft.com/office/officeart/2005/8/layout/vList2"/>
    <dgm:cxn modelId="{AD8BF95F-E316-42BF-8B09-C6CECEA4B4D7}" type="presOf" srcId="{45A315DF-B12B-49FE-ABA7-211BE0FE7F9B}" destId="{21AEA70F-1BAA-40D8-83C4-754FD2900359}" srcOrd="0" destOrd="0" presId="urn:microsoft.com/office/officeart/2005/8/layout/vList2"/>
    <dgm:cxn modelId="{64333D78-D7C1-426F-B191-7048D9CCCCEE}" srcId="{45A315DF-B12B-49FE-ABA7-211BE0FE7F9B}" destId="{1C6A2F3B-8EF5-45D3-B429-0406224B6786}" srcOrd="6" destOrd="0" parTransId="{BDA97DD1-E53E-4AFC-8C98-8C4CC2FF3DBD}" sibTransId="{285DDF36-E48F-4BB0-BAC8-4ED99BA929DF}"/>
    <dgm:cxn modelId="{DCAC2283-A372-4617-B250-76B8C1F0FF67}" type="presOf" srcId="{A86F0B65-017C-4E88-BD38-BF8629E09D51}" destId="{F1801966-A828-4503-A58F-A3AC6C69082C}" srcOrd="0" destOrd="0" presId="urn:microsoft.com/office/officeart/2005/8/layout/vList2"/>
    <dgm:cxn modelId="{B08F0A8A-1449-42C7-A627-FB8E3099A5D0}" srcId="{45A315DF-B12B-49FE-ABA7-211BE0FE7F9B}" destId="{543383C0-9B75-43B0-A7B8-6F3B2D9CC44D}" srcOrd="1" destOrd="0" parTransId="{21285A2D-71AD-419D-9D33-092CBAAFE0F9}" sibTransId="{B99D995B-61A1-40C2-A1D6-AABFE325028E}"/>
    <dgm:cxn modelId="{62C9688C-3FE1-4F55-BB03-38670F8A3A8F}" type="presOf" srcId="{1C6A2F3B-8EF5-45D3-B429-0406224B6786}" destId="{47CC94F7-890B-4A1E-B87B-667F8FC01C95}" srcOrd="0" destOrd="0" presId="urn:microsoft.com/office/officeart/2005/8/layout/vList2"/>
    <dgm:cxn modelId="{ED3B5898-6AAB-48D6-83F6-A28024484C4C}" type="presOf" srcId="{1099F19B-AF69-4113-B15A-157A12D8C88E}" destId="{3D427DCF-33AA-4E4C-B090-79897A7F1AE9}" srcOrd="0" destOrd="0" presId="urn:microsoft.com/office/officeart/2005/8/layout/vList2"/>
    <dgm:cxn modelId="{DA09AAA6-6940-4E75-93CB-EDF515EB4A24}" srcId="{45A315DF-B12B-49FE-ABA7-211BE0FE7F9B}" destId="{1099F19B-AF69-4113-B15A-157A12D8C88E}" srcOrd="0" destOrd="0" parTransId="{2BFD8094-8F63-47D2-99AE-09A1229ADC32}" sibTransId="{5B7EE6C4-D004-4196-9745-2FE442D79B4B}"/>
    <dgm:cxn modelId="{43333DAA-2EF0-4E48-88FB-82787B1ED9D4}" srcId="{45A315DF-B12B-49FE-ABA7-211BE0FE7F9B}" destId="{3D4C0CD2-4708-4DC7-A20A-FBDA35047E4D}" srcOrd="5" destOrd="0" parTransId="{62DB9CF0-5AC7-491F-AE6B-B8B3AB393F40}" sibTransId="{9104E5F8-5971-466E-A22D-012B6374DC37}"/>
    <dgm:cxn modelId="{87341CBA-8E03-4A7E-8365-7054F6F9B8B8}" type="presOf" srcId="{87403903-BE45-482E-919F-B05BB47A937D}" destId="{00EE5FDB-BFFB-456A-BC78-778E86675419}" srcOrd="0" destOrd="0" presId="urn:microsoft.com/office/officeart/2005/8/layout/vList2"/>
    <dgm:cxn modelId="{5C716FD5-7063-4AFB-972A-3570E0400C74}" type="presOf" srcId="{543383C0-9B75-43B0-A7B8-6F3B2D9CC44D}" destId="{48013559-1FD9-4F8D-926D-CF30A7F6BDC7}" srcOrd="0" destOrd="0" presId="urn:microsoft.com/office/officeart/2005/8/layout/vList2"/>
    <dgm:cxn modelId="{E03E64E3-F564-4BD5-8BA4-203A4A870C8D}" srcId="{45A315DF-B12B-49FE-ABA7-211BE0FE7F9B}" destId="{61F1AF0E-299F-4A71-8C1C-495D282E6C8E}" srcOrd="4" destOrd="0" parTransId="{E81B91DE-3618-4F2C-89AA-1019E040EEB0}" sibTransId="{B854B31B-74DB-428A-B678-FA3DAE820048}"/>
    <dgm:cxn modelId="{B21925E9-CDA6-4FF1-A29A-35722321C885}" srcId="{45A315DF-B12B-49FE-ABA7-211BE0FE7F9B}" destId="{87403903-BE45-482E-919F-B05BB47A937D}" srcOrd="7" destOrd="0" parTransId="{E67FAAD0-BAB2-4A3E-B231-E7F7361B35B4}" sibTransId="{9F7A7B59-E7DB-4193-BBD6-B35AC30848CA}"/>
    <dgm:cxn modelId="{A823AB68-9420-4622-9BA0-FA1AD2762009}" type="presParOf" srcId="{21AEA70F-1BAA-40D8-83C4-754FD2900359}" destId="{3D427DCF-33AA-4E4C-B090-79897A7F1AE9}" srcOrd="0" destOrd="0" presId="urn:microsoft.com/office/officeart/2005/8/layout/vList2"/>
    <dgm:cxn modelId="{512525C9-3253-43C7-B4FF-CD408162600A}" type="presParOf" srcId="{21AEA70F-1BAA-40D8-83C4-754FD2900359}" destId="{393E68E7-0F60-4AF6-9857-954BBB38A954}" srcOrd="1" destOrd="0" presId="urn:microsoft.com/office/officeart/2005/8/layout/vList2"/>
    <dgm:cxn modelId="{ACFF5C16-B47E-46C5-BB2D-D4471C5B8181}" type="presParOf" srcId="{21AEA70F-1BAA-40D8-83C4-754FD2900359}" destId="{48013559-1FD9-4F8D-926D-CF30A7F6BDC7}" srcOrd="2" destOrd="0" presId="urn:microsoft.com/office/officeart/2005/8/layout/vList2"/>
    <dgm:cxn modelId="{8549E2C3-A6D1-4DB0-B941-7459FFDDA1B3}" type="presParOf" srcId="{21AEA70F-1BAA-40D8-83C4-754FD2900359}" destId="{4DA3D91C-A07E-44E3-B5F4-C3263B3A75D5}" srcOrd="3" destOrd="0" presId="urn:microsoft.com/office/officeart/2005/8/layout/vList2"/>
    <dgm:cxn modelId="{73AC00E5-ED70-4638-A9F7-9B6A39566D9E}" type="presParOf" srcId="{21AEA70F-1BAA-40D8-83C4-754FD2900359}" destId="{3B81990D-9EA8-4006-A8D4-B95C00078BEF}" srcOrd="4" destOrd="0" presId="urn:microsoft.com/office/officeart/2005/8/layout/vList2"/>
    <dgm:cxn modelId="{B2779272-D167-4AFA-AC04-BB18FAA54314}" type="presParOf" srcId="{21AEA70F-1BAA-40D8-83C4-754FD2900359}" destId="{E542727B-A7B6-433B-97CD-B1A3AE5AE680}" srcOrd="5" destOrd="0" presId="urn:microsoft.com/office/officeart/2005/8/layout/vList2"/>
    <dgm:cxn modelId="{EF996D57-4112-45F1-86D5-094884C3B589}" type="presParOf" srcId="{21AEA70F-1BAA-40D8-83C4-754FD2900359}" destId="{F1801966-A828-4503-A58F-A3AC6C69082C}" srcOrd="6" destOrd="0" presId="urn:microsoft.com/office/officeart/2005/8/layout/vList2"/>
    <dgm:cxn modelId="{ADF86B73-16B9-48A1-B0B5-00FF6D78C9D6}" type="presParOf" srcId="{21AEA70F-1BAA-40D8-83C4-754FD2900359}" destId="{49067BAC-6388-43AE-B2FF-475059C5ECE3}" srcOrd="7" destOrd="0" presId="urn:microsoft.com/office/officeart/2005/8/layout/vList2"/>
    <dgm:cxn modelId="{08838470-259F-4F5D-B857-6375BE9261D8}" type="presParOf" srcId="{21AEA70F-1BAA-40D8-83C4-754FD2900359}" destId="{45794B1E-EB2B-4C3A-BE3D-468ADD9A0CD0}" srcOrd="8" destOrd="0" presId="urn:microsoft.com/office/officeart/2005/8/layout/vList2"/>
    <dgm:cxn modelId="{0A6B70C1-CBED-433D-AF7A-2DC6C012BD4F}" type="presParOf" srcId="{21AEA70F-1BAA-40D8-83C4-754FD2900359}" destId="{B43B9A5C-E12C-4E63-9E13-17D214F8230F}" srcOrd="9" destOrd="0" presId="urn:microsoft.com/office/officeart/2005/8/layout/vList2"/>
    <dgm:cxn modelId="{27726C4D-769D-4E40-80B4-74A837DBF1D3}" type="presParOf" srcId="{21AEA70F-1BAA-40D8-83C4-754FD2900359}" destId="{B0026D49-2768-4621-B3A9-88A06EB0B54A}" srcOrd="10" destOrd="0" presId="urn:microsoft.com/office/officeart/2005/8/layout/vList2"/>
    <dgm:cxn modelId="{25024E69-CB66-4C22-8CF7-05A5F2EAEBE0}" type="presParOf" srcId="{21AEA70F-1BAA-40D8-83C4-754FD2900359}" destId="{D98613A6-07B0-4DC1-8DF9-93D2D2C63D68}" srcOrd="11" destOrd="0" presId="urn:microsoft.com/office/officeart/2005/8/layout/vList2"/>
    <dgm:cxn modelId="{28AC7C6F-77A1-4A41-B266-3E8AD2127723}" type="presParOf" srcId="{21AEA70F-1BAA-40D8-83C4-754FD2900359}" destId="{47CC94F7-890B-4A1E-B87B-667F8FC01C95}" srcOrd="12" destOrd="0" presId="urn:microsoft.com/office/officeart/2005/8/layout/vList2"/>
    <dgm:cxn modelId="{8A0A86A1-CC2C-45EC-BB15-919374606DE7}" type="presParOf" srcId="{21AEA70F-1BAA-40D8-83C4-754FD2900359}" destId="{A60B8C01-89F5-4C6E-9862-24DA6D2D0666}" srcOrd="13" destOrd="0" presId="urn:microsoft.com/office/officeart/2005/8/layout/vList2"/>
    <dgm:cxn modelId="{4058F312-B7C5-4BA3-BC15-E224A4E3D321}" type="presParOf" srcId="{21AEA70F-1BAA-40D8-83C4-754FD2900359}" destId="{00EE5FDB-BFFB-456A-BC78-778E8667541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427DCF-33AA-4E4C-B090-79897A7F1AE9}">
      <dsp:nvSpPr>
        <dsp:cNvPr id="0" name=""/>
        <dsp:cNvSpPr/>
      </dsp:nvSpPr>
      <dsp:spPr>
        <a:xfrm>
          <a:off x="0" y="133"/>
          <a:ext cx="10927829" cy="513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Motivation and Introduction</a:t>
          </a:r>
        </a:p>
      </dsp:txBody>
      <dsp:txXfrm>
        <a:off x="25043" y="25176"/>
        <a:ext cx="10877743" cy="462931"/>
      </dsp:txXfrm>
    </dsp:sp>
    <dsp:sp modelId="{48013559-1FD9-4F8D-926D-CF30A7F6BDC7}">
      <dsp:nvSpPr>
        <dsp:cNvPr id="0" name=""/>
        <dsp:cNvSpPr/>
      </dsp:nvSpPr>
      <dsp:spPr>
        <a:xfrm>
          <a:off x="0" y="525779"/>
          <a:ext cx="10927829" cy="513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Research Problem</a:t>
          </a:r>
        </a:p>
      </dsp:txBody>
      <dsp:txXfrm>
        <a:off x="25043" y="550822"/>
        <a:ext cx="10877743" cy="462931"/>
      </dsp:txXfrm>
    </dsp:sp>
    <dsp:sp modelId="{3B81990D-9EA8-4006-A8D4-B95C00078BEF}">
      <dsp:nvSpPr>
        <dsp:cNvPr id="0" name=""/>
        <dsp:cNvSpPr/>
      </dsp:nvSpPr>
      <dsp:spPr>
        <a:xfrm>
          <a:off x="0" y="1051425"/>
          <a:ext cx="10927829" cy="513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Related Work and Limitations</a:t>
          </a:r>
        </a:p>
      </dsp:txBody>
      <dsp:txXfrm>
        <a:off x="25043" y="1076468"/>
        <a:ext cx="10877743" cy="462931"/>
      </dsp:txXfrm>
    </dsp:sp>
    <dsp:sp modelId="{F1801966-A828-4503-A58F-A3AC6C69082C}">
      <dsp:nvSpPr>
        <dsp:cNvPr id="0" name=""/>
        <dsp:cNvSpPr/>
      </dsp:nvSpPr>
      <dsp:spPr>
        <a:xfrm>
          <a:off x="0" y="1577070"/>
          <a:ext cx="10927829" cy="513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Proposed Solution-</a:t>
          </a:r>
          <a:r>
            <a:rPr lang="en-US" sz="2400" kern="1200" err="1"/>
            <a:t>pkduck</a:t>
          </a:r>
          <a:r>
            <a:rPr lang="en-US" sz="2400" kern="1200"/>
            <a:t> similarity</a:t>
          </a:r>
        </a:p>
      </dsp:txBody>
      <dsp:txXfrm>
        <a:off x="25043" y="1602113"/>
        <a:ext cx="10877743" cy="462931"/>
      </dsp:txXfrm>
    </dsp:sp>
    <dsp:sp modelId="{45794B1E-EB2B-4C3A-BE3D-468ADD9A0CD0}">
      <dsp:nvSpPr>
        <dsp:cNvPr id="0" name=""/>
        <dsp:cNvSpPr/>
      </dsp:nvSpPr>
      <dsp:spPr>
        <a:xfrm>
          <a:off x="0" y="2102716"/>
          <a:ext cx="10927829" cy="513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Join Algorithm and Signature Generation</a:t>
          </a:r>
        </a:p>
      </dsp:txBody>
      <dsp:txXfrm>
        <a:off x="25043" y="2127759"/>
        <a:ext cx="10877743" cy="462931"/>
      </dsp:txXfrm>
    </dsp:sp>
    <dsp:sp modelId="{B0026D49-2768-4621-B3A9-88A06EB0B54A}">
      <dsp:nvSpPr>
        <dsp:cNvPr id="0" name=""/>
        <dsp:cNvSpPr/>
      </dsp:nvSpPr>
      <dsp:spPr>
        <a:xfrm>
          <a:off x="0" y="2628362"/>
          <a:ext cx="10927829" cy="513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Filter and Verify Framework</a:t>
          </a:r>
        </a:p>
      </dsp:txBody>
      <dsp:txXfrm>
        <a:off x="25043" y="2653405"/>
        <a:ext cx="10877743" cy="462931"/>
      </dsp:txXfrm>
    </dsp:sp>
    <dsp:sp modelId="{47CC94F7-890B-4A1E-B87B-667F8FC01C95}">
      <dsp:nvSpPr>
        <dsp:cNvPr id="0" name=""/>
        <dsp:cNvSpPr/>
      </dsp:nvSpPr>
      <dsp:spPr>
        <a:xfrm>
          <a:off x="0" y="3154007"/>
          <a:ext cx="10927829" cy="513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Results</a:t>
          </a:r>
        </a:p>
      </dsp:txBody>
      <dsp:txXfrm>
        <a:off x="25043" y="3179050"/>
        <a:ext cx="10877743" cy="462931"/>
      </dsp:txXfrm>
    </dsp:sp>
    <dsp:sp modelId="{00EE5FDB-BFFB-456A-BC78-778E86675419}">
      <dsp:nvSpPr>
        <dsp:cNvPr id="0" name=""/>
        <dsp:cNvSpPr/>
      </dsp:nvSpPr>
      <dsp:spPr>
        <a:xfrm>
          <a:off x="0" y="3679653"/>
          <a:ext cx="10927829" cy="513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Conclusion and Futurework</a:t>
          </a:r>
        </a:p>
      </dsp:txBody>
      <dsp:txXfrm>
        <a:off x="25043" y="3704696"/>
        <a:ext cx="10877743" cy="462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D8A14-226D-44C3-AEFC-4EE559B4EF02}" type="datetimeFigureOut">
              <a:rPr lang="en-US" smtClean="0"/>
              <a:t>4/17/25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31A2D-441D-47E9-8104-9D1B47A99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0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14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75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44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61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9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63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79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92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26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84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1F2FA-C4FF-85CF-3A7F-482871059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04F8F7-971A-69B3-C5D0-AC32C880A6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78DA52-B88E-5CC1-3F8F-60448AC9F9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9B79D-046C-7139-A6F3-4D67E9C930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46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31A2D-441D-47E9-8104-9D1B47A9930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8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01987-E07E-8A82-F5B4-E27B757CD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06E5F8-0C20-E71B-10B8-2F42D47864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B9FB5-3A00-7F91-BDB1-FAB236DF3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2C08-C172-451C-80FC-FDE98D75C412}" type="datetime1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FF024-F72C-23FF-D449-A207E01EB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D7EF4-127A-9C5D-39E6-5E41C1924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6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AA586-4E91-8CD5-F496-2B1AB1E07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BAB81D-1FCA-5993-84D3-D023A3032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A89F6-9CB2-07C8-FDD9-C1C69B06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3199-6198-4042-99D8-16F0D0E2BDDF}" type="datetime1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7B84E-68BE-45AB-2210-76B688A9D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7213A-47A5-9E65-D857-22ED26C87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2BFC1-EC30-9065-90F0-4B2DFE7BA1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3EEA8C-7814-61ED-9595-AA8573955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8E3E3-5301-E12A-1F06-691E7B860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017-91A1-40E8-9ED7-F9C88DACB41B}" type="datetime1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95A9D-982E-67CE-63EA-558C421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B25D7-C263-AE05-E6EB-327567EBD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6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8451C-1F2A-E953-40DA-C589308DB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2B3BC-146F-7665-2BDB-17B2E1AD8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3326D-0A8F-AA3E-0EC6-2FE12B4D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F813-1A6F-4740-8342-33B78F6C46D0}" type="datetime1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441E6-557F-168A-9A8F-457F7E82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EB2B1-2DEC-FEBD-304E-742623F1B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5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FA67-66C0-DECC-6416-CB13CDC58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F70180-FC84-D80D-C557-0F32FDE53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F27A6-590C-F025-2850-B2750CABC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F6F8-FF35-425C-9F2E-6EC25DFEE5B9}" type="datetime1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3A6F9-CDEA-65AF-51E3-1C795DD3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F234D-8090-4FFB-A765-5CD3916A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5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0BC3-3255-84EB-B52A-DA3034B7A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A8194-6AA6-A525-73CA-BB7C38919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D16D7-8427-0B2C-AD1F-0D105FAA3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649D9-9946-B10D-9C80-C78190DAE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8C99-CD83-4442-9C9E-16DBD7C1B96D}" type="datetime1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DC6934-E86C-C22A-1F7E-29A3F4869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2F94D-DDF2-9F90-FE4A-3CF97FA9B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75048-F65C-8923-5A38-B50D63948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C9BB2-29F8-B4B5-54B3-E8323EF67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ED7A87-4584-605D-6B07-6E008B5055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5576CF-894F-D48E-ACFE-CE6C0DC48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0B1C4F-0792-B0C5-B6FD-0B1BD68AA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0FF879-0D12-5A7D-EC63-46D3CA22F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FD7-0BD9-4CFE-B635-69D80E2BA7CA}" type="datetime1">
              <a:rPr lang="en-US" smtClean="0"/>
              <a:t>4/17/25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BBE0B9-E4C5-96B6-02C8-E7081371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3143B3-FFE7-A06E-D643-AFD85BBD9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8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E3CE4-2DC7-FE2F-35EB-B846808EE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274A81-5395-A148-5D2B-7803891C3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10A7F-1C98-4848-BF0C-69BFFECAF55F}" type="datetime1">
              <a:rPr lang="en-US" smtClean="0"/>
              <a:t>4/17/25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FA2827-9569-190E-11CD-66B0D58A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B3C2F1-AAA5-80C0-EA28-6F3370B91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E59E44-151E-547F-E84D-00E0162E4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FCAC-E030-4918-A7E1-466E003AFD59}" type="datetime1">
              <a:rPr lang="en-US" smtClean="0"/>
              <a:t>4/17/25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415DA4-E242-065C-4F3E-E1700113D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3DADBF-1369-5148-2A1C-F5634CBE6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8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890B3-A567-3A57-0A3E-1D3ABC8D8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90253-8B0E-2FBF-6812-5294D1D7A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3DFB2-E8F0-5A56-1F13-67E6DACD9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9A688-80B5-1F78-D621-DA71D395B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B8F6-3BA6-4887-97A1-534715102FA8}" type="datetime1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EDBC9-A5AE-5136-604E-7C49BA58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6F7BC-9271-8E6E-DF43-7F69BE642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8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86771-FFB6-8F31-55F5-A6DAD33F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7670F6-EDC1-C634-638B-B647850523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5DE63C-232C-35EF-4E7E-91349F61A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177E7-5BBB-F46F-D7BB-5BDC3E01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B22A-A29C-4A46-855B-E20255237221}" type="datetime1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396D2-A414-D78E-825B-925AC8F0B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B32053-D4C2-4D6A-BDF1-3146AEE89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4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8E7F94-B239-3D2D-869B-A93B2BC74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012FA1-2166-A35A-B2CA-18C1A1161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2C331-2089-6B0F-763C-1283A2F3DE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80131C-D6CF-4D03-BB8A-6F3749913D9E}" type="datetime1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B4A5E-D0E4-CFCB-C80B-5AE10FBA1F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D9257-3CCA-0230-9DB9-8B0E17F45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8EA814-AE5D-4D64-B9E2-4DE21FC0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9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87D537-8E8C-9F83-65F4-8D870D717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Approximate String Joins with Abbreviations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F0691-1A92-EC99-A137-53BA345FB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Wenbo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Tao, Dong Deng, Michael Stonebraker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Publication: PVLDB 2017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Team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Sanath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Chigurumamidi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(Sc23z), Krishna Shashank Yadav(ky23b),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SaiKiran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Bhoomreddy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(sb23bt)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9586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F230325-73A7-699F-EA4B-41D04CD14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6D10DBF-EAE0-906D-4E74-9F068F95B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BD6A65-B484-61D5-5629-29D80B561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BD5ACD6-801A-F156-FCBF-98782E25E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FCF63ED-4682-FF95-2BAF-7D3EFB833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DBD991F-71DF-EA68-22AB-E187DCF57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0608D1-A7D2-044B-4857-E3DACEA20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72F649C-CC90-7A28-B9F4-12A7E084A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Filtering with signatures (Naïve Signature Generation)</a:t>
            </a:r>
          </a:p>
        </p:txBody>
      </p:sp>
      <p:graphicFrame>
        <p:nvGraphicFramePr>
          <p:cNvPr id="9" name="Content Placeholder 23">
            <a:extLst>
              <a:ext uri="{FF2B5EF4-FFF2-40B4-BE49-F238E27FC236}">
                <a16:creationId xmlns:a16="http://schemas.microsoft.com/office/drawing/2014/main" id="{FE10B3BF-DF00-C2C6-6A8B-A01B0E86EC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1308890"/>
              </p:ext>
            </p:extLst>
          </p:nvPr>
        </p:nvGraphicFramePr>
        <p:xfrm>
          <a:off x="4648200" y="1675050"/>
          <a:ext cx="4038600" cy="2087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4165471417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3458308984"/>
                    </a:ext>
                  </a:extLst>
                </a:gridCol>
              </a:tblGrid>
              <a:tr h="377121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="0" i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="0" i="1" baseline="30000" dirty="0">
                          <a:solidFill>
                            <a:schemeClr val="tx1"/>
                          </a:solidFill>
                        </a:rPr>
                        <a:t>′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dirty="0" err="1">
                          <a:solidFill>
                            <a:schemeClr val="tx1"/>
                          </a:solidFill>
                        </a:rPr>
                        <a:t>Sig</a:t>
                      </a:r>
                      <a:r>
                        <a:rPr lang="en-US" b="0" i="1" baseline="-25000" dirty="0" err="1">
                          <a:solidFill>
                            <a:schemeClr val="tx1"/>
                          </a:solidFill>
                        </a:rPr>
                        <a:t>pt</a:t>
                      </a:r>
                      <a:r>
                        <a:rPr lang="en-US" b="0" i="1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="0" i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="0" i="1" baseline="30000" dirty="0">
                          <a:solidFill>
                            <a:schemeClr val="tx1"/>
                          </a:solidFill>
                        </a:rPr>
                        <a:t>′</a:t>
                      </a:r>
                      <a:r>
                        <a:rPr lang="en-US" b="0" i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624271"/>
                  </a:ext>
                </a:extLst>
              </a:tr>
              <a:tr h="377121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us and p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{us}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247585"/>
                  </a:ext>
                </a:extLst>
              </a:tr>
              <a:tr h="377121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us and planning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{planning}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67774"/>
                  </a:ext>
                </a:extLst>
              </a:tr>
              <a:tr h="377121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urban studies and p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{urban, studies}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345756"/>
                  </a:ext>
                </a:extLst>
              </a:tr>
              <a:tr h="3771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urban studies and planning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{planning, urban}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369241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8D7C8C3-B9D8-B4A9-6B51-22E5BB497911}"/>
              </a:ext>
            </a:extLst>
          </p:cNvPr>
          <p:cNvSpPr/>
          <p:nvPr/>
        </p:nvSpPr>
        <p:spPr>
          <a:xfrm>
            <a:off x="542167" y="1600200"/>
            <a:ext cx="2832212" cy="106005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45BB91-9726-7E91-95AB-B7912CB23C2D}"/>
              </a:ext>
            </a:extLst>
          </p:cNvPr>
          <p:cNvSpPr/>
          <p:nvPr/>
        </p:nvSpPr>
        <p:spPr>
          <a:xfrm>
            <a:off x="542167" y="1675050"/>
            <a:ext cx="3953634" cy="15374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ontent Placeholder 19">
            <a:extLst>
              <a:ext uri="{FF2B5EF4-FFF2-40B4-BE49-F238E27FC236}">
                <a16:creationId xmlns:a16="http://schemas.microsoft.com/office/drawing/2014/main" id="{B69E6C62-7CF9-2DCD-095C-3C0BF9133A1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53381657"/>
              </p:ext>
            </p:extLst>
          </p:nvPr>
        </p:nvGraphicFramePr>
        <p:xfrm>
          <a:off x="465966" y="4841849"/>
          <a:ext cx="40386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5385">
                  <a:extLst>
                    <a:ext uri="{9D8B030D-6E8A-4147-A177-3AD203B41FA5}">
                      <a16:colId xmlns:a16="http://schemas.microsoft.com/office/drawing/2014/main" val="1372084988"/>
                    </a:ext>
                  </a:extLst>
                </a:gridCol>
                <a:gridCol w="2033215">
                  <a:extLst>
                    <a:ext uri="{9D8B030D-6E8A-4147-A177-3AD203B41FA5}">
                      <a16:colId xmlns:a16="http://schemas.microsoft.com/office/drawing/2014/main" val="1617391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i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="0" i="1" baseline="-25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= us and p</a:t>
                      </a: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dirty="0" err="1">
                          <a:solidFill>
                            <a:schemeClr val="tx1"/>
                          </a:solidFill>
                        </a:rPr>
                        <a:t>Sig</a:t>
                      </a:r>
                      <a:r>
                        <a:rPr lang="en-US" b="0" i="1" baseline="-25000" dirty="0" err="1">
                          <a:solidFill>
                            <a:schemeClr val="tx1"/>
                          </a:solidFill>
                        </a:rPr>
                        <a:t>pf</a:t>
                      </a:r>
                      <a:r>
                        <a:rPr lang="en-US" b="0" i="1" baseline="-25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="0" i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="0" i="1" baseline="0" dirty="0">
                          <a:solidFill>
                            <a:schemeClr val="tx1"/>
                          </a:solidFill>
                        </a:rPr>
                        <a:t>) = </a:t>
                      </a:r>
                      <a:r>
                        <a:rPr lang="en-US" b="0" i="0" baseline="0" dirty="0">
                          <a:solidFill>
                            <a:schemeClr val="tx1"/>
                          </a:solidFill>
                        </a:rPr>
                        <a:t>{us} </a:t>
                      </a:r>
                    </a:p>
                    <a:p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588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S</a:t>
                      </a:r>
                      <a:r>
                        <a:rPr lang="en-US" i="1" baseline="-25000" dirty="0"/>
                        <a:t>2</a:t>
                      </a:r>
                      <a:r>
                        <a:rPr lang="en-US" i="0" baseline="-25000" dirty="0"/>
                        <a:t>  </a:t>
                      </a:r>
                      <a:r>
                        <a:rPr lang="en-US" i="0" baseline="0" dirty="0"/>
                        <a:t>= urban studies and planning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dirty="0" err="1">
                          <a:solidFill>
                            <a:schemeClr val="tx1"/>
                          </a:solidFill>
                        </a:rPr>
                        <a:t>Sig</a:t>
                      </a:r>
                      <a:r>
                        <a:rPr lang="en-US" b="0" i="1" baseline="-25000" dirty="0" err="1">
                          <a:solidFill>
                            <a:schemeClr val="tx1"/>
                          </a:solidFill>
                        </a:rPr>
                        <a:t>pf</a:t>
                      </a:r>
                      <a:r>
                        <a:rPr lang="en-US" b="0" i="1" baseline="-25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="0" i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i="1" baseline="0" dirty="0">
                          <a:solidFill>
                            <a:schemeClr val="tx1"/>
                          </a:solidFill>
                        </a:rPr>
                        <a:t>) = </a:t>
                      </a:r>
                      <a:r>
                        <a:rPr lang="en-US" b="0" i="0" baseline="0" dirty="0">
                          <a:solidFill>
                            <a:schemeClr val="tx1"/>
                          </a:solidFill>
                        </a:rPr>
                        <a:t>{planning, urban}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583927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F4A0FAB9-1FCA-1E64-CA9C-B2CC8055AB30}"/>
              </a:ext>
            </a:extLst>
          </p:cNvPr>
          <p:cNvSpPr/>
          <p:nvPr/>
        </p:nvSpPr>
        <p:spPr>
          <a:xfrm>
            <a:off x="533401" y="3366287"/>
            <a:ext cx="3962400" cy="12866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0C9E85-DE6B-9187-9081-D1949A50F75D}"/>
              </a:ext>
            </a:extLst>
          </p:cNvPr>
          <p:cNvSpPr txBox="1"/>
          <p:nvPr/>
        </p:nvSpPr>
        <p:spPr>
          <a:xfrm>
            <a:off x="550932" y="3439115"/>
            <a:ext cx="2087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Rules: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D5A231-65D4-2CC7-4FBC-1E8B6458BE57}"/>
              </a:ext>
            </a:extLst>
          </p:cNvPr>
          <p:cNvSpPr txBox="1"/>
          <p:nvPr/>
        </p:nvSpPr>
        <p:spPr>
          <a:xfrm>
            <a:off x="675384" y="1876201"/>
            <a:ext cx="28132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Global Ordering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planning &lt; us&lt; urban &lt; studies &lt; p &lt; and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05BA31-6B59-045C-A0D4-0DDDC39ADAFC}"/>
              </a:ext>
            </a:extLst>
          </p:cNvPr>
          <p:cNvSpPr txBox="1"/>
          <p:nvPr/>
        </p:nvSpPr>
        <p:spPr>
          <a:xfrm>
            <a:off x="550932" y="3782561"/>
            <a:ext cx="395363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R={(us↔urban studies),(</a:t>
            </a:r>
            <a:r>
              <a:rPr lang="en-US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p↔planning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)}</a:t>
            </a:r>
          </a:p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170569-1897-CB09-C62D-22895CA6346E}"/>
              </a:ext>
            </a:extLst>
          </p:cNvPr>
          <p:cNvSpPr txBox="1"/>
          <p:nvPr/>
        </p:nvSpPr>
        <p:spPr>
          <a:xfrm>
            <a:off x="2455496" y="5182950"/>
            <a:ext cx="20322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since I</a:t>
            </a:r>
            <a:r>
              <a:rPr lang="el-GR" sz="1200" b="0" kern="1200" baseline="-250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θ</a:t>
            </a:r>
            <a:r>
              <a:rPr lang="el-GR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(3)</a:t>
            </a:r>
            <a:r>
              <a:rPr lang="en-US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= </a:t>
            </a:r>
            <a:r>
              <a:rPr lang="en-US" sz="1200" dirty="0">
                <a:solidFill>
                  <a:srgbClr val="FF0000"/>
                </a:solidFill>
              </a:rPr>
              <a:t>⌊</a:t>
            </a:r>
            <a:r>
              <a:rPr lang="el-GR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(1−0.7)⋅3</a:t>
            </a:r>
            <a:r>
              <a:rPr lang="en-US" sz="1200" dirty="0">
                <a:solidFill>
                  <a:srgbClr val="FF0000"/>
                </a:solidFill>
              </a:rPr>
              <a:t>⌋ </a:t>
            </a:r>
            <a:r>
              <a:rPr lang="en-US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= </a:t>
            </a:r>
            <a:r>
              <a:rPr lang="el-GR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1</a:t>
            </a:r>
            <a:endParaRPr lang="en-US" sz="1200" b="0" i="1" kern="1200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/>
              <a:t>		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48C828-4DCD-5C65-FB0A-4156176A10A9}"/>
              </a:ext>
            </a:extLst>
          </p:cNvPr>
          <p:cNvSpPr txBox="1"/>
          <p:nvPr/>
        </p:nvSpPr>
        <p:spPr>
          <a:xfrm>
            <a:off x="2463588" y="6082750"/>
            <a:ext cx="20322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since I</a:t>
            </a:r>
            <a:r>
              <a:rPr lang="el-GR" sz="1200" b="0" kern="1200" baseline="-250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θ</a:t>
            </a:r>
            <a:r>
              <a:rPr lang="el-GR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l-GR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en-US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l-GR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dirty="0">
                <a:solidFill>
                  <a:srgbClr val="FF0000"/>
                </a:solidFill>
              </a:rPr>
              <a:t>⌊</a:t>
            </a:r>
            <a:r>
              <a:rPr lang="el-GR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(1−0.7)⋅</a:t>
            </a:r>
            <a:r>
              <a:rPr lang="en-US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sz="1200" dirty="0">
                <a:solidFill>
                  <a:srgbClr val="FF0000"/>
                </a:solidFill>
              </a:rPr>
              <a:t>⌋ </a:t>
            </a:r>
            <a:r>
              <a:rPr lang="en-US" sz="1200" b="0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= 2</a:t>
            </a:r>
          </a:p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B3A79A7-84D3-3B7E-47B4-069182B69766}"/>
              </a:ext>
            </a:extLst>
          </p:cNvPr>
          <p:cNvSpPr txBox="1"/>
          <p:nvPr/>
        </p:nvSpPr>
        <p:spPr>
          <a:xfrm>
            <a:off x="675384" y="4132838"/>
            <a:ext cx="3532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Prefix formula: </a:t>
            </a:r>
            <a:r>
              <a:rPr lang="en-US" sz="1400" dirty="0">
                <a:solidFill>
                  <a:srgbClr val="FF0000"/>
                </a:solidFill>
              </a:rPr>
              <a:t>I</a:t>
            </a:r>
            <a:r>
              <a:rPr lang="el-GR" sz="1400" b="0" kern="1200" baseline="-250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θ</a:t>
            </a:r>
            <a:r>
              <a:rPr lang="en-US" sz="1400" b="0" kern="1200" baseline="-250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b="0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(|S|) =⌊(1 - </a:t>
            </a:r>
            <a:r>
              <a:rPr lang="el-GR" sz="1400" b="0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θ </a:t>
            </a:r>
            <a:r>
              <a:rPr lang="en-US" sz="1400" b="0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l-GR" sz="1400" b="0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⋅ </a:t>
            </a:r>
            <a:r>
              <a:rPr lang="en-US" sz="1400" b="0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|s|⌋ + 1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56CF9B6-7427-0F11-6A5F-89DC4476C9DE}"/>
              </a:ext>
            </a:extLst>
          </p:cNvPr>
          <p:cNvSpPr txBox="1"/>
          <p:nvPr/>
        </p:nvSpPr>
        <p:spPr>
          <a:xfrm>
            <a:off x="4629018" y="3824937"/>
            <a:ext cx="409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1" dirty="0" err="1">
                <a:solidFill>
                  <a:schemeClr val="tx1"/>
                </a:solidFill>
              </a:rPr>
              <a:t>Sig</a:t>
            </a:r>
            <a:r>
              <a:rPr lang="en-US" b="0" i="1" baseline="-25000" dirty="0" err="1">
                <a:solidFill>
                  <a:schemeClr val="tx1"/>
                </a:solidFill>
              </a:rPr>
              <a:t>pt</a:t>
            </a:r>
            <a:r>
              <a:rPr lang="en-US" b="0" i="1" baseline="0" dirty="0">
                <a:solidFill>
                  <a:schemeClr val="tx1"/>
                </a:solidFill>
              </a:rPr>
              <a:t> </a:t>
            </a:r>
            <a:r>
              <a:rPr lang="en-US" b="0" baseline="0" dirty="0">
                <a:solidFill>
                  <a:schemeClr val="tx1"/>
                </a:solidFill>
              </a:rPr>
              <a:t>U</a:t>
            </a:r>
            <a:r>
              <a:rPr lang="en-US" b="0" i="1" baseline="0" dirty="0">
                <a:solidFill>
                  <a:schemeClr val="tx1"/>
                </a:solidFill>
              </a:rPr>
              <a:t>(</a:t>
            </a:r>
            <a:r>
              <a:rPr lang="en-US" b="0" i="1" dirty="0">
                <a:solidFill>
                  <a:schemeClr val="tx1"/>
                </a:solidFill>
              </a:rPr>
              <a:t>S</a:t>
            </a:r>
            <a:r>
              <a:rPr lang="en-US" b="0" i="1" baseline="-25000" dirty="0">
                <a:solidFill>
                  <a:schemeClr val="tx1"/>
                </a:solidFill>
              </a:rPr>
              <a:t>1</a:t>
            </a:r>
            <a:r>
              <a:rPr lang="en-US" b="0" i="1" baseline="30000" dirty="0">
                <a:solidFill>
                  <a:schemeClr val="tx1"/>
                </a:solidFill>
              </a:rPr>
              <a:t>′</a:t>
            </a:r>
            <a:r>
              <a:rPr lang="en-US" b="0" i="1" baseline="0" dirty="0">
                <a:solidFill>
                  <a:schemeClr val="tx1"/>
                </a:solidFill>
              </a:rPr>
              <a:t>) </a:t>
            </a:r>
            <a:r>
              <a:rPr lang="en-US" dirty="0"/>
              <a:t>= {planning, us, urban, studies}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BF900108-6CF4-5B28-DEE8-759F41227E2D}"/>
              </a:ext>
            </a:extLst>
          </p:cNvPr>
          <p:cNvSpPr/>
          <p:nvPr/>
        </p:nvSpPr>
        <p:spPr>
          <a:xfrm>
            <a:off x="5494492" y="4398113"/>
            <a:ext cx="3183542" cy="1743743"/>
          </a:xfrm>
          <a:custGeom>
            <a:avLst/>
            <a:gdLst>
              <a:gd name="connsiteX0" fmla="*/ 902262 w 3183542"/>
              <a:gd name="connsiteY0" fmla="*/ 1 h 1743743"/>
              <a:gd name="connsiteX1" fmla="*/ 1540258 w 3183542"/>
              <a:gd name="connsiteY1" fmla="*/ 255366 h 1743743"/>
              <a:gd name="connsiteX2" fmla="*/ 1591771 w 3183542"/>
              <a:gd name="connsiteY2" fmla="*/ 315698 h 1743743"/>
              <a:gd name="connsiteX3" fmla="*/ 1533110 w 3183542"/>
              <a:gd name="connsiteY3" fmla="*/ 384400 h 1743743"/>
              <a:gd name="connsiteX4" fmla="*/ 1379018 w 3183542"/>
              <a:gd name="connsiteY4" fmla="*/ 871871 h 1743743"/>
              <a:gd name="connsiteX5" fmla="*/ 1533110 w 3183542"/>
              <a:gd name="connsiteY5" fmla="*/ 1359343 h 1743743"/>
              <a:gd name="connsiteX6" fmla="*/ 1591772 w 3183542"/>
              <a:gd name="connsiteY6" fmla="*/ 1428046 h 1743743"/>
              <a:gd name="connsiteX7" fmla="*/ 1540258 w 3183542"/>
              <a:gd name="connsiteY7" fmla="*/ 1488378 h 1743743"/>
              <a:gd name="connsiteX8" fmla="*/ 902262 w 3183542"/>
              <a:gd name="connsiteY8" fmla="*/ 1743743 h 1743743"/>
              <a:gd name="connsiteX9" fmla="*/ 0 w 3183542"/>
              <a:gd name="connsiteY9" fmla="*/ 871872 h 1743743"/>
              <a:gd name="connsiteX10" fmla="*/ 902262 w 3183542"/>
              <a:gd name="connsiteY10" fmla="*/ 1 h 1743743"/>
              <a:gd name="connsiteX11" fmla="*/ 2281280 w 3183542"/>
              <a:gd name="connsiteY11" fmla="*/ 0 h 1743743"/>
              <a:gd name="connsiteX12" fmla="*/ 3183542 w 3183542"/>
              <a:gd name="connsiteY12" fmla="*/ 871871 h 1743743"/>
              <a:gd name="connsiteX13" fmla="*/ 2281280 w 3183542"/>
              <a:gd name="connsiteY13" fmla="*/ 1743742 h 1743743"/>
              <a:gd name="connsiteX14" fmla="*/ 1643285 w 3183542"/>
              <a:gd name="connsiteY14" fmla="*/ 1488377 h 1743743"/>
              <a:gd name="connsiteX15" fmla="*/ 1591772 w 3183542"/>
              <a:gd name="connsiteY15" fmla="*/ 1428046 h 1743743"/>
              <a:gd name="connsiteX16" fmla="*/ 1650432 w 3183542"/>
              <a:gd name="connsiteY16" fmla="*/ 1359344 h 1743743"/>
              <a:gd name="connsiteX17" fmla="*/ 1804524 w 3183542"/>
              <a:gd name="connsiteY17" fmla="*/ 871872 h 1743743"/>
              <a:gd name="connsiteX18" fmla="*/ 1650432 w 3183542"/>
              <a:gd name="connsiteY18" fmla="*/ 384401 h 1743743"/>
              <a:gd name="connsiteX19" fmla="*/ 1591771 w 3183542"/>
              <a:gd name="connsiteY19" fmla="*/ 315698 h 1743743"/>
              <a:gd name="connsiteX20" fmla="*/ 1643285 w 3183542"/>
              <a:gd name="connsiteY20" fmla="*/ 255365 h 1743743"/>
              <a:gd name="connsiteX21" fmla="*/ 2281280 w 3183542"/>
              <a:gd name="connsiteY21" fmla="*/ 0 h 1743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183542" h="1743743">
                <a:moveTo>
                  <a:pt x="902262" y="1"/>
                </a:moveTo>
                <a:cubicBezTo>
                  <a:pt x="1151415" y="1"/>
                  <a:pt x="1376980" y="97589"/>
                  <a:pt x="1540258" y="255366"/>
                </a:cubicBezTo>
                <a:lnTo>
                  <a:pt x="1591771" y="315698"/>
                </a:lnTo>
                <a:lnTo>
                  <a:pt x="1533110" y="384400"/>
                </a:lnTo>
                <a:cubicBezTo>
                  <a:pt x="1435825" y="523551"/>
                  <a:pt x="1379018" y="691301"/>
                  <a:pt x="1379018" y="871871"/>
                </a:cubicBezTo>
                <a:cubicBezTo>
                  <a:pt x="1379018" y="1052442"/>
                  <a:pt x="1435825" y="1220191"/>
                  <a:pt x="1533110" y="1359343"/>
                </a:cubicBezTo>
                <a:lnTo>
                  <a:pt x="1591772" y="1428046"/>
                </a:lnTo>
                <a:lnTo>
                  <a:pt x="1540258" y="1488378"/>
                </a:lnTo>
                <a:cubicBezTo>
                  <a:pt x="1376980" y="1646156"/>
                  <a:pt x="1151415" y="1743743"/>
                  <a:pt x="902262" y="1743743"/>
                </a:cubicBezTo>
                <a:cubicBezTo>
                  <a:pt x="403956" y="1743743"/>
                  <a:pt x="0" y="1353393"/>
                  <a:pt x="0" y="871872"/>
                </a:cubicBezTo>
                <a:cubicBezTo>
                  <a:pt x="0" y="390351"/>
                  <a:pt x="403956" y="1"/>
                  <a:pt x="902262" y="1"/>
                </a:cubicBezTo>
                <a:close/>
                <a:moveTo>
                  <a:pt x="2281280" y="0"/>
                </a:moveTo>
                <a:cubicBezTo>
                  <a:pt x="2779586" y="0"/>
                  <a:pt x="3183542" y="390350"/>
                  <a:pt x="3183542" y="871871"/>
                </a:cubicBezTo>
                <a:cubicBezTo>
                  <a:pt x="3183542" y="1353392"/>
                  <a:pt x="2779586" y="1743742"/>
                  <a:pt x="2281280" y="1743742"/>
                </a:cubicBezTo>
                <a:cubicBezTo>
                  <a:pt x="2032127" y="1743742"/>
                  <a:pt x="1806562" y="1646155"/>
                  <a:pt x="1643285" y="1488377"/>
                </a:cubicBezTo>
                <a:lnTo>
                  <a:pt x="1591772" y="1428046"/>
                </a:lnTo>
                <a:lnTo>
                  <a:pt x="1650432" y="1359344"/>
                </a:lnTo>
                <a:cubicBezTo>
                  <a:pt x="1747718" y="1220192"/>
                  <a:pt x="1804524" y="1052443"/>
                  <a:pt x="1804524" y="871872"/>
                </a:cubicBezTo>
                <a:cubicBezTo>
                  <a:pt x="1804524" y="691302"/>
                  <a:pt x="1747718" y="523552"/>
                  <a:pt x="1650432" y="384401"/>
                </a:cubicBezTo>
                <a:lnTo>
                  <a:pt x="1591771" y="315698"/>
                </a:lnTo>
                <a:lnTo>
                  <a:pt x="1643285" y="255365"/>
                </a:lnTo>
                <a:cubicBezTo>
                  <a:pt x="1806562" y="97588"/>
                  <a:pt x="2032127" y="0"/>
                  <a:pt x="228128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E5E4AEA-B748-7000-AFC1-E6B3F0ADDFE8}"/>
              </a:ext>
            </a:extLst>
          </p:cNvPr>
          <p:cNvSpPr txBox="1"/>
          <p:nvPr/>
        </p:nvSpPr>
        <p:spPr>
          <a:xfrm>
            <a:off x="6837770" y="4952326"/>
            <a:ext cx="1124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Planning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A0C1B4B-4901-1C0B-9F22-9AF81C9BDBFC}"/>
              </a:ext>
            </a:extLst>
          </p:cNvPr>
          <p:cNvSpPr txBox="1"/>
          <p:nvPr/>
        </p:nvSpPr>
        <p:spPr>
          <a:xfrm>
            <a:off x="6867778" y="5321658"/>
            <a:ext cx="813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Urban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EB36158-753E-8E81-543B-096B5F986864}"/>
              </a:ext>
            </a:extLst>
          </p:cNvPr>
          <p:cNvSpPr txBox="1"/>
          <p:nvPr/>
        </p:nvSpPr>
        <p:spPr>
          <a:xfrm>
            <a:off x="5885605" y="4804028"/>
            <a:ext cx="637659" cy="378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27B4E5-15A3-0F66-1F6B-78528905275D}"/>
              </a:ext>
            </a:extLst>
          </p:cNvPr>
          <p:cNvSpPr txBox="1"/>
          <p:nvPr/>
        </p:nvSpPr>
        <p:spPr>
          <a:xfrm>
            <a:off x="5674878" y="5275283"/>
            <a:ext cx="920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studies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DB023C-63E4-B235-E80B-2C4829C80372}"/>
              </a:ext>
            </a:extLst>
          </p:cNvPr>
          <p:cNvSpPr txBox="1"/>
          <p:nvPr/>
        </p:nvSpPr>
        <p:spPr>
          <a:xfrm>
            <a:off x="5720413" y="6141856"/>
            <a:ext cx="1147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>
                <a:solidFill>
                  <a:schemeClr val="tx1"/>
                </a:solidFill>
              </a:rPr>
              <a:t>Sig</a:t>
            </a:r>
            <a:r>
              <a:rPr lang="en-US" b="0" i="1" baseline="-25000" dirty="0" err="1">
                <a:solidFill>
                  <a:schemeClr val="tx1"/>
                </a:solidFill>
              </a:rPr>
              <a:t>pt</a:t>
            </a:r>
            <a:r>
              <a:rPr lang="en-US" b="0" i="1" baseline="0" dirty="0">
                <a:solidFill>
                  <a:schemeClr val="tx1"/>
                </a:solidFill>
              </a:rPr>
              <a:t> </a:t>
            </a:r>
            <a:r>
              <a:rPr lang="en-US" b="0" baseline="0" dirty="0">
                <a:solidFill>
                  <a:schemeClr val="tx1"/>
                </a:solidFill>
              </a:rPr>
              <a:t>U</a:t>
            </a:r>
            <a:r>
              <a:rPr lang="en-US" b="0" i="1" baseline="0" dirty="0">
                <a:solidFill>
                  <a:schemeClr val="tx1"/>
                </a:solidFill>
              </a:rPr>
              <a:t>(</a:t>
            </a:r>
            <a:r>
              <a:rPr lang="en-US" b="0" i="1" dirty="0">
                <a:solidFill>
                  <a:schemeClr val="tx1"/>
                </a:solidFill>
              </a:rPr>
              <a:t>S</a:t>
            </a:r>
            <a:r>
              <a:rPr lang="en-US" b="0" i="1" baseline="-25000" dirty="0">
                <a:solidFill>
                  <a:schemeClr val="tx1"/>
                </a:solidFill>
              </a:rPr>
              <a:t>1</a:t>
            </a:r>
            <a:r>
              <a:rPr lang="en-US" b="0" i="1" baseline="0" dirty="0">
                <a:solidFill>
                  <a:schemeClr val="tx1"/>
                </a:solidFill>
              </a:rPr>
              <a:t>)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F733FA7-BEBE-B3A5-6EDD-EDAE742E8E4D}"/>
              </a:ext>
            </a:extLst>
          </p:cNvPr>
          <p:cNvSpPr txBox="1"/>
          <p:nvPr/>
        </p:nvSpPr>
        <p:spPr>
          <a:xfrm>
            <a:off x="7428488" y="6222775"/>
            <a:ext cx="1019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 err="1">
                <a:solidFill>
                  <a:schemeClr val="tx1"/>
                </a:solidFill>
              </a:rPr>
              <a:t>Sig</a:t>
            </a:r>
            <a:r>
              <a:rPr lang="en-US" b="0" i="1" baseline="-25000" dirty="0" err="1">
                <a:solidFill>
                  <a:schemeClr val="tx1"/>
                </a:solidFill>
              </a:rPr>
              <a:t>pf</a:t>
            </a:r>
            <a:r>
              <a:rPr lang="en-US" b="0" i="1" baseline="-25000" dirty="0">
                <a:solidFill>
                  <a:schemeClr val="tx1"/>
                </a:solidFill>
              </a:rPr>
              <a:t> </a:t>
            </a:r>
            <a:r>
              <a:rPr lang="en-US" b="0" baseline="0" dirty="0">
                <a:solidFill>
                  <a:schemeClr val="tx1"/>
                </a:solidFill>
              </a:rPr>
              <a:t>(</a:t>
            </a:r>
            <a:r>
              <a:rPr lang="en-US" b="0" i="1" baseline="0" dirty="0">
                <a:solidFill>
                  <a:schemeClr val="tx1"/>
                </a:solidFill>
              </a:rPr>
              <a:t>S</a:t>
            </a:r>
            <a:r>
              <a:rPr lang="en-US" b="0" i="1" baseline="-25000" dirty="0">
                <a:solidFill>
                  <a:schemeClr val="tx1"/>
                </a:solidFill>
              </a:rPr>
              <a:t>2</a:t>
            </a:r>
            <a:r>
              <a:rPr lang="en-US" b="0" i="1" baseline="0" dirty="0">
                <a:solidFill>
                  <a:schemeClr val="tx1"/>
                </a:solidFill>
              </a:rPr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8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/>
      <p:bldP spid="18" grpId="0"/>
      <p:bldP spid="20" grpId="0"/>
      <p:bldP spid="22" grpId="0"/>
      <p:bldP spid="23" grpId="0"/>
      <p:bldP spid="24" grpId="0"/>
      <p:bldP spid="25" grpId="0"/>
      <p:bldP spid="26" grpId="0" animBg="1"/>
      <p:bldP spid="27" grpId="0"/>
      <p:bldP spid="28" grpId="0"/>
      <p:bldP spid="37" grpId="0"/>
      <p:bldP spid="38" grpId="0"/>
      <p:bldP spid="39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15FE5C-4503-511B-FFA8-1EB7A7A28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3EA84EC-BF99-3F33-2977-A5A4396405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FF9A8E-1BB8-A235-9700-5D2D41B8E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5FB6E0-5AC5-B22B-6E25-A1A43A1F0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7549DF-14EA-FFD5-209C-7F18A5C72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0576EA4-5E7F-F1DD-9010-2E13BDCC8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EBBF3E-D5FA-5CDF-1D9D-A9958D788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6700BFAD-B258-C23A-5B07-56FA0818197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PTIME Signature Generation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C2E6AB2-DC43-94FB-9229-30D662C1C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659" y="1717412"/>
            <a:ext cx="8229600" cy="4618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The above signature generation takes O(2</a:t>
            </a:r>
            <a:r>
              <a:rPr lang="en-US" sz="1800" baseline="30000" dirty="0"/>
              <a:t>n</a:t>
            </a:r>
            <a:r>
              <a:rPr lang="en-US" sz="1800" dirty="0"/>
              <a:t>) because of enumerating all possible derived strings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4F0D40-A3DE-95B8-B897-79BE98B21849}"/>
              </a:ext>
            </a:extLst>
          </p:cNvPr>
          <p:cNvSpPr/>
          <p:nvPr/>
        </p:nvSpPr>
        <p:spPr>
          <a:xfrm>
            <a:off x="1233345" y="2425957"/>
            <a:ext cx="3689968" cy="3050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Algorithm Steps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1. Sort all tokens in a global order. </a:t>
            </a:r>
          </a:p>
          <a:p>
            <a:r>
              <a:rPr lang="en-US" dirty="0">
                <a:solidFill>
                  <a:schemeClr val="tx1"/>
                </a:solidFill>
              </a:rPr>
              <a:t>2. For each token t, compute </a:t>
            </a:r>
            <a:r>
              <a:rPr lang="en-US" dirty="0" err="1">
                <a:solidFill>
                  <a:schemeClr val="tx1"/>
                </a:solidFill>
              </a:rPr>
              <a:t>X_l</a:t>
            </a:r>
            <a:r>
              <a:rPr lang="en-US" dirty="0">
                <a:solidFill>
                  <a:schemeClr val="tx1"/>
                </a:solidFill>
              </a:rPr>
              <a:t>: the minimum number of tokens smaller than t in any derived string where t could appear. </a:t>
            </a:r>
          </a:p>
          <a:p>
            <a:r>
              <a:rPr lang="en-US" dirty="0">
                <a:solidFill>
                  <a:schemeClr val="tx1"/>
                </a:solidFill>
              </a:rPr>
              <a:t>3. Check if </a:t>
            </a:r>
            <a:r>
              <a:rPr lang="en-US" dirty="0" err="1">
                <a:solidFill>
                  <a:schemeClr val="tx1"/>
                </a:solidFill>
              </a:rPr>
              <a:t>X_l</a:t>
            </a:r>
            <a:r>
              <a:rPr lang="en-US" dirty="0">
                <a:solidFill>
                  <a:schemeClr val="tx1"/>
                </a:solidFill>
              </a:rPr>
              <a:t> + 1 ≤ I_</a:t>
            </a:r>
            <a:r>
              <a:rPr lang="el-GR" dirty="0">
                <a:solidFill>
                  <a:schemeClr val="tx1"/>
                </a:solidFill>
              </a:rPr>
              <a:t>θ(</a:t>
            </a:r>
            <a:r>
              <a:rPr lang="en-US" dirty="0">
                <a:solidFill>
                  <a:schemeClr val="tx1"/>
                </a:solidFill>
              </a:rPr>
              <a:t>l) for some length l (where I_</a:t>
            </a:r>
            <a:r>
              <a:rPr lang="el-GR" dirty="0">
                <a:solidFill>
                  <a:schemeClr val="tx1"/>
                </a:solidFill>
              </a:rPr>
              <a:t>θ(</a:t>
            </a:r>
            <a:r>
              <a:rPr lang="en-US" dirty="0">
                <a:solidFill>
                  <a:schemeClr val="tx1"/>
                </a:solidFill>
              </a:rPr>
              <a:t>l) is a threshold based on string length). </a:t>
            </a:r>
          </a:p>
          <a:p>
            <a:r>
              <a:rPr lang="en-US" dirty="0">
                <a:solidFill>
                  <a:schemeClr val="tx1"/>
                </a:solidFill>
              </a:rPr>
              <a:t>4. If true, then t ∈ </a:t>
            </a:r>
            <a:r>
              <a:rPr lang="en-US" dirty="0" err="1">
                <a:solidFill>
                  <a:schemeClr val="tx1"/>
                </a:solidFill>
              </a:rPr>
              <a:t>Sig_u</a:t>
            </a:r>
            <a:r>
              <a:rPr lang="en-US" dirty="0">
                <a:solidFill>
                  <a:schemeClr val="tx1"/>
                </a:solidFill>
              </a:rPr>
              <a:t>(s).</a:t>
            </a:r>
          </a:p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1EA981-C39C-DBD7-AF7B-E4986E8FFEAA}"/>
              </a:ext>
            </a:extLst>
          </p:cNvPr>
          <p:cNvSpPr/>
          <p:nvPr/>
        </p:nvSpPr>
        <p:spPr>
          <a:xfrm>
            <a:off x="5760839" y="2386291"/>
            <a:ext cx="3993421" cy="33124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PTIME algorithm achieves O(</a:t>
            </a:r>
            <a:r>
              <a:rPr lang="en-US" dirty="0" err="1">
                <a:solidFill>
                  <a:schemeClr val="tx1"/>
                </a:solidFill>
              </a:rPr>
              <a:t>k·n</a:t>
            </a:r>
            <a:r>
              <a:rPr lang="en-US" dirty="0">
                <a:solidFill>
                  <a:schemeClr val="tx1"/>
                </a:solidFill>
              </a:rPr>
              <a:t>) time complexity using dynamic programming to optimize signature computation.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dynamic programming table tracks the smallest prefix lengths across all derived strings, enabling efficient token inclusion checks without full enumeration.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BDB781-E661-9F3D-B9C9-E8E6A2603F35}"/>
              </a:ext>
            </a:extLst>
          </p:cNvPr>
          <p:cNvSpPr txBox="1"/>
          <p:nvPr/>
        </p:nvSpPr>
        <p:spPr>
          <a:xfrm>
            <a:off x="1233345" y="5527002"/>
            <a:ext cx="74123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Key Idea:</a:t>
            </a:r>
            <a:b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</a:rPr>
              <a:t>For each token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>
                <a:latin typeface="Arial" panose="020B0604020202020204" pitchFamily="34" charset="0"/>
              </a:rPr>
              <a:t> in the universal set (all tokens and their rewrites), check if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>
                <a:latin typeface="Arial" panose="020B0604020202020204" pitchFamily="34" charset="0"/>
              </a:rPr>
              <a:t> belongs to </a:t>
            </a:r>
            <a:r>
              <a:rPr lang="en-US" dirty="0" err="1">
                <a:latin typeface="Courier New" panose="02070309020205020404" pitchFamily="49" charset="0"/>
              </a:rPr>
              <a:t>Sig_u</a:t>
            </a:r>
            <a:r>
              <a:rPr lang="en-US" dirty="0">
                <a:latin typeface="Courier New" panose="02070309020205020404" pitchFamily="49" charset="0"/>
              </a:rPr>
              <a:t>(s)</a:t>
            </a:r>
            <a:r>
              <a:rPr lang="en-US" dirty="0">
                <a:latin typeface="Arial" panose="020B0604020202020204" pitchFamily="34" charset="0"/>
              </a:rPr>
              <a:t> by verifying a condition based on the number of smaller tokens in derived strings.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4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63A827-CD0E-356E-65F0-D98DC9C7E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Verifying with </a:t>
            </a:r>
            <a:r>
              <a:rPr lang="en-US" sz="4000" dirty="0" err="1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pkduck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844C64DE-31B3-5815-D372-A243ECF4E1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4619" y="1885279"/>
            <a:ext cx="10371011" cy="41162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6348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pkduck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Verification: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Computes </a:t>
            </a:r>
            <a:r>
              <a:rPr kumimoji="0" lang="en-US" altLang="en-US" sz="2000" b="0" i="0" u="none" strike="noStrike" cap="none" normalizeH="0" baseline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pkduck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score by trying abbreviation expansions to maximize Jaccard similarity (word overlap).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Uses a greedy heuristic to test promising expansions first, avoiding slow exhaustive searches (NP-hard problem).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Details: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Outputs pairs with scores ≥ θ (e.g., 0.8), guaranteeing no false positives.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Heuristic ensures speed, effective in practice as shown in experiments.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Accurate matches, like "dept of CS" with "department of computer science," with high precision and reasonable speed.</a:t>
            </a: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5D91F-FF3B-BD36-E6F5-C4606CE0F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850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61214B-C025-5D03-81A8-4B6480B45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7055"/>
            <a:ext cx="5725326" cy="1483683"/>
          </a:xfrm>
        </p:spPr>
        <p:txBody>
          <a:bodyPr anchor="b">
            <a:normAutofit/>
          </a:bodyPr>
          <a:lstStyle/>
          <a:p>
            <a:r>
              <a:rPr lang="en-US" sz="3700" dirty="0">
                <a:latin typeface="Arial" panose="020B0604020202020204" pitchFamily="34" charset="0"/>
              </a:rPr>
              <a:t>Learning Abbreviation Rules</a:t>
            </a:r>
            <a:endParaRPr lang="en-US" sz="3700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0D70229-A209-306D-EB42-40AB2A0107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5944" y="1777793"/>
            <a:ext cx="7155148" cy="4076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6348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rtl="0" fontAlgn="base">
              <a:lnSpc>
                <a:spcPts val="2475"/>
              </a:lnSpc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LCS Approach: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Assumes an abbreviation’s letters appear in order within its full form, e.g., Longest Common Subsequence of "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harvd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and "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harvard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is "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harvd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."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2475"/>
              </a:lnSpc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Process: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2475"/>
              </a:lnSpc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Search for token pairs where one is a subsequence of the other, indicating a potential abbreviation (e.g., "cs" in "computer science").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2475"/>
              </a:lnSpc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Use a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trie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structure to efficiently scan the dataset, avoiding slow pair-by-pair checks that would take quadratic time.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2475"/>
              </a:lnSpc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Apply filters (e.g., frequency, length) to keep only valid rules, discarding noise like rare matches.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C58E2E1-5114-EDBB-F121-469BD92F0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5967" y="1948769"/>
            <a:ext cx="4170530" cy="299235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FA457C-F3B4-E27C-662A-022E96BA2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9378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 sz="1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193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6DEF18-FF0E-4E20-10B5-DA85AB9A0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Experimental Setup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FC1363-0D6A-FC3E-0110-BE234957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14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364D62C-DC8C-2B8F-E342-3C00EB7CD7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4766" y="1766829"/>
            <a:ext cx="9342784" cy="312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Datasets: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Disease: 634 names, ~2.1 tokens.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Dept: 1,151 MIT names, ~3.4 tokens.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Course: 2049 titles, ~4.1 tokens.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Location: 11239 names, ~3.6 tokens.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Metrics: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Precision, Recall, F1; runtime, candidates.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Baselines: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Jaccard, </a:t>
            </a:r>
            <a:r>
              <a:rPr kumimoji="0" lang="en-US" altLang="en-US" sz="20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SExpand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20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JacCT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(partial), </a:t>
            </a:r>
            <a:r>
              <a:rPr kumimoji="0" lang="en-US" altLang="en-US" sz="20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dictionary.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Thresholds: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θ = 0.7, 0.8, 0.9.</a:t>
            </a: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415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44F32-D2DF-5232-4747-4C19707C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Accuracy Results</a:t>
            </a:r>
          </a:p>
        </p:txBody>
      </p:sp>
      <p:pic>
        <p:nvPicPr>
          <p:cNvPr id="20" name="Content Placeholder 19" descr="A table with numbers and symbols&#10;&#10;AI-generated content may be incorrect.">
            <a:extLst>
              <a:ext uri="{FF2B5EF4-FFF2-40B4-BE49-F238E27FC236}">
                <a16:creationId xmlns:a16="http://schemas.microsoft.com/office/drawing/2014/main" id="{747C79C1-200D-1DBC-8714-DA10E14C14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0685" y="1956419"/>
            <a:ext cx="11327549" cy="294516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67B0A-8455-77E8-8DE1-C8DB7D379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19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15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656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6FC23-544E-83EA-389F-E5A7BB15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Efficiency Results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5ED37A-244D-759F-8DB8-2ADB77B86F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2428" y="963213"/>
            <a:ext cx="7225748" cy="493157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AA476-3649-01E3-BF30-B79386796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19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65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0BE561-D660-EE69-4870-7DD8AA4CE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D329696-F4CC-7EF2-EA6C-0D949D16E5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78301" y="172528"/>
            <a:ext cx="10017329" cy="582902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pkduck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Robust similarity for abbreviations.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Scalable join with efficient signatures.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LCS-based unsupervised rule learning.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Impact: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High accuracy (F1 ~0.8), scalable to 100k+ strings.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Takeaway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Advances ASJ for real-world data integration.</a:t>
            </a: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0377C-F31E-5B3C-3C7F-F64EA7149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097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FAE951-2849-4589-DD3B-C3CB3C729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818984"/>
            <a:ext cx="6596245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28BF09-DAF8-559E-2658-3D72CCB2C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8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F40C8D-DB8B-70F4-5453-90FB1A36A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Overview/Outline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734757D-B024-F6C7-3201-BF0B15E6CB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54963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E7D781-D23A-88BF-AAE4-F1CAFB3E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3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0D579-13C7-DF6A-A52A-B31F813A3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Motivation and Introduction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2442F-334A-3977-68DA-3C3BA5A4B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5" y="2117035"/>
            <a:ext cx="10340256" cy="3884520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 Integration: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Real-world datasets often have mismatched strings due to errors, variations, or abbreviations.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Abbreviations: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Common in domains like universities (e.g., "dept" vs. "department") or medical data.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Problem: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Standard joins fail to match strings with abbreviations (e.g., "camp </a:t>
            </a:r>
            <a:r>
              <a:rPr kumimoji="0" lang="en-US" altLang="en-US" sz="2000" b="0" i="0" u="none" strike="noStrike" cap="none" normalizeH="0" baseline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compl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" vs. "campus activities complex").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Goal: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Develop accurate and efficient approximate string joins (ASJ) that handle abbreviations.</a:t>
            </a: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57A22-42ED-EB79-426B-C3D4E66C6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62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AD1AF-5615-8149-2816-9AB2AB93F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243" y="59358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Problem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DB812-3850-7986-0921-A1DDC8CAD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1BA775A3-DED2-6BD3-9889-7536C9B821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65922" y="2329782"/>
            <a:ext cx="10783956" cy="337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ASJ?: 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Approximate String Join (ASJ) finds pairs of strings in a dataset (or two datasets) that are similar enough, based on a score above a threshold θ (e.g., 80% similarity).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Challenge with Abbreviations: 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Strings like "dept of CS" and "department of computer science" should match, but standard similarity measures (e.g., word overlap) see them as different due to abbreviated words.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Key Idea: 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 a dictionary of abbreviation rules, like "dept" → "department," to guide matching, which might need to be learned from the data itself.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Objective: 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Develop a method to identify matching string pairs accurately, even when abbreviations hide their similarity, without checking every possible pair.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471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237763-4396-2039-95F4-065CB1896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Related Work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0DB414-EF85-0A10-50AA-E9DD93ADD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814-AE5D-4D64-B9E2-4DE21FC06975}" type="slidenum">
              <a:rPr lang="en-US" smtClean="0"/>
              <a:t>5</a:t>
            </a:fld>
            <a:endParaRPr lang="en-US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F6F5B70-2933-4F8B-A71F-06106D6C91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81580" y="1860582"/>
            <a:ext cx="11360426" cy="367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Previous Methods: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Techniques like </a:t>
            </a:r>
            <a:r>
              <a:rPr kumimoji="0" lang="en-US" altLang="en-US" sz="20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JacCT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kumimoji="0" lang="en-US" altLang="en-US" sz="20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SExpand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use synonym rules (e.g., "dept"   </a:t>
            </a: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"department") or expand strings to all possible forms for matching, often relying on predefined synonym lists.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 Approaches: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Standard metrics include Jaccard (counts shared words) or Edit distance (measures letter changes), applied in data cleaning and deduplication.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Context: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These methods work for typos or minor variations but struggle with abbreviations, especially in domains like healthcare or education where terms vary widely.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79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232D6A-F4E5-548F-5D38-F7B2AAA09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Limitations of Previous Approaches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AA9BE4B-92B3-EE84-D1DC-7A40866BA4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09290" y="1748853"/>
            <a:ext cx="9724031" cy="36833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Dependency on Rules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Methods like </a:t>
            </a:r>
            <a:r>
              <a:rPr kumimoji="0" lang="en-US" altLang="en-US" sz="2000" b="0" i="0" u="none" strike="noStrike" cap="none" normalizeH="0" baseline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JacCT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2000" b="0" i="0" u="none" strike="noStrike" cap="none" normalizeH="0" baseline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SExpand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require user-provided synonym dictionaries, often incomplete.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Precision Issues: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Treating abbreviations as synonyms causes false positives (e.g., matching "CS" across contexts).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Complexity: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Generating all derived strings leads to O(2^(2n)) search space for n rules.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Scalability: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Baselines (e.g., </a:t>
            </a:r>
            <a:r>
              <a:rPr kumimoji="0" lang="en-US" altLang="en-US" sz="2000" b="0" i="0" u="none" strike="noStrike" cap="none" normalizeH="0" baseline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JacCT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fail to complete on large datasets.</a:t>
            </a:r>
            <a:endParaRPr kumimoji="0" lang="en-US" altLang="en-US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921315-2591-A305-2969-58C716946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31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D2847E-FF43-2134-7AD2-5471DE2A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Framework of Our Solution and pkduck Similarity</a:t>
            </a:r>
            <a:br>
              <a:rPr lang="en-US" sz="340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lang="en-US" sz="3400">
              <a:solidFill>
                <a:srgbClr val="FFFFFF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C8574CA-C879-C16C-E892-6B0D839D4A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392" y="1885279"/>
            <a:ext cx="8617226" cy="451865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4B370-DF8F-11A1-EBA2-B83549DC6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25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D147DD-CA18-3BA0-72AC-5779FB588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B33E5C-75D4-D2AE-5928-313FB7682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7AD9DC-0961-3117-538F-8435B7BF3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451567E-05DC-299E-88AD-46C7B5D75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5C72DA-487C-C4E2-01F5-FCD0D12792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BDED2B-2C01-03F3-29E3-00737B20C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47199-10A9-F109-AD4E-1C4180A0A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72DB632A-F026-7D4A-60D1-E6A148B4483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pkduck</a:t>
            </a:r>
            <a:r>
              <a:rPr lang="en-US" dirty="0">
                <a:solidFill>
                  <a:schemeClr val="bg1"/>
                </a:solidFill>
              </a:rPr>
              <a:t> Measure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208ABBC7-CD2B-9AB0-7C28-6BF9297AD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843" y="1825625"/>
            <a:ext cx="10515600" cy="4351338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S1 = “us and p”</a:t>
            </a:r>
          </a:p>
          <a:p>
            <a:pPr marL="0" indent="0">
              <a:buNone/>
            </a:pPr>
            <a:r>
              <a:rPr lang="en-US" dirty="0"/>
              <a:t>S2 = “urban studies and planning”</a:t>
            </a:r>
          </a:p>
          <a:p>
            <a:pPr marL="0" indent="0">
              <a:buNone/>
            </a:pPr>
            <a:r>
              <a:rPr lang="en-US" dirty="0"/>
              <a:t>Rules Dictionary</a:t>
            </a:r>
          </a:p>
        </p:txBody>
      </p:sp>
      <p:pic>
        <p:nvPicPr>
          <p:cNvPr id="37" name="Graphic 36" descr="Open book outline">
            <a:extLst>
              <a:ext uri="{FF2B5EF4-FFF2-40B4-BE49-F238E27FC236}">
                <a16:creationId xmlns:a16="http://schemas.microsoft.com/office/drawing/2014/main" id="{2C7C9734-EABB-87F2-77A3-C4E7F4E67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12279" y="2758046"/>
            <a:ext cx="614548" cy="614548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2E792245-7EB2-2A37-1DB2-3AC1A432B508}"/>
              </a:ext>
            </a:extLst>
          </p:cNvPr>
          <p:cNvSpPr txBox="1"/>
          <p:nvPr/>
        </p:nvSpPr>
        <p:spPr>
          <a:xfrm>
            <a:off x="4391891" y="3370490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7FFF00E-B657-66D5-DAE3-A339A65B1B32}"/>
              </a:ext>
            </a:extLst>
          </p:cNvPr>
          <p:cNvSpPr txBox="1"/>
          <p:nvPr/>
        </p:nvSpPr>
        <p:spPr>
          <a:xfrm>
            <a:off x="5214101" y="3429000"/>
            <a:ext cx="154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urban studies</a:t>
            </a:r>
          </a:p>
        </p:txBody>
      </p:sp>
      <p:sp>
        <p:nvSpPr>
          <p:cNvPr id="40" name="Left-Right Arrow 39">
            <a:extLst>
              <a:ext uri="{FF2B5EF4-FFF2-40B4-BE49-F238E27FC236}">
                <a16:creationId xmlns:a16="http://schemas.microsoft.com/office/drawing/2014/main" id="{1B9DEBDF-8C66-7898-F0C3-0AA8089B7E74}"/>
              </a:ext>
            </a:extLst>
          </p:cNvPr>
          <p:cNvSpPr/>
          <p:nvPr/>
        </p:nvSpPr>
        <p:spPr>
          <a:xfrm>
            <a:off x="4884715" y="3555157"/>
            <a:ext cx="329386" cy="92305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74C1517-5436-7B15-A5AB-5C788B0552B9}"/>
              </a:ext>
            </a:extLst>
          </p:cNvPr>
          <p:cNvSpPr txBox="1"/>
          <p:nvPr/>
        </p:nvSpPr>
        <p:spPr>
          <a:xfrm>
            <a:off x="4497656" y="373982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B20887F-DACC-5465-2B80-E9A7482A558B}"/>
              </a:ext>
            </a:extLst>
          </p:cNvPr>
          <p:cNvSpPr txBox="1"/>
          <p:nvPr/>
        </p:nvSpPr>
        <p:spPr>
          <a:xfrm>
            <a:off x="4944095" y="39188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3" name="Left-Right Arrow 42">
            <a:extLst>
              <a:ext uri="{FF2B5EF4-FFF2-40B4-BE49-F238E27FC236}">
                <a16:creationId xmlns:a16="http://schemas.microsoft.com/office/drawing/2014/main" id="{AA7C9B1D-20A2-CF19-7D53-2BBC74B9D660}"/>
              </a:ext>
            </a:extLst>
          </p:cNvPr>
          <p:cNvSpPr/>
          <p:nvPr/>
        </p:nvSpPr>
        <p:spPr>
          <a:xfrm>
            <a:off x="4844432" y="3918858"/>
            <a:ext cx="329386" cy="92305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AB3A796-DE45-AF64-A192-556AD4367A2C}"/>
              </a:ext>
            </a:extLst>
          </p:cNvPr>
          <p:cNvSpPr txBox="1"/>
          <p:nvPr/>
        </p:nvSpPr>
        <p:spPr>
          <a:xfrm>
            <a:off x="5313762" y="3780343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planning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9DC436D-EDE6-7459-4429-D9E102C2B76F}"/>
              </a:ext>
            </a:extLst>
          </p:cNvPr>
          <p:cNvSpPr/>
          <p:nvPr/>
        </p:nvSpPr>
        <p:spPr>
          <a:xfrm>
            <a:off x="3857501" y="2758047"/>
            <a:ext cx="3948546" cy="15301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CB12DF1-D370-0BCE-60AB-2F9482097A66}"/>
              </a:ext>
            </a:extLst>
          </p:cNvPr>
          <p:cNvCxnSpPr>
            <a:cxnSpLocks/>
          </p:cNvCxnSpPr>
          <p:nvPr/>
        </p:nvCxnSpPr>
        <p:spPr>
          <a:xfrm flipH="1">
            <a:off x="2990604" y="4288190"/>
            <a:ext cx="964089" cy="8894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C55223E-DCFE-4690-688E-22361B1F4DDF}"/>
              </a:ext>
            </a:extLst>
          </p:cNvPr>
          <p:cNvCxnSpPr>
            <a:cxnSpLocks/>
          </p:cNvCxnSpPr>
          <p:nvPr/>
        </p:nvCxnSpPr>
        <p:spPr>
          <a:xfrm>
            <a:off x="4950241" y="4292746"/>
            <a:ext cx="0" cy="10452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61238F8-8856-4349-70C0-7E9BFF891622}"/>
              </a:ext>
            </a:extLst>
          </p:cNvPr>
          <p:cNvCxnSpPr>
            <a:cxnSpLocks/>
          </p:cNvCxnSpPr>
          <p:nvPr/>
        </p:nvCxnSpPr>
        <p:spPr>
          <a:xfrm>
            <a:off x="5943948" y="4314364"/>
            <a:ext cx="650816" cy="10235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63C1247-A32C-1287-6076-71FFB5D12E11}"/>
              </a:ext>
            </a:extLst>
          </p:cNvPr>
          <p:cNvCxnSpPr>
            <a:cxnSpLocks/>
          </p:cNvCxnSpPr>
          <p:nvPr/>
        </p:nvCxnSpPr>
        <p:spPr>
          <a:xfrm>
            <a:off x="7661774" y="4288190"/>
            <a:ext cx="1462435" cy="10497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9AACF5A-6C38-1F7F-D8F9-DB4AF80A4E73}"/>
              </a:ext>
            </a:extLst>
          </p:cNvPr>
          <p:cNvSpPr txBox="1"/>
          <p:nvPr/>
        </p:nvSpPr>
        <p:spPr>
          <a:xfrm>
            <a:off x="2444338" y="5254831"/>
            <a:ext cx="1617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D1: “us and p”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769E0A1-49B5-903B-6F0D-028A1BAEA50F}"/>
              </a:ext>
            </a:extLst>
          </p:cNvPr>
          <p:cNvSpPr txBox="1"/>
          <p:nvPr/>
        </p:nvSpPr>
        <p:spPr>
          <a:xfrm>
            <a:off x="3892473" y="5281840"/>
            <a:ext cx="2349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D2: “us and planning”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88278E9-57C5-50FC-CB97-59CA2E13A973}"/>
              </a:ext>
            </a:extLst>
          </p:cNvPr>
          <p:cNvSpPr txBox="1"/>
          <p:nvPr/>
        </p:nvSpPr>
        <p:spPr>
          <a:xfrm>
            <a:off x="6126390" y="5277283"/>
            <a:ext cx="274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D3: “urban studies and p”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4182EDE-6354-2B6A-93F0-9B941C113440}"/>
              </a:ext>
            </a:extLst>
          </p:cNvPr>
          <p:cNvSpPr txBox="1"/>
          <p:nvPr/>
        </p:nvSpPr>
        <p:spPr>
          <a:xfrm>
            <a:off x="8826418" y="5325728"/>
            <a:ext cx="2399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D4: “urban studies and planning”</a:t>
            </a:r>
          </a:p>
        </p:txBody>
      </p:sp>
    </p:spTree>
    <p:extLst>
      <p:ext uri="{BB962C8B-B14F-4D97-AF65-F5344CB8AC3E}">
        <p14:creationId xmlns:p14="http://schemas.microsoft.com/office/powerpoint/2010/main" val="334776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 animBg="1"/>
      <p:bldP spid="41" grpId="0"/>
      <p:bldP spid="43" grpId="0" animBg="1"/>
      <p:bldP spid="44" grpId="0"/>
      <p:bldP spid="45" grpId="0" animBg="1"/>
      <p:bldP spid="50" grpId="0"/>
      <p:bldP spid="51" grpId="0"/>
      <p:bldP spid="52" grpId="0"/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F7D966-41DD-CECC-3154-2017673AB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8EA814-AE5D-4D64-B9E2-4DE21FC06975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398AD6DE-ED4B-3EE0-8E48-1E5DC799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Problem</a:t>
            </a:r>
            <a:r>
              <a:rPr lang="en-US" dirty="0">
                <a:solidFill>
                  <a:schemeClr val="bg1"/>
                </a:solidFill>
              </a:rPr>
              <a:t> Formulation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DFBD357B-193D-9144-BB8F-A6B6C58C4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Problem Statement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Input:  S = {s₁, s₂, …},  </a:t>
            </a:r>
            <a:r>
              <a:rPr lang="el-GR" dirty="0">
                <a:solidFill>
                  <a:srgbClr val="FF0000"/>
                </a:solidFill>
              </a:rPr>
              <a:t>θ ∈ [0,1]                       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Learn R from S                                          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Output: { (</a:t>
            </a:r>
            <a:r>
              <a:rPr lang="en-US" dirty="0" err="1">
                <a:solidFill>
                  <a:srgbClr val="FF0000"/>
                </a:solidFill>
              </a:rPr>
              <a:t>sᵢ,s</a:t>
            </a:r>
            <a:r>
              <a:rPr lang="en-US" dirty="0">
                <a:solidFill>
                  <a:srgbClr val="FF0000"/>
                </a:solidFill>
              </a:rPr>
              <a:t>ⱼ) ∈ S×S </a:t>
            </a:r>
            <a:r>
              <a:rPr lang="en-US" dirty="0" err="1">
                <a:solidFill>
                  <a:srgbClr val="FF0000"/>
                </a:solidFill>
              </a:rPr>
              <a:t>pkduck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R,sᵢ,s</a:t>
            </a:r>
            <a:r>
              <a:rPr lang="en-US" dirty="0">
                <a:solidFill>
                  <a:srgbClr val="FF0000"/>
                </a:solidFill>
              </a:rPr>
              <a:t>ⱼ) ≥ </a:t>
            </a:r>
            <a:r>
              <a:rPr lang="el-GR" dirty="0">
                <a:solidFill>
                  <a:srgbClr val="FF0000"/>
                </a:solidFill>
              </a:rPr>
              <a:t>θ }           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                                                         </a:t>
            </a:r>
            <a:r>
              <a:rPr lang="en-US" dirty="0"/>
              <a:t>                                           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C0CD0DB-093E-059C-4D56-A5C85BE7D549}"/>
              </a:ext>
            </a:extLst>
          </p:cNvPr>
          <p:cNvCxnSpPr/>
          <p:nvPr/>
        </p:nvCxnSpPr>
        <p:spPr>
          <a:xfrm>
            <a:off x="4663440" y="4799338"/>
            <a:ext cx="36576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88A25A6-48C9-F78E-49B0-4881AFE3C67A}"/>
              </a:ext>
            </a:extLst>
          </p:cNvPr>
          <p:cNvSpPr/>
          <p:nvPr/>
        </p:nvSpPr>
        <p:spPr>
          <a:xfrm>
            <a:off x="5121566" y="4423172"/>
            <a:ext cx="1127760" cy="7863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4AF85D5-5663-A1BF-55E7-028637493AB2}"/>
              </a:ext>
            </a:extLst>
          </p:cNvPr>
          <p:cNvSpPr txBox="1"/>
          <p:nvPr/>
        </p:nvSpPr>
        <p:spPr>
          <a:xfrm>
            <a:off x="5221224" y="4631700"/>
            <a:ext cx="1028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pkduck</a:t>
            </a:r>
            <a:endParaRPr lang="en-US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18293D6-C8E2-53BF-C029-3473146C78D7}"/>
              </a:ext>
            </a:extLst>
          </p:cNvPr>
          <p:cNvCxnSpPr>
            <a:cxnSpLocks/>
          </p:cNvCxnSpPr>
          <p:nvPr/>
        </p:nvCxnSpPr>
        <p:spPr>
          <a:xfrm>
            <a:off x="6292923" y="4799338"/>
            <a:ext cx="4876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AC9D763-C50F-FFB1-343C-FB73C63101A5}"/>
              </a:ext>
            </a:extLst>
          </p:cNvPr>
          <p:cNvSpPr txBox="1"/>
          <p:nvPr/>
        </p:nvSpPr>
        <p:spPr>
          <a:xfrm>
            <a:off x="6774697" y="4614673"/>
            <a:ext cx="122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Join Result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186FBFA-7F6C-99AF-4D67-008FB73ADAD2}"/>
              </a:ext>
            </a:extLst>
          </p:cNvPr>
          <p:cNvSpPr txBox="1"/>
          <p:nvPr/>
        </p:nvSpPr>
        <p:spPr>
          <a:xfrm>
            <a:off x="4404360" y="4614672"/>
            <a:ext cx="88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0665B52D-1926-DBF5-BF70-36E242F97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9147" y="5604088"/>
            <a:ext cx="3893702" cy="67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1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1343</Words>
  <Application>Microsoft Macintosh PowerPoint</Application>
  <PresentationFormat>Widescreen</PresentationFormat>
  <Paragraphs>170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Courier New</vt:lpstr>
      <vt:lpstr>Office Theme</vt:lpstr>
      <vt:lpstr>Approximate String Joins with Abbreviations </vt:lpstr>
      <vt:lpstr>Overview/Outline</vt:lpstr>
      <vt:lpstr>Motivation and Introduction</vt:lpstr>
      <vt:lpstr>Problem Definition</vt:lpstr>
      <vt:lpstr>Related Work</vt:lpstr>
      <vt:lpstr>Limitations of Previous Approaches</vt:lpstr>
      <vt:lpstr>Framework of Our Solution and pkduck Similarity </vt:lpstr>
      <vt:lpstr>PowerPoint Presentation</vt:lpstr>
      <vt:lpstr>Problem Formulation</vt:lpstr>
      <vt:lpstr>Filtering with signatures (Naïve Signature Generation)</vt:lpstr>
      <vt:lpstr>PowerPoint Presentation</vt:lpstr>
      <vt:lpstr>Verifying with pkduck</vt:lpstr>
      <vt:lpstr>Learning Abbreviation Rules</vt:lpstr>
      <vt:lpstr>Experimental Setup</vt:lpstr>
      <vt:lpstr>Accuracy Results</vt:lpstr>
      <vt:lpstr>Efficiency Results</vt:lpstr>
      <vt:lpstr>Conclusion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sanath chigurumamidi</dc:creator>
  <cp:lastModifiedBy>Krishna Shashank Y</cp:lastModifiedBy>
  <cp:revision>7</cp:revision>
  <dcterms:created xsi:type="dcterms:W3CDTF">2024-11-11T20:37:14Z</dcterms:created>
  <dcterms:modified xsi:type="dcterms:W3CDTF">2025-04-17T12:10:39Z</dcterms:modified>
</cp:coreProperties>
</file>