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TT Commons Pro Bold" charset="1" panose="020B0103030102020204"/>
      <p:regular r:id="rId18"/>
    </p:embeddedFont>
    <p:embeddedFont>
      <p:font typeface="TT Commons Pro" charset="1" panose="020B0103030102020204"/>
      <p:regular r:id="rId19"/>
    </p:embeddedFont>
    <p:embeddedFont>
      <p:font typeface="Arian Bold" charset="1" panose="020B0805020202050204"/>
      <p:regular r:id="rId20"/>
    </p:embeddedFont>
    <p:embeddedFont>
      <p:font typeface="Arian" charset="1" panose="020B050502020205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notesSlides/notesSlide2.xml" Type="http://schemas.openxmlformats.org/officeDocument/2006/relationships/notesSlide"/><Relationship Id="rId26" Target="notesSlides/notesSlide3.xml" Type="http://schemas.openxmlformats.org/officeDocument/2006/relationships/notesSlide"/><Relationship Id="rId27" Target="notesSlides/notesSlide4.xml" Type="http://schemas.openxmlformats.org/officeDocument/2006/relationships/notesSlide"/><Relationship Id="rId28" Target="notesSlides/notesSlide5.xml" Type="http://schemas.openxmlformats.org/officeDocument/2006/relationships/notesSlide"/><Relationship Id="rId29" Target="notesSlides/notesSlide6.xml" Type="http://schemas.openxmlformats.org/officeDocument/2006/relationships/notesSlide"/><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33" Target="notesSlides/notesSlide10.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 smart phones and other mobile devices, we have seen spatial and spatio-temporal data become more popular. </a:t>
            </a:r>
          </a:p>
          <a:p>
            <a:r>
              <a:rPr lang="en-US"/>
              <a:t/>
            </a:r>
          </a:p>
          <a:p>
            <a:r>
              <a:rPr lang="en-US"/>
              <a:t>interactive analytics needed to keep these queries done quicker and not just blow up exponentially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 authors were ultimately able to create  two new trees for use in sampling and aggregations, with these being the LS-Tree and RS-Tree.</a:t>
            </a:r>
          </a:p>
          <a:p>
            <a:r>
              <a:rPr lang="en-US"/>
              <a:t>- The RS-Tree proved to be exceptional in its ability to scale and quickly return accurate samples, while the LS-Tree proved to be useful in certain scenarios and for use as a building block.</a:t>
            </a:r>
          </a:p>
          <a:p>
            <a:r>
              <a:rPr lang="en-US"/>
              <a:t>- This research could further be expanded to improve query functionality and operation.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Real-Estate agent looking at their sales report in Brooklyn, north of Atlantic, from the last 30 days. </a:t>
            </a:r>
          </a:p>
          <a:p>
            <a:r>
              <a:rPr lang="en-US"/>
              <a:t/>
            </a:r>
          </a:p>
          <a:p>
            <a:r>
              <a:rPr lang="en-US"/>
              <a:t>Interactive analytics would get the results quickly based on random sampling with a confidence interval</a:t>
            </a:r>
          </a:p>
          <a:p>
            <a:r>
              <a:rPr lang="en-US"/>
              <a:t/>
            </a:r>
          </a:p>
          <a:p>
            <a:r>
              <a:rPr lang="en-US"/>
              <a:t>gives quick reports based on the samples and user can end query to run another or wait for more report that uses more samples (more accurate)</a:t>
            </a:r>
          </a:p>
          <a:p>
            <a:r>
              <a:rPr lang="en-US"/>
              <a:t/>
            </a:r>
          </a:p>
          <a:p>
            <a:r>
              <a:rPr lang="en-US"/>
              <a:t>USE INTRODUCTION EXAMPLE IN pg1 interactive spatial exploration and analytics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given set of n points, P in a dimension space, stored in an index for a given range query Q, returns sampled points</a:t>
            </a:r>
          </a:p>
          <a:p>
            <a:r>
              <a:rPr lang="en-US"/>
              <a:t/>
            </a:r>
          </a:p>
          <a:p>
            <a:r>
              <a:rPr lang="en-US"/>
              <a:t>spatial clustering</a:t>
            </a:r>
          </a:p>
          <a:p>
            <a:r>
              <a:rPr lang="en-US"/>
              <a:t/>
            </a:r>
          </a:p>
          <a:p>
            <a:r>
              <a:rPr lang="en-US"/>
              <a:t>spatial online estimator should be unbiased, and quality characterized by confidence intervals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R-Tree - stores spatial data indexes, that is height-balanced like B+ Tree and MBB for geographic coordinates</a:t>
            </a:r>
          </a:p>
          <a:p>
            <a:r>
              <a:rPr lang="en-US"/>
              <a:t/>
            </a:r>
          </a:p>
          <a:p>
            <a:r>
              <a:rPr lang="en-US"/>
              <a:t>QF - P intersect Q, then sample</a:t>
            </a:r>
          </a:p>
          <a:p>
            <a:r>
              <a:rPr lang="en-US"/>
              <a:t/>
            </a:r>
          </a:p>
          <a:p>
            <a:r>
              <a:rPr lang="en-US"/>
              <a:t>SF - sample then check if in Q</a:t>
            </a:r>
          </a:p>
          <a:p>
            <a:r>
              <a:rPr lang="en-US"/>
              <a:t/>
            </a:r>
          </a:p>
          <a:p>
            <a:r>
              <a:rPr lang="en-US"/>
              <a:t>RP - goes down random path of tree and sampled recursively using count tree over P (good only in internal memory since disk I/Os would be too expensive)</a:t>
            </a:r>
          </a:p>
          <a:p>
            <a:r>
              <a:rPr lang="en-US"/>
              <a:t/>
            </a:r>
          </a:p>
          <a:p>
            <a:r>
              <a:rPr lang="en-US"/>
              <a:t>RS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RIDE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 RS-tree is an improvement upon the LS-tree in that, instead of needing to build multiple R-Trees, the RS-tree is simply a modified R-Tree with sample buffers added to internal nodes,- with the exception of internal nodes directly neighboring leaf nodes. </a:t>
            </a:r>
          </a:p>
          <a:p>
            <a:r>
              <a:rPr lang="en-US"/>
              <a:t>- These sample buffers contain record samples from all of the  leaves under the internal node's subtree. </a:t>
            </a:r>
          </a:p>
          <a:p>
            <a:r>
              <a:rPr lang="en-US"/>
              <a:t>- This allows for quick and efficient querying, which begins at the root level and reports records from buffers that fulfill records requested from a query.  - The querying itself uses lazy exploration to follow the flow to the next correct internal nodes, as it will only go to the next node once a buffer has been spent - whether that be that all of the records are rejected or reported. </a:t>
            </a:r>
          </a:p>
          <a:p>
            <a:r>
              <a:rPr lang="en-US"/>
              <a:t>- The RS-Tree described in the paper is of a hybrid design, with the root and the majority of the internal nodes residing on memory, while some internal nodes and leaves are stored on disk.</a:t>
            </a:r>
          </a:p>
          <a:p>
            <a:r>
              <a:rPr lang="en-US"/>
              <a:t>-The sample buffer can also be dynamically changed before construction.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From this table, it can be seen that the RS-Tree has the best query time when compared to LS-Tree and the rest of the algorithms.</a:t>
            </a:r>
          </a:p>
          <a:p>
            <a:r>
              <a:rPr lang="en-US"/>
              <a:t>- It is stated in the paper, however, that the LS-Tree query time can be optimized if it is done within external memory - as it's query is simply multiple R-tree queries back to back.</a:t>
            </a:r>
          </a:p>
          <a:p>
            <a:r>
              <a:rPr lang="en-US"/>
              <a:t>- Both of the highlighted trees also share the same Update Time and Update I/O.</a:t>
            </a:r>
          </a:p>
          <a:p>
            <a:r>
              <a:rPr lang="en-US"/>
              <a:t>- These costs and times were all determined prior to the experimentation phase, though do hold up in testing as stated by the authors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For experimentation, the authors used two distinct and well known geographic datasets- GEO Life and OSM. - </a:t>
            </a:r>
          </a:p>
          <a:p>
            <a:r>
              <a:rPr lang="en-US"/>
              <a:t>-Geo Life was about 1.7 GB in size, the OSM dataset selected was about 151 GB, and they extended OSM by using an OSM x4 that was more than 600 GB. </a:t>
            </a:r>
          </a:p>
          <a:p>
            <a:r>
              <a:rPr lang="en-US"/>
              <a:t>- The RS-Tree, LS-Tree, and R-Tree were tested on these datasets for construction, querying, and update experiments.</a:t>
            </a:r>
          </a:p>
          <a:p>
            <a:r>
              <a:rPr lang="en-US"/>
              <a:t>-RS-Tree was also subjected the sample size and scalability testing</a:t>
            </a:r>
          </a:p>
          <a:p>
            <a:r>
              <a:rPr lang="en-US"/>
              <a:t>- RS-Tree was found to the fastest for updates and various types of queries, and demonstrated exceptional scaling.</a:t>
            </a:r>
          </a:p>
          <a:p>
            <a:r>
              <a:rPr lang="en-US"/>
              <a:t>-LS-Tree did perform better with smaller datasets and queries, but ultimately was the largest in size and took the longest overall.</a:t>
            </a:r>
          </a:p>
          <a:p>
            <a:r>
              <a:rPr lang="en-US"/>
              <a:t>- The R-Tree was mainly included as a baseline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Aggregation was used to extend the online sampling, and averages were calculated from returned samples from both the RS-Tree and LS-Tree as part of aggregation testing.</a:t>
            </a:r>
          </a:p>
          <a:p>
            <a:r>
              <a:rPr lang="en-US"/>
              <a:t>- With the same sample size, both of the trees presented similar confidence interval lengths. </a:t>
            </a:r>
          </a:p>
          <a:p>
            <a:r>
              <a:rPr lang="en-US"/>
              <a:t>-Other methods (such as RandomPath and RandomShuffle) were not included in this testing due to their high time costs.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 Id="rId4"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1644319" y="329685"/>
            <a:ext cx="5637411" cy="9266082"/>
            <a:chOff x="0" y="0"/>
            <a:chExt cx="7516548" cy="12354777"/>
          </a:xfrm>
        </p:grpSpPr>
        <p:sp>
          <p:nvSpPr>
            <p:cNvPr name="Freeform 3" id="3"/>
            <p:cNvSpPr/>
            <p:nvPr/>
          </p:nvSpPr>
          <p:spPr>
            <a:xfrm flipH="false" flipV="false" rot="0">
              <a:off x="1281434" y="6868377"/>
              <a:ext cx="4953680" cy="5486400"/>
            </a:xfrm>
            <a:custGeom>
              <a:avLst/>
              <a:gdLst/>
              <a:ahLst/>
              <a:cxnLst/>
              <a:rect r="r" b="b" t="t" l="l"/>
              <a:pathLst>
                <a:path h="5486400" w="4953680">
                  <a:moveTo>
                    <a:pt x="0" y="0"/>
                  </a:moveTo>
                  <a:lnTo>
                    <a:pt x="4953680" y="0"/>
                  </a:lnTo>
                  <a:lnTo>
                    <a:pt x="4953680" y="5486400"/>
                  </a:lnTo>
                  <a:lnTo>
                    <a:pt x="0" y="5486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7516548" cy="6534959"/>
            </a:xfrm>
            <a:custGeom>
              <a:avLst/>
              <a:gdLst/>
              <a:ahLst/>
              <a:cxnLst/>
              <a:rect r="r" b="b" t="t" l="l"/>
              <a:pathLst>
                <a:path h="6534959" w="7516548">
                  <a:moveTo>
                    <a:pt x="0" y="0"/>
                  </a:moveTo>
                  <a:lnTo>
                    <a:pt x="7516548" y="0"/>
                  </a:lnTo>
                  <a:lnTo>
                    <a:pt x="7516548" y="6534959"/>
                  </a:lnTo>
                  <a:lnTo>
                    <a:pt x="0" y="6534959"/>
                  </a:lnTo>
                  <a:lnTo>
                    <a:pt x="0" y="0"/>
                  </a:lnTo>
                  <a:close/>
                </a:path>
              </a:pathLst>
            </a:custGeom>
            <a:blipFill>
              <a:blip r:embed="rId4"/>
              <a:stretch>
                <a:fillRect l="0" t="0" r="0" b="0"/>
              </a:stretch>
            </a:blipFill>
          </p:spPr>
        </p:sp>
      </p:grpSp>
      <p:sp>
        <p:nvSpPr>
          <p:cNvPr name="TextBox 5" id="5"/>
          <p:cNvSpPr txBox="true"/>
          <p:nvPr/>
        </p:nvSpPr>
        <p:spPr>
          <a:xfrm rot="0">
            <a:off x="1028700" y="1381346"/>
            <a:ext cx="7723139" cy="4415872"/>
          </a:xfrm>
          <a:prstGeom prst="rect">
            <a:avLst/>
          </a:prstGeom>
        </p:spPr>
        <p:txBody>
          <a:bodyPr anchor="t" rtlCol="false" tIns="0" lIns="0" bIns="0" rIns="0">
            <a:spAutoFit/>
          </a:bodyPr>
          <a:lstStyle/>
          <a:p>
            <a:pPr algn="l">
              <a:lnSpc>
                <a:spcPts val="11755"/>
              </a:lnSpc>
            </a:pPr>
            <a:r>
              <a:rPr lang="en-US" sz="8396" spc="352" b="true">
                <a:solidFill>
                  <a:srgbClr val="FFFFFF"/>
                </a:solidFill>
                <a:latin typeface="TT Commons Pro Bold"/>
                <a:ea typeface="TT Commons Pro Bold"/>
                <a:cs typeface="TT Commons Pro Bold"/>
                <a:sym typeface="TT Commons Pro Bold"/>
              </a:rPr>
              <a:t>Spatial Online Sampling and Aggregation </a:t>
            </a:r>
          </a:p>
        </p:txBody>
      </p:sp>
      <p:sp>
        <p:nvSpPr>
          <p:cNvPr name="TextBox 6" id="6"/>
          <p:cNvSpPr txBox="true"/>
          <p:nvPr/>
        </p:nvSpPr>
        <p:spPr>
          <a:xfrm rot="0">
            <a:off x="1028700" y="5940315"/>
            <a:ext cx="9402436" cy="1810609"/>
          </a:xfrm>
          <a:prstGeom prst="rect">
            <a:avLst/>
          </a:prstGeom>
        </p:spPr>
        <p:txBody>
          <a:bodyPr anchor="t" rtlCol="false" tIns="0" lIns="0" bIns="0" rIns="0">
            <a:spAutoFit/>
          </a:bodyPr>
          <a:lstStyle/>
          <a:p>
            <a:pPr algn="l">
              <a:lnSpc>
                <a:spcPts val="7302"/>
              </a:lnSpc>
            </a:pPr>
            <a:r>
              <a:rPr lang="en-US" sz="5216" spc="219" b="true">
                <a:solidFill>
                  <a:srgbClr val="FFFFFF"/>
                </a:solidFill>
                <a:latin typeface="TT Commons Pro Bold"/>
                <a:ea typeface="TT Commons Pro Bold"/>
                <a:cs typeface="TT Commons Pro Bold"/>
                <a:sym typeface="TT Commons Pro Bold"/>
              </a:rPr>
              <a:t>Authors:</a:t>
            </a:r>
            <a:r>
              <a:rPr lang="en-US" sz="5216" spc="219">
                <a:solidFill>
                  <a:srgbClr val="FFFFFF"/>
                </a:solidFill>
                <a:latin typeface="TT Commons Pro"/>
                <a:ea typeface="TT Commons Pro"/>
                <a:cs typeface="TT Commons Pro"/>
                <a:sym typeface="TT Commons Pro"/>
              </a:rPr>
              <a:t> Lu Wang, Robert Christensen, Feifei Li, &amp; Ke Yi </a:t>
            </a:r>
          </a:p>
        </p:txBody>
      </p:sp>
      <p:sp>
        <p:nvSpPr>
          <p:cNvPr name="TextBox 7" id="7"/>
          <p:cNvSpPr txBox="true"/>
          <p:nvPr/>
        </p:nvSpPr>
        <p:spPr>
          <a:xfrm rot="0">
            <a:off x="1039508" y="7870871"/>
            <a:ext cx="8908852" cy="863333"/>
          </a:xfrm>
          <a:prstGeom prst="rect">
            <a:avLst/>
          </a:prstGeom>
        </p:spPr>
        <p:txBody>
          <a:bodyPr anchor="t" rtlCol="false" tIns="0" lIns="0" bIns="0" rIns="0">
            <a:spAutoFit/>
          </a:bodyPr>
          <a:lstStyle/>
          <a:p>
            <a:pPr algn="l">
              <a:lnSpc>
                <a:spcPts val="3339"/>
              </a:lnSpc>
            </a:pPr>
            <a:r>
              <a:rPr lang="en-US" sz="2385" b="true">
                <a:solidFill>
                  <a:srgbClr val="FFFFFF"/>
                </a:solidFill>
                <a:latin typeface="Arian Bold"/>
                <a:ea typeface="Arian Bold"/>
                <a:cs typeface="Arian Bold"/>
                <a:sym typeface="Arian Bold"/>
              </a:rPr>
              <a:t>Presented by: </a:t>
            </a:r>
            <a:r>
              <a:rPr lang="en-US" sz="2385">
                <a:solidFill>
                  <a:srgbClr val="FFFFFF"/>
                </a:solidFill>
                <a:latin typeface="Arian"/>
                <a:ea typeface="Arian"/>
                <a:cs typeface="Arian"/>
                <a:sym typeface="Arian"/>
              </a:rPr>
              <a:t>Ivan Quiñones, Nicholas Ratzlaff, &amp; Alejandro Ugas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0" y="8244549"/>
            <a:ext cx="2709861" cy="2042451"/>
          </a:xfrm>
          <a:custGeom>
            <a:avLst/>
            <a:gdLst/>
            <a:ahLst/>
            <a:cxnLst/>
            <a:rect r="r" b="b" t="t" l="l"/>
            <a:pathLst>
              <a:path h="2042451" w="2709861">
                <a:moveTo>
                  <a:pt x="0" y="0"/>
                </a:moveTo>
                <a:lnTo>
                  <a:pt x="2709861" y="0"/>
                </a:lnTo>
                <a:lnTo>
                  <a:pt x="2709861" y="2042451"/>
                </a:lnTo>
                <a:lnTo>
                  <a:pt x="0" y="2042451"/>
                </a:lnTo>
                <a:lnTo>
                  <a:pt x="0" y="0"/>
                </a:lnTo>
                <a:close/>
              </a:path>
            </a:pathLst>
          </a:custGeom>
          <a:blipFill>
            <a:blip r:embed="rId3"/>
            <a:stretch>
              <a:fillRect l="-14329" t="-27244" r="-9553" b="-37119"/>
            </a:stretch>
          </a:blipFill>
        </p:spPr>
      </p:sp>
      <p:sp>
        <p:nvSpPr>
          <p:cNvPr name="Freeform 3" id="3"/>
          <p:cNvSpPr/>
          <p:nvPr/>
        </p:nvSpPr>
        <p:spPr>
          <a:xfrm flipH="false" flipV="false" rot="0">
            <a:off x="859117" y="3855965"/>
            <a:ext cx="6018495" cy="3054162"/>
          </a:xfrm>
          <a:custGeom>
            <a:avLst/>
            <a:gdLst/>
            <a:ahLst/>
            <a:cxnLst/>
            <a:rect r="r" b="b" t="t" l="l"/>
            <a:pathLst>
              <a:path h="3054162" w="6018495">
                <a:moveTo>
                  <a:pt x="0" y="0"/>
                </a:moveTo>
                <a:lnTo>
                  <a:pt x="6018495" y="0"/>
                </a:lnTo>
                <a:lnTo>
                  <a:pt x="6018495" y="3054162"/>
                </a:lnTo>
                <a:lnTo>
                  <a:pt x="0" y="3054162"/>
                </a:lnTo>
                <a:lnTo>
                  <a:pt x="0" y="0"/>
                </a:lnTo>
                <a:close/>
              </a:path>
            </a:pathLst>
          </a:custGeom>
          <a:blipFill>
            <a:blip r:embed="rId4"/>
            <a:stretch>
              <a:fillRect l="0" t="0" r="0" b="0"/>
            </a:stretch>
          </a:blipFill>
        </p:spPr>
      </p:sp>
      <p:sp>
        <p:nvSpPr>
          <p:cNvPr name="TextBox 4" id="4"/>
          <p:cNvSpPr txBox="true"/>
          <p:nvPr/>
        </p:nvSpPr>
        <p:spPr>
          <a:xfrm rot="0">
            <a:off x="8538535" y="2992253"/>
            <a:ext cx="8497653" cy="2600343"/>
          </a:xfrm>
          <a:prstGeom prst="rect">
            <a:avLst/>
          </a:prstGeom>
        </p:spPr>
        <p:txBody>
          <a:bodyPr anchor="t" rtlCol="false" tIns="0" lIns="0" bIns="0" rIns="0">
            <a:spAutoFit/>
          </a:bodyPr>
          <a:lstStyle/>
          <a:p>
            <a:pPr algn="l">
              <a:lnSpc>
                <a:spcPts val="9900"/>
              </a:lnSpc>
            </a:pPr>
            <a:r>
              <a:rPr lang="en-US" sz="10313" spc="433" b="true">
                <a:solidFill>
                  <a:srgbClr val="FFFFFF"/>
                </a:solidFill>
                <a:latin typeface="TT Commons Pro Bold"/>
                <a:ea typeface="TT Commons Pro Bold"/>
                <a:cs typeface="TT Commons Pro Bold"/>
                <a:sym typeface="TT Commons Pro Bold"/>
              </a:rPr>
              <a:t>Aggregation &amp; Estimation</a:t>
            </a:r>
          </a:p>
        </p:txBody>
      </p:sp>
      <p:sp>
        <p:nvSpPr>
          <p:cNvPr name="TextBox 5" id="5"/>
          <p:cNvSpPr txBox="true"/>
          <p:nvPr/>
        </p:nvSpPr>
        <p:spPr>
          <a:xfrm rot="0">
            <a:off x="8538535" y="5850757"/>
            <a:ext cx="8263776" cy="16725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 Sampling → aggregation </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Mean, sum, KDE, clustering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Confidence intervals improve over time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RS-tree estimates averages </a:t>
            </a:r>
            <a:r>
              <a:rPr lang="en-US" b="true" sz="2400">
                <a:solidFill>
                  <a:srgbClr val="FFFFFF"/>
                </a:solidFill>
                <a:latin typeface="TT Commons Pro Bold"/>
                <a:ea typeface="TT Commons Pro Bold"/>
                <a:cs typeface="TT Commons Pro Bold"/>
                <a:sym typeface="TT Commons Pro Bold"/>
              </a:rPr>
              <a:t>on the fly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578139" y="8244549"/>
            <a:ext cx="2709861" cy="2042451"/>
          </a:xfrm>
          <a:custGeom>
            <a:avLst/>
            <a:gdLst/>
            <a:ahLst/>
            <a:cxnLst/>
            <a:rect r="r" b="b" t="t" l="l"/>
            <a:pathLst>
              <a:path h="2042451" w="2709861">
                <a:moveTo>
                  <a:pt x="0" y="0"/>
                </a:moveTo>
                <a:lnTo>
                  <a:pt x="2709861" y="0"/>
                </a:lnTo>
                <a:lnTo>
                  <a:pt x="2709861" y="2042451"/>
                </a:lnTo>
                <a:lnTo>
                  <a:pt x="0" y="2042451"/>
                </a:lnTo>
                <a:lnTo>
                  <a:pt x="0" y="0"/>
                </a:lnTo>
                <a:close/>
              </a:path>
            </a:pathLst>
          </a:custGeom>
          <a:blipFill>
            <a:blip r:embed="rId3"/>
            <a:stretch>
              <a:fillRect l="-14329" t="-27244" r="-9553" b="-37119"/>
            </a:stretch>
          </a:blipFill>
        </p:spPr>
      </p:sp>
      <p:sp>
        <p:nvSpPr>
          <p:cNvPr name="TextBox 3" id="3"/>
          <p:cNvSpPr txBox="true"/>
          <p:nvPr/>
        </p:nvSpPr>
        <p:spPr>
          <a:xfrm rot="0">
            <a:off x="1453462" y="2111882"/>
            <a:ext cx="6370347" cy="3169506"/>
          </a:xfrm>
          <a:prstGeom prst="rect">
            <a:avLst/>
          </a:prstGeom>
        </p:spPr>
        <p:txBody>
          <a:bodyPr anchor="t" rtlCol="false" tIns="0" lIns="0" bIns="0" rIns="0">
            <a:spAutoFit/>
          </a:bodyPr>
          <a:lstStyle/>
          <a:p>
            <a:pPr algn="l">
              <a:lnSpc>
                <a:spcPts val="8164"/>
              </a:lnSpc>
            </a:pPr>
            <a:r>
              <a:rPr lang="en-US" sz="8504" spc="357" b="true">
                <a:solidFill>
                  <a:srgbClr val="FFFFFF"/>
                </a:solidFill>
                <a:latin typeface="TT Commons Pro Bold"/>
                <a:ea typeface="TT Commons Pro Bold"/>
                <a:cs typeface="TT Commons Pro Bold"/>
                <a:sym typeface="TT Commons Pro Bold"/>
              </a:rPr>
              <a:t>Conclusion &amp; Takeaways</a:t>
            </a:r>
          </a:p>
        </p:txBody>
      </p:sp>
      <p:sp>
        <p:nvSpPr>
          <p:cNvPr name="TextBox 4" id="4"/>
          <p:cNvSpPr txBox="true"/>
          <p:nvPr/>
        </p:nvSpPr>
        <p:spPr>
          <a:xfrm rot="0">
            <a:off x="1453462" y="5703515"/>
            <a:ext cx="7212985" cy="25107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 RS-tree = unified, scalable structure for online sampling</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Real-time analytics for massive spatial datasets</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Efficient, practical, extensible to disk and GiST structures</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Opens doors for spatial online analytics at scale</a:t>
            </a:r>
          </a:p>
        </p:txBody>
      </p:sp>
      <p:grpSp>
        <p:nvGrpSpPr>
          <p:cNvPr name="Group 5" id="5"/>
          <p:cNvGrpSpPr/>
          <p:nvPr/>
        </p:nvGrpSpPr>
        <p:grpSpPr>
          <a:xfrm rot="0">
            <a:off x="10095107" y="2777295"/>
            <a:ext cx="6309177" cy="4571572"/>
            <a:chOff x="0" y="0"/>
            <a:chExt cx="8412237" cy="6095429"/>
          </a:xfrm>
        </p:grpSpPr>
        <p:sp>
          <p:nvSpPr>
            <p:cNvPr name="Freeform 6" id="6"/>
            <p:cNvSpPr/>
            <p:nvPr/>
          </p:nvSpPr>
          <p:spPr>
            <a:xfrm flipH="false" flipV="false" rot="0">
              <a:off x="0" y="0"/>
              <a:ext cx="8412237" cy="5814959"/>
            </a:xfrm>
            <a:custGeom>
              <a:avLst/>
              <a:gdLst/>
              <a:ahLst/>
              <a:cxnLst/>
              <a:rect r="r" b="b" t="t" l="l"/>
              <a:pathLst>
                <a:path h="5814959" w="8412237">
                  <a:moveTo>
                    <a:pt x="0" y="0"/>
                  </a:moveTo>
                  <a:lnTo>
                    <a:pt x="8412237" y="0"/>
                  </a:lnTo>
                  <a:lnTo>
                    <a:pt x="8412237" y="5814959"/>
                  </a:lnTo>
                  <a:lnTo>
                    <a:pt x="0" y="5814959"/>
                  </a:lnTo>
                  <a:lnTo>
                    <a:pt x="0" y="0"/>
                  </a:lnTo>
                  <a:close/>
                </a:path>
              </a:pathLst>
            </a:custGeom>
            <a:blipFill>
              <a:blip r:embed="rId4"/>
              <a:stretch>
                <a:fillRect l="0" t="0" r="0" b="0"/>
              </a:stretch>
            </a:blipFill>
          </p:spPr>
        </p:sp>
        <p:sp>
          <p:nvSpPr>
            <p:cNvPr name="TextBox 7" id="7"/>
            <p:cNvSpPr txBox="true"/>
            <p:nvPr/>
          </p:nvSpPr>
          <p:spPr>
            <a:xfrm rot="0">
              <a:off x="0" y="5881646"/>
              <a:ext cx="5893395" cy="213783"/>
            </a:xfrm>
            <a:prstGeom prst="rect">
              <a:avLst/>
            </a:prstGeom>
          </p:spPr>
          <p:txBody>
            <a:bodyPr anchor="t" rtlCol="false" tIns="0" lIns="0" bIns="0" rIns="0">
              <a:spAutoFit/>
            </a:bodyPr>
            <a:lstStyle/>
            <a:p>
              <a:pPr algn="ctr">
                <a:lnSpc>
                  <a:spcPts val="1399"/>
                </a:lnSpc>
                <a:spcBef>
                  <a:spcPct val="0"/>
                </a:spcBef>
              </a:pPr>
              <a:r>
                <a:rPr lang="en-US" b="true" sz="999" spc="41">
                  <a:solidFill>
                    <a:srgbClr val="FFFFFF"/>
                  </a:solidFill>
                  <a:latin typeface="TT Commons Pro Bold"/>
                  <a:ea typeface="TT Commons Pro Bold"/>
                  <a:cs typeface="TT Commons Pro Bold"/>
                  <a:sym typeface="TT Commons Pro Bold"/>
                </a:rPr>
                <a:t>Source:https://heremaps.github.io/pptk/tutorials/viewer/geolife.html </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52958" y="2937249"/>
            <a:ext cx="16206342" cy="1343043"/>
          </a:xfrm>
          <a:prstGeom prst="rect">
            <a:avLst/>
          </a:prstGeom>
        </p:spPr>
        <p:txBody>
          <a:bodyPr anchor="t" rtlCol="false" tIns="0" lIns="0" bIns="0" rIns="0">
            <a:spAutoFit/>
          </a:bodyPr>
          <a:lstStyle/>
          <a:p>
            <a:pPr algn="l">
              <a:lnSpc>
                <a:spcPts val="9900"/>
              </a:lnSpc>
            </a:pPr>
            <a:r>
              <a:rPr lang="en-US" sz="10313" spc="433" b="true">
                <a:solidFill>
                  <a:srgbClr val="FFFFFF"/>
                </a:solidFill>
                <a:latin typeface="TT Commons Pro Bold"/>
                <a:ea typeface="TT Commons Pro Bold"/>
                <a:cs typeface="TT Commons Pro Bold"/>
                <a:sym typeface="TT Commons Pro Bold"/>
              </a:rPr>
              <a:t>Thank you for your time!</a:t>
            </a:r>
          </a:p>
        </p:txBody>
      </p:sp>
      <p:sp>
        <p:nvSpPr>
          <p:cNvPr name="Freeform 3" id="3"/>
          <p:cNvSpPr/>
          <p:nvPr/>
        </p:nvSpPr>
        <p:spPr>
          <a:xfrm flipH="false" flipV="false" rot="0">
            <a:off x="6903584" y="5143500"/>
            <a:ext cx="4480831" cy="3377250"/>
          </a:xfrm>
          <a:custGeom>
            <a:avLst/>
            <a:gdLst/>
            <a:ahLst/>
            <a:cxnLst/>
            <a:rect r="r" b="b" t="t" l="l"/>
            <a:pathLst>
              <a:path h="3377250" w="4480831">
                <a:moveTo>
                  <a:pt x="0" y="0"/>
                </a:moveTo>
                <a:lnTo>
                  <a:pt x="4480832" y="0"/>
                </a:lnTo>
                <a:lnTo>
                  <a:pt x="4480832" y="3377250"/>
                </a:lnTo>
                <a:lnTo>
                  <a:pt x="0" y="3377250"/>
                </a:lnTo>
                <a:lnTo>
                  <a:pt x="0" y="0"/>
                </a:lnTo>
                <a:close/>
              </a:path>
            </a:pathLst>
          </a:custGeom>
          <a:blipFill>
            <a:blip r:embed="rId2"/>
            <a:stretch>
              <a:fillRect l="-14329" t="-27244" r="-9553" b="-37119"/>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0" y="8237075"/>
            <a:ext cx="2709861" cy="2042451"/>
          </a:xfrm>
          <a:custGeom>
            <a:avLst/>
            <a:gdLst/>
            <a:ahLst/>
            <a:cxnLst/>
            <a:rect r="r" b="b" t="t" l="l"/>
            <a:pathLst>
              <a:path h="2042451" w="2709861">
                <a:moveTo>
                  <a:pt x="0" y="0"/>
                </a:moveTo>
                <a:lnTo>
                  <a:pt x="2709861" y="0"/>
                </a:lnTo>
                <a:lnTo>
                  <a:pt x="2709861" y="2042450"/>
                </a:lnTo>
                <a:lnTo>
                  <a:pt x="0" y="2042450"/>
                </a:lnTo>
                <a:lnTo>
                  <a:pt x="0" y="0"/>
                </a:lnTo>
                <a:close/>
              </a:path>
            </a:pathLst>
          </a:custGeom>
          <a:blipFill>
            <a:blip r:embed="rId3"/>
            <a:stretch>
              <a:fillRect l="-14329" t="-27244" r="-9553" b="-37119"/>
            </a:stretch>
          </a:blipFill>
        </p:spPr>
      </p:sp>
      <p:sp>
        <p:nvSpPr>
          <p:cNvPr name="TextBox 3" id="3"/>
          <p:cNvSpPr txBox="true"/>
          <p:nvPr/>
        </p:nvSpPr>
        <p:spPr>
          <a:xfrm rot="0">
            <a:off x="9541627" y="438153"/>
            <a:ext cx="6919898" cy="4294690"/>
          </a:xfrm>
          <a:prstGeom prst="rect">
            <a:avLst/>
          </a:prstGeom>
        </p:spPr>
        <p:txBody>
          <a:bodyPr anchor="t" rtlCol="false" tIns="0" lIns="0" bIns="0" rIns="0">
            <a:spAutoFit/>
          </a:bodyPr>
          <a:lstStyle/>
          <a:p>
            <a:pPr algn="l">
              <a:lnSpc>
                <a:spcPts val="11428"/>
              </a:lnSpc>
            </a:pPr>
            <a:r>
              <a:rPr lang="en-US" sz="8163" spc="342" b="true">
                <a:solidFill>
                  <a:srgbClr val="FFFFFF"/>
                </a:solidFill>
                <a:latin typeface="TT Commons Pro Bold"/>
                <a:ea typeface="TT Commons Pro Bold"/>
                <a:cs typeface="TT Commons Pro Bold"/>
                <a:sym typeface="TT Commons Pro Bold"/>
              </a:rPr>
              <a:t>Motivation &amp; Problem Statement </a:t>
            </a:r>
          </a:p>
        </p:txBody>
      </p:sp>
      <p:sp>
        <p:nvSpPr>
          <p:cNvPr name="TextBox 4" id="4"/>
          <p:cNvSpPr txBox="true"/>
          <p:nvPr/>
        </p:nvSpPr>
        <p:spPr>
          <a:xfrm rot="0">
            <a:off x="9541627" y="5010866"/>
            <a:ext cx="7212985" cy="29298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Explosion of spatial and spatio-temporal data</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Need for </a:t>
            </a:r>
            <a:r>
              <a:rPr lang="en-US" b="true" sz="2400">
                <a:solidFill>
                  <a:srgbClr val="FFFFFF"/>
                </a:solidFill>
                <a:latin typeface="TT Commons Pro Bold"/>
                <a:ea typeface="TT Commons Pro Bold"/>
                <a:cs typeface="TT Commons Pro Bold"/>
                <a:sym typeface="TT Commons Pro Bold"/>
              </a:rPr>
              <a:t>interactive analytics </a:t>
            </a:r>
            <a:r>
              <a:rPr lang="en-US" sz="2400">
                <a:solidFill>
                  <a:srgbClr val="FFFFFF"/>
                </a:solidFill>
                <a:latin typeface="TT Commons Pro"/>
                <a:ea typeface="TT Commons Pro"/>
                <a:cs typeface="TT Commons Pro"/>
                <a:sym typeface="TT Commons Pro"/>
              </a:rPr>
              <a:t>(e.g., map apps, live data queries)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Challenge: full-range query evaluation is </a:t>
            </a:r>
            <a:r>
              <a:rPr lang="en-US" b="true" sz="2400">
                <a:solidFill>
                  <a:srgbClr val="FFFFFF"/>
                </a:solidFill>
                <a:latin typeface="TT Commons Pro Bold"/>
                <a:ea typeface="TT Commons Pro Bold"/>
                <a:cs typeface="TT Commons Pro Bold"/>
                <a:sym typeface="TT Commons Pro Bold"/>
              </a:rPr>
              <a:t>too expensive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Solution: </a:t>
            </a:r>
            <a:r>
              <a:rPr lang="en-US" b="true" sz="2400">
                <a:solidFill>
                  <a:srgbClr val="FFFFFF"/>
                </a:solidFill>
                <a:latin typeface="TT Commons Pro Bold"/>
                <a:ea typeface="TT Commons Pro Bold"/>
                <a:cs typeface="TT Commons Pro Bold"/>
                <a:sym typeface="TT Commons Pro Bold"/>
              </a:rPr>
              <a:t>Online sampling with real-time aggregation </a:t>
            </a:r>
          </a:p>
        </p:txBody>
      </p:sp>
      <p:grpSp>
        <p:nvGrpSpPr>
          <p:cNvPr name="Group 5" id="5"/>
          <p:cNvGrpSpPr/>
          <p:nvPr/>
        </p:nvGrpSpPr>
        <p:grpSpPr>
          <a:xfrm rot="0">
            <a:off x="886759" y="2471378"/>
            <a:ext cx="7551222" cy="4436290"/>
            <a:chOff x="0" y="0"/>
            <a:chExt cx="10068296" cy="5915054"/>
          </a:xfrm>
        </p:grpSpPr>
        <p:sp>
          <p:nvSpPr>
            <p:cNvPr name="Freeform 6" id="6"/>
            <p:cNvSpPr/>
            <p:nvPr/>
          </p:nvSpPr>
          <p:spPr>
            <a:xfrm flipH="false" flipV="false" rot="0">
              <a:off x="0" y="0"/>
              <a:ext cx="10068296" cy="5593498"/>
            </a:xfrm>
            <a:custGeom>
              <a:avLst/>
              <a:gdLst/>
              <a:ahLst/>
              <a:cxnLst/>
              <a:rect r="r" b="b" t="t" l="l"/>
              <a:pathLst>
                <a:path h="5593498" w="10068296">
                  <a:moveTo>
                    <a:pt x="0" y="0"/>
                  </a:moveTo>
                  <a:lnTo>
                    <a:pt x="10068296" y="0"/>
                  </a:lnTo>
                  <a:lnTo>
                    <a:pt x="10068296" y="5593498"/>
                  </a:lnTo>
                  <a:lnTo>
                    <a:pt x="0" y="5593498"/>
                  </a:lnTo>
                  <a:lnTo>
                    <a:pt x="0" y="0"/>
                  </a:lnTo>
                  <a:close/>
                </a:path>
              </a:pathLst>
            </a:custGeom>
            <a:blipFill>
              <a:blip r:embed="rId4"/>
              <a:stretch>
                <a:fillRect l="0" t="0" r="0" b="0"/>
              </a:stretch>
            </a:blipFill>
          </p:spPr>
        </p:sp>
        <p:sp>
          <p:nvSpPr>
            <p:cNvPr name="TextBox 7" id="7"/>
            <p:cNvSpPr txBox="true"/>
            <p:nvPr/>
          </p:nvSpPr>
          <p:spPr>
            <a:xfrm rot="0">
              <a:off x="0" y="5734042"/>
              <a:ext cx="10068296" cy="181012"/>
            </a:xfrm>
            <a:prstGeom prst="rect">
              <a:avLst/>
            </a:prstGeom>
          </p:spPr>
          <p:txBody>
            <a:bodyPr anchor="t" rtlCol="false" tIns="0" lIns="0" bIns="0" rIns="0">
              <a:spAutoFit/>
            </a:bodyPr>
            <a:lstStyle/>
            <a:p>
              <a:pPr algn="ctr">
                <a:lnSpc>
                  <a:spcPts val="1112"/>
                </a:lnSpc>
                <a:spcBef>
                  <a:spcPct val="0"/>
                </a:spcBef>
              </a:pPr>
              <a:r>
                <a:rPr lang="en-US" b="true" sz="794" spc="33">
                  <a:solidFill>
                    <a:srgbClr val="FFFFFF"/>
                  </a:solidFill>
                  <a:latin typeface="TT Commons Pro Bold"/>
                  <a:ea typeface="TT Commons Pro Bold"/>
                  <a:cs typeface="TT Commons Pro Bold"/>
                  <a:sym typeface="TT Commons Pro Bold"/>
                </a:rPr>
                <a:t>Source: https://www.researchgate.net/figure/Three-components-in-spatiotemporal-data-SemanticPrisms-visualizations-show-where_fig1_264157837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0" y="8237075"/>
            <a:ext cx="2709861" cy="2042451"/>
          </a:xfrm>
          <a:custGeom>
            <a:avLst/>
            <a:gdLst/>
            <a:ahLst/>
            <a:cxnLst/>
            <a:rect r="r" b="b" t="t" l="l"/>
            <a:pathLst>
              <a:path h="2042451" w="2709861">
                <a:moveTo>
                  <a:pt x="0" y="0"/>
                </a:moveTo>
                <a:lnTo>
                  <a:pt x="2709861" y="0"/>
                </a:lnTo>
                <a:lnTo>
                  <a:pt x="2709861" y="2042450"/>
                </a:lnTo>
                <a:lnTo>
                  <a:pt x="0" y="2042450"/>
                </a:lnTo>
                <a:lnTo>
                  <a:pt x="0" y="0"/>
                </a:lnTo>
                <a:close/>
              </a:path>
            </a:pathLst>
          </a:custGeom>
          <a:blipFill>
            <a:blip r:embed="rId3"/>
            <a:stretch>
              <a:fillRect l="-14329" t="-27244" r="-9553" b="-37119"/>
            </a:stretch>
          </a:blipFill>
        </p:spPr>
      </p:sp>
      <p:sp>
        <p:nvSpPr>
          <p:cNvPr name="TextBox 3" id="3"/>
          <p:cNvSpPr txBox="true"/>
          <p:nvPr/>
        </p:nvSpPr>
        <p:spPr>
          <a:xfrm rot="0">
            <a:off x="9688171" y="1677513"/>
            <a:ext cx="6919898" cy="2847988"/>
          </a:xfrm>
          <a:prstGeom prst="rect">
            <a:avLst/>
          </a:prstGeom>
        </p:spPr>
        <p:txBody>
          <a:bodyPr anchor="t" rtlCol="false" tIns="0" lIns="0" bIns="0" rIns="0">
            <a:spAutoFit/>
          </a:bodyPr>
          <a:lstStyle/>
          <a:p>
            <a:pPr algn="l">
              <a:lnSpc>
                <a:spcPts val="11428"/>
              </a:lnSpc>
            </a:pPr>
            <a:r>
              <a:rPr lang="en-US" sz="8163" spc="342" b="true">
                <a:solidFill>
                  <a:srgbClr val="FFFFFF"/>
                </a:solidFill>
                <a:latin typeface="TT Commons Pro Bold"/>
                <a:ea typeface="TT Commons Pro Bold"/>
                <a:cs typeface="TT Commons Pro Bold"/>
                <a:sym typeface="TT Commons Pro Bold"/>
              </a:rPr>
              <a:t>Real Estate Analogy</a:t>
            </a:r>
          </a:p>
        </p:txBody>
      </p:sp>
      <p:sp>
        <p:nvSpPr>
          <p:cNvPr name="TextBox 4" id="4"/>
          <p:cNvSpPr txBox="true"/>
          <p:nvPr/>
        </p:nvSpPr>
        <p:spPr>
          <a:xfrm rot="0">
            <a:off x="9541627" y="4687316"/>
            <a:ext cx="7212985" cy="20916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Real estate agent wants to look at their sales reports</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Uses Interactive analytics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Sampling gives faster results in confidence intervals</a:t>
            </a:r>
          </a:p>
        </p:txBody>
      </p:sp>
      <p:grpSp>
        <p:nvGrpSpPr>
          <p:cNvPr name="Group 5" id="5"/>
          <p:cNvGrpSpPr/>
          <p:nvPr/>
        </p:nvGrpSpPr>
        <p:grpSpPr>
          <a:xfrm rot="0">
            <a:off x="854482" y="1839438"/>
            <a:ext cx="7261518" cy="5071148"/>
            <a:chOff x="0" y="0"/>
            <a:chExt cx="9682024" cy="6761530"/>
          </a:xfrm>
        </p:grpSpPr>
        <p:sp>
          <p:nvSpPr>
            <p:cNvPr name="Freeform 6" id="6"/>
            <p:cNvSpPr/>
            <p:nvPr/>
          </p:nvSpPr>
          <p:spPr>
            <a:xfrm flipH="false" flipV="false" rot="0">
              <a:off x="0" y="0"/>
              <a:ext cx="9682024" cy="6522770"/>
            </a:xfrm>
            <a:custGeom>
              <a:avLst/>
              <a:gdLst/>
              <a:ahLst/>
              <a:cxnLst/>
              <a:rect r="r" b="b" t="t" l="l"/>
              <a:pathLst>
                <a:path h="6522770" w="9682024">
                  <a:moveTo>
                    <a:pt x="0" y="0"/>
                  </a:moveTo>
                  <a:lnTo>
                    <a:pt x="9682024" y="0"/>
                  </a:lnTo>
                  <a:lnTo>
                    <a:pt x="9682024" y="6522770"/>
                  </a:lnTo>
                  <a:lnTo>
                    <a:pt x="0" y="6522770"/>
                  </a:lnTo>
                  <a:lnTo>
                    <a:pt x="0" y="0"/>
                  </a:lnTo>
                  <a:close/>
                </a:path>
              </a:pathLst>
            </a:custGeom>
            <a:blipFill>
              <a:blip r:embed="rId4"/>
              <a:stretch>
                <a:fillRect l="0" t="0" r="0" b="0"/>
              </a:stretch>
            </a:blipFill>
          </p:spPr>
        </p:sp>
        <p:sp>
          <p:nvSpPr>
            <p:cNvPr name="TextBox 7" id="7"/>
            <p:cNvSpPr txBox="true"/>
            <p:nvPr/>
          </p:nvSpPr>
          <p:spPr>
            <a:xfrm rot="0">
              <a:off x="667264" y="6494195"/>
              <a:ext cx="8690505" cy="267335"/>
            </a:xfrm>
            <a:prstGeom prst="rect">
              <a:avLst/>
            </a:prstGeom>
          </p:spPr>
          <p:txBody>
            <a:bodyPr anchor="t" rtlCol="false" tIns="0" lIns="0" bIns="0" rIns="0">
              <a:spAutoFit/>
            </a:bodyPr>
            <a:lstStyle/>
            <a:p>
              <a:pPr algn="ctr">
                <a:lnSpc>
                  <a:spcPts val="1679"/>
                </a:lnSpc>
                <a:spcBef>
                  <a:spcPct val="0"/>
                </a:spcBef>
              </a:pPr>
              <a:r>
                <a:rPr lang="en-US" sz="1199" spc="50">
                  <a:solidFill>
                    <a:srgbClr val="FFFFFF"/>
                  </a:solidFill>
                  <a:latin typeface="TT Commons Pro"/>
                  <a:ea typeface="TT Commons Pro"/>
                  <a:cs typeface="TT Commons Pro"/>
                  <a:sym typeface="TT Commons Pro"/>
                </a:rPr>
                <a:t>Source: https://www.openstreetmap.org/#map=16/40.69072/-73.99256</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578139" y="8244549"/>
            <a:ext cx="2709861" cy="2042451"/>
          </a:xfrm>
          <a:custGeom>
            <a:avLst/>
            <a:gdLst/>
            <a:ahLst/>
            <a:cxnLst/>
            <a:rect r="r" b="b" t="t" l="l"/>
            <a:pathLst>
              <a:path h="2042451" w="2709861">
                <a:moveTo>
                  <a:pt x="0" y="0"/>
                </a:moveTo>
                <a:lnTo>
                  <a:pt x="2709861" y="0"/>
                </a:lnTo>
                <a:lnTo>
                  <a:pt x="2709861" y="2042451"/>
                </a:lnTo>
                <a:lnTo>
                  <a:pt x="0" y="2042451"/>
                </a:lnTo>
                <a:lnTo>
                  <a:pt x="0" y="0"/>
                </a:lnTo>
                <a:close/>
              </a:path>
            </a:pathLst>
          </a:custGeom>
          <a:blipFill>
            <a:blip r:embed="rId3"/>
            <a:stretch>
              <a:fillRect l="-14329" t="-27244" r="-9553" b="-37119"/>
            </a:stretch>
          </a:blipFill>
        </p:spPr>
      </p:sp>
      <p:sp>
        <p:nvSpPr>
          <p:cNvPr name="TextBox 3" id="3"/>
          <p:cNvSpPr txBox="true"/>
          <p:nvPr/>
        </p:nvSpPr>
        <p:spPr>
          <a:xfrm rot="0">
            <a:off x="1028700" y="1300029"/>
            <a:ext cx="7752806" cy="3844730"/>
          </a:xfrm>
          <a:prstGeom prst="rect">
            <a:avLst/>
          </a:prstGeom>
        </p:spPr>
        <p:txBody>
          <a:bodyPr anchor="t" rtlCol="false" tIns="0" lIns="0" bIns="0" rIns="0">
            <a:spAutoFit/>
          </a:bodyPr>
          <a:lstStyle/>
          <a:p>
            <a:pPr algn="l">
              <a:lnSpc>
                <a:spcPts val="10263"/>
              </a:lnSpc>
            </a:pPr>
            <a:r>
              <a:rPr lang="en-US" sz="7330" spc="307" b="true">
                <a:solidFill>
                  <a:srgbClr val="FFFFFF"/>
                </a:solidFill>
                <a:latin typeface="TT Commons Pro Bold"/>
                <a:ea typeface="TT Commons Pro Bold"/>
                <a:cs typeface="TT Commons Pro Bold"/>
                <a:sym typeface="TT Commons Pro Bold"/>
              </a:rPr>
              <a:t>Key Concept — Spatial Online Sampling </a:t>
            </a:r>
          </a:p>
        </p:txBody>
      </p:sp>
      <p:sp>
        <p:nvSpPr>
          <p:cNvPr name="TextBox 4" id="4"/>
          <p:cNvSpPr txBox="true"/>
          <p:nvPr/>
        </p:nvSpPr>
        <p:spPr>
          <a:xfrm rot="0">
            <a:off x="1372061" y="5354735"/>
            <a:ext cx="7212985" cy="25107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Definition: Incrementally sample from spatial query result P∩Q</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 Sampling with and without replacement</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Use for aggregation: average, count, analytic tasks, etc.</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Emphasis on </a:t>
            </a:r>
            <a:r>
              <a:rPr lang="en-US" b="true" sz="2400">
                <a:solidFill>
                  <a:srgbClr val="FFFFFF"/>
                </a:solidFill>
                <a:latin typeface="TT Commons Pro Bold"/>
                <a:ea typeface="TT Commons Pro Bold"/>
                <a:cs typeface="TT Commons Pro Bold"/>
                <a:sym typeface="TT Commons Pro Bold"/>
              </a:rPr>
              <a:t>low-latency, high-interactivity </a:t>
            </a:r>
          </a:p>
        </p:txBody>
      </p:sp>
      <p:grpSp>
        <p:nvGrpSpPr>
          <p:cNvPr name="Group 5" id="5"/>
          <p:cNvGrpSpPr/>
          <p:nvPr/>
        </p:nvGrpSpPr>
        <p:grpSpPr>
          <a:xfrm rot="0">
            <a:off x="10309996" y="1334105"/>
            <a:ext cx="5372524" cy="6630693"/>
            <a:chOff x="0" y="0"/>
            <a:chExt cx="7163366" cy="8840923"/>
          </a:xfrm>
        </p:grpSpPr>
        <p:sp>
          <p:nvSpPr>
            <p:cNvPr name="Freeform 6" id="6"/>
            <p:cNvSpPr/>
            <p:nvPr/>
          </p:nvSpPr>
          <p:spPr>
            <a:xfrm flipH="false" flipV="false" rot="0">
              <a:off x="0" y="0"/>
              <a:ext cx="7163366" cy="8370177"/>
            </a:xfrm>
            <a:custGeom>
              <a:avLst/>
              <a:gdLst/>
              <a:ahLst/>
              <a:cxnLst/>
              <a:rect r="r" b="b" t="t" l="l"/>
              <a:pathLst>
                <a:path h="8370177" w="7163366">
                  <a:moveTo>
                    <a:pt x="0" y="0"/>
                  </a:moveTo>
                  <a:lnTo>
                    <a:pt x="7163366" y="0"/>
                  </a:lnTo>
                  <a:lnTo>
                    <a:pt x="7163366" y="8370177"/>
                  </a:lnTo>
                  <a:lnTo>
                    <a:pt x="0" y="8370177"/>
                  </a:lnTo>
                  <a:lnTo>
                    <a:pt x="0" y="0"/>
                  </a:lnTo>
                  <a:close/>
                </a:path>
              </a:pathLst>
            </a:custGeom>
            <a:blipFill>
              <a:blip r:embed="rId4"/>
              <a:stretch>
                <a:fillRect l="0" t="0" r="0" b="0"/>
              </a:stretch>
            </a:blipFill>
          </p:spPr>
        </p:sp>
        <p:sp>
          <p:nvSpPr>
            <p:cNvPr name="TextBox 7" id="7"/>
            <p:cNvSpPr txBox="true"/>
            <p:nvPr/>
          </p:nvSpPr>
          <p:spPr>
            <a:xfrm rot="0">
              <a:off x="0" y="8341602"/>
              <a:ext cx="7163366" cy="499321"/>
            </a:xfrm>
            <a:prstGeom prst="rect">
              <a:avLst/>
            </a:prstGeom>
          </p:spPr>
          <p:txBody>
            <a:bodyPr anchor="t" rtlCol="false" tIns="0" lIns="0" bIns="0" rIns="0">
              <a:spAutoFit/>
            </a:bodyPr>
            <a:lstStyle/>
            <a:p>
              <a:pPr algn="ctr">
                <a:lnSpc>
                  <a:spcPts val="1540"/>
                </a:lnSpc>
                <a:spcBef>
                  <a:spcPct val="0"/>
                </a:spcBef>
              </a:pPr>
              <a:r>
                <a:rPr lang="en-US" b="true" sz="1100" spc="46">
                  <a:solidFill>
                    <a:srgbClr val="FFFFFF"/>
                  </a:solidFill>
                  <a:latin typeface="TT Commons Pro Bold"/>
                  <a:ea typeface="TT Commons Pro Bold"/>
                  <a:cs typeface="TT Commons Pro Bold"/>
                  <a:sym typeface="TT Commons Pro Bold"/>
                </a:rPr>
                <a:t>Source: https://www.researchgate.net/figure/Sample-and-aggregation-mechanism_fig1_365590406</a:t>
              </a:r>
            </a:p>
          </p:txBody>
        </p:sp>
      </p:grpSp>
      <p:grpSp>
        <p:nvGrpSpPr>
          <p:cNvPr name="Group 8" id="8"/>
          <p:cNvGrpSpPr/>
          <p:nvPr/>
        </p:nvGrpSpPr>
        <p:grpSpPr>
          <a:xfrm rot="0">
            <a:off x="10820400" y="6220778"/>
            <a:ext cx="188595" cy="184785"/>
            <a:chOff x="0" y="0"/>
            <a:chExt cx="251460" cy="246380"/>
          </a:xfrm>
        </p:grpSpPr>
        <p:sp>
          <p:nvSpPr>
            <p:cNvPr name="Freeform 9" id="9"/>
            <p:cNvSpPr/>
            <p:nvPr/>
          </p:nvSpPr>
          <p:spPr>
            <a:xfrm flipH="false" flipV="false" rot="0">
              <a:off x="49530" y="49530"/>
              <a:ext cx="149860" cy="151130"/>
            </a:xfrm>
            <a:custGeom>
              <a:avLst/>
              <a:gdLst/>
              <a:ahLst/>
              <a:cxnLst/>
              <a:rect r="r" b="b" t="t" l="l"/>
              <a:pathLst>
                <a:path h="151130" w="149860">
                  <a:moveTo>
                    <a:pt x="149860" y="53340"/>
                  </a:moveTo>
                  <a:cubicBezTo>
                    <a:pt x="130810" y="134620"/>
                    <a:pt x="121920" y="142240"/>
                    <a:pt x="109220" y="146050"/>
                  </a:cubicBezTo>
                  <a:cubicBezTo>
                    <a:pt x="91440" y="151130"/>
                    <a:pt x="54610" y="148590"/>
                    <a:pt x="38100" y="140970"/>
                  </a:cubicBezTo>
                  <a:cubicBezTo>
                    <a:pt x="25400" y="135890"/>
                    <a:pt x="17780" y="125730"/>
                    <a:pt x="12700" y="115570"/>
                  </a:cubicBezTo>
                  <a:cubicBezTo>
                    <a:pt x="6350" y="105410"/>
                    <a:pt x="0" y="93980"/>
                    <a:pt x="1270" y="81280"/>
                  </a:cubicBezTo>
                  <a:cubicBezTo>
                    <a:pt x="2540" y="62230"/>
                    <a:pt x="17780" y="29210"/>
                    <a:pt x="30480" y="16510"/>
                  </a:cubicBezTo>
                  <a:cubicBezTo>
                    <a:pt x="39370" y="6350"/>
                    <a:pt x="50800" y="2540"/>
                    <a:pt x="63500" y="1270"/>
                  </a:cubicBezTo>
                  <a:cubicBezTo>
                    <a:pt x="82550" y="0"/>
                    <a:pt x="130810" y="22860"/>
                    <a:pt x="130810" y="22860"/>
                  </a:cubicBezTo>
                </a:path>
              </a:pathLst>
            </a:custGeom>
            <a:solidFill>
              <a:srgbClr val="84E6D4"/>
            </a:solidFill>
            <a:ln cap="sq">
              <a:noFill/>
              <a:prstDash val="solid"/>
              <a:miter/>
            </a:ln>
          </p:spPr>
        </p:sp>
      </p:grpSp>
      <p:grpSp>
        <p:nvGrpSpPr>
          <p:cNvPr name="Group 10" id="10"/>
          <p:cNvGrpSpPr/>
          <p:nvPr/>
        </p:nvGrpSpPr>
        <p:grpSpPr>
          <a:xfrm rot="0">
            <a:off x="10809922" y="6179820"/>
            <a:ext cx="944880" cy="384810"/>
            <a:chOff x="0" y="0"/>
            <a:chExt cx="1259840" cy="513080"/>
          </a:xfrm>
        </p:grpSpPr>
        <p:sp>
          <p:nvSpPr>
            <p:cNvPr name="Freeform 11" id="11"/>
            <p:cNvSpPr/>
            <p:nvPr/>
          </p:nvSpPr>
          <p:spPr>
            <a:xfrm flipH="false" flipV="false" rot="0">
              <a:off x="41910" y="45720"/>
              <a:ext cx="1169670" cy="424180"/>
            </a:xfrm>
            <a:custGeom>
              <a:avLst/>
              <a:gdLst/>
              <a:ahLst/>
              <a:cxnLst/>
              <a:rect r="r" b="b" t="t" l="l"/>
              <a:pathLst>
                <a:path h="424180" w="1169670">
                  <a:moveTo>
                    <a:pt x="187960" y="139700"/>
                  </a:moveTo>
                  <a:cubicBezTo>
                    <a:pt x="160020" y="186690"/>
                    <a:pt x="194310" y="256540"/>
                    <a:pt x="189230" y="259080"/>
                  </a:cubicBezTo>
                  <a:cubicBezTo>
                    <a:pt x="185420" y="260350"/>
                    <a:pt x="134620" y="198120"/>
                    <a:pt x="142240" y="184150"/>
                  </a:cubicBezTo>
                  <a:cubicBezTo>
                    <a:pt x="153670" y="165100"/>
                    <a:pt x="259080" y="189230"/>
                    <a:pt x="303530" y="186690"/>
                  </a:cubicBezTo>
                  <a:cubicBezTo>
                    <a:pt x="335280" y="182880"/>
                    <a:pt x="383540" y="171450"/>
                    <a:pt x="383540" y="171450"/>
                  </a:cubicBezTo>
                  <a:cubicBezTo>
                    <a:pt x="383540" y="171450"/>
                    <a:pt x="299720" y="193040"/>
                    <a:pt x="297180" y="186690"/>
                  </a:cubicBezTo>
                  <a:cubicBezTo>
                    <a:pt x="294640" y="181610"/>
                    <a:pt x="339090" y="151130"/>
                    <a:pt x="361950" y="137160"/>
                  </a:cubicBezTo>
                  <a:cubicBezTo>
                    <a:pt x="383540" y="124460"/>
                    <a:pt x="414020" y="100330"/>
                    <a:pt x="433070" y="107950"/>
                  </a:cubicBezTo>
                  <a:cubicBezTo>
                    <a:pt x="453390" y="116840"/>
                    <a:pt x="466090" y="201930"/>
                    <a:pt x="472440" y="200660"/>
                  </a:cubicBezTo>
                  <a:cubicBezTo>
                    <a:pt x="477520" y="199390"/>
                    <a:pt x="462280" y="147320"/>
                    <a:pt x="469900" y="123190"/>
                  </a:cubicBezTo>
                  <a:cubicBezTo>
                    <a:pt x="477520" y="99060"/>
                    <a:pt x="502920" y="76200"/>
                    <a:pt x="520700" y="58420"/>
                  </a:cubicBezTo>
                  <a:cubicBezTo>
                    <a:pt x="538480" y="43180"/>
                    <a:pt x="557530" y="27940"/>
                    <a:pt x="575310" y="22860"/>
                  </a:cubicBezTo>
                  <a:cubicBezTo>
                    <a:pt x="590550" y="17780"/>
                    <a:pt x="604520" y="17780"/>
                    <a:pt x="619760" y="22860"/>
                  </a:cubicBezTo>
                  <a:cubicBezTo>
                    <a:pt x="637540" y="27940"/>
                    <a:pt x="661670" y="43180"/>
                    <a:pt x="673100" y="60960"/>
                  </a:cubicBezTo>
                  <a:cubicBezTo>
                    <a:pt x="684530" y="77470"/>
                    <a:pt x="690880" y="100330"/>
                    <a:pt x="688340" y="124460"/>
                  </a:cubicBezTo>
                  <a:cubicBezTo>
                    <a:pt x="684530" y="156210"/>
                    <a:pt x="655320" y="204470"/>
                    <a:pt x="632460" y="232410"/>
                  </a:cubicBezTo>
                  <a:cubicBezTo>
                    <a:pt x="614680" y="254000"/>
                    <a:pt x="595630" y="270510"/>
                    <a:pt x="572770" y="283210"/>
                  </a:cubicBezTo>
                  <a:cubicBezTo>
                    <a:pt x="547370" y="298450"/>
                    <a:pt x="521970" y="306070"/>
                    <a:pt x="483870" y="314960"/>
                  </a:cubicBezTo>
                  <a:cubicBezTo>
                    <a:pt x="419100" y="332740"/>
                    <a:pt x="267970" y="387350"/>
                    <a:pt x="214630" y="360680"/>
                  </a:cubicBezTo>
                  <a:cubicBezTo>
                    <a:pt x="177800" y="342900"/>
                    <a:pt x="143510" y="275590"/>
                    <a:pt x="154940" y="250190"/>
                  </a:cubicBezTo>
                  <a:cubicBezTo>
                    <a:pt x="167640" y="220980"/>
                    <a:pt x="240030" y="219710"/>
                    <a:pt x="313690" y="209550"/>
                  </a:cubicBezTo>
                  <a:cubicBezTo>
                    <a:pt x="472440" y="189230"/>
                    <a:pt x="963930" y="185420"/>
                    <a:pt x="1074420" y="203200"/>
                  </a:cubicBezTo>
                  <a:cubicBezTo>
                    <a:pt x="1107440" y="208280"/>
                    <a:pt x="1120140" y="210820"/>
                    <a:pt x="1135380" y="223520"/>
                  </a:cubicBezTo>
                  <a:cubicBezTo>
                    <a:pt x="1150620" y="236220"/>
                    <a:pt x="1164590" y="260350"/>
                    <a:pt x="1167130" y="279400"/>
                  </a:cubicBezTo>
                  <a:cubicBezTo>
                    <a:pt x="1169670" y="299720"/>
                    <a:pt x="1163320" y="326390"/>
                    <a:pt x="1153160" y="342900"/>
                  </a:cubicBezTo>
                  <a:cubicBezTo>
                    <a:pt x="1146810" y="355600"/>
                    <a:pt x="1134110" y="365760"/>
                    <a:pt x="1122680" y="372110"/>
                  </a:cubicBezTo>
                  <a:cubicBezTo>
                    <a:pt x="1109980" y="379730"/>
                    <a:pt x="1099820" y="383540"/>
                    <a:pt x="1080770" y="383540"/>
                  </a:cubicBezTo>
                  <a:cubicBezTo>
                    <a:pt x="1031240" y="384810"/>
                    <a:pt x="906780" y="331470"/>
                    <a:pt x="825500" y="313690"/>
                  </a:cubicBezTo>
                  <a:cubicBezTo>
                    <a:pt x="753110" y="297180"/>
                    <a:pt x="660400" y="303530"/>
                    <a:pt x="615950" y="278130"/>
                  </a:cubicBezTo>
                  <a:cubicBezTo>
                    <a:pt x="588010" y="261620"/>
                    <a:pt x="568960" y="234950"/>
                    <a:pt x="562610" y="213360"/>
                  </a:cubicBezTo>
                  <a:cubicBezTo>
                    <a:pt x="557530" y="194310"/>
                    <a:pt x="562610" y="171450"/>
                    <a:pt x="570230" y="154940"/>
                  </a:cubicBezTo>
                  <a:cubicBezTo>
                    <a:pt x="577850" y="139700"/>
                    <a:pt x="594360" y="123190"/>
                    <a:pt x="610870" y="114300"/>
                  </a:cubicBezTo>
                  <a:cubicBezTo>
                    <a:pt x="627380" y="106680"/>
                    <a:pt x="648970" y="101600"/>
                    <a:pt x="668020" y="106680"/>
                  </a:cubicBezTo>
                  <a:cubicBezTo>
                    <a:pt x="690880" y="111760"/>
                    <a:pt x="722630" y="138430"/>
                    <a:pt x="734060" y="158750"/>
                  </a:cubicBezTo>
                  <a:cubicBezTo>
                    <a:pt x="742950" y="175260"/>
                    <a:pt x="745490" y="198120"/>
                    <a:pt x="739140" y="215900"/>
                  </a:cubicBezTo>
                  <a:cubicBezTo>
                    <a:pt x="731520" y="238760"/>
                    <a:pt x="706120" y="270510"/>
                    <a:pt x="683260" y="279400"/>
                  </a:cubicBezTo>
                  <a:cubicBezTo>
                    <a:pt x="660400" y="288290"/>
                    <a:pt x="619760" y="280670"/>
                    <a:pt x="599440" y="269240"/>
                  </a:cubicBezTo>
                  <a:cubicBezTo>
                    <a:pt x="582930" y="259080"/>
                    <a:pt x="570230" y="240030"/>
                    <a:pt x="565150" y="222250"/>
                  </a:cubicBezTo>
                  <a:cubicBezTo>
                    <a:pt x="560070" y="204470"/>
                    <a:pt x="560070" y="181610"/>
                    <a:pt x="566420" y="165100"/>
                  </a:cubicBezTo>
                  <a:cubicBezTo>
                    <a:pt x="572770" y="147320"/>
                    <a:pt x="586740" y="129540"/>
                    <a:pt x="601980" y="119380"/>
                  </a:cubicBezTo>
                  <a:cubicBezTo>
                    <a:pt x="617220" y="109220"/>
                    <a:pt x="633730" y="106680"/>
                    <a:pt x="657860" y="105410"/>
                  </a:cubicBezTo>
                  <a:cubicBezTo>
                    <a:pt x="698500" y="102870"/>
                    <a:pt x="760730" y="114300"/>
                    <a:pt x="822960" y="127000"/>
                  </a:cubicBezTo>
                  <a:cubicBezTo>
                    <a:pt x="906780" y="144780"/>
                    <a:pt x="1068070" y="186690"/>
                    <a:pt x="1116330" y="212090"/>
                  </a:cubicBezTo>
                  <a:cubicBezTo>
                    <a:pt x="1135380" y="220980"/>
                    <a:pt x="1141730" y="228600"/>
                    <a:pt x="1150620" y="240030"/>
                  </a:cubicBezTo>
                  <a:cubicBezTo>
                    <a:pt x="1158240" y="251460"/>
                    <a:pt x="1164590" y="265430"/>
                    <a:pt x="1167130" y="279400"/>
                  </a:cubicBezTo>
                  <a:cubicBezTo>
                    <a:pt x="1169670" y="293370"/>
                    <a:pt x="1168400" y="309880"/>
                    <a:pt x="1163320" y="322580"/>
                  </a:cubicBezTo>
                  <a:cubicBezTo>
                    <a:pt x="1158240" y="336550"/>
                    <a:pt x="1151890" y="349250"/>
                    <a:pt x="1139190" y="359410"/>
                  </a:cubicBezTo>
                  <a:cubicBezTo>
                    <a:pt x="1125220" y="370840"/>
                    <a:pt x="1111250" y="377190"/>
                    <a:pt x="1080770" y="383540"/>
                  </a:cubicBezTo>
                  <a:cubicBezTo>
                    <a:pt x="979170" y="405130"/>
                    <a:pt x="580390" y="378460"/>
                    <a:pt x="411480" y="388620"/>
                  </a:cubicBezTo>
                  <a:cubicBezTo>
                    <a:pt x="307340" y="394970"/>
                    <a:pt x="219710" y="424180"/>
                    <a:pt x="160020" y="416560"/>
                  </a:cubicBezTo>
                  <a:cubicBezTo>
                    <a:pt x="123190" y="412750"/>
                    <a:pt x="95250" y="407670"/>
                    <a:pt x="76200" y="386080"/>
                  </a:cubicBezTo>
                  <a:cubicBezTo>
                    <a:pt x="52070" y="359410"/>
                    <a:pt x="31750" y="285750"/>
                    <a:pt x="44450" y="254000"/>
                  </a:cubicBezTo>
                  <a:cubicBezTo>
                    <a:pt x="54610" y="226060"/>
                    <a:pt x="90170" y="214630"/>
                    <a:pt x="130810" y="198120"/>
                  </a:cubicBezTo>
                  <a:cubicBezTo>
                    <a:pt x="204470" y="167640"/>
                    <a:pt x="406400" y="172720"/>
                    <a:pt x="472440" y="130810"/>
                  </a:cubicBezTo>
                  <a:cubicBezTo>
                    <a:pt x="508000" y="106680"/>
                    <a:pt x="515620" y="60960"/>
                    <a:pt x="535940" y="43180"/>
                  </a:cubicBezTo>
                  <a:cubicBezTo>
                    <a:pt x="549910" y="31750"/>
                    <a:pt x="561340" y="25400"/>
                    <a:pt x="575310" y="22860"/>
                  </a:cubicBezTo>
                  <a:cubicBezTo>
                    <a:pt x="589280" y="19050"/>
                    <a:pt x="605790" y="19050"/>
                    <a:pt x="619760" y="22860"/>
                  </a:cubicBezTo>
                  <a:cubicBezTo>
                    <a:pt x="633730" y="26670"/>
                    <a:pt x="647700" y="34290"/>
                    <a:pt x="657860" y="43180"/>
                  </a:cubicBezTo>
                  <a:cubicBezTo>
                    <a:pt x="669290" y="53340"/>
                    <a:pt x="678180" y="67310"/>
                    <a:pt x="683260" y="80010"/>
                  </a:cubicBezTo>
                  <a:cubicBezTo>
                    <a:pt x="688340" y="93980"/>
                    <a:pt x="692150" y="106680"/>
                    <a:pt x="688340" y="124460"/>
                  </a:cubicBezTo>
                  <a:cubicBezTo>
                    <a:pt x="680720" y="156210"/>
                    <a:pt x="643890" y="220980"/>
                    <a:pt x="614680" y="247650"/>
                  </a:cubicBezTo>
                  <a:cubicBezTo>
                    <a:pt x="591820" y="269240"/>
                    <a:pt x="566420" y="278130"/>
                    <a:pt x="538480" y="287020"/>
                  </a:cubicBezTo>
                  <a:cubicBezTo>
                    <a:pt x="508000" y="297180"/>
                    <a:pt x="467360" y="308610"/>
                    <a:pt x="436880" y="303530"/>
                  </a:cubicBezTo>
                  <a:cubicBezTo>
                    <a:pt x="407670" y="299720"/>
                    <a:pt x="374650" y="287020"/>
                    <a:pt x="355600" y="266700"/>
                  </a:cubicBezTo>
                  <a:cubicBezTo>
                    <a:pt x="336550" y="245110"/>
                    <a:pt x="322580" y="204470"/>
                    <a:pt x="322580" y="176530"/>
                  </a:cubicBezTo>
                  <a:cubicBezTo>
                    <a:pt x="321310" y="151130"/>
                    <a:pt x="332740" y="125730"/>
                    <a:pt x="345440" y="104140"/>
                  </a:cubicBezTo>
                  <a:cubicBezTo>
                    <a:pt x="360680" y="80010"/>
                    <a:pt x="382270" y="55880"/>
                    <a:pt x="408940" y="41910"/>
                  </a:cubicBezTo>
                  <a:cubicBezTo>
                    <a:pt x="436880" y="26670"/>
                    <a:pt x="478790" y="16510"/>
                    <a:pt x="509270" y="21590"/>
                  </a:cubicBezTo>
                  <a:cubicBezTo>
                    <a:pt x="538480" y="26670"/>
                    <a:pt x="570230" y="45720"/>
                    <a:pt x="586740" y="67310"/>
                  </a:cubicBezTo>
                  <a:cubicBezTo>
                    <a:pt x="603250" y="88900"/>
                    <a:pt x="610870" y="123190"/>
                    <a:pt x="608330" y="149860"/>
                  </a:cubicBezTo>
                  <a:cubicBezTo>
                    <a:pt x="605790" y="177800"/>
                    <a:pt x="588010" y="207010"/>
                    <a:pt x="570230" y="228600"/>
                  </a:cubicBezTo>
                  <a:cubicBezTo>
                    <a:pt x="553720" y="248920"/>
                    <a:pt x="530860" y="262890"/>
                    <a:pt x="508000" y="275590"/>
                  </a:cubicBezTo>
                  <a:cubicBezTo>
                    <a:pt x="485140" y="288290"/>
                    <a:pt x="459740" y="297180"/>
                    <a:pt x="433070" y="306070"/>
                  </a:cubicBezTo>
                  <a:cubicBezTo>
                    <a:pt x="402590" y="314960"/>
                    <a:pt x="369570" y="325120"/>
                    <a:pt x="337820" y="328930"/>
                  </a:cubicBezTo>
                  <a:cubicBezTo>
                    <a:pt x="307340" y="332740"/>
                    <a:pt x="276860" y="331470"/>
                    <a:pt x="247650" y="328930"/>
                  </a:cubicBezTo>
                  <a:cubicBezTo>
                    <a:pt x="219710" y="325120"/>
                    <a:pt x="191770" y="320040"/>
                    <a:pt x="167640" y="307340"/>
                  </a:cubicBezTo>
                  <a:cubicBezTo>
                    <a:pt x="144780" y="295910"/>
                    <a:pt x="121920" y="280670"/>
                    <a:pt x="107950" y="260350"/>
                  </a:cubicBezTo>
                  <a:cubicBezTo>
                    <a:pt x="93980" y="236220"/>
                    <a:pt x="85090" y="200660"/>
                    <a:pt x="83820" y="172720"/>
                  </a:cubicBezTo>
                  <a:cubicBezTo>
                    <a:pt x="83820" y="146050"/>
                    <a:pt x="91440" y="119380"/>
                    <a:pt x="101600" y="96520"/>
                  </a:cubicBezTo>
                  <a:cubicBezTo>
                    <a:pt x="113030" y="72390"/>
                    <a:pt x="129540" y="48260"/>
                    <a:pt x="149860" y="33020"/>
                  </a:cubicBezTo>
                  <a:cubicBezTo>
                    <a:pt x="170180" y="17780"/>
                    <a:pt x="195580" y="10160"/>
                    <a:pt x="226060" y="5080"/>
                  </a:cubicBezTo>
                  <a:cubicBezTo>
                    <a:pt x="269240" y="0"/>
                    <a:pt x="342900" y="6350"/>
                    <a:pt x="386080" y="16510"/>
                  </a:cubicBezTo>
                  <a:cubicBezTo>
                    <a:pt x="417830" y="24130"/>
                    <a:pt x="440690" y="35560"/>
                    <a:pt x="464820" y="50800"/>
                  </a:cubicBezTo>
                  <a:cubicBezTo>
                    <a:pt x="487680" y="66040"/>
                    <a:pt x="513080" y="81280"/>
                    <a:pt x="525780" y="105410"/>
                  </a:cubicBezTo>
                  <a:cubicBezTo>
                    <a:pt x="541020" y="134620"/>
                    <a:pt x="547370" y="184150"/>
                    <a:pt x="542290" y="218440"/>
                  </a:cubicBezTo>
                  <a:cubicBezTo>
                    <a:pt x="537210" y="251460"/>
                    <a:pt x="523240" y="284480"/>
                    <a:pt x="501650" y="306070"/>
                  </a:cubicBezTo>
                  <a:cubicBezTo>
                    <a:pt x="480060" y="327660"/>
                    <a:pt x="450850" y="337820"/>
                    <a:pt x="416560" y="347980"/>
                  </a:cubicBezTo>
                  <a:cubicBezTo>
                    <a:pt x="368300" y="361950"/>
                    <a:pt x="285750" y="363220"/>
                    <a:pt x="237490" y="365760"/>
                  </a:cubicBezTo>
                  <a:cubicBezTo>
                    <a:pt x="203200" y="367030"/>
                    <a:pt x="179070" y="369570"/>
                    <a:pt x="149860" y="364490"/>
                  </a:cubicBezTo>
                  <a:cubicBezTo>
                    <a:pt x="121920" y="360680"/>
                    <a:pt x="86360" y="355600"/>
                    <a:pt x="64770" y="340360"/>
                  </a:cubicBezTo>
                  <a:cubicBezTo>
                    <a:pt x="44450" y="323850"/>
                    <a:pt x="27940" y="300990"/>
                    <a:pt x="21590" y="271780"/>
                  </a:cubicBezTo>
                  <a:cubicBezTo>
                    <a:pt x="11430" y="229870"/>
                    <a:pt x="22860" y="148590"/>
                    <a:pt x="38100" y="106680"/>
                  </a:cubicBezTo>
                  <a:cubicBezTo>
                    <a:pt x="50800" y="77470"/>
                    <a:pt x="64770" y="50800"/>
                    <a:pt x="88900" y="39370"/>
                  </a:cubicBezTo>
                  <a:cubicBezTo>
                    <a:pt x="116840" y="26670"/>
                    <a:pt x="171450" y="31750"/>
                    <a:pt x="200660" y="45720"/>
                  </a:cubicBezTo>
                  <a:cubicBezTo>
                    <a:pt x="227330" y="58420"/>
                    <a:pt x="250190" y="86360"/>
                    <a:pt x="264160" y="113030"/>
                  </a:cubicBezTo>
                  <a:cubicBezTo>
                    <a:pt x="276860" y="142240"/>
                    <a:pt x="284480" y="184150"/>
                    <a:pt x="278130" y="214630"/>
                  </a:cubicBezTo>
                  <a:cubicBezTo>
                    <a:pt x="271780" y="245110"/>
                    <a:pt x="250190" y="279400"/>
                    <a:pt x="227330" y="295910"/>
                  </a:cubicBezTo>
                  <a:cubicBezTo>
                    <a:pt x="204470" y="312420"/>
                    <a:pt x="167640" y="316230"/>
                    <a:pt x="140970" y="313690"/>
                  </a:cubicBezTo>
                  <a:cubicBezTo>
                    <a:pt x="115570" y="312420"/>
                    <a:pt x="88900" y="300990"/>
                    <a:pt x="68580" y="285750"/>
                  </a:cubicBezTo>
                  <a:cubicBezTo>
                    <a:pt x="46990" y="269240"/>
                    <a:pt x="25400" y="242570"/>
                    <a:pt x="15240" y="215900"/>
                  </a:cubicBezTo>
                  <a:cubicBezTo>
                    <a:pt x="5080" y="189230"/>
                    <a:pt x="0" y="156210"/>
                    <a:pt x="8890" y="127000"/>
                  </a:cubicBezTo>
                  <a:cubicBezTo>
                    <a:pt x="19050" y="91440"/>
                    <a:pt x="60960" y="39370"/>
                    <a:pt x="88900" y="21590"/>
                  </a:cubicBezTo>
                  <a:cubicBezTo>
                    <a:pt x="105410" y="11430"/>
                    <a:pt x="124460" y="7620"/>
                    <a:pt x="142240" y="10160"/>
                  </a:cubicBezTo>
                  <a:cubicBezTo>
                    <a:pt x="158750" y="12700"/>
                    <a:pt x="179070" y="24130"/>
                    <a:pt x="190500" y="36830"/>
                  </a:cubicBezTo>
                  <a:cubicBezTo>
                    <a:pt x="200660" y="49530"/>
                    <a:pt x="208280" y="71120"/>
                    <a:pt x="208280" y="88900"/>
                  </a:cubicBezTo>
                  <a:cubicBezTo>
                    <a:pt x="208280" y="105410"/>
                    <a:pt x="187960" y="139700"/>
                    <a:pt x="187960" y="139700"/>
                  </a:cubicBezTo>
                </a:path>
              </a:pathLst>
            </a:custGeom>
            <a:solidFill>
              <a:srgbClr val="A1FFEE"/>
            </a:solidFill>
            <a:ln cap="sq">
              <a:noFill/>
              <a:prstDash val="solid"/>
              <a:miter/>
            </a:ln>
          </p:spPr>
        </p:sp>
      </p:grpSp>
      <p:grpSp>
        <p:nvGrpSpPr>
          <p:cNvPr name="Group 12" id="12"/>
          <p:cNvGrpSpPr/>
          <p:nvPr/>
        </p:nvGrpSpPr>
        <p:grpSpPr>
          <a:xfrm rot="0">
            <a:off x="10768965" y="6146482"/>
            <a:ext cx="4025265" cy="453390"/>
            <a:chOff x="0" y="0"/>
            <a:chExt cx="5367020" cy="604520"/>
          </a:xfrm>
        </p:grpSpPr>
        <p:sp>
          <p:nvSpPr>
            <p:cNvPr name="Freeform 13" id="13"/>
            <p:cNvSpPr/>
            <p:nvPr/>
          </p:nvSpPr>
          <p:spPr>
            <a:xfrm flipH="false" flipV="false" rot="0">
              <a:off x="48260" y="50800"/>
              <a:ext cx="5269230" cy="504190"/>
            </a:xfrm>
            <a:custGeom>
              <a:avLst/>
              <a:gdLst/>
              <a:ahLst/>
              <a:cxnLst/>
              <a:rect r="r" b="b" t="t" l="l"/>
              <a:pathLst>
                <a:path h="504190" w="5269230">
                  <a:moveTo>
                    <a:pt x="2540" y="203200"/>
                  </a:moveTo>
                  <a:cubicBezTo>
                    <a:pt x="20320" y="101600"/>
                    <a:pt x="27940" y="73660"/>
                    <a:pt x="45720" y="55880"/>
                  </a:cubicBezTo>
                  <a:cubicBezTo>
                    <a:pt x="67310" y="34290"/>
                    <a:pt x="110490" y="22860"/>
                    <a:pt x="142240" y="13970"/>
                  </a:cubicBezTo>
                  <a:cubicBezTo>
                    <a:pt x="171450" y="5080"/>
                    <a:pt x="199390" y="0"/>
                    <a:pt x="227330" y="0"/>
                  </a:cubicBezTo>
                  <a:cubicBezTo>
                    <a:pt x="254000" y="0"/>
                    <a:pt x="280670" y="6350"/>
                    <a:pt x="307340" y="11430"/>
                  </a:cubicBezTo>
                  <a:cubicBezTo>
                    <a:pt x="334010" y="15240"/>
                    <a:pt x="358140" y="21590"/>
                    <a:pt x="384810" y="24130"/>
                  </a:cubicBezTo>
                  <a:cubicBezTo>
                    <a:pt x="410210" y="26670"/>
                    <a:pt x="436880" y="24130"/>
                    <a:pt x="464820" y="25400"/>
                  </a:cubicBezTo>
                  <a:cubicBezTo>
                    <a:pt x="494030" y="27940"/>
                    <a:pt x="524510" y="33020"/>
                    <a:pt x="552450" y="36830"/>
                  </a:cubicBezTo>
                  <a:cubicBezTo>
                    <a:pt x="579120" y="41910"/>
                    <a:pt x="605790" y="44450"/>
                    <a:pt x="631190" y="50800"/>
                  </a:cubicBezTo>
                  <a:cubicBezTo>
                    <a:pt x="657860" y="55880"/>
                    <a:pt x="684530" y="66040"/>
                    <a:pt x="711200" y="72390"/>
                  </a:cubicBezTo>
                  <a:cubicBezTo>
                    <a:pt x="737870" y="78740"/>
                    <a:pt x="765810" y="83820"/>
                    <a:pt x="793750" y="87630"/>
                  </a:cubicBezTo>
                  <a:cubicBezTo>
                    <a:pt x="819150" y="92710"/>
                    <a:pt x="845820" y="96520"/>
                    <a:pt x="871220" y="100330"/>
                  </a:cubicBezTo>
                  <a:cubicBezTo>
                    <a:pt x="896620" y="102870"/>
                    <a:pt x="924560" y="105410"/>
                    <a:pt x="947420" y="107950"/>
                  </a:cubicBezTo>
                  <a:cubicBezTo>
                    <a:pt x="966470" y="109220"/>
                    <a:pt x="996950" y="113030"/>
                    <a:pt x="999490" y="111760"/>
                  </a:cubicBezTo>
                  <a:cubicBezTo>
                    <a:pt x="1000760" y="111760"/>
                    <a:pt x="1000760" y="111760"/>
                    <a:pt x="1000760" y="111760"/>
                  </a:cubicBezTo>
                  <a:cubicBezTo>
                    <a:pt x="1000760" y="111760"/>
                    <a:pt x="1007110" y="109220"/>
                    <a:pt x="1009650" y="107950"/>
                  </a:cubicBezTo>
                  <a:cubicBezTo>
                    <a:pt x="1013460" y="106680"/>
                    <a:pt x="1019810" y="105410"/>
                    <a:pt x="1019810" y="105410"/>
                  </a:cubicBezTo>
                  <a:cubicBezTo>
                    <a:pt x="1019810" y="105410"/>
                    <a:pt x="1026160" y="104140"/>
                    <a:pt x="1029970" y="104140"/>
                  </a:cubicBezTo>
                  <a:cubicBezTo>
                    <a:pt x="1032510" y="104140"/>
                    <a:pt x="1038860" y="102870"/>
                    <a:pt x="1040130" y="102870"/>
                  </a:cubicBezTo>
                  <a:cubicBezTo>
                    <a:pt x="1040130" y="102870"/>
                    <a:pt x="1113790" y="102870"/>
                    <a:pt x="1139190" y="104140"/>
                  </a:cubicBezTo>
                  <a:cubicBezTo>
                    <a:pt x="1154430" y="104140"/>
                    <a:pt x="1160780" y="105410"/>
                    <a:pt x="1176020" y="104140"/>
                  </a:cubicBezTo>
                  <a:cubicBezTo>
                    <a:pt x="1200150" y="102870"/>
                    <a:pt x="1238250" y="97790"/>
                    <a:pt x="1272540" y="93980"/>
                  </a:cubicBezTo>
                  <a:cubicBezTo>
                    <a:pt x="1311910" y="91440"/>
                    <a:pt x="1356360" y="88900"/>
                    <a:pt x="1397000" y="86360"/>
                  </a:cubicBezTo>
                  <a:cubicBezTo>
                    <a:pt x="1436370" y="83820"/>
                    <a:pt x="1474470" y="81280"/>
                    <a:pt x="1513840" y="80010"/>
                  </a:cubicBezTo>
                  <a:cubicBezTo>
                    <a:pt x="1551940" y="77470"/>
                    <a:pt x="1592580" y="74930"/>
                    <a:pt x="1628140" y="73660"/>
                  </a:cubicBezTo>
                  <a:cubicBezTo>
                    <a:pt x="1656080" y="72390"/>
                    <a:pt x="1682750" y="69850"/>
                    <a:pt x="1706880" y="69850"/>
                  </a:cubicBezTo>
                  <a:cubicBezTo>
                    <a:pt x="1727200" y="69850"/>
                    <a:pt x="1751330" y="69850"/>
                    <a:pt x="1762760" y="69850"/>
                  </a:cubicBezTo>
                  <a:cubicBezTo>
                    <a:pt x="1766570" y="69850"/>
                    <a:pt x="1767840" y="71120"/>
                    <a:pt x="1771650" y="71120"/>
                  </a:cubicBezTo>
                  <a:cubicBezTo>
                    <a:pt x="1774190" y="71120"/>
                    <a:pt x="1779270" y="72390"/>
                    <a:pt x="1780540" y="72390"/>
                  </a:cubicBezTo>
                  <a:cubicBezTo>
                    <a:pt x="1780540" y="72390"/>
                    <a:pt x="1785620" y="73660"/>
                    <a:pt x="1788160" y="74930"/>
                  </a:cubicBezTo>
                  <a:cubicBezTo>
                    <a:pt x="1790700" y="76200"/>
                    <a:pt x="1797050" y="77470"/>
                    <a:pt x="1797050" y="77470"/>
                  </a:cubicBezTo>
                  <a:cubicBezTo>
                    <a:pt x="1797050" y="77470"/>
                    <a:pt x="1800860" y="81280"/>
                    <a:pt x="1803400" y="82550"/>
                  </a:cubicBezTo>
                  <a:cubicBezTo>
                    <a:pt x="1805940" y="83820"/>
                    <a:pt x="1811020" y="87630"/>
                    <a:pt x="1811020" y="87630"/>
                  </a:cubicBezTo>
                  <a:cubicBezTo>
                    <a:pt x="1811020" y="87630"/>
                    <a:pt x="1814830" y="91440"/>
                    <a:pt x="1817370" y="93980"/>
                  </a:cubicBezTo>
                  <a:cubicBezTo>
                    <a:pt x="1819910" y="95250"/>
                    <a:pt x="1823720" y="100330"/>
                    <a:pt x="1823720" y="100330"/>
                  </a:cubicBezTo>
                  <a:cubicBezTo>
                    <a:pt x="1823720" y="100330"/>
                    <a:pt x="1823720" y="104140"/>
                    <a:pt x="1826260" y="105410"/>
                  </a:cubicBezTo>
                  <a:cubicBezTo>
                    <a:pt x="1833880" y="109220"/>
                    <a:pt x="1887220" y="97790"/>
                    <a:pt x="1888490" y="97790"/>
                  </a:cubicBezTo>
                  <a:cubicBezTo>
                    <a:pt x="1888490" y="97790"/>
                    <a:pt x="1893570" y="97790"/>
                    <a:pt x="1897380" y="97790"/>
                  </a:cubicBezTo>
                  <a:cubicBezTo>
                    <a:pt x="1899920" y="97790"/>
                    <a:pt x="1906270" y="97790"/>
                    <a:pt x="1906270" y="97790"/>
                  </a:cubicBezTo>
                  <a:cubicBezTo>
                    <a:pt x="1906270" y="97790"/>
                    <a:pt x="1912620" y="97790"/>
                    <a:pt x="1915160" y="99060"/>
                  </a:cubicBezTo>
                  <a:cubicBezTo>
                    <a:pt x="1918970" y="99060"/>
                    <a:pt x="1924050" y="100330"/>
                    <a:pt x="1925320" y="100330"/>
                  </a:cubicBezTo>
                  <a:cubicBezTo>
                    <a:pt x="1925320" y="100330"/>
                    <a:pt x="1930400" y="102870"/>
                    <a:pt x="1932940" y="104140"/>
                  </a:cubicBezTo>
                  <a:cubicBezTo>
                    <a:pt x="1935480" y="105410"/>
                    <a:pt x="1941830" y="107950"/>
                    <a:pt x="1941830" y="109220"/>
                  </a:cubicBezTo>
                  <a:cubicBezTo>
                    <a:pt x="1941830" y="109220"/>
                    <a:pt x="1946910" y="113030"/>
                    <a:pt x="1949450" y="114300"/>
                  </a:cubicBezTo>
                  <a:cubicBezTo>
                    <a:pt x="1950720" y="116840"/>
                    <a:pt x="1955800" y="120650"/>
                    <a:pt x="1955800" y="120650"/>
                  </a:cubicBezTo>
                  <a:cubicBezTo>
                    <a:pt x="1955800" y="120650"/>
                    <a:pt x="1957070" y="123190"/>
                    <a:pt x="1958340" y="124460"/>
                  </a:cubicBezTo>
                  <a:cubicBezTo>
                    <a:pt x="1964690" y="125730"/>
                    <a:pt x="1983740" y="120650"/>
                    <a:pt x="2000250" y="118110"/>
                  </a:cubicBezTo>
                  <a:cubicBezTo>
                    <a:pt x="2021840" y="116840"/>
                    <a:pt x="2053590" y="114300"/>
                    <a:pt x="2080260" y="113030"/>
                  </a:cubicBezTo>
                  <a:cubicBezTo>
                    <a:pt x="2106930" y="113030"/>
                    <a:pt x="2132330" y="111760"/>
                    <a:pt x="2159000" y="111760"/>
                  </a:cubicBezTo>
                  <a:cubicBezTo>
                    <a:pt x="2186940" y="110490"/>
                    <a:pt x="2214880" y="109220"/>
                    <a:pt x="2242820" y="109220"/>
                  </a:cubicBezTo>
                  <a:cubicBezTo>
                    <a:pt x="2270760" y="107950"/>
                    <a:pt x="2299970" y="107950"/>
                    <a:pt x="2327910" y="106680"/>
                  </a:cubicBezTo>
                  <a:cubicBezTo>
                    <a:pt x="2354580" y="106680"/>
                    <a:pt x="2379980" y="104140"/>
                    <a:pt x="2406650" y="102870"/>
                  </a:cubicBezTo>
                  <a:cubicBezTo>
                    <a:pt x="2434590" y="101600"/>
                    <a:pt x="2465070" y="99060"/>
                    <a:pt x="2493010" y="99060"/>
                  </a:cubicBezTo>
                  <a:cubicBezTo>
                    <a:pt x="2519680" y="97790"/>
                    <a:pt x="2543810" y="97790"/>
                    <a:pt x="2569210" y="97790"/>
                  </a:cubicBezTo>
                  <a:cubicBezTo>
                    <a:pt x="2595880" y="97790"/>
                    <a:pt x="2623820" y="97790"/>
                    <a:pt x="2650490" y="97790"/>
                  </a:cubicBezTo>
                  <a:cubicBezTo>
                    <a:pt x="2677160" y="97790"/>
                    <a:pt x="2703830" y="97790"/>
                    <a:pt x="2730500" y="96520"/>
                  </a:cubicBezTo>
                  <a:cubicBezTo>
                    <a:pt x="2758440" y="96520"/>
                    <a:pt x="2787650" y="96520"/>
                    <a:pt x="2815590" y="96520"/>
                  </a:cubicBezTo>
                  <a:cubicBezTo>
                    <a:pt x="2843530" y="97790"/>
                    <a:pt x="2871470" y="99060"/>
                    <a:pt x="2899410" y="99060"/>
                  </a:cubicBezTo>
                  <a:cubicBezTo>
                    <a:pt x="2926080" y="100330"/>
                    <a:pt x="2952750" y="99060"/>
                    <a:pt x="2979420" y="99060"/>
                  </a:cubicBezTo>
                  <a:cubicBezTo>
                    <a:pt x="3007360" y="99060"/>
                    <a:pt x="3035300" y="99060"/>
                    <a:pt x="3061970" y="99060"/>
                  </a:cubicBezTo>
                  <a:cubicBezTo>
                    <a:pt x="3089910" y="99060"/>
                    <a:pt x="3117850" y="99060"/>
                    <a:pt x="3145790" y="99060"/>
                  </a:cubicBezTo>
                  <a:cubicBezTo>
                    <a:pt x="3172460" y="99060"/>
                    <a:pt x="3200400" y="99060"/>
                    <a:pt x="3227070" y="99060"/>
                  </a:cubicBezTo>
                  <a:cubicBezTo>
                    <a:pt x="3253740" y="99060"/>
                    <a:pt x="3277870" y="99060"/>
                    <a:pt x="3305810" y="99060"/>
                  </a:cubicBezTo>
                  <a:cubicBezTo>
                    <a:pt x="3333750" y="99060"/>
                    <a:pt x="3365500" y="99060"/>
                    <a:pt x="3394710" y="99060"/>
                  </a:cubicBezTo>
                  <a:cubicBezTo>
                    <a:pt x="3423920" y="99060"/>
                    <a:pt x="3453130" y="99060"/>
                    <a:pt x="3482340" y="99060"/>
                  </a:cubicBezTo>
                  <a:cubicBezTo>
                    <a:pt x="3511550" y="97790"/>
                    <a:pt x="3540760" y="96520"/>
                    <a:pt x="3571240" y="95250"/>
                  </a:cubicBezTo>
                  <a:cubicBezTo>
                    <a:pt x="3600450" y="93980"/>
                    <a:pt x="3630930" y="92710"/>
                    <a:pt x="3662680" y="92710"/>
                  </a:cubicBezTo>
                  <a:cubicBezTo>
                    <a:pt x="3693160" y="91440"/>
                    <a:pt x="3726180" y="91440"/>
                    <a:pt x="3755390" y="90170"/>
                  </a:cubicBezTo>
                  <a:cubicBezTo>
                    <a:pt x="3782060" y="90170"/>
                    <a:pt x="3806190" y="91440"/>
                    <a:pt x="3831590" y="88900"/>
                  </a:cubicBezTo>
                  <a:cubicBezTo>
                    <a:pt x="3858260" y="87630"/>
                    <a:pt x="3886200" y="82550"/>
                    <a:pt x="3912870" y="80010"/>
                  </a:cubicBezTo>
                  <a:cubicBezTo>
                    <a:pt x="3938270" y="78740"/>
                    <a:pt x="3963670" y="77470"/>
                    <a:pt x="3989070" y="76200"/>
                  </a:cubicBezTo>
                  <a:cubicBezTo>
                    <a:pt x="4015740" y="74930"/>
                    <a:pt x="4043680" y="73660"/>
                    <a:pt x="4071620" y="72390"/>
                  </a:cubicBezTo>
                  <a:cubicBezTo>
                    <a:pt x="4100830" y="72390"/>
                    <a:pt x="4128770" y="71120"/>
                    <a:pt x="4159250" y="69850"/>
                  </a:cubicBezTo>
                  <a:cubicBezTo>
                    <a:pt x="4189730" y="67310"/>
                    <a:pt x="4224020" y="63500"/>
                    <a:pt x="4254500" y="60960"/>
                  </a:cubicBezTo>
                  <a:cubicBezTo>
                    <a:pt x="4283710" y="58420"/>
                    <a:pt x="4309110" y="55880"/>
                    <a:pt x="4337050" y="54610"/>
                  </a:cubicBezTo>
                  <a:cubicBezTo>
                    <a:pt x="4363720" y="53340"/>
                    <a:pt x="4390390" y="54610"/>
                    <a:pt x="4418330" y="53340"/>
                  </a:cubicBezTo>
                  <a:cubicBezTo>
                    <a:pt x="4446270" y="53340"/>
                    <a:pt x="4475480" y="50800"/>
                    <a:pt x="4503420" y="50800"/>
                  </a:cubicBezTo>
                  <a:cubicBezTo>
                    <a:pt x="4531360" y="49530"/>
                    <a:pt x="4558030" y="48260"/>
                    <a:pt x="4585970" y="48260"/>
                  </a:cubicBezTo>
                  <a:cubicBezTo>
                    <a:pt x="4611370" y="46990"/>
                    <a:pt x="4635500" y="45720"/>
                    <a:pt x="4663440" y="46990"/>
                  </a:cubicBezTo>
                  <a:cubicBezTo>
                    <a:pt x="4693920" y="48260"/>
                    <a:pt x="4729480" y="53340"/>
                    <a:pt x="4759960" y="57150"/>
                  </a:cubicBezTo>
                  <a:cubicBezTo>
                    <a:pt x="4789170" y="60960"/>
                    <a:pt x="4817110" y="66040"/>
                    <a:pt x="4845050" y="69850"/>
                  </a:cubicBezTo>
                  <a:cubicBezTo>
                    <a:pt x="4871720" y="73660"/>
                    <a:pt x="4899660" y="77470"/>
                    <a:pt x="4926330" y="78740"/>
                  </a:cubicBezTo>
                  <a:cubicBezTo>
                    <a:pt x="4951730" y="80010"/>
                    <a:pt x="4977130" y="76200"/>
                    <a:pt x="5002530" y="78740"/>
                  </a:cubicBezTo>
                  <a:cubicBezTo>
                    <a:pt x="5030470" y="81280"/>
                    <a:pt x="5059680" y="85090"/>
                    <a:pt x="5086350" y="92710"/>
                  </a:cubicBezTo>
                  <a:cubicBezTo>
                    <a:pt x="5111750" y="99060"/>
                    <a:pt x="5137150" y="104140"/>
                    <a:pt x="5160010" y="118110"/>
                  </a:cubicBezTo>
                  <a:cubicBezTo>
                    <a:pt x="5184140" y="133350"/>
                    <a:pt x="5212080" y="161290"/>
                    <a:pt x="5224780" y="187960"/>
                  </a:cubicBezTo>
                  <a:cubicBezTo>
                    <a:pt x="5237480" y="212090"/>
                    <a:pt x="5237480" y="245110"/>
                    <a:pt x="5240020" y="267970"/>
                  </a:cubicBezTo>
                  <a:cubicBezTo>
                    <a:pt x="5242560" y="285750"/>
                    <a:pt x="5237480" y="299720"/>
                    <a:pt x="5241290" y="317500"/>
                  </a:cubicBezTo>
                  <a:cubicBezTo>
                    <a:pt x="5245100" y="335280"/>
                    <a:pt x="5269230" y="354330"/>
                    <a:pt x="5267960" y="374650"/>
                  </a:cubicBezTo>
                  <a:cubicBezTo>
                    <a:pt x="5265420" y="402590"/>
                    <a:pt x="5236210" y="448310"/>
                    <a:pt x="5210810" y="466090"/>
                  </a:cubicBezTo>
                  <a:cubicBezTo>
                    <a:pt x="5189220" y="480060"/>
                    <a:pt x="5158740" y="478790"/>
                    <a:pt x="5130800" y="480060"/>
                  </a:cubicBezTo>
                  <a:cubicBezTo>
                    <a:pt x="5100320" y="481330"/>
                    <a:pt x="5064760" y="473710"/>
                    <a:pt x="5033010" y="469900"/>
                  </a:cubicBezTo>
                  <a:cubicBezTo>
                    <a:pt x="5001260" y="467360"/>
                    <a:pt x="4969510" y="463550"/>
                    <a:pt x="4939030" y="461010"/>
                  </a:cubicBezTo>
                  <a:cubicBezTo>
                    <a:pt x="4912360" y="459740"/>
                    <a:pt x="4888230" y="459740"/>
                    <a:pt x="4861560" y="459740"/>
                  </a:cubicBezTo>
                  <a:cubicBezTo>
                    <a:pt x="4833620" y="461010"/>
                    <a:pt x="4804410" y="464820"/>
                    <a:pt x="4776470" y="466090"/>
                  </a:cubicBezTo>
                  <a:cubicBezTo>
                    <a:pt x="4748530" y="467360"/>
                    <a:pt x="4721860" y="468630"/>
                    <a:pt x="4693920" y="469900"/>
                  </a:cubicBezTo>
                  <a:cubicBezTo>
                    <a:pt x="4664710" y="469900"/>
                    <a:pt x="4625340" y="469900"/>
                    <a:pt x="4605020" y="469900"/>
                  </a:cubicBezTo>
                  <a:cubicBezTo>
                    <a:pt x="4594860" y="469900"/>
                    <a:pt x="4587240" y="469900"/>
                    <a:pt x="4580890" y="469900"/>
                  </a:cubicBezTo>
                  <a:cubicBezTo>
                    <a:pt x="4575810" y="469900"/>
                    <a:pt x="4573270" y="468630"/>
                    <a:pt x="4569460" y="468630"/>
                  </a:cubicBezTo>
                  <a:cubicBezTo>
                    <a:pt x="4565650" y="467360"/>
                    <a:pt x="4559300" y="467360"/>
                    <a:pt x="4559300" y="467360"/>
                  </a:cubicBezTo>
                  <a:cubicBezTo>
                    <a:pt x="4558030" y="467360"/>
                    <a:pt x="4551680" y="464820"/>
                    <a:pt x="4547870" y="463550"/>
                  </a:cubicBezTo>
                  <a:cubicBezTo>
                    <a:pt x="4545330" y="461010"/>
                    <a:pt x="4537710" y="458470"/>
                    <a:pt x="4537710" y="458470"/>
                  </a:cubicBezTo>
                  <a:cubicBezTo>
                    <a:pt x="4537710" y="458470"/>
                    <a:pt x="4531360" y="454660"/>
                    <a:pt x="4528820" y="452120"/>
                  </a:cubicBezTo>
                  <a:cubicBezTo>
                    <a:pt x="4526280" y="450850"/>
                    <a:pt x="4519930" y="447040"/>
                    <a:pt x="4519930" y="445770"/>
                  </a:cubicBezTo>
                  <a:cubicBezTo>
                    <a:pt x="4519930" y="445770"/>
                    <a:pt x="4514850" y="440690"/>
                    <a:pt x="4512310" y="438150"/>
                  </a:cubicBezTo>
                  <a:cubicBezTo>
                    <a:pt x="4509770" y="435610"/>
                    <a:pt x="4508500" y="431800"/>
                    <a:pt x="4507230" y="431800"/>
                  </a:cubicBezTo>
                  <a:cubicBezTo>
                    <a:pt x="4503420" y="430530"/>
                    <a:pt x="4499610" y="435610"/>
                    <a:pt x="4494530" y="436880"/>
                  </a:cubicBezTo>
                  <a:cubicBezTo>
                    <a:pt x="4479290" y="439420"/>
                    <a:pt x="4442460" y="438150"/>
                    <a:pt x="4417060" y="438150"/>
                  </a:cubicBezTo>
                  <a:cubicBezTo>
                    <a:pt x="4390390" y="438150"/>
                    <a:pt x="4364990" y="436880"/>
                    <a:pt x="4338320" y="436880"/>
                  </a:cubicBezTo>
                  <a:cubicBezTo>
                    <a:pt x="4310380" y="435610"/>
                    <a:pt x="4283710" y="435610"/>
                    <a:pt x="4255770" y="435610"/>
                  </a:cubicBezTo>
                  <a:cubicBezTo>
                    <a:pt x="4227830" y="435610"/>
                    <a:pt x="4199890" y="436880"/>
                    <a:pt x="4171950" y="435610"/>
                  </a:cubicBezTo>
                  <a:cubicBezTo>
                    <a:pt x="4142740" y="434340"/>
                    <a:pt x="4114800" y="431800"/>
                    <a:pt x="4084320" y="430530"/>
                  </a:cubicBezTo>
                  <a:cubicBezTo>
                    <a:pt x="4050030" y="429260"/>
                    <a:pt x="4008120" y="429260"/>
                    <a:pt x="3973830" y="427990"/>
                  </a:cubicBezTo>
                  <a:cubicBezTo>
                    <a:pt x="3945890" y="427990"/>
                    <a:pt x="3920490" y="429260"/>
                    <a:pt x="3892550" y="427990"/>
                  </a:cubicBezTo>
                  <a:cubicBezTo>
                    <a:pt x="3865880" y="427990"/>
                    <a:pt x="3840480" y="426720"/>
                    <a:pt x="3813810" y="425450"/>
                  </a:cubicBezTo>
                  <a:cubicBezTo>
                    <a:pt x="3787140" y="424180"/>
                    <a:pt x="3760470" y="419100"/>
                    <a:pt x="3735070" y="416560"/>
                  </a:cubicBezTo>
                  <a:cubicBezTo>
                    <a:pt x="3710940" y="415290"/>
                    <a:pt x="3679190" y="411480"/>
                    <a:pt x="3663950" y="411480"/>
                  </a:cubicBezTo>
                  <a:cubicBezTo>
                    <a:pt x="3657600" y="411480"/>
                    <a:pt x="3656330" y="411480"/>
                    <a:pt x="3649980" y="411480"/>
                  </a:cubicBezTo>
                  <a:cubicBezTo>
                    <a:pt x="3633470" y="412750"/>
                    <a:pt x="3591560" y="411480"/>
                    <a:pt x="3563620" y="412750"/>
                  </a:cubicBezTo>
                  <a:cubicBezTo>
                    <a:pt x="3535680" y="414020"/>
                    <a:pt x="3510280" y="417830"/>
                    <a:pt x="3483610" y="421640"/>
                  </a:cubicBezTo>
                  <a:cubicBezTo>
                    <a:pt x="3455670" y="425450"/>
                    <a:pt x="3422650" y="430530"/>
                    <a:pt x="3398520" y="435610"/>
                  </a:cubicBezTo>
                  <a:cubicBezTo>
                    <a:pt x="3380740" y="438150"/>
                    <a:pt x="3356610" y="440690"/>
                    <a:pt x="3352800" y="444500"/>
                  </a:cubicBezTo>
                  <a:cubicBezTo>
                    <a:pt x="3351530" y="444500"/>
                    <a:pt x="3351530" y="445770"/>
                    <a:pt x="3351530" y="445770"/>
                  </a:cubicBezTo>
                  <a:cubicBezTo>
                    <a:pt x="3350260" y="447040"/>
                    <a:pt x="3348990" y="448310"/>
                    <a:pt x="3347720" y="449580"/>
                  </a:cubicBezTo>
                  <a:cubicBezTo>
                    <a:pt x="3346450" y="450850"/>
                    <a:pt x="3346450" y="452120"/>
                    <a:pt x="3345180" y="453390"/>
                  </a:cubicBezTo>
                  <a:cubicBezTo>
                    <a:pt x="3342640" y="454660"/>
                    <a:pt x="3340100" y="457200"/>
                    <a:pt x="3337560" y="458470"/>
                  </a:cubicBezTo>
                  <a:cubicBezTo>
                    <a:pt x="3335020" y="461010"/>
                    <a:pt x="3332480" y="463550"/>
                    <a:pt x="3329940" y="466090"/>
                  </a:cubicBezTo>
                  <a:cubicBezTo>
                    <a:pt x="3328670" y="466090"/>
                    <a:pt x="3327400" y="467360"/>
                    <a:pt x="3324860" y="467360"/>
                  </a:cubicBezTo>
                  <a:cubicBezTo>
                    <a:pt x="3323590" y="468630"/>
                    <a:pt x="3323590" y="469900"/>
                    <a:pt x="3321050" y="469900"/>
                  </a:cubicBezTo>
                  <a:cubicBezTo>
                    <a:pt x="3318510" y="471170"/>
                    <a:pt x="3314700" y="472440"/>
                    <a:pt x="3312160" y="473710"/>
                  </a:cubicBezTo>
                  <a:cubicBezTo>
                    <a:pt x="3309620" y="474980"/>
                    <a:pt x="3305810" y="476250"/>
                    <a:pt x="3303270" y="477520"/>
                  </a:cubicBezTo>
                  <a:cubicBezTo>
                    <a:pt x="3302000" y="477520"/>
                    <a:pt x="3299460" y="477520"/>
                    <a:pt x="3298190" y="477520"/>
                  </a:cubicBezTo>
                  <a:cubicBezTo>
                    <a:pt x="3296920" y="477520"/>
                    <a:pt x="3295650" y="478790"/>
                    <a:pt x="3293110" y="478790"/>
                  </a:cubicBezTo>
                  <a:cubicBezTo>
                    <a:pt x="3290570" y="480060"/>
                    <a:pt x="3288030" y="478790"/>
                    <a:pt x="3282950" y="478790"/>
                  </a:cubicBezTo>
                  <a:cubicBezTo>
                    <a:pt x="3267710" y="478790"/>
                    <a:pt x="3219450" y="485140"/>
                    <a:pt x="3192780" y="486410"/>
                  </a:cubicBezTo>
                  <a:cubicBezTo>
                    <a:pt x="3173730" y="486410"/>
                    <a:pt x="3158490" y="483870"/>
                    <a:pt x="3139440" y="485140"/>
                  </a:cubicBezTo>
                  <a:cubicBezTo>
                    <a:pt x="3116580" y="487680"/>
                    <a:pt x="3091180" y="500380"/>
                    <a:pt x="3065780" y="501650"/>
                  </a:cubicBezTo>
                  <a:cubicBezTo>
                    <a:pt x="3040380" y="504190"/>
                    <a:pt x="3002280" y="499110"/>
                    <a:pt x="2985770" y="494030"/>
                  </a:cubicBezTo>
                  <a:cubicBezTo>
                    <a:pt x="2976880" y="490220"/>
                    <a:pt x="2974340" y="483870"/>
                    <a:pt x="2967990" y="482600"/>
                  </a:cubicBezTo>
                  <a:cubicBezTo>
                    <a:pt x="2961640" y="480060"/>
                    <a:pt x="2956560" y="481330"/>
                    <a:pt x="2947670" y="481330"/>
                  </a:cubicBezTo>
                  <a:cubicBezTo>
                    <a:pt x="2928620" y="481330"/>
                    <a:pt x="2891790" y="481330"/>
                    <a:pt x="2862580" y="481330"/>
                  </a:cubicBezTo>
                  <a:cubicBezTo>
                    <a:pt x="2829560" y="480060"/>
                    <a:pt x="2792730" y="478790"/>
                    <a:pt x="2759710" y="477520"/>
                  </a:cubicBezTo>
                  <a:cubicBezTo>
                    <a:pt x="2727960" y="477520"/>
                    <a:pt x="2697480" y="478790"/>
                    <a:pt x="2667000" y="478790"/>
                  </a:cubicBezTo>
                  <a:cubicBezTo>
                    <a:pt x="2633980" y="478790"/>
                    <a:pt x="2599690" y="478790"/>
                    <a:pt x="2569210" y="477520"/>
                  </a:cubicBezTo>
                  <a:cubicBezTo>
                    <a:pt x="2540000" y="477520"/>
                    <a:pt x="2513330" y="476250"/>
                    <a:pt x="2485390" y="477520"/>
                  </a:cubicBezTo>
                  <a:cubicBezTo>
                    <a:pt x="2457450" y="477520"/>
                    <a:pt x="2430780" y="478790"/>
                    <a:pt x="2401570" y="480060"/>
                  </a:cubicBezTo>
                  <a:cubicBezTo>
                    <a:pt x="2369820" y="481330"/>
                    <a:pt x="2336800" y="482600"/>
                    <a:pt x="2303780" y="483870"/>
                  </a:cubicBezTo>
                  <a:cubicBezTo>
                    <a:pt x="2269490" y="485140"/>
                    <a:pt x="2232660" y="483870"/>
                    <a:pt x="2199640" y="485140"/>
                  </a:cubicBezTo>
                  <a:cubicBezTo>
                    <a:pt x="2170430" y="486410"/>
                    <a:pt x="2143760" y="490220"/>
                    <a:pt x="2115820" y="490220"/>
                  </a:cubicBezTo>
                  <a:cubicBezTo>
                    <a:pt x="2089150" y="491490"/>
                    <a:pt x="2063750" y="491490"/>
                    <a:pt x="2038350" y="490220"/>
                  </a:cubicBezTo>
                  <a:cubicBezTo>
                    <a:pt x="2011680" y="490220"/>
                    <a:pt x="1982470" y="494030"/>
                    <a:pt x="1957070" y="486410"/>
                  </a:cubicBezTo>
                  <a:cubicBezTo>
                    <a:pt x="1931670" y="478790"/>
                    <a:pt x="1902460" y="445770"/>
                    <a:pt x="1884680" y="440690"/>
                  </a:cubicBezTo>
                  <a:cubicBezTo>
                    <a:pt x="1875790" y="438150"/>
                    <a:pt x="1873250" y="440690"/>
                    <a:pt x="1863090" y="440690"/>
                  </a:cubicBezTo>
                  <a:cubicBezTo>
                    <a:pt x="1845310" y="440690"/>
                    <a:pt x="1811020" y="440690"/>
                    <a:pt x="1784350" y="441960"/>
                  </a:cubicBezTo>
                  <a:cubicBezTo>
                    <a:pt x="1753870" y="441960"/>
                    <a:pt x="1722120" y="441960"/>
                    <a:pt x="1690370" y="443230"/>
                  </a:cubicBezTo>
                  <a:cubicBezTo>
                    <a:pt x="1658620" y="443230"/>
                    <a:pt x="1625600" y="444500"/>
                    <a:pt x="1592580" y="445770"/>
                  </a:cubicBezTo>
                  <a:cubicBezTo>
                    <a:pt x="1557020" y="447040"/>
                    <a:pt x="1518920" y="450850"/>
                    <a:pt x="1484630" y="453390"/>
                  </a:cubicBezTo>
                  <a:cubicBezTo>
                    <a:pt x="1454150" y="454660"/>
                    <a:pt x="1424940" y="454660"/>
                    <a:pt x="1397000" y="457200"/>
                  </a:cubicBezTo>
                  <a:cubicBezTo>
                    <a:pt x="1369060" y="458470"/>
                    <a:pt x="1342390" y="461010"/>
                    <a:pt x="1314450" y="462280"/>
                  </a:cubicBezTo>
                  <a:cubicBezTo>
                    <a:pt x="1285240" y="464820"/>
                    <a:pt x="1256030" y="464820"/>
                    <a:pt x="1226820" y="466090"/>
                  </a:cubicBezTo>
                  <a:cubicBezTo>
                    <a:pt x="1196340" y="466090"/>
                    <a:pt x="1165860" y="466090"/>
                    <a:pt x="1136650" y="466090"/>
                  </a:cubicBezTo>
                  <a:cubicBezTo>
                    <a:pt x="1107440" y="466090"/>
                    <a:pt x="1078230" y="466090"/>
                    <a:pt x="1049020" y="466090"/>
                  </a:cubicBezTo>
                  <a:cubicBezTo>
                    <a:pt x="1019810" y="466090"/>
                    <a:pt x="990600" y="466090"/>
                    <a:pt x="962660" y="466090"/>
                  </a:cubicBezTo>
                  <a:cubicBezTo>
                    <a:pt x="934720" y="466090"/>
                    <a:pt x="906780" y="468630"/>
                    <a:pt x="880110" y="469900"/>
                  </a:cubicBezTo>
                  <a:cubicBezTo>
                    <a:pt x="853440" y="469900"/>
                    <a:pt x="828040" y="469900"/>
                    <a:pt x="801370" y="469900"/>
                  </a:cubicBezTo>
                  <a:cubicBezTo>
                    <a:pt x="773430" y="469900"/>
                    <a:pt x="741680" y="468630"/>
                    <a:pt x="712470" y="468630"/>
                  </a:cubicBezTo>
                  <a:cubicBezTo>
                    <a:pt x="684530" y="469900"/>
                    <a:pt x="656590" y="472440"/>
                    <a:pt x="629920" y="472440"/>
                  </a:cubicBezTo>
                  <a:cubicBezTo>
                    <a:pt x="604520" y="473710"/>
                    <a:pt x="577850" y="472440"/>
                    <a:pt x="552450" y="472440"/>
                  </a:cubicBezTo>
                  <a:cubicBezTo>
                    <a:pt x="525780" y="473710"/>
                    <a:pt x="500380" y="474980"/>
                    <a:pt x="473710" y="476250"/>
                  </a:cubicBezTo>
                  <a:cubicBezTo>
                    <a:pt x="445770" y="476250"/>
                    <a:pt x="415290" y="476250"/>
                    <a:pt x="387350" y="476250"/>
                  </a:cubicBezTo>
                  <a:cubicBezTo>
                    <a:pt x="359410" y="476250"/>
                    <a:pt x="335280" y="476250"/>
                    <a:pt x="308610" y="474980"/>
                  </a:cubicBezTo>
                  <a:cubicBezTo>
                    <a:pt x="281940" y="474980"/>
                    <a:pt x="252730" y="473710"/>
                    <a:pt x="226060" y="472440"/>
                  </a:cubicBezTo>
                  <a:cubicBezTo>
                    <a:pt x="199390" y="469900"/>
                    <a:pt x="172720" y="471170"/>
                    <a:pt x="147320" y="464820"/>
                  </a:cubicBezTo>
                  <a:cubicBezTo>
                    <a:pt x="121920" y="459740"/>
                    <a:pt x="93980" y="454660"/>
                    <a:pt x="73660" y="439420"/>
                  </a:cubicBezTo>
                  <a:cubicBezTo>
                    <a:pt x="52070" y="421640"/>
                    <a:pt x="36830" y="388620"/>
                    <a:pt x="25400" y="360680"/>
                  </a:cubicBezTo>
                  <a:cubicBezTo>
                    <a:pt x="13970" y="335280"/>
                    <a:pt x="7620" y="308610"/>
                    <a:pt x="3810" y="281940"/>
                  </a:cubicBezTo>
                  <a:cubicBezTo>
                    <a:pt x="0" y="255270"/>
                    <a:pt x="2540" y="203200"/>
                    <a:pt x="2540" y="203200"/>
                  </a:cubicBezTo>
                </a:path>
              </a:pathLst>
            </a:custGeom>
            <a:solidFill>
              <a:srgbClr val="E0F1CB"/>
            </a:solidFill>
            <a:ln cap="sq">
              <a:noFill/>
              <a:prstDash val="solid"/>
              <a:miter/>
            </a:ln>
          </p:spPr>
        </p:sp>
      </p:grpSp>
      <p:sp>
        <p:nvSpPr>
          <p:cNvPr name="TextBox 14" id="14"/>
          <p:cNvSpPr txBox="true"/>
          <p:nvPr/>
        </p:nvSpPr>
        <p:spPr>
          <a:xfrm rot="0">
            <a:off x="12331431" y="6229350"/>
            <a:ext cx="900333" cy="257175"/>
          </a:xfrm>
          <a:prstGeom prst="rect">
            <a:avLst/>
          </a:prstGeom>
        </p:spPr>
        <p:txBody>
          <a:bodyPr anchor="t" rtlCol="false" tIns="0" lIns="0" bIns="0" rIns="0">
            <a:spAutoFit/>
          </a:bodyPr>
          <a:lstStyle/>
          <a:p>
            <a:pPr algn="ctr">
              <a:lnSpc>
                <a:spcPts val="2100"/>
              </a:lnSpc>
              <a:spcBef>
                <a:spcPct val="0"/>
              </a:spcBef>
            </a:pPr>
            <a:r>
              <a:rPr lang="en-US" b="true" sz="1500" spc="63">
                <a:solidFill>
                  <a:srgbClr val="000000"/>
                </a:solidFill>
                <a:latin typeface="TT Commons Pro Bold"/>
                <a:ea typeface="TT Commons Pro Bold"/>
                <a:cs typeface="TT Commons Pro Bold"/>
                <a:sym typeface="TT Commons Pro Bold"/>
              </a:rPr>
              <a:t>AVG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0" y="8237075"/>
            <a:ext cx="2709861" cy="2042451"/>
          </a:xfrm>
          <a:custGeom>
            <a:avLst/>
            <a:gdLst/>
            <a:ahLst/>
            <a:cxnLst/>
            <a:rect r="r" b="b" t="t" l="l"/>
            <a:pathLst>
              <a:path h="2042451" w="2709861">
                <a:moveTo>
                  <a:pt x="0" y="0"/>
                </a:moveTo>
                <a:lnTo>
                  <a:pt x="2709861" y="0"/>
                </a:lnTo>
                <a:lnTo>
                  <a:pt x="2709861" y="2042450"/>
                </a:lnTo>
                <a:lnTo>
                  <a:pt x="0" y="2042450"/>
                </a:lnTo>
                <a:lnTo>
                  <a:pt x="0" y="0"/>
                </a:lnTo>
                <a:close/>
              </a:path>
            </a:pathLst>
          </a:custGeom>
          <a:blipFill>
            <a:blip r:embed="rId3"/>
            <a:stretch>
              <a:fillRect l="-14329" t="-27244" r="-9553" b="-37119"/>
            </a:stretch>
          </a:blipFill>
        </p:spPr>
      </p:sp>
      <p:sp>
        <p:nvSpPr>
          <p:cNvPr name="TextBox 3" id="3"/>
          <p:cNvSpPr txBox="true"/>
          <p:nvPr/>
        </p:nvSpPr>
        <p:spPr>
          <a:xfrm rot="0">
            <a:off x="10046315" y="2154053"/>
            <a:ext cx="7212985" cy="2600343"/>
          </a:xfrm>
          <a:prstGeom prst="rect">
            <a:avLst/>
          </a:prstGeom>
        </p:spPr>
        <p:txBody>
          <a:bodyPr anchor="t" rtlCol="false" tIns="0" lIns="0" bIns="0" rIns="0">
            <a:spAutoFit/>
          </a:bodyPr>
          <a:lstStyle/>
          <a:p>
            <a:pPr algn="l">
              <a:lnSpc>
                <a:spcPts val="9900"/>
              </a:lnSpc>
            </a:pPr>
            <a:r>
              <a:rPr lang="en-US" sz="10313" spc="433" b="true">
                <a:solidFill>
                  <a:srgbClr val="FFFFFF"/>
                </a:solidFill>
                <a:latin typeface="TT Commons Pro Bold"/>
                <a:ea typeface="TT Commons Pro Bold"/>
                <a:cs typeface="TT Commons Pro Bold"/>
                <a:sym typeface="TT Commons Pro Bold"/>
              </a:rPr>
              <a:t>Baseline Methods </a:t>
            </a:r>
          </a:p>
        </p:txBody>
      </p:sp>
      <p:sp>
        <p:nvSpPr>
          <p:cNvPr name="TextBox 4" id="4"/>
          <p:cNvSpPr txBox="true"/>
          <p:nvPr/>
        </p:nvSpPr>
        <p:spPr>
          <a:xfrm rot="0">
            <a:off x="10046315" y="5012557"/>
            <a:ext cx="7212985" cy="33489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Disk-Based R-Tree</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QueryFirst: full query, then sample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SampleFirst: sample whole dataset until inside Q</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RandomPath: guided sampling via subtree sizes</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RandomShuffle: scan randomized dataset </a:t>
            </a:r>
          </a:p>
          <a:p>
            <a:pPr algn="l">
              <a:lnSpc>
                <a:spcPts val="3359"/>
              </a:lnSpc>
            </a:pPr>
          </a:p>
          <a:p>
            <a:pPr algn="l">
              <a:lnSpc>
                <a:spcPts val="3359"/>
              </a:lnSpc>
            </a:pPr>
            <a:r>
              <a:rPr lang="en-US" sz="2400" b="true">
                <a:solidFill>
                  <a:srgbClr val="FFFFFF"/>
                </a:solidFill>
                <a:latin typeface="TT Commons Pro Bold"/>
                <a:ea typeface="TT Commons Pro Bold"/>
                <a:cs typeface="TT Commons Pro Bold"/>
                <a:sym typeface="TT Commons Pro Bold"/>
              </a:rPr>
              <a:t>Strengths &amp; weaknesses briefly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Not I/O-efficient or scalable </a:t>
            </a:r>
          </a:p>
        </p:txBody>
      </p:sp>
      <p:grpSp>
        <p:nvGrpSpPr>
          <p:cNvPr name="Group 5" id="5"/>
          <p:cNvGrpSpPr/>
          <p:nvPr/>
        </p:nvGrpSpPr>
        <p:grpSpPr>
          <a:xfrm rot="0">
            <a:off x="309783" y="2554103"/>
            <a:ext cx="8769406" cy="4091026"/>
            <a:chOff x="0" y="0"/>
            <a:chExt cx="11692541" cy="5454701"/>
          </a:xfrm>
        </p:grpSpPr>
        <p:sp>
          <p:nvSpPr>
            <p:cNvPr name="Freeform 6" id="6"/>
            <p:cNvSpPr/>
            <p:nvPr/>
          </p:nvSpPr>
          <p:spPr>
            <a:xfrm flipH="false" flipV="false" rot="0">
              <a:off x="616585" y="0"/>
              <a:ext cx="10459370" cy="5281982"/>
            </a:xfrm>
            <a:custGeom>
              <a:avLst/>
              <a:gdLst/>
              <a:ahLst/>
              <a:cxnLst/>
              <a:rect r="r" b="b" t="t" l="l"/>
              <a:pathLst>
                <a:path h="5281982" w="10459370">
                  <a:moveTo>
                    <a:pt x="0" y="0"/>
                  </a:moveTo>
                  <a:lnTo>
                    <a:pt x="10459370" y="0"/>
                  </a:lnTo>
                  <a:lnTo>
                    <a:pt x="10459370" y="5281982"/>
                  </a:lnTo>
                  <a:lnTo>
                    <a:pt x="0" y="5281982"/>
                  </a:lnTo>
                  <a:lnTo>
                    <a:pt x="0" y="0"/>
                  </a:lnTo>
                  <a:close/>
                </a:path>
              </a:pathLst>
            </a:custGeom>
            <a:blipFill>
              <a:blip r:embed="rId4"/>
              <a:stretch>
                <a:fillRect l="0" t="0" r="0" b="0"/>
              </a:stretch>
            </a:blipFill>
          </p:spPr>
        </p:sp>
        <p:sp>
          <p:nvSpPr>
            <p:cNvPr name="TextBox 7" id="7"/>
            <p:cNvSpPr txBox="true"/>
            <p:nvPr/>
          </p:nvSpPr>
          <p:spPr>
            <a:xfrm rot="0">
              <a:off x="0" y="5272457"/>
              <a:ext cx="11692541" cy="182244"/>
            </a:xfrm>
            <a:prstGeom prst="rect">
              <a:avLst/>
            </a:prstGeom>
          </p:spPr>
          <p:txBody>
            <a:bodyPr anchor="t" rtlCol="false" tIns="0" lIns="0" bIns="0" rIns="0">
              <a:spAutoFit/>
            </a:bodyPr>
            <a:lstStyle/>
            <a:p>
              <a:pPr algn="ctr">
                <a:lnSpc>
                  <a:spcPts val="1260"/>
                </a:lnSpc>
                <a:spcBef>
                  <a:spcPct val="0"/>
                </a:spcBef>
              </a:pPr>
              <a:r>
                <a:rPr lang="en-US" b="true" sz="900" spc="37">
                  <a:solidFill>
                    <a:srgbClr val="FFFFFF"/>
                  </a:solidFill>
                  <a:latin typeface="TT Commons Pro Bold"/>
                  <a:ea typeface="TT Commons Pro Bold"/>
                  <a:cs typeface="TT Commons Pro Bold"/>
                  <a:sym typeface="TT Commons Pro Bold"/>
                </a:rPr>
                <a:t>Source: https://www.researchgate.net/figure/R-Tree-indexing-example-2D-visualization-a-hierarchical-dependencies-b_fig4_225542188</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578139" y="8244549"/>
            <a:ext cx="2709861" cy="2042451"/>
          </a:xfrm>
          <a:custGeom>
            <a:avLst/>
            <a:gdLst/>
            <a:ahLst/>
            <a:cxnLst/>
            <a:rect r="r" b="b" t="t" l="l"/>
            <a:pathLst>
              <a:path h="2042451" w="2709861">
                <a:moveTo>
                  <a:pt x="0" y="0"/>
                </a:moveTo>
                <a:lnTo>
                  <a:pt x="2709861" y="0"/>
                </a:lnTo>
                <a:lnTo>
                  <a:pt x="2709861" y="2042451"/>
                </a:lnTo>
                <a:lnTo>
                  <a:pt x="0" y="2042451"/>
                </a:lnTo>
                <a:lnTo>
                  <a:pt x="0" y="0"/>
                </a:lnTo>
                <a:close/>
              </a:path>
            </a:pathLst>
          </a:custGeom>
          <a:blipFill>
            <a:blip r:embed="rId3"/>
            <a:stretch>
              <a:fillRect l="-14329" t="-27244" r="-9553" b="-37119"/>
            </a:stretch>
          </a:blipFill>
        </p:spPr>
      </p:sp>
      <p:sp>
        <p:nvSpPr>
          <p:cNvPr name="Freeform 3" id="3"/>
          <p:cNvSpPr/>
          <p:nvPr/>
        </p:nvSpPr>
        <p:spPr>
          <a:xfrm flipH="false" flipV="false" rot="0">
            <a:off x="11548214" y="670141"/>
            <a:ext cx="5711086" cy="3837147"/>
          </a:xfrm>
          <a:custGeom>
            <a:avLst/>
            <a:gdLst/>
            <a:ahLst/>
            <a:cxnLst/>
            <a:rect r="r" b="b" t="t" l="l"/>
            <a:pathLst>
              <a:path h="3837147" w="5711086">
                <a:moveTo>
                  <a:pt x="0" y="0"/>
                </a:moveTo>
                <a:lnTo>
                  <a:pt x="5711086" y="0"/>
                </a:lnTo>
                <a:lnTo>
                  <a:pt x="5711086" y="3837147"/>
                </a:lnTo>
                <a:lnTo>
                  <a:pt x="0" y="3837147"/>
                </a:lnTo>
                <a:lnTo>
                  <a:pt x="0" y="0"/>
                </a:lnTo>
                <a:close/>
              </a:path>
            </a:pathLst>
          </a:custGeom>
          <a:blipFill>
            <a:blip r:embed="rId4"/>
            <a:stretch>
              <a:fillRect l="-97882" t="0" r="0" b="-7500"/>
            </a:stretch>
          </a:blipFill>
        </p:spPr>
      </p:sp>
      <p:sp>
        <p:nvSpPr>
          <p:cNvPr name="TextBox 4" id="4"/>
          <p:cNvSpPr txBox="true"/>
          <p:nvPr/>
        </p:nvSpPr>
        <p:spPr>
          <a:xfrm rot="0">
            <a:off x="1121503" y="2273367"/>
            <a:ext cx="8801876" cy="1343043"/>
          </a:xfrm>
          <a:prstGeom prst="rect">
            <a:avLst/>
          </a:prstGeom>
        </p:spPr>
        <p:txBody>
          <a:bodyPr anchor="t" rtlCol="false" tIns="0" lIns="0" bIns="0" rIns="0">
            <a:spAutoFit/>
          </a:bodyPr>
          <a:lstStyle/>
          <a:p>
            <a:pPr algn="l">
              <a:lnSpc>
                <a:spcPts val="9900"/>
              </a:lnSpc>
            </a:pPr>
            <a:r>
              <a:rPr lang="en-US" sz="10313" spc="433" b="true">
                <a:solidFill>
                  <a:srgbClr val="FFFFFF"/>
                </a:solidFill>
                <a:latin typeface="TT Commons Pro Bold"/>
                <a:ea typeface="TT Commons Pro Bold"/>
                <a:cs typeface="TT Commons Pro Bold"/>
                <a:sym typeface="TT Commons Pro Bold"/>
              </a:rPr>
              <a:t>LS-Tree</a:t>
            </a:r>
          </a:p>
        </p:txBody>
      </p:sp>
      <p:sp>
        <p:nvSpPr>
          <p:cNvPr name="TextBox 5" id="5"/>
          <p:cNvSpPr txBox="true"/>
          <p:nvPr/>
        </p:nvSpPr>
        <p:spPr>
          <a:xfrm rot="0">
            <a:off x="1121503" y="4812079"/>
            <a:ext cx="7325467" cy="251079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Multi-level R-tree sampling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Each level has halved sampling probability (1, ½, ¼,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Good for query efficiency, but: </a:t>
            </a:r>
          </a:p>
          <a:p>
            <a:pPr algn="l" marL="1036320" indent="-345440" lvl="2">
              <a:lnSpc>
                <a:spcPts val="3359"/>
              </a:lnSpc>
              <a:buFont typeface="Arial"/>
              <a:buChar char="⚬"/>
            </a:pPr>
            <a:r>
              <a:rPr lang="en-US" b="true" sz="2400">
                <a:solidFill>
                  <a:srgbClr val="FFFFFF"/>
                </a:solidFill>
                <a:latin typeface="TT Commons Pro Bold"/>
                <a:ea typeface="TT Commons Pro Bold"/>
                <a:cs typeface="TT Commons Pro Bold"/>
                <a:sym typeface="TT Commons Pro Bold"/>
              </a:rPr>
              <a:t> Multiple trees </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Samples not always independent </a:t>
            </a:r>
          </a:p>
          <a:p>
            <a:pPr algn="l">
              <a:lnSpc>
                <a:spcPts val="3359"/>
              </a:lnSpc>
            </a:pPr>
          </a:p>
        </p:txBody>
      </p:sp>
      <p:grpSp>
        <p:nvGrpSpPr>
          <p:cNvPr name="Group 6" id="6"/>
          <p:cNvGrpSpPr/>
          <p:nvPr/>
        </p:nvGrpSpPr>
        <p:grpSpPr>
          <a:xfrm rot="0">
            <a:off x="11548214" y="4961636"/>
            <a:ext cx="5711086" cy="2817367"/>
            <a:chOff x="0" y="0"/>
            <a:chExt cx="7614782" cy="3756490"/>
          </a:xfrm>
        </p:grpSpPr>
        <p:sp>
          <p:nvSpPr>
            <p:cNvPr name="Freeform 7" id="7"/>
            <p:cNvSpPr/>
            <p:nvPr/>
          </p:nvSpPr>
          <p:spPr>
            <a:xfrm flipH="false" flipV="false" rot="0">
              <a:off x="0" y="0"/>
              <a:ext cx="7614782" cy="3690558"/>
            </a:xfrm>
            <a:custGeom>
              <a:avLst/>
              <a:gdLst/>
              <a:ahLst/>
              <a:cxnLst/>
              <a:rect r="r" b="b" t="t" l="l"/>
              <a:pathLst>
                <a:path h="3690558" w="7614782">
                  <a:moveTo>
                    <a:pt x="0" y="0"/>
                  </a:moveTo>
                  <a:lnTo>
                    <a:pt x="7614782" y="0"/>
                  </a:lnTo>
                  <a:lnTo>
                    <a:pt x="7614782" y="3690558"/>
                  </a:lnTo>
                  <a:lnTo>
                    <a:pt x="0" y="3690558"/>
                  </a:lnTo>
                  <a:lnTo>
                    <a:pt x="0" y="0"/>
                  </a:lnTo>
                  <a:close/>
                </a:path>
              </a:pathLst>
            </a:custGeom>
            <a:blipFill>
              <a:blip r:embed="rId4"/>
              <a:stretch>
                <a:fillRect l="-97882" t="0" r="0" b="-49027"/>
              </a:stretch>
            </a:blipFill>
          </p:spPr>
        </p:sp>
        <p:grpSp>
          <p:nvGrpSpPr>
            <p:cNvPr name="Group 8" id="8"/>
            <p:cNvGrpSpPr/>
            <p:nvPr/>
          </p:nvGrpSpPr>
          <p:grpSpPr>
            <a:xfrm rot="0">
              <a:off x="1135242" y="3543130"/>
              <a:ext cx="148590" cy="144780"/>
              <a:chOff x="0" y="0"/>
              <a:chExt cx="148590" cy="144780"/>
            </a:xfrm>
          </p:grpSpPr>
          <p:sp>
            <p:nvSpPr>
              <p:cNvPr name="Freeform 9" id="9"/>
              <p:cNvSpPr/>
              <p:nvPr/>
            </p:nvSpPr>
            <p:spPr>
              <a:xfrm flipH="false" flipV="false" rot="0">
                <a:off x="46990" y="45720"/>
                <a:ext cx="49530" cy="52070"/>
              </a:xfrm>
              <a:custGeom>
                <a:avLst/>
                <a:gdLst/>
                <a:ahLst/>
                <a:cxnLst/>
                <a:rect r="r" b="b" t="t" l="l"/>
                <a:pathLst>
                  <a:path h="52070" w="49530">
                    <a:moveTo>
                      <a:pt x="49530" y="17780"/>
                    </a:moveTo>
                    <a:cubicBezTo>
                      <a:pt x="27940" y="52070"/>
                      <a:pt x="8890" y="45720"/>
                      <a:pt x="3810" y="39370"/>
                    </a:cubicBezTo>
                    <a:cubicBezTo>
                      <a:pt x="0" y="31750"/>
                      <a:pt x="3810" y="11430"/>
                      <a:pt x="10160" y="5080"/>
                    </a:cubicBezTo>
                    <a:cubicBezTo>
                      <a:pt x="16510" y="0"/>
                      <a:pt x="43180" y="7620"/>
                      <a:pt x="43180" y="7620"/>
                    </a:cubicBezTo>
                  </a:path>
                </a:pathLst>
              </a:custGeom>
              <a:solidFill>
                <a:srgbClr val="FFFFFF"/>
              </a:solidFill>
              <a:ln cap="sq">
                <a:noFill/>
                <a:prstDash val="solid"/>
                <a:miter/>
              </a:ln>
            </p:spPr>
          </p:sp>
        </p:grpSp>
        <p:grpSp>
          <p:nvGrpSpPr>
            <p:cNvPr name="Group 10" id="10"/>
            <p:cNvGrpSpPr/>
            <p:nvPr/>
          </p:nvGrpSpPr>
          <p:grpSpPr>
            <a:xfrm rot="0">
              <a:off x="1173342" y="3543130"/>
              <a:ext cx="148590" cy="144780"/>
              <a:chOff x="0" y="0"/>
              <a:chExt cx="148590" cy="144780"/>
            </a:xfrm>
          </p:grpSpPr>
          <p:sp>
            <p:nvSpPr>
              <p:cNvPr name="Freeform 11" id="11"/>
              <p:cNvSpPr/>
              <p:nvPr/>
            </p:nvSpPr>
            <p:spPr>
              <a:xfrm flipH="false" flipV="false" rot="0">
                <a:off x="46990" y="45720"/>
                <a:ext cx="49530" cy="52070"/>
              </a:xfrm>
              <a:custGeom>
                <a:avLst/>
                <a:gdLst/>
                <a:ahLst/>
                <a:cxnLst/>
                <a:rect r="r" b="b" t="t" l="l"/>
                <a:pathLst>
                  <a:path h="52070" w="49530">
                    <a:moveTo>
                      <a:pt x="49530" y="17780"/>
                    </a:moveTo>
                    <a:cubicBezTo>
                      <a:pt x="27940" y="52070"/>
                      <a:pt x="8890" y="45720"/>
                      <a:pt x="3810" y="39370"/>
                    </a:cubicBezTo>
                    <a:cubicBezTo>
                      <a:pt x="0" y="31750"/>
                      <a:pt x="3810" y="11430"/>
                      <a:pt x="10160" y="5080"/>
                    </a:cubicBezTo>
                    <a:cubicBezTo>
                      <a:pt x="16510" y="0"/>
                      <a:pt x="43180" y="7620"/>
                      <a:pt x="43180" y="7620"/>
                    </a:cubicBezTo>
                  </a:path>
                </a:pathLst>
              </a:custGeom>
              <a:solidFill>
                <a:srgbClr val="FFFFFF"/>
              </a:solidFill>
              <a:ln cap="sq">
                <a:noFill/>
                <a:prstDash val="solid"/>
                <a:miter/>
              </a:ln>
            </p:spPr>
          </p:sp>
        </p:grpSp>
        <p:grpSp>
          <p:nvGrpSpPr>
            <p:cNvPr name="Group 12" id="12"/>
            <p:cNvGrpSpPr/>
            <p:nvPr/>
          </p:nvGrpSpPr>
          <p:grpSpPr>
            <a:xfrm rot="0">
              <a:off x="1173342" y="3543130"/>
              <a:ext cx="148590" cy="144780"/>
              <a:chOff x="0" y="0"/>
              <a:chExt cx="148590" cy="144780"/>
            </a:xfrm>
          </p:grpSpPr>
          <p:sp>
            <p:nvSpPr>
              <p:cNvPr name="Freeform 13" id="13"/>
              <p:cNvSpPr/>
              <p:nvPr/>
            </p:nvSpPr>
            <p:spPr>
              <a:xfrm flipH="false" flipV="false" rot="0">
                <a:off x="46990" y="45720"/>
                <a:ext cx="49530" cy="52070"/>
              </a:xfrm>
              <a:custGeom>
                <a:avLst/>
                <a:gdLst/>
                <a:ahLst/>
                <a:cxnLst/>
                <a:rect r="r" b="b" t="t" l="l"/>
                <a:pathLst>
                  <a:path h="52070" w="49530">
                    <a:moveTo>
                      <a:pt x="49530" y="17780"/>
                    </a:moveTo>
                    <a:cubicBezTo>
                      <a:pt x="27940" y="52070"/>
                      <a:pt x="8890" y="45720"/>
                      <a:pt x="3810" y="39370"/>
                    </a:cubicBezTo>
                    <a:cubicBezTo>
                      <a:pt x="0" y="31750"/>
                      <a:pt x="3810" y="11430"/>
                      <a:pt x="10160" y="5080"/>
                    </a:cubicBezTo>
                    <a:cubicBezTo>
                      <a:pt x="16510" y="0"/>
                      <a:pt x="43180" y="7620"/>
                      <a:pt x="43180" y="7620"/>
                    </a:cubicBezTo>
                  </a:path>
                </a:pathLst>
              </a:custGeom>
              <a:solidFill>
                <a:srgbClr val="FFFFFF"/>
              </a:solidFill>
              <a:ln cap="sq">
                <a:noFill/>
                <a:prstDash val="solid"/>
                <a:miter/>
              </a:ln>
            </p:spPr>
          </p:sp>
        </p:grpSp>
        <p:grpSp>
          <p:nvGrpSpPr>
            <p:cNvPr name="Group 14" id="14"/>
            <p:cNvGrpSpPr/>
            <p:nvPr/>
          </p:nvGrpSpPr>
          <p:grpSpPr>
            <a:xfrm rot="0">
              <a:off x="1037452" y="3480900"/>
              <a:ext cx="492760" cy="209550"/>
              <a:chOff x="0" y="0"/>
              <a:chExt cx="492760" cy="209550"/>
            </a:xfrm>
          </p:grpSpPr>
          <p:sp>
            <p:nvSpPr>
              <p:cNvPr name="Freeform 15" id="15"/>
              <p:cNvSpPr/>
              <p:nvPr/>
            </p:nvSpPr>
            <p:spPr>
              <a:xfrm flipH="false" flipV="false" rot="0">
                <a:off x="49530" y="43180"/>
                <a:ext cx="393700" cy="132080"/>
              </a:xfrm>
              <a:custGeom>
                <a:avLst/>
                <a:gdLst/>
                <a:ahLst/>
                <a:cxnLst/>
                <a:rect r="r" b="b" t="t" l="l"/>
                <a:pathLst>
                  <a:path h="132080" w="393700">
                    <a:moveTo>
                      <a:pt x="158750" y="64770"/>
                    </a:moveTo>
                    <a:cubicBezTo>
                      <a:pt x="383540" y="69850"/>
                      <a:pt x="388620" y="74930"/>
                      <a:pt x="391160" y="81280"/>
                    </a:cubicBezTo>
                    <a:cubicBezTo>
                      <a:pt x="393700" y="87630"/>
                      <a:pt x="392430" y="99060"/>
                      <a:pt x="388620" y="105410"/>
                    </a:cubicBezTo>
                    <a:cubicBezTo>
                      <a:pt x="384810" y="110490"/>
                      <a:pt x="378460" y="113030"/>
                      <a:pt x="368300" y="115570"/>
                    </a:cubicBezTo>
                    <a:cubicBezTo>
                      <a:pt x="336550" y="123190"/>
                      <a:pt x="238760" y="123190"/>
                      <a:pt x="180340" y="115570"/>
                    </a:cubicBezTo>
                    <a:cubicBezTo>
                      <a:pt x="129540" y="109220"/>
                      <a:pt x="60960" y="96520"/>
                      <a:pt x="36830" y="81280"/>
                    </a:cubicBezTo>
                    <a:cubicBezTo>
                      <a:pt x="26670" y="73660"/>
                      <a:pt x="21590" y="64770"/>
                      <a:pt x="21590" y="57150"/>
                    </a:cubicBezTo>
                    <a:cubicBezTo>
                      <a:pt x="21590" y="49530"/>
                      <a:pt x="27940" y="39370"/>
                      <a:pt x="38100" y="33020"/>
                    </a:cubicBezTo>
                    <a:cubicBezTo>
                      <a:pt x="58420" y="21590"/>
                      <a:pt x="135890" y="19050"/>
                      <a:pt x="160020" y="26670"/>
                    </a:cubicBezTo>
                    <a:cubicBezTo>
                      <a:pt x="172720" y="31750"/>
                      <a:pt x="184150" y="40640"/>
                      <a:pt x="185420" y="49530"/>
                    </a:cubicBezTo>
                    <a:cubicBezTo>
                      <a:pt x="186690" y="57150"/>
                      <a:pt x="177800" y="71120"/>
                      <a:pt x="166370" y="77470"/>
                    </a:cubicBezTo>
                    <a:cubicBezTo>
                      <a:pt x="140970" y="90170"/>
                      <a:pt x="35560" y="91440"/>
                      <a:pt x="15240" y="74930"/>
                    </a:cubicBezTo>
                    <a:cubicBezTo>
                      <a:pt x="3810" y="66040"/>
                      <a:pt x="1270" y="48260"/>
                      <a:pt x="6350" y="38100"/>
                    </a:cubicBezTo>
                    <a:cubicBezTo>
                      <a:pt x="11430" y="25400"/>
                      <a:pt x="36830" y="17780"/>
                      <a:pt x="59690" y="11430"/>
                    </a:cubicBezTo>
                    <a:cubicBezTo>
                      <a:pt x="93980" y="3810"/>
                      <a:pt x="170180" y="0"/>
                      <a:pt x="196850" y="7620"/>
                    </a:cubicBezTo>
                    <a:cubicBezTo>
                      <a:pt x="209550" y="11430"/>
                      <a:pt x="218440" y="19050"/>
                      <a:pt x="220980" y="26670"/>
                    </a:cubicBezTo>
                    <a:cubicBezTo>
                      <a:pt x="223520" y="33020"/>
                      <a:pt x="222250" y="44450"/>
                      <a:pt x="217170" y="49530"/>
                    </a:cubicBezTo>
                    <a:cubicBezTo>
                      <a:pt x="210820" y="55880"/>
                      <a:pt x="194310" y="59690"/>
                      <a:pt x="186690" y="55880"/>
                    </a:cubicBezTo>
                    <a:cubicBezTo>
                      <a:pt x="180340" y="54610"/>
                      <a:pt x="172720" y="44450"/>
                      <a:pt x="172720" y="38100"/>
                    </a:cubicBezTo>
                    <a:cubicBezTo>
                      <a:pt x="171450" y="29210"/>
                      <a:pt x="179070" y="13970"/>
                      <a:pt x="186690" y="10160"/>
                    </a:cubicBezTo>
                    <a:cubicBezTo>
                      <a:pt x="191770" y="6350"/>
                      <a:pt x="204470" y="7620"/>
                      <a:pt x="209550" y="11430"/>
                    </a:cubicBezTo>
                    <a:cubicBezTo>
                      <a:pt x="217170" y="16510"/>
                      <a:pt x="223520" y="31750"/>
                      <a:pt x="222250" y="39370"/>
                    </a:cubicBezTo>
                    <a:cubicBezTo>
                      <a:pt x="220980" y="46990"/>
                      <a:pt x="214630" y="53340"/>
                      <a:pt x="205740" y="57150"/>
                    </a:cubicBezTo>
                    <a:cubicBezTo>
                      <a:pt x="181610" y="68580"/>
                      <a:pt x="86360" y="53340"/>
                      <a:pt x="53340" y="60960"/>
                    </a:cubicBezTo>
                    <a:cubicBezTo>
                      <a:pt x="35560" y="63500"/>
                      <a:pt x="22860" y="78740"/>
                      <a:pt x="15240" y="74930"/>
                    </a:cubicBezTo>
                    <a:cubicBezTo>
                      <a:pt x="7620" y="72390"/>
                      <a:pt x="0" y="57150"/>
                      <a:pt x="1270" y="49530"/>
                    </a:cubicBezTo>
                    <a:cubicBezTo>
                      <a:pt x="2540" y="41910"/>
                      <a:pt x="10160" y="33020"/>
                      <a:pt x="20320" y="27940"/>
                    </a:cubicBezTo>
                    <a:cubicBezTo>
                      <a:pt x="44450" y="16510"/>
                      <a:pt x="133350" y="19050"/>
                      <a:pt x="160020" y="26670"/>
                    </a:cubicBezTo>
                    <a:cubicBezTo>
                      <a:pt x="171450" y="30480"/>
                      <a:pt x="181610" y="35560"/>
                      <a:pt x="184150" y="43180"/>
                    </a:cubicBezTo>
                    <a:cubicBezTo>
                      <a:pt x="186690" y="50800"/>
                      <a:pt x="181610" y="67310"/>
                      <a:pt x="172720" y="74930"/>
                    </a:cubicBezTo>
                    <a:cubicBezTo>
                      <a:pt x="152400" y="90170"/>
                      <a:pt x="59690" y="93980"/>
                      <a:pt x="36830" y="81280"/>
                    </a:cubicBezTo>
                    <a:cubicBezTo>
                      <a:pt x="26670" y="74930"/>
                      <a:pt x="20320" y="59690"/>
                      <a:pt x="21590" y="50800"/>
                    </a:cubicBezTo>
                    <a:cubicBezTo>
                      <a:pt x="24130" y="43180"/>
                      <a:pt x="36830" y="34290"/>
                      <a:pt x="49530" y="31750"/>
                    </a:cubicBezTo>
                    <a:cubicBezTo>
                      <a:pt x="76200" y="26670"/>
                      <a:pt x="132080" y="58420"/>
                      <a:pt x="180340" y="64770"/>
                    </a:cubicBezTo>
                    <a:cubicBezTo>
                      <a:pt x="238760" y="72390"/>
                      <a:pt x="344170" y="54610"/>
                      <a:pt x="373380" y="66040"/>
                    </a:cubicBezTo>
                    <a:cubicBezTo>
                      <a:pt x="383540" y="69850"/>
                      <a:pt x="388620" y="74930"/>
                      <a:pt x="391160" y="81280"/>
                    </a:cubicBezTo>
                    <a:cubicBezTo>
                      <a:pt x="393700" y="87630"/>
                      <a:pt x="392430" y="99060"/>
                      <a:pt x="388620" y="105410"/>
                    </a:cubicBezTo>
                    <a:cubicBezTo>
                      <a:pt x="384810" y="110490"/>
                      <a:pt x="378460" y="113030"/>
                      <a:pt x="368300" y="115570"/>
                    </a:cubicBezTo>
                    <a:cubicBezTo>
                      <a:pt x="334010" y="124460"/>
                      <a:pt x="185420" y="132080"/>
                      <a:pt x="152400" y="115570"/>
                    </a:cubicBezTo>
                    <a:cubicBezTo>
                      <a:pt x="140970" y="107950"/>
                      <a:pt x="133350" y="95250"/>
                      <a:pt x="133350" y="87630"/>
                    </a:cubicBezTo>
                    <a:cubicBezTo>
                      <a:pt x="134620" y="78740"/>
                      <a:pt x="158750" y="64770"/>
                      <a:pt x="158750" y="64770"/>
                    </a:cubicBezTo>
                  </a:path>
                </a:pathLst>
              </a:custGeom>
              <a:solidFill>
                <a:srgbClr val="FFFFFF"/>
              </a:solidFill>
              <a:ln cap="sq">
                <a:noFill/>
                <a:prstDash val="solid"/>
                <a:miter/>
              </a:ln>
            </p:spPr>
          </p:sp>
        </p:grpSp>
        <p:grpSp>
          <p:nvGrpSpPr>
            <p:cNvPr name="Group 16" id="16"/>
            <p:cNvGrpSpPr/>
            <p:nvPr/>
          </p:nvGrpSpPr>
          <p:grpSpPr>
            <a:xfrm rot="0">
              <a:off x="1107302" y="3520270"/>
              <a:ext cx="369570" cy="186690"/>
              <a:chOff x="0" y="0"/>
              <a:chExt cx="369570" cy="186690"/>
            </a:xfrm>
          </p:grpSpPr>
          <p:sp>
            <p:nvSpPr>
              <p:cNvPr name="Freeform 17" id="17"/>
              <p:cNvSpPr/>
              <p:nvPr/>
            </p:nvSpPr>
            <p:spPr>
              <a:xfrm flipH="false" flipV="false" rot="0">
                <a:off x="49530" y="43180"/>
                <a:ext cx="269240" cy="101600"/>
              </a:xfrm>
              <a:custGeom>
                <a:avLst/>
                <a:gdLst/>
                <a:ahLst/>
                <a:cxnLst/>
                <a:rect r="r" b="b" t="t" l="l"/>
                <a:pathLst>
                  <a:path h="101600" w="269240">
                    <a:moveTo>
                      <a:pt x="82550" y="24130"/>
                    </a:moveTo>
                    <a:cubicBezTo>
                      <a:pt x="138430" y="46990"/>
                      <a:pt x="140970" y="63500"/>
                      <a:pt x="134620" y="72390"/>
                    </a:cubicBezTo>
                    <a:cubicBezTo>
                      <a:pt x="121920" y="87630"/>
                      <a:pt x="48260" y="99060"/>
                      <a:pt x="25400" y="92710"/>
                    </a:cubicBezTo>
                    <a:cubicBezTo>
                      <a:pt x="13970" y="88900"/>
                      <a:pt x="1270" y="78740"/>
                      <a:pt x="1270" y="69850"/>
                    </a:cubicBezTo>
                    <a:cubicBezTo>
                      <a:pt x="0" y="62230"/>
                      <a:pt x="8890" y="48260"/>
                      <a:pt x="20320" y="41910"/>
                    </a:cubicBezTo>
                    <a:cubicBezTo>
                      <a:pt x="40640" y="31750"/>
                      <a:pt x="93980" y="46990"/>
                      <a:pt x="130810" y="41910"/>
                    </a:cubicBezTo>
                    <a:cubicBezTo>
                      <a:pt x="170180" y="35560"/>
                      <a:pt x="226060" y="0"/>
                      <a:pt x="247650" y="7620"/>
                    </a:cubicBezTo>
                    <a:cubicBezTo>
                      <a:pt x="260350" y="12700"/>
                      <a:pt x="269240" y="30480"/>
                      <a:pt x="267970" y="39370"/>
                    </a:cubicBezTo>
                    <a:cubicBezTo>
                      <a:pt x="266700" y="46990"/>
                      <a:pt x="252730" y="58420"/>
                      <a:pt x="243840" y="58420"/>
                    </a:cubicBezTo>
                    <a:cubicBezTo>
                      <a:pt x="236220" y="58420"/>
                      <a:pt x="218440" y="40640"/>
                      <a:pt x="218440" y="33020"/>
                    </a:cubicBezTo>
                    <a:cubicBezTo>
                      <a:pt x="218440" y="24130"/>
                      <a:pt x="236220" y="8890"/>
                      <a:pt x="245110" y="7620"/>
                    </a:cubicBezTo>
                    <a:cubicBezTo>
                      <a:pt x="252730" y="7620"/>
                      <a:pt x="262890" y="13970"/>
                      <a:pt x="265430" y="20320"/>
                    </a:cubicBezTo>
                    <a:cubicBezTo>
                      <a:pt x="269240" y="27940"/>
                      <a:pt x="269240" y="41910"/>
                      <a:pt x="261620" y="50800"/>
                    </a:cubicBezTo>
                    <a:cubicBezTo>
                      <a:pt x="246380" y="69850"/>
                      <a:pt x="172720" y="86360"/>
                      <a:pt x="130810" y="92710"/>
                    </a:cubicBezTo>
                    <a:cubicBezTo>
                      <a:pt x="92710" y="97790"/>
                      <a:pt x="40640" y="101600"/>
                      <a:pt x="20320" y="91440"/>
                    </a:cubicBezTo>
                    <a:cubicBezTo>
                      <a:pt x="8890" y="86360"/>
                      <a:pt x="1270" y="77470"/>
                      <a:pt x="1270" y="69850"/>
                    </a:cubicBezTo>
                    <a:cubicBezTo>
                      <a:pt x="0" y="60960"/>
                      <a:pt x="8890" y="48260"/>
                      <a:pt x="20320" y="41910"/>
                    </a:cubicBezTo>
                    <a:cubicBezTo>
                      <a:pt x="39370" y="30480"/>
                      <a:pt x="110490" y="22860"/>
                      <a:pt x="127000" y="35560"/>
                    </a:cubicBezTo>
                    <a:cubicBezTo>
                      <a:pt x="135890" y="41910"/>
                      <a:pt x="138430" y="64770"/>
                      <a:pt x="134620" y="72390"/>
                    </a:cubicBezTo>
                    <a:cubicBezTo>
                      <a:pt x="130810" y="78740"/>
                      <a:pt x="120650" y="81280"/>
                      <a:pt x="113030" y="82550"/>
                    </a:cubicBezTo>
                    <a:cubicBezTo>
                      <a:pt x="100330" y="83820"/>
                      <a:pt x="73660" y="77470"/>
                      <a:pt x="66040" y="68580"/>
                    </a:cubicBezTo>
                    <a:cubicBezTo>
                      <a:pt x="59690" y="62230"/>
                      <a:pt x="55880" y="48260"/>
                      <a:pt x="58420" y="40640"/>
                    </a:cubicBezTo>
                    <a:cubicBezTo>
                      <a:pt x="62230" y="33020"/>
                      <a:pt x="82550" y="24130"/>
                      <a:pt x="82550" y="24130"/>
                    </a:cubicBezTo>
                  </a:path>
                </a:pathLst>
              </a:custGeom>
              <a:solidFill>
                <a:srgbClr val="FFFFFF"/>
              </a:solidFill>
              <a:ln cap="sq">
                <a:noFill/>
                <a:prstDash val="solid"/>
                <a:miter/>
              </a:ln>
            </p:spPr>
          </p:sp>
        </p:grpSp>
        <p:grpSp>
          <p:nvGrpSpPr>
            <p:cNvPr name="Group 18" id="18"/>
            <p:cNvGrpSpPr/>
            <p:nvPr/>
          </p:nvGrpSpPr>
          <p:grpSpPr>
            <a:xfrm rot="0">
              <a:off x="862192" y="3563450"/>
              <a:ext cx="148590" cy="144780"/>
              <a:chOff x="0" y="0"/>
              <a:chExt cx="148590" cy="144780"/>
            </a:xfrm>
          </p:grpSpPr>
          <p:sp>
            <p:nvSpPr>
              <p:cNvPr name="Freeform 19" id="19"/>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20" id="20"/>
            <p:cNvGrpSpPr/>
            <p:nvPr/>
          </p:nvGrpSpPr>
          <p:grpSpPr>
            <a:xfrm rot="0">
              <a:off x="862192" y="3563450"/>
              <a:ext cx="148590" cy="144780"/>
              <a:chOff x="0" y="0"/>
              <a:chExt cx="148590" cy="144780"/>
            </a:xfrm>
          </p:grpSpPr>
          <p:sp>
            <p:nvSpPr>
              <p:cNvPr name="Freeform 21" id="21"/>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22" id="22"/>
            <p:cNvGrpSpPr/>
            <p:nvPr/>
          </p:nvGrpSpPr>
          <p:grpSpPr>
            <a:xfrm rot="0">
              <a:off x="862192" y="3563450"/>
              <a:ext cx="148590" cy="144780"/>
              <a:chOff x="0" y="0"/>
              <a:chExt cx="148590" cy="144780"/>
            </a:xfrm>
          </p:grpSpPr>
          <p:sp>
            <p:nvSpPr>
              <p:cNvPr name="Freeform 23" id="23"/>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24" id="24"/>
            <p:cNvGrpSpPr/>
            <p:nvPr/>
          </p:nvGrpSpPr>
          <p:grpSpPr>
            <a:xfrm rot="0">
              <a:off x="849492" y="3563450"/>
              <a:ext cx="148590" cy="144780"/>
              <a:chOff x="0" y="0"/>
              <a:chExt cx="148590" cy="144780"/>
            </a:xfrm>
          </p:grpSpPr>
          <p:sp>
            <p:nvSpPr>
              <p:cNvPr name="Freeform 25" id="25"/>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26" id="26"/>
            <p:cNvGrpSpPr/>
            <p:nvPr/>
          </p:nvGrpSpPr>
          <p:grpSpPr>
            <a:xfrm rot="0">
              <a:off x="849492" y="3563450"/>
              <a:ext cx="148590" cy="144780"/>
              <a:chOff x="0" y="0"/>
              <a:chExt cx="148590" cy="144780"/>
            </a:xfrm>
          </p:grpSpPr>
          <p:sp>
            <p:nvSpPr>
              <p:cNvPr name="Freeform 27" id="27"/>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28" id="28"/>
            <p:cNvGrpSpPr/>
            <p:nvPr/>
          </p:nvGrpSpPr>
          <p:grpSpPr>
            <a:xfrm rot="0">
              <a:off x="826632" y="3444070"/>
              <a:ext cx="708660" cy="266700"/>
              <a:chOff x="0" y="0"/>
              <a:chExt cx="708660" cy="266700"/>
            </a:xfrm>
          </p:grpSpPr>
          <p:sp>
            <p:nvSpPr>
              <p:cNvPr name="Freeform 29" id="29"/>
              <p:cNvSpPr/>
              <p:nvPr/>
            </p:nvSpPr>
            <p:spPr>
              <a:xfrm flipH="false" flipV="false" rot="0">
                <a:off x="49530" y="46990"/>
                <a:ext cx="612140" cy="177800"/>
              </a:xfrm>
              <a:custGeom>
                <a:avLst/>
                <a:gdLst/>
                <a:ahLst/>
                <a:cxnLst/>
                <a:rect r="r" b="b" t="t" l="l"/>
                <a:pathLst>
                  <a:path h="177800" w="612140">
                    <a:moveTo>
                      <a:pt x="45720" y="118110"/>
                    </a:moveTo>
                    <a:cubicBezTo>
                      <a:pt x="140970" y="130810"/>
                      <a:pt x="143510" y="144780"/>
                      <a:pt x="140970" y="152400"/>
                    </a:cubicBezTo>
                    <a:cubicBezTo>
                      <a:pt x="138430" y="160020"/>
                      <a:pt x="128270" y="165100"/>
                      <a:pt x="116840" y="168910"/>
                    </a:cubicBezTo>
                    <a:cubicBezTo>
                      <a:pt x="95250" y="175260"/>
                      <a:pt x="24130" y="176530"/>
                      <a:pt x="10160" y="162560"/>
                    </a:cubicBezTo>
                    <a:cubicBezTo>
                      <a:pt x="1270" y="154940"/>
                      <a:pt x="1270" y="137160"/>
                      <a:pt x="6350" y="129540"/>
                    </a:cubicBezTo>
                    <a:cubicBezTo>
                      <a:pt x="12700" y="118110"/>
                      <a:pt x="35560" y="113030"/>
                      <a:pt x="55880" y="107950"/>
                    </a:cubicBezTo>
                    <a:cubicBezTo>
                      <a:pt x="82550" y="102870"/>
                      <a:pt x="132080" y="100330"/>
                      <a:pt x="151130" y="105410"/>
                    </a:cubicBezTo>
                    <a:cubicBezTo>
                      <a:pt x="161290" y="107950"/>
                      <a:pt x="170180" y="110490"/>
                      <a:pt x="172720" y="116840"/>
                    </a:cubicBezTo>
                    <a:cubicBezTo>
                      <a:pt x="176530" y="124460"/>
                      <a:pt x="172720" y="144780"/>
                      <a:pt x="163830" y="153670"/>
                    </a:cubicBezTo>
                    <a:cubicBezTo>
                      <a:pt x="151130" y="165100"/>
                      <a:pt x="114300" y="166370"/>
                      <a:pt x="91440" y="168910"/>
                    </a:cubicBezTo>
                    <a:cubicBezTo>
                      <a:pt x="73660" y="170180"/>
                      <a:pt x="53340" y="172720"/>
                      <a:pt x="40640" y="167640"/>
                    </a:cubicBezTo>
                    <a:cubicBezTo>
                      <a:pt x="33020" y="165100"/>
                      <a:pt x="25400" y="158750"/>
                      <a:pt x="22860" y="152400"/>
                    </a:cubicBezTo>
                    <a:cubicBezTo>
                      <a:pt x="20320" y="144780"/>
                      <a:pt x="24130" y="132080"/>
                      <a:pt x="30480" y="124460"/>
                    </a:cubicBezTo>
                    <a:cubicBezTo>
                      <a:pt x="38100" y="115570"/>
                      <a:pt x="52070" y="111760"/>
                      <a:pt x="73660" y="106680"/>
                    </a:cubicBezTo>
                    <a:cubicBezTo>
                      <a:pt x="135890" y="93980"/>
                      <a:pt x="345440" y="109220"/>
                      <a:pt x="438150" y="92710"/>
                    </a:cubicBezTo>
                    <a:cubicBezTo>
                      <a:pt x="499110" y="82550"/>
                      <a:pt x="560070" y="41910"/>
                      <a:pt x="585470" y="44450"/>
                    </a:cubicBezTo>
                    <a:cubicBezTo>
                      <a:pt x="595630" y="45720"/>
                      <a:pt x="603250" y="50800"/>
                      <a:pt x="605790" y="57150"/>
                    </a:cubicBezTo>
                    <a:cubicBezTo>
                      <a:pt x="609600" y="63500"/>
                      <a:pt x="612140" y="78740"/>
                      <a:pt x="604520" y="85090"/>
                    </a:cubicBezTo>
                    <a:cubicBezTo>
                      <a:pt x="586740" y="102870"/>
                      <a:pt x="482600" y="97790"/>
                      <a:pt x="434340" y="92710"/>
                    </a:cubicBezTo>
                    <a:cubicBezTo>
                      <a:pt x="397510" y="88900"/>
                      <a:pt x="365760" y="76200"/>
                      <a:pt x="337820" y="67310"/>
                    </a:cubicBezTo>
                    <a:cubicBezTo>
                      <a:pt x="316230" y="59690"/>
                      <a:pt x="287020" y="54610"/>
                      <a:pt x="279400" y="44450"/>
                    </a:cubicBezTo>
                    <a:cubicBezTo>
                      <a:pt x="274320" y="36830"/>
                      <a:pt x="273050" y="26670"/>
                      <a:pt x="275590" y="20320"/>
                    </a:cubicBezTo>
                    <a:cubicBezTo>
                      <a:pt x="278130" y="13970"/>
                      <a:pt x="287020" y="6350"/>
                      <a:pt x="293370" y="5080"/>
                    </a:cubicBezTo>
                    <a:cubicBezTo>
                      <a:pt x="300990" y="2540"/>
                      <a:pt x="312420" y="5080"/>
                      <a:pt x="316230" y="10160"/>
                    </a:cubicBezTo>
                    <a:cubicBezTo>
                      <a:pt x="322580" y="16510"/>
                      <a:pt x="325120" y="33020"/>
                      <a:pt x="322580" y="40640"/>
                    </a:cubicBezTo>
                    <a:cubicBezTo>
                      <a:pt x="320040" y="46990"/>
                      <a:pt x="309880" y="54610"/>
                      <a:pt x="303530" y="54610"/>
                    </a:cubicBezTo>
                    <a:cubicBezTo>
                      <a:pt x="294640" y="54610"/>
                      <a:pt x="280670" y="45720"/>
                      <a:pt x="276860" y="39370"/>
                    </a:cubicBezTo>
                    <a:cubicBezTo>
                      <a:pt x="273050" y="33020"/>
                      <a:pt x="274320" y="21590"/>
                      <a:pt x="278130" y="15240"/>
                    </a:cubicBezTo>
                    <a:cubicBezTo>
                      <a:pt x="281940" y="8890"/>
                      <a:pt x="288290" y="5080"/>
                      <a:pt x="299720" y="3810"/>
                    </a:cubicBezTo>
                    <a:cubicBezTo>
                      <a:pt x="327660" y="0"/>
                      <a:pt x="408940" y="35560"/>
                      <a:pt x="461010" y="41910"/>
                    </a:cubicBezTo>
                    <a:cubicBezTo>
                      <a:pt x="506730" y="48260"/>
                      <a:pt x="591820" y="40640"/>
                      <a:pt x="591820" y="45720"/>
                    </a:cubicBezTo>
                    <a:cubicBezTo>
                      <a:pt x="593090" y="48260"/>
                      <a:pt x="563880" y="53340"/>
                      <a:pt x="563880" y="54610"/>
                    </a:cubicBezTo>
                    <a:cubicBezTo>
                      <a:pt x="563880" y="54610"/>
                      <a:pt x="590550" y="44450"/>
                      <a:pt x="596900" y="48260"/>
                    </a:cubicBezTo>
                    <a:cubicBezTo>
                      <a:pt x="604520" y="52070"/>
                      <a:pt x="610870" y="71120"/>
                      <a:pt x="607060" y="80010"/>
                    </a:cubicBezTo>
                    <a:cubicBezTo>
                      <a:pt x="603250" y="92710"/>
                      <a:pt x="580390" y="100330"/>
                      <a:pt x="560070" y="109220"/>
                    </a:cubicBezTo>
                    <a:cubicBezTo>
                      <a:pt x="529590" y="123190"/>
                      <a:pt x="491490" y="135890"/>
                      <a:pt x="439420" y="143510"/>
                    </a:cubicBezTo>
                    <a:cubicBezTo>
                      <a:pt x="351790" y="157480"/>
                      <a:pt x="132080" y="146050"/>
                      <a:pt x="77470" y="157480"/>
                    </a:cubicBezTo>
                    <a:cubicBezTo>
                      <a:pt x="60960" y="160020"/>
                      <a:pt x="55880" y="170180"/>
                      <a:pt x="46990" y="168910"/>
                    </a:cubicBezTo>
                    <a:cubicBezTo>
                      <a:pt x="38100" y="167640"/>
                      <a:pt x="22860" y="154940"/>
                      <a:pt x="21590" y="146050"/>
                    </a:cubicBezTo>
                    <a:cubicBezTo>
                      <a:pt x="20320" y="138430"/>
                      <a:pt x="29210" y="125730"/>
                      <a:pt x="40640" y="119380"/>
                    </a:cubicBezTo>
                    <a:cubicBezTo>
                      <a:pt x="60960" y="106680"/>
                      <a:pt x="128270" y="100330"/>
                      <a:pt x="151130" y="105410"/>
                    </a:cubicBezTo>
                    <a:cubicBezTo>
                      <a:pt x="163830" y="107950"/>
                      <a:pt x="173990" y="114300"/>
                      <a:pt x="175260" y="121920"/>
                    </a:cubicBezTo>
                    <a:cubicBezTo>
                      <a:pt x="177800" y="130810"/>
                      <a:pt x="170180" y="147320"/>
                      <a:pt x="157480" y="154940"/>
                    </a:cubicBezTo>
                    <a:cubicBezTo>
                      <a:pt x="135890" y="170180"/>
                      <a:pt x="52070" y="177800"/>
                      <a:pt x="26670" y="168910"/>
                    </a:cubicBezTo>
                    <a:cubicBezTo>
                      <a:pt x="13970" y="165100"/>
                      <a:pt x="2540" y="154940"/>
                      <a:pt x="1270" y="146050"/>
                    </a:cubicBezTo>
                    <a:cubicBezTo>
                      <a:pt x="0" y="138430"/>
                      <a:pt x="8890" y="124460"/>
                      <a:pt x="20320" y="119380"/>
                    </a:cubicBezTo>
                    <a:cubicBezTo>
                      <a:pt x="40640" y="107950"/>
                      <a:pt x="111760" y="109220"/>
                      <a:pt x="128270" y="120650"/>
                    </a:cubicBezTo>
                    <a:cubicBezTo>
                      <a:pt x="138430" y="128270"/>
                      <a:pt x="143510" y="144780"/>
                      <a:pt x="140970" y="152400"/>
                    </a:cubicBezTo>
                    <a:cubicBezTo>
                      <a:pt x="138430" y="160020"/>
                      <a:pt x="128270" y="166370"/>
                      <a:pt x="116840" y="168910"/>
                    </a:cubicBezTo>
                    <a:cubicBezTo>
                      <a:pt x="97790" y="173990"/>
                      <a:pt x="41910" y="173990"/>
                      <a:pt x="29210" y="162560"/>
                    </a:cubicBezTo>
                    <a:cubicBezTo>
                      <a:pt x="21590" y="156210"/>
                      <a:pt x="19050" y="142240"/>
                      <a:pt x="21590" y="134620"/>
                    </a:cubicBezTo>
                    <a:cubicBezTo>
                      <a:pt x="25400" y="127000"/>
                      <a:pt x="45720" y="118110"/>
                      <a:pt x="45720" y="118110"/>
                    </a:cubicBezTo>
                  </a:path>
                </a:pathLst>
              </a:custGeom>
              <a:solidFill>
                <a:srgbClr val="FFFFFF"/>
              </a:solidFill>
              <a:ln cap="sq">
                <a:noFill/>
                <a:prstDash val="solid"/>
                <a:miter/>
              </a:ln>
            </p:spPr>
          </p:sp>
        </p:grpSp>
        <p:grpSp>
          <p:nvGrpSpPr>
            <p:cNvPr name="Group 30" id="30"/>
            <p:cNvGrpSpPr/>
            <p:nvPr/>
          </p:nvGrpSpPr>
          <p:grpSpPr>
            <a:xfrm rot="0">
              <a:off x="1141592" y="3436450"/>
              <a:ext cx="148590" cy="144780"/>
              <a:chOff x="0" y="0"/>
              <a:chExt cx="148590" cy="144780"/>
            </a:xfrm>
          </p:grpSpPr>
          <p:sp>
            <p:nvSpPr>
              <p:cNvPr name="Freeform 31" id="31"/>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32" id="32"/>
            <p:cNvGrpSpPr/>
            <p:nvPr/>
          </p:nvGrpSpPr>
          <p:grpSpPr>
            <a:xfrm rot="0">
              <a:off x="1154292" y="3423750"/>
              <a:ext cx="148590" cy="144780"/>
              <a:chOff x="0" y="0"/>
              <a:chExt cx="148590" cy="144780"/>
            </a:xfrm>
          </p:grpSpPr>
          <p:sp>
            <p:nvSpPr>
              <p:cNvPr name="Freeform 33" id="33"/>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34" id="34"/>
            <p:cNvGrpSpPr/>
            <p:nvPr/>
          </p:nvGrpSpPr>
          <p:grpSpPr>
            <a:xfrm rot="0">
              <a:off x="1090792" y="3461850"/>
              <a:ext cx="148590" cy="144780"/>
              <a:chOff x="0" y="0"/>
              <a:chExt cx="148590" cy="144780"/>
            </a:xfrm>
          </p:grpSpPr>
          <p:sp>
            <p:nvSpPr>
              <p:cNvPr name="Freeform 35" id="35"/>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36" id="36"/>
            <p:cNvGrpSpPr/>
            <p:nvPr/>
          </p:nvGrpSpPr>
          <p:grpSpPr>
            <a:xfrm rot="0">
              <a:off x="874892" y="3588850"/>
              <a:ext cx="148590" cy="144780"/>
              <a:chOff x="0" y="0"/>
              <a:chExt cx="148590" cy="144780"/>
            </a:xfrm>
          </p:grpSpPr>
          <p:sp>
            <p:nvSpPr>
              <p:cNvPr name="Freeform 37" id="37"/>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38" id="38"/>
            <p:cNvGrpSpPr/>
            <p:nvPr/>
          </p:nvGrpSpPr>
          <p:grpSpPr>
            <a:xfrm rot="0">
              <a:off x="849492" y="3588850"/>
              <a:ext cx="148590" cy="144780"/>
              <a:chOff x="0" y="0"/>
              <a:chExt cx="148590" cy="144780"/>
            </a:xfrm>
          </p:grpSpPr>
          <p:sp>
            <p:nvSpPr>
              <p:cNvPr name="Freeform 39" id="39"/>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40" id="40"/>
            <p:cNvGrpSpPr/>
            <p:nvPr/>
          </p:nvGrpSpPr>
          <p:grpSpPr>
            <a:xfrm rot="0">
              <a:off x="747892" y="3507570"/>
              <a:ext cx="422910" cy="233680"/>
              <a:chOff x="0" y="0"/>
              <a:chExt cx="422910" cy="233680"/>
            </a:xfrm>
          </p:grpSpPr>
          <p:sp>
            <p:nvSpPr>
              <p:cNvPr name="Freeform 41" id="41"/>
              <p:cNvSpPr/>
              <p:nvPr/>
            </p:nvSpPr>
            <p:spPr>
              <a:xfrm flipH="false" flipV="false" rot="0">
                <a:off x="50800" y="50800"/>
                <a:ext cx="322580" cy="138430"/>
              </a:xfrm>
              <a:custGeom>
                <a:avLst/>
                <a:gdLst/>
                <a:ahLst/>
                <a:cxnLst/>
                <a:rect r="r" b="b" t="t" l="l"/>
                <a:pathLst>
                  <a:path h="138430" w="322580">
                    <a:moveTo>
                      <a:pt x="25400" y="0"/>
                    </a:moveTo>
                    <a:cubicBezTo>
                      <a:pt x="254000" y="7620"/>
                      <a:pt x="262890" y="17780"/>
                      <a:pt x="264160" y="29210"/>
                    </a:cubicBezTo>
                    <a:cubicBezTo>
                      <a:pt x="266700" y="41910"/>
                      <a:pt x="252730" y="64770"/>
                      <a:pt x="242570" y="76200"/>
                    </a:cubicBezTo>
                    <a:cubicBezTo>
                      <a:pt x="236220" y="83820"/>
                      <a:pt x="228600" y="86360"/>
                      <a:pt x="217170" y="92710"/>
                    </a:cubicBezTo>
                    <a:cubicBezTo>
                      <a:pt x="191770" y="104140"/>
                      <a:pt x="120650" y="134620"/>
                      <a:pt x="97790" y="130810"/>
                    </a:cubicBezTo>
                    <a:cubicBezTo>
                      <a:pt x="87630" y="129540"/>
                      <a:pt x="81280" y="123190"/>
                      <a:pt x="78740" y="118110"/>
                    </a:cubicBezTo>
                    <a:cubicBezTo>
                      <a:pt x="74930" y="111760"/>
                      <a:pt x="74930" y="101600"/>
                      <a:pt x="78740" y="93980"/>
                    </a:cubicBezTo>
                    <a:cubicBezTo>
                      <a:pt x="83820" y="83820"/>
                      <a:pt x="102870" y="74930"/>
                      <a:pt x="121920" y="67310"/>
                    </a:cubicBezTo>
                    <a:cubicBezTo>
                      <a:pt x="156210" y="54610"/>
                      <a:pt x="237490" y="30480"/>
                      <a:pt x="265430" y="38100"/>
                    </a:cubicBezTo>
                    <a:cubicBezTo>
                      <a:pt x="278130" y="41910"/>
                      <a:pt x="289560" y="52070"/>
                      <a:pt x="290830" y="59690"/>
                    </a:cubicBezTo>
                    <a:cubicBezTo>
                      <a:pt x="292100" y="68580"/>
                      <a:pt x="287020" y="78740"/>
                      <a:pt x="278130" y="86360"/>
                    </a:cubicBezTo>
                    <a:cubicBezTo>
                      <a:pt x="255270" y="104140"/>
                      <a:pt x="157480" y="125730"/>
                      <a:pt x="123190" y="127000"/>
                    </a:cubicBezTo>
                    <a:cubicBezTo>
                      <a:pt x="107950" y="127000"/>
                      <a:pt x="97790" y="125730"/>
                      <a:pt x="88900" y="120650"/>
                    </a:cubicBezTo>
                    <a:cubicBezTo>
                      <a:pt x="80010" y="115570"/>
                      <a:pt x="72390" y="109220"/>
                      <a:pt x="69850" y="99060"/>
                    </a:cubicBezTo>
                    <a:cubicBezTo>
                      <a:pt x="67310" y="85090"/>
                      <a:pt x="78740" y="50800"/>
                      <a:pt x="90170" y="40640"/>
                    </a:cubicBezTo>
                    <a:cubicBezTo>
                      <a:pt x="97790" y="34290"/>
                      <a:pt x="114300" y="33020"/>
                      <a:pt x="121920" y="35560"/>
                    </a:cubicBezTo>
                    <a:cubicBezTo>
                      <a:pt x="129540" y="39370"/>
                      <a:pt x="135890" y="46990"/>
                      <a:pt x="139700" y="55880"/>
                    </a:cubicBezTo>
                    <a:cubicBezTo>
                      <a:pt x="143510" y="69850"/>
                      <a:pt x="137160" y="109220"/>
                      <a:pt x="132080" y="110490"/>
                    </a:cubicBezTo>
                    <a:cubicBezTo>
                      <a:pt x="128270" y="111760"/>
                      <a:pt x="113030" y="93980"/>
                      <a:pt x="116840" y="86360"/>
                    </a:cubicBezTo>
                    <a:cubicBezTo>
                      <a:pt x="124460" y="69850"/>
                      <a:pt x="262890" y="52070"/>
                      <a:pt x="293370" y="54610"/>
                    </a:cubicBezTo>
                    <a:cubicBezTo>
                      <a:pt x="304800" y="55880"/>
                      <a:pt x="311150" y="58420"/>
                      <a:pt x="316230" y="63500"/>
                    </a:cubicBezTo>
                    <a:cubicBezTo>
                      <a:pt x="320040" y="68580"/>
                      <a:pt x="322580" y="80010"/>
                      <a:pt x="321310" y="87630"/>
                    </a:cubicBezTo>
                    <a:cubicBezTo>
                      <a:pt x="320040" y="93980"/>
                      <a:pt x="312420" y="102870"/>
                      <a:pt x="304800" y="104140"/>
                    </a:cubicBezTo>
                    <a:cubicBezTo>
                      <a:pt x="295910" y="105410"/>
                      <a:pt x="274320" y="95250"/>
                      <a:pt x="271780" y="87630"/>
                    </a:cubicBezTo>
                    <a:cubicBezTo>
                      <a:pt x="270510" y="78740"/>
                      <a:pt x="283210" y="58420"/>
                      <a:pt x="290830" y="55880"/>
                    </a:cubicBezTo>
                    <a:cubicBezTo>
                      <a:pt x="298450" y="53340"/>
                      <a:pt x="316230" y="60960"/>
                      <a:pt x="318770" y="68580"/>
                    </a:cubicBezTo>
                    <a:cubicBezTo>
                      <a:pt x="322580" y="76200"/>
                      <a:pt x="318770" y="93980"/>
                      <a:pt x="307340" y="102870"/>
                    </a:cubicBezTo>
                    <a:cubicBezTo>
                      <a:pt x="284480" y="123190"/>
                      <a:pt x="175260" y="128270"/>
                      <a:pt x="139700" y="132080"/>
                    </a:cubicBezTo>
                    <a:cubicBezTo>
                      <a:pt x="123190" y="132080"/>
                      <a:pt x="113030" y="137160"/>
                      <a:pt x="104140" y="130810"/>
                    </a:cubicBezTo>
                    <a:cubicBezTo>
                      <a:pt x="92710" y="121920"/>
                      <a:pt x="83820" y="71120"/>
                      <a:pt x="88900" y="66040"/>
                    </a:cubicBezTo>
                    <a:cubicBezTo>
                      <a:pt x="92710" y="62230"/>
                      <a:pt x="101600" y="74930"/>
                      <a:pt x="113030" y="76200"/>
                    </a:cubicBezTo>
                    <a:cubicBezTo>
                      <a:pt x="140970" y="78740"/>
                      <a:pt x="238760" y="35560"/>
                      <a:pt x="265430" y="38100"/>
                    </a:cubicBezTo>
                    <a:cubicBezTo>
                      <a:pt x="275590" y="39370"/>
                      <a:pt x="283210" y="43180"/>
                      <a:pt x="287020" y="49530"/>
                    </a:cubicBezTo>
                    <a:cubicBezTo>
                      <a:pt x="289560" y="57150"/>
                      <a:pt x="288290" y="74930"/>
                      <a:pt x="278130" y="86360"/>
                    </a:cubicBezTo>
                    <a:cubicBezTo>
                      <a:pt x="254000" y="109220"/>
                      <a:pt x="128270" y="138430"/>
                      <a:pt x="97790" y="130810"/>
                    </a:cubicBezTo>
                    <a:cubicBezTo>
                      <a:pt x="86360" y="128270"/>
                      <a:pt x="78740" y="119380"/>
                      <a:pt x="76200" y="111760"/>
                    </a:cubicBezTo>
                    <a:cubicBezTo>
                      <a:pt x="74930" y="104140"/>
                      <a:pt x="77470" y="92710"/>
                      <a:pt x="86360" y="85090"/>
                    </a:cubicBezTo>
                    <a:cubicBezTo>
                      <a:pt x="104140" y="68580"/>
                      <a:pt x="210820" y="57150"/>
                      <a:pt x="210820" y="50800"/>
                    </a:cubicBezTo>
                    <a:cubicBezTo>
                      <a:pt x="209550" y="43180"/>
                      <a:pt x="49530" y="66040"/>
                      <a:pt x="20320" y="49530"/>
                    </a:cubicBezTo>
                    <a:cubicBezTo>
                      <a:pt x="7620" y="43180"/>
                      <a:pt x="0" y="30480"/>
                      <a:pt x="0" y="22860"/>
                    </a:cubicBezTo>
                    <a:cubicBezTo>
                      <a:pt x="1270" y="13970"/>
                      <a:pt x="25400" y="0"/>
                      <a:pt x="25400" y="0"/>
                    </a:cubicBezTo>
                  </a:path>
                </a:pathLst>
              </a:custGeom>
              <a:solidFill>
                <a:srgbClr val="FFFFFF"/>
              </a:solidFill>
              <a:ln cap="sq">
                <a:noFill/>
                <a:prstDash val="solid"/>
                <a:miter/>
              </a:ln>
            </p:spPr>
          </p:sp>
        </p:grpSp>
        <p:grpSp>
          <p:nvGrpSpPr>
            <p:cNvPr name="Group 42" id="42"/>
            <p:cNvGrpSpPr/>
            <p:nvPr/>
          </p:nvGrpSpPr>
          <p:grpSpPr>
            <a:xfrm rot="0">
              <a:off x="2575422" y="3511380"/>
              <a:ext cx="527050" cy="165100"/>
              <a:chOff x="0" y="0"/>
              <a:chExt cx="527050" cy="165100"/>
            </a:xfrm>
          </p:grpSpPr>
          <p:sp>
            <p:nvSpPr>
              <p:cNvPr name="Freeform 43" id="43"/>
              <p:cNvSpPr/>
              <p:nvPr/>
            </p:nvSpPr>
            <p:spPr>
              <a:xfrm flipH="false" flipV="false" rot="0">
                <a:off x="45720" y="36830"/>
                <a:ext cx="430530" cy="83820"/>
              </a:xfrm>
              <a:custGeom>
                <a:avLst/>
                <a:gdLst/>
                <a:ahLst/>
                <a:cxnLst/>
                <a:rect r="r" b="b" t="t" l="l"/>
                <a:pathLst>
                  <a:path h="83820" w="430530">
                    <a:moveTo>
                      <a:pt x="300990" y="77470"/>
                    </a:moveTo>
                    <a:cubicBezTo>
                      <a:pt x="19050" y="69850"/>
                      <a:pt x="11430" y="67310"/>
                      <a:pt x="6350" y="59690"/>
                    </a:cubicBezTo>
                    <a:cubicBezTo>
                      <a:pt x="1270" y="52070"/>
                      <a:pt x="0" y="33020"/>
                      <a:pt x="5080" y="25400"/>
                    </a:cubicBezTo>
                    <a:cubicBezTo>
                      <a:pt x="8890" y="19050"/>
                      <a:pt x="15240" y="17780"/>
                      <a:pt x="27940" y="13970"/>
                    </a:cubicBezTo>
                    <a:cubicBezTo>
                      <a:pt x="77470" y="3810"/>
                      <a:pt x="368300" y="0"/>
                      <a:pt x="412750" y="24130"/>
                    </a:cubicBezTo>
                    <a:cubicBezTo>
                      <a:pt x="425450" y="30480"/>
                      <a:pt x="429260" y="41910"/>
                      <a:pt x="430530" y="49530"/>
                    </a:cubicBezTo>
                    <a:cubicBezTo>
                      <a:pt x="430530" y="57150"/>
                      <a:pt x="424180" y="67310"/>
                      <a:pt x="417830" y="69850"/>
                    </a:cubicBezTo>
                    <a:cubicBezTo>
                      <a:pt x="410210" y="73660"/>
                      <a:pt x="393700" y="72390"/>
                      <a:pt x="387350" y="67310"/>
                    </a:cubicBezTo>
                    <a:cubicBezTo>
                      <a:pt x="382270" y="62230"/>
                      <a:pt x="378460" y="50800"/>
                      <a:pt x="379730" y="44450"/>
                    </a:cubicBezTo>
                    <a:cubicBezTo>
                      <a:pt x="381000" y="36830"/>
                      <a:pt x="387350" y="27940"/>
                      <a:pt x="393700" y="25400"/>
                    </a:cubicBezTo>
                    <a:cubicBezTo>
                      <a:pt x="401320" y="22860"/>
                      <a:pt x="419100" y="25400"/>
                      <a:pt x="424180" y="31750"/>
                    </a:cubicBezTo>
                    <a:cubicBezTo>
                      <a:pt x="429260" y="38100"/>
                      <a:pt x="429260" y="55880"/>
                      <a:pt x="425450" y="62230"/>
                    </a:cubicBezTo>
                    <a:cubicBezTo>
                      <a:pt x="421640" y="68580"/>
                      <a:pt x="416560" y="71120"/>
                      <a:pt x="405130" y="73660"/>
                    </a:cubicBezTo>
                    <a:cubicBezTo>
                      <a:pt x="360680" y="83820"/>
                      <a:pt x="116840" y="72390"/>
                      <a:pt x="64770" y="64770"/>
                    </a:cubicBezTo>
                    <a:cubicBezTo>
                      <a:pt x="49530" y="63500"/>
                      <a:pt x="39370" y="63500"/>
                      <a:pt x="35560" y="58420"/>
                    </a:cubicBezTo>
                    <a:cubicBezTo>
                      <a:pt x="31750" y="50800"/>
                      <a:pt x="38100" y="31750"/>
                      <a:pt x="50800" y="22860"/>
                    </a:cubicBezTo>
                    <a:cubicBezTo>
                      <a:pt x="82550" y="1270"/>
                      <a:pt x="252730" y="7620"/>
                      <a:pt x="297180" y="22860"/>
                    </a:cubicBezTo>
                    <a:cubicBezTo>
                      <a:pt x="316230" y="29210"/>
                      <a:pt x="330200" y="40640"/>
                      <a:pt x="332740" y="50800"/>
                    </a:cubicBezTo>
                    <a:cubicBezTo>
                      <a:pt x="334010" y="57150"/>
                      <a:pt x="328930" y="67310"/>
                      <a:pt x="323850" y="72390"/>
                    </a:cubicBezTo>
                    <a:cubicBezTo>
                      <a:pt x="317500" y="76200"/>
                      <a:pt x="300990" y="77470"/>
                      <a:pt x="300990" y="77470"/>
                    </a:cubicBezTo>
                  </a:path>
                </a:pathLst>
              </a:custGeom>
              <a:solidFill>
                <a:srgbClr val="FFFFFF"/>
              </a:solidFill>
              <a:ln cap="sq">
                <a:noFill/>
                <a:prstDash val="solid"/>
                <a:miter/>
              </a:ln>
            </p:spPr>
          </p:sp>
        </p:grpSp>
        <p:grpSp>
          <p:nvGrpSpPr>
            <p:cNvPr name="Group 44" id="44"/>
            <p:cNvGrpSpPr/>
            <p:nvPr/>
          </p:nvGrpSpPr>
          <p:grpSpPr>
            <a:xfrm rot="0">
              <a:off x="4352152" y="3364060"/>
              <a:ext cx="990600" cy="284480"/>
              <a:chOff x="0" y="0"/>
              <a:chExt cx="990600" cy="284480"/>
            </a:xfrm>
          </p:grpSpPr>
          <p:sp>
            <p:nvSpPr>
              <p:cNvPr name="Freeform 45" id="45"/>
              <p:cNvSpPr/>
              <p:nvPr/>
            </p:nvSpPr>
            <p:spPr>
              <a:xfrm flipH="false" flipV="false" rot="0">
                <a:off x="48260" y="46990"/>
                <a:ext cx="895350" cy="196850"/>
              </a:xfrm>
              <a:custGeom>
                <a:avLst/>
                <a:gdLst/>
                <a:ahLst/>
                <a:cxnLst/>
                <a:rect r="r" b="b" t="t" l="l"/>
                <a:pathLst>
                  <a:path h="196850" w="895350">
                    <a:moveTo>
                      <a:pt x="868680" y="134620"/>
                    </a:moveTo>
                    <a:cubicBezTo>
                      <a:pt x="496570" y="191770"/>
                      <a:pt x="415290" y="196850"/>
                      <a:pt x="344170" y="185420"/>
                    </a:cubicBezTo>
                    <a:cubicBezTo>
                      <a:pt x="281940" y="175260"/>
                      <a:pt x="228600" y="151130"/>
                      <a:pt x="172720" y="128270"/>
                    </a:cubicBezTo>
                    <a:cubicBezTo>
                      <a:pt x="118110" y="105410"/>
                      <a:pt x="30480" y="76200"/>
                      <a:pt x="11430" y="49530"/>
                    </a:cubicBezTo>
                    <a:cubicBezTo>
                      <a:pt x="2540" y="36830"/>
                      <a:pt x="2540" y="20320"/>
                      <a:pt x="6350" y="12700"/>
                    </a:cubicBezTo>
                    <a:cubicBezTo>
                      <a:pt x="11430" y="6350"/>
                      <a:pt x="29210" y="1270"/>
                      <a:pt x="36830" y="5080"/>
                    </a:cubicBezTo>
                    <a:cubicBezTo>
                      <a:pt x="44450" y="10160"/>
                      <a:pt x="53340" y="33020"/>
                      <a:pt x="49530" y="40640"/>
                    </a:cubicBezTo>
                    <a:cubicBezTo>
                      <a:pt x="45720" y="48260"/>
                      <a:pt x="21590" y="54610"/>
                      <a:pt x="13970" y="50800"/>
                    </a:cubicBezTo>
                    <a:cubicBezTo>
                      <a:pt x="6350" y="46990"/>
                      <a:pt x="0" y="30480"/>
                      <a:pt x="2540" y="22860"/>
                    </a:cubicBezTo>
                    <a:cubicBezTo>
                      <a:pt x="3810" y="15240"/>
                      <a:pt x="13970" y="5080"/>
                      <a:pt x="25400" y="3810"/>
                    </a:cubicBezTo>
                    <a:cubicBezTo>
                      <a:pt x="53340" y="0"/>
                      <a:pt x="115570" y="50800"/>
                      <a:pt x="165100" y="72390"/>
                    </a:cubicBezTo>
                    <a:cubicBezTo>
                      <a:pt x="219710" y="95250"/>
                      <a:pt x="279400" y="123190"/>
                      <a:pt x="344170" y="134620"/>
                    </a:cubicBezTo>
                    <a:cubicBezTo>
                      <a:pt x="415290" y="147320"/>
                      <a:pt x="506730" y="140970"/>
                      <a:pt x="576580" y="137160"/>
                    </a:cubicBezTo>
                    <a:cubicBezTo>
                      <a:pt x="632460" y="134620"/>
                      <a:pt x="681990" y="129540"/>
                      <a:pt x="726440" y="118110"/>
                    </a:cubicBezTo>
                    <a:cubicBezTo>
                      <a:pt x="764540" y="110490"/>
                      <a:pt x="797560" y="86360"/>
                      <a:pt x="828040" y="83820"/>
                    </a:cubicBezTo>
                    <a:cubicBezTo>
                      <a:pt x="850900" y="82550"/>
                      <a:pt x="881380" y="85090"/>
                      <a:pt x="890270" y="95250"/>
                    </a:cubicBezTo>
                    <a:cubicBezTo>
                      <a:pt x="895350" y="101600"/>
                      <a:pt x="894080" y="116840"/>
                      <a:pt x="890270" y="123190"/>
                    </a:cubicBezTo>
                    <a:cubicBezTo>
                      <a:pt x="886460" y="129540"/>
                      <a:pt x="868680" y="134620"/>
                      <a:pt x="868680" y="134620"/>
                    </a:cubicBezTo>
                  </a:path>
                </a:pathLst>
              </a:custGeom>
              <a:solidFill>
                <a:srgbClr val="FFFFFF"/>
              </a:solidFill>
              <a:ln cap="sq">
                <a:noFill/>
                <a:prstDash val="solid"/>
                <a:miter/>
              </a:ln>
            </p:spPr>
          </p:sp>
        </p:grpSp>
        <p:grpSp>
          <p:nvGrpSpPr>
            <p:cNvPr name="Group 46" id="46"/>
            <p:cNvGrpSpPr/>
            <p:nvPr/>
          </p:nvGrpSpPr>
          <p:grpSpPr>
            <a:xfrm rot="0">
              <a:off x="6487022" y="3494870"/>
              <a:ext cx="599440" cy="177800"/>
              <a:chOff x="0" y="0"/>
              <a:chExt cx="599440" cy="177800"/>
            </a:xfrm>
          </p:grpSpPr>
          <p:sp>
            <p:nvSpPr>
              <p:cNvPr name="Freeform 47" id="47"/>
              <p:cNvSpPr/>
              <p:nvPr/>
            </p:nvSpPr>
            <p:spPr>
              <a:xfrm flipH="false" flipV="false" rot="0">
                <a:off x="49530" y="43180"/>
                <a:ext cx="499110" cy="85090"/>
              </a:xfrm>
              <a:custGeom>
                <a:avLst/>
                <a:gdLst/>
                <a:ahLst/>
                <a:cxnLst/>
                <a:rect r="r" b="b" t="t" l="l"/>
                <a:pathLst>
                  <a:path h="85090" w="499110">
                    <a:moveTo>
                      <a:pt x="472440" y="80010"/>
                    </a:moveTo>
                    <a:cubicBezTo>
                      <a:pt x="6350" y="63500"/>
                      <a:pt x="0" y="50800"/>
                      <a:pt x="1270" y="43180"/>
                    </a:cubicBezTo>
                    <a:cubicBezTo>
                      <a:pt x="1270" y="34290"/>
                      <a:pt x="7620" y="26670"/>
                      <a:pt x="20320" y="21590"/>
                    </a:cubicBezTo>
                    <a:cubicBezTo>
                      <a:pt x="54610" y="5080"/>
                      <a:pt x="179070" y="6350"/>
                      <a:pt x="256540" y="7620"/>
                    </a:cubicBezTo>
                    <a:cubicBezTo>
                      <a:pt x="332740" y="8890"/>
                      <a:pt x="449580" y="11430"/>
                      <a:pt x="478790" y="31750"/>
                    </a:cubicBezTo>
                    <a:cubicBezTo>
                      <a:pt x="490220" y="38100"/>
                      <a:pt x="495300" y="50800"/>
                      <a:pt x="494030" y="58420"/>
                    </a:cubicBezTo>
                    <a:cubicBezTo>
                      <a:pt x="492760" y="66040"/>
                      <a:pt x="478790" y="78740"/>
                      <a:pt x="471170" y="80010"/>
                    </a:cubicBezTo>
                    <a:cubicBezTo>
                      <a:pt x="462280" y="80010"/>
                      <a:pt x="443230" y="63500"/>
                      <a:pt x="443230" y="55880"/>
                    </a:cubicBezTo>
                    <a:cubicBezTo>
                      <a:pt x="443230" y="46990"/>
                      <a:pt x="459740" y="29210"/>
                      <a:pt x="468630" y="29210"/>
                    </a:cubicBezTo>
                    <a:cubicBezTo>
                      <a:pt x="476250" y="27940"/>
                      <a:pt x="490220" y="39370"/>
                      <a:pt x="492760" y="46990"/>
                    </a:cubicBezTo>
                    <a:cubicBezTo>
                      <a:pt x="495300" y="54610"/>
                      <a:pt x="494030" y="64770"/>
                      <a:pt x="487680" y="71120"/>
                    </a:cubicBezTo>
                    <a:cubicBezTo>
                      <a:pt x="478790" y="80010"/>
                      <a:pt x="453390" y="82550"/>
                      <a:pt x="426720" y="83820"/>
                    </a:cubicBezTo>
                    <a:cubicBezTo>
                      <a:pt x="379730" y="85090"/>
                      <a:pt x="297180" y="54610"/>
                      <a:pt x="231140" y="52070"/>
                    </a:cubicBezTo>
                    <a:cubicBezTo>
                      <a:pt x="162560" y="49530"/>
                      <a:pt x="50800" y="85090"/>
                      <a:pt x="20320" y="69850"/>
                    </a:cubicBezTo>
                    <a:cubicBezTo>
                      <a:pt x="7620" y="64770"/>
                      <a:pt x="0" y="50800"/>
                      <a:pt x="1270" y="43180"/>
                    </a:cubicBezTo>
                    <a:cubicBezTo>
                      <a:pt x="1270" y="34290"/>
                      <a:pt x="10160" y="25400"/>
                      <a:pt x="26670" y="20320"/>
                    </a:cubicBezTo>
                    <a:cubicBezTo>
                      <a:pt x="82550" y="0"/>
                      <a:pt x="416560" y="2540"/>
                      <a:pt x="472440" y="29210"/>
                    </a:cubicBezTo>
                    <a:cubicBezTo>
                      <a:pt x="488950" y="36830"/>
                      <a:pt x="499110" y="48260"/>
                      <a:pt x="497840" y="57150"/>
                    </a:cubicBezTo>
                    <a:cubicBezTo>
                      <a:pt x="497840" y="66040"/>
                      <a:pt x="472440" y="80010"/>
                      <a:pt x="472440" y="80010"/>
                    </a:cubicBezTo>
                  </a:path>
                </a:pathLst>
              </a:custGeom>
              <a:solidFill>
                <a:srgbClr val="FFFFFF"/>
              </a:solidFill>
              <a:ln cap="sq">
                <a:noFill/>
                <a:prstDash val="solid"/>
                <a:miter/>
              </a:ln>
            </p:spPr>
          </p:sp>
        </p:grpSp>
        <p:grpSp>
          <p:nvGrpSpPr>
            <p:cNvPr name="Group 48" id="48"/>
            <p:cNvGrpSpPr/>
            <p:nvPr/>
          </p:nvGrpSpPr>
          <p:grpSpPr>
            <a:xfrm rot="0">
              <a:off x="6945492" y="3525350"/>
              <a:ext cx="148590" cy="144780"/>
              <a:chOff x="0" y="0"/>
              <a:chExt cx="148590" cy="144780"/>
            </a:xfrm>
          </p:grpSpPr>
          <p:sp>
            <p:nvSpPr>
              <p:cNvPr name="Freeform 49" id="49"/>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50" id="50"/>
            <p:cNvGrpSpPr/>
            <p:nvPr/>
          </p:nvGrpSpPr>
          <p:grpSpPr>
            <a:xfrm rot="0">
              <a:off x="6912472" y="3494870"/>
              <a:ext cx="308610" cy="186690"/>
              <a:chOff x="0" y="0"/>
              <a:chExt cx="308610" cy="186690"/>
            </a:xfrm>
          </p:grpSpPr>
          <p:sp>
            <p:nvSpPr>
              <p:cNvPr name="Freeform 51" id="51"/>
              <p:cNvSpPr/>
              <p:nvPr/>
            </p:nvSpPr>
            <p:spPr>
              <a:xfrm flipH="false" flipV="false" rot="0">
                <a:off x="49530" y="46990"/>
                <a:ext cx="210820" cy="90170"/>
              </a:xfrm>
              <a:custGeom>
                <a:avLst/>
                <a:gdLst/>
                <a:ahLst/>
                <a:cxnLst/>
                <a:rect r="r" b="b" t="t" l="l"/>
                <a:pathLst>
                  <a:path h="90170" w="210820">
                    <a:moveTo>
                      <a:pt x="24130" y="46990"/>
                    </a:moveTo>
                    <a:cubicBezTo>
                      <a:pt x="78740" y="1270"/>
                      <a:pt x="100330" y="3810"/>
                      <a:pt x="120650" y="3810"/>
                    </a:cubicBezTo>
                    <a:cubicBezTo>
                      <a:pt x="143510" y="3810"/>
                      <a:pt x="182880" y="0"/>
                      <a:pt x="195580" y="11430"/>
                    </a:cubicBezTo>
                    <a:cubicBezTo>
                      <a:pt x="204470" y="19050"/>
                      <a:pt x="210820" y="38100"/>
                      <a:pt x="204470" y="48260"/>
                    </a:cubicBezTo>
                    <a:cubicBezTo>
                      <a:pt x="190500" y="68580"/>
                      <a:pt x="49530" y="82550"/>
                      <a:pt x="20320" y="71120"/>
                    </a:cubicBezTo>
                    <a:cubicBezTo>
                      <a:pt x="8890" y="66040"/>
                      <a:pt x="1270" y="55880"/>
                      <a:pt x="1270" y="46990"/>
                    </a:cubicBezTo>
                    <a:cubicBezTo>
                      <a:pt x="0" y="39370"/>
                      <a:pt x="10160" y="25400"/>
                      <a:pt x="17780" y="21590"/>
                    </a:cubicBezTo>
                    <a:cubicBezTo>
                      <a:pt x="25400" y="19050"/>
                      <a:pt x="35560" y="21590"/>
                      <a:pt x="41910" y="25400"/>
                    </a:cubicBezTo>
                    <a:cubicBezTo>
                      <a:pt x="46990" y="30480"/>
                      <a:pt x="53340" y="40640"/>
                      <a:pt x="52070" y="46990"/>
                    </a:cubicBezTo>
                    <a:cubicBezTo>
                      <a:pt x="49530" y="55880"/>
                      <a:pt x="31750" y="71120"/>
                      <a:pt x="22860" y="71120"/>
                    </a:cubicBezTo>
                    <a:cubicBezTo>
                      <a:pt x="15240" y="71120"/>
                      <a:pt x="1270" y="58420"/>
                      <a:pt x="1270" y="49530"/>
                    </a:cubicBezTo>
                    <a:cubicBezTo>
                      <a:pt x="0" y="41910"/>
                      <a:pt x="10160" y="27940"/>
                      <a:pt x="24130" y="20320"/>
                    </a:cubicBezTo>
                    <a:cubicBezTo>
                      <a:pt x="50800" y="6350"/>
                      <a:pt x="154940" y="0"/>
                      <a:pt x="184150" y="7620"/>
                    </a:cubicBezTo>
                    <a:cubicBezTo>
                      <a:pt x="195580" y="11430"/>
                      <a:pt x="205740" y="16510"/>
                      <a:pt x="207010" y="24130"/>
                    </a:cubicBezTo>
                    <a:cubicBezTo>
                      <a:pt x="209550" y="33020"/>
                      <a:pt x="204470" y="49530"/>
                      <a:pt x="195580" y="55880"/>
                    </a:cubicBezTo>
                    <a:cubicBezTo>
                      <a:pt x="179070" y="67310"/>
                      <a:pt x="128270" y="48260"/>
                      <a:pt x="101600" y="54610"/>
                    </a:cubicBezTo>
                    <a:cubicBezTo>
                      <a:pt x="77470" y="60960"/>
                      <a:pt x="55880" y="90170"/>
                      <a:pt x="40640" y="88900"/>
                    </a:cubicBezTo>
                    <a:cubicBezTo>
                      <a:pt x="31750" y="87630"/>
                      <a:pt x="21590" y="77470"/>
                      <a:pt x="19050" y="69850"/>
                    </a:cubicBezTo>
                    <a:cubicBezTo>
                      <a:pt x="16510" y="63500"/>
                      <a:pt x="24130" y="46990"/>
                      <a:pt x="24130" y="46990"/>
                    </a:cubicBezTo>
                  </a:path>
                </a:pathLst>
              </a:custGeom>
              <a:solidFill>
                <a:srgbClr val="FFFFFF"/>
              </a:solidFill>
              <a:ln cap="sq">
                <a:noFill/>
                <a:prstDash val="solid"/>
                <a:miter/>
              </a:ln>
            </p:spPr>
          </p:sp>
        </p:grpSp>
        <p:grpSp>
          <p:nvGrpSpPr>
            <p:cNvPr name="Group 52" id="52"/>
            <p:cNvGrpSpPr/>
            <p:nvPr/>
          </p:nvGrpSpPr>
          <p:grpSpPr>
            <a:xfrm rot="0">
              <a:off x="881242" y="3438990"/>
              <a:ext cx="521970" cy="311150"/>
              <a:chOff x="0" y="0"/>
              <a:chExt cx="521970" cy="311150"/>
            </a:xfrm>
          </p:grpSpPr>
          <p:sp>
            <p:nvSpPr>
              <p:cNvPr name="Freeform 53" id="53"/>
              <p:cNvSpPr/>
              <p:nvPr/>
            </p:nvSpPr>
            <p:spPr>
              <a:xfrm flipH="false" flipV="false" rot="0">
                <a:off x="49530" y="31750"/>
                <a:ext cx="422910" cy="229870"/>
              </a:xfrm>
              <a:custGeom>
                <a:avLst/>
                <a:gdLst/>
                <a:ahLst/>
                <a:cxnLst/>
                <a:rect r="r" b="b" t="t" l="l"/>
                <a:pathLst>
                  <a:path h="229870" w="422910">
                    <a:moveTo>
                      <a:pt x="379730" y="219710"/>
                    </a:moveTo>
                    <a:cubicBezTo>
                      <a:pt x="297180" y="170180"/>
                      <a:pt x="304800" y="154940"/>
                      <a:pt x="312420" y="148590"/>
                    </a:cubicBezTo>
                    <a:cubicBezTo>
                      <a:pt x="322580" y="140970"/>
                      <a:pt x="345440" y="138430"/>
                      <a:pt x="356870" y="142240"/>
                    </a:cubicBezTo>
                    <a:cubicBezTo>
                      <a:pt x="368300" y="146050"/>
                      <a:pt x="382270" y="160020"/>
                      <a:pt x="382270" y="170180"/>
                    </a:cubicBezTo>
                    <a:cubicBezTo>
                      <a:pt x="383540" y="181610"/>
                      <a:pt x="369570" y="196850"/>
                      <a:pt x="354330" y="204470"/>
                    </a:cubicBezTo>
                    <a:cubicBezTo>
                      <a:pt x="330200" y="217170"/>
                      <a:pt x="250190" y="224790"/>
                      <a:pt x="242570" y="213360"/>
                    </a:cubicBezTo>
                    <a:cubicBezTo>
                      <a:pt x="237490" y="208280"/>
                      <a:pt x="242570" y="193040"/>
                      <a:pt x="251460" y="185420"/>
                    </a:cubicBezTo>
                    <a:cubicBezTo>
                      <a:pt x="269240" y="171450"/>
                      <a:pt x="363220" y="184150"/>
                      <a:pt x="368300" y="168910"/>
                    </a:cubicBezTo>
                    <a:cubicBezTo>
                      <a:pt x="373380" y="154940"/>
                      <a:pt x="334010" y="120650"/>
                      <a:pt x="309880" y="105410"/>
                    </a:cubicBezTo>
                    <a:cubicBezTo>
                      <a:pt x="284480" y="87630"/>
                      <a:pt x="226060" y="86360"/>
                      <a:pt x="218440" y="69850"/>
                    </a:cubicBezTo>
                    <a:cubicBezTo>
                      <a:pt x="212090" y="59690"/>
                      <a:pt x="218440" y="40640"/>
                      <a:pt x="227330" y="33020"/>
                    </a:cubicBezTo>
                    <a:cubicBezTo>
                      <a:pt x="238760" y="22860"/>
                      <a:pt x="279400" y="19050"/>
                      <a:pt x="293370" y="25400"/>
                    </a:cubicBezTo>
                    <a:cubicBezTo>
                      <a:pt x="303530" y="30480"/>
                      <a:pt x="313690" y="44450"/>
                      <a:pt x="312420" y="53340"/>
                    </a:cubicBezTo>
                    <a:cubicBezTo>
                      <a:pt x="312420" y="60960"/>
                      <a:pt x="306070" y="69850"/>
                      <a:pt x="293370" y="74930"/>
                    </a:cubicBezTo>
                    <a:cubicBezTo>
                      <a:pt x="259080" y="91440"/>
                      <a:pt x="81280" y="99060"/>
                      <a:pt x="44450" y="83820"/>
                    </a:cubicBezTo>
                    <a:cubicBezTo>
                      <a:pt x="30480" y="78740"/>
                      <a:pt x="21590" y="67310"/>
                      <a:pt x="21590" y="59690"/>
                    </a:cubicBezTo>
                    <a:cubicBezTo>
                      <a:pt x="20320" y="50800"/>
                      <a:pt x="26670" y="40640"/>
                      <a:pt x="36830" y="35560"/>
                    </a:cubicBezTo>
                    <a:cubicBezTo>
                      <a:pt x="60960" y="24130"/>
                      <a:pt x="162560" y="34290"/>
                      <a:pt x="186690" y="45720"/>
                    </a:cubicBezTo>
                    <a:cubicBezTo>
                      <a:pt x="195580" y="50800"/>
                      <a:pt x="200660" y="57150"/>
                      <a:pt x="203200" y="63500"/>
                    </a:cubicBezTo>
                    <a:cubicBezTo>
                      <a:pt x="204470" y="69850"/>
                      <a:pt x="204470" y="80010"/>
                      <a:pt x="198120" y="86360"/>
                    </a:cubicBezTo>
                    <a:cubicBezTo>
                      <a:pt x="179070" y="102870"/>
                      <a:pt x="57150" y="118110"/>
                      <a:pt x="26670" y="106680"/>
                    </a:cubicBezTo>
                    <a:cubicBezTo>
                      <a:pt x="12700" y="101600"/>
                      <a:pt x="0" y="87630"/>
                      <a:pt x="1270" y="80010"/>
                    </a:cubicBezTo>
                    <a:cubicBezTo>
                      <a:pt x="1270" y="71120"/>
                      <a:pt x="11430" y="60960"/>
                      <a:pt x="25400" y="55880"/>
                    </a:cubicBezTo>
                    <a:cubicBezTo>
                      <a:pt x="57150" y="44450"/>
                      <a:pt x="177800" y="53340"/>
                      <a:pt x="208280" y="67310"/>
                    </a:cubicBezTo>
                    <a:cubicBezTo>
                      <a:pt x="222250" y="74930"/>
                      <a:pt x="231140" y="85090"/>
                      <a:pt x="231140" y="93980"/>
                    </a:cubicBezTo>
                    <a:cubicBezTo>
                      <a:pt x="231140" y="101600"/>
                      <a:pt x="220980" y="113030"/>
                      <a:pt x="208280" y="118110"/>
                    </a:cubicBezTo>
                    <a:cubicBezTo>
                      <a:pt x="182880" y="129540"/>
                      <a:pt x="97790" y="130810"/>
                      <a:pt x="69850" y="115570"/>
                    </a:cubicBezTo>
                    <a:cubicBezTo>
                      <a:pt x="52070" y="105410"/>
                      <a:pt x="40640" y="85090"/>
                      <a:pt x="39370" y="71120"/>
                    </a:cubicBezTo>
                    <a:cubicBezTo>
                      <a:pt x="38100" y="60960"/>
                      <a:pt x="43180" y="49530"/>
                      <a:pt x="52070" y="41910"/>
                    </a:cubicBezTo>
                    <a:cubicBezTo>
                      <a:pt x="63500" y="30480"/>
                      <a:pt x="85090" y="26670"/>
                      <a:pt x="114300" y="22860"/>
                    </a:cubicBezTo>
                    <a:cubicBezTo>
                      <a:pt x="171450" y="13970"/>
                      <a:pt x="350520" y="0"/>
                      <a:pt x="379730" y="20320"/>
                    </a:cubicBezTo>
                    <a:cubicBezTo>
                      <a:pt x="389890" y="27940"/>
                      <a:pt x="392430" y="41910"/>
                      <a:pt x="389890" y="49530"/>
                    </a:cubicBezTo>
                    <a:cubicBezTo>
                      <a:pt x="388620" y="57150"/>
                      <a:pt x="379730" y="64770"/>
                      <a:pt x="373380" y="66040"/>
                    </a:cubicBezTo>
                    <a:cubicBezTo>
                      <a:pt x="365760" y="68580"/>
                      <a:pt x="355600" y="66040"/>
                      <a:pt x="349250" y="60960"/>
                    </a:cubicBezTo>
                    <a:cubicBezTo>
                      <a:pt x="344170" y="57150"/>
                      <a:pt x="340360" y="45720"/>
                      <a:pt x="340360" y="39370"/>
                    </a:cubicBezTo>
                    <a:cubicBezTo>
                      <a:pt x="341630" y="31750"/>
                      <a:pt x="347980" y="21590"/>
                      <a:pt x="354330" y="19050"/>
                    </a:cubicBezTo>
                    <a:cubicBezTo>
                      <a:pt x="361950" y="16510"/>
                      <a:pt x="378460" y="19050"/>
                      <a:pt x="384810" y="24130"/>
                    </a:cubicBezTo>
                    <a:cubicBezTo>
                      <a:pt x="389890" y="29210"/>
                      <a:pt x="392430" y="40640"/>
                      <a:pt x="391160" y="46990"/>
                    </a:cubicBezTo>
                    <a:cubicBezTo>
                      <a:pt x="388620" y="54610"/>
                      <a:pt x="381000" y="62230"/>
                      <a:pt x="367030" y="67310"/>
                    </a:cubicBezTo>
                    <a:cubicBezTo>
                      <a:pt x="327660" y="81280"/>
                      <a:pt x="97790" y="67310"/>
                      <a:pt x="97790" y="67310"/>
                    </a:cubicBezTo>
                    <a:cubicBezTo>
                      <a:pt x="97790" y="68580"/>
                      <a:pt x="194310" y="58420"/>
                      <a:pt x="214630" y="69850"/>
                    </a:cubicBezTo>
                    <a:cubicBezTo>
                      <a:pt x="224790" y="74930"/>
                      <a:pt x="231140" y="85090"/>
                      <a:pt x="231140" y="93980"/>
                    </a:cubicBezTo>
                    <a:cubicBezTo>
                      <a:pt x="229870" y="101600"/>
                      <a:pt x="220980" y="113030"/>
                      <a:pt x="208280" y="118110"/>
                    </a:cubicBezTo>
                    <a:cubicBezTo>
                      <a:pt x="176530" y="130810"/>
                      <a:pt x="50800" y="123190"/>
                      <a:pt x="20320" y="106680"/>
                    </a:cubicBezTo>
                    <a:cubicBezTo>
                      <a:pt x="7620" y="100330"/>
                      <a:pt x="0" y="87630"/>
                      <a:pt x="1270" y="80010"/>
                    </a:cubicBezTo>
                    <a:cubicBezTo>
                      <a:pt x="1270" y="71120"/>
                      <a:pt x="8890" y="63500"/>
                      <a:pt x="19050" y="57150"/>
                    </a:cubicBezTo>
                    <a:cubicBezTo>
                      <a:pt x="45720" y="43180"/>
                      <a:pt x="152400" y="34290"/>
                      <a:pt x="180340" y="44450"/>
                    </a:cubicBezTo>
                    <a:cubicBezTo>
                      <a:pt x="193040" y="49530"/>
                      <a:pt x="203200" y="60960"/>
                      <a:pt x="203200" y="69850"/>
                    </a:cubicBezTo>
                    <a:cubicBezTo>
                      <a:pt x="204470" y="77470"/>
                      <a:pt x="194310" y="90170"/>
                      <a:pt x="181610" y="95250"/>
                    </a:cubicBezTo>
                    <a:cubicBezTo>
                      <a:pt x="156210" y="105410"/>
                      <a:pt x="60960" y="93980"/>
                      <a:pt x="38100" y="82550"/>
                    </a:cubicBezTo>
                    <a:cubicBezTo>
                      <a:pt x="29210" y="77470"/>
                      <a:pt x="22860" y="72390"/>
                      <a:pt x="21590" y="64770"/>
                    </a:cubicBezTo>
                    <a:cubicBezTo>
                      <a:pt x="20320" y="57150"/>
                      <a:pt x="21590" y="45720"/>
                      <a:pt x="31750" y="38100"/>
                    </a:cubicBezTo>
                    <a:cubicBezTo>
                      <a:pt x="60960" y="16510"/>
                      <a:pt x="257810" y="10160"/>
                      <a:pt x="293370" y="25400"/>
                    </a:cubicBezTo>
                    <a:cubicBezTo>
                      <a:pt x="306070" y="30480"/>
                      <a:pt x="312420" y="39370"/>
                      <a:pt x="312420" y="46990"/>
                    </a:cubicBezTo>
                    <a:cubicBezTo>
                      <a:pt x="313690" y="54610"/>
                      <a:pt x="307340" y="67310"/>
                      <a:pt x="299720" y="72390"/>
                    </a:cubicBezTo>
                    <a:cubicBezTo>
                      <a:pt x="287020" y="81280"/>
                      <a:pt x="254000" y="83820"/>
                      <a:pt x="238760" y="81280"/>
                    </a:cubicBezTo>
                    <a:cubicBezTo>
                      <a:pt x="229870" y="80010"/>
                      <a:pt x="222250" y="76200"/>
                      <a:pt x="218440" y="69850"/>
                    </a:cubicBezTo>
                    <a:cubicBezTo>
                      <a:pt x="214630" y="64770"/>
                      <a:pt x="212090" y="53340"/>
                      <a:pt x="215900" y="46990"/>
                    </a:cubicBezTo>
                    <a:cubicBezTo>
                      <a:pt x="218440" y="39370"/>
                      <a:pt x="228600" y="31750"/>
                      <a:pt x="238760" y="30480"/>
                    </a:cubicBezTo>
                    <a:cubicBezTo>
                      <a:pt x="260350" y="27940"/>
                      <a:pt x="304800" y="41910"/>
                      <a:pt x="334010" y="58420"/>
                    </a:cubicBezTo>
                    <a:cubicBezTo>
                      <a:pt x="364490" y="76200"/>
                      <a:pt x="405130" y="110490"/>
                      <a:pt x="415290" y="137160"/>
                    </a:cubicBezTo>
                    <a:cubicBezTo>
                      <a:pt x="422910" y="157480"/>
                      <a:pt x="422910" y="184150"/>
                      <a:pt x="411480" y="199390"/>
                    </a:cubicBezTo>
                    <a:cubicBezTo>
                      <a:pt x="393700" y="219710"/>
                      <a:pt x="330200" y="226060"/>
                      <a:pt x="295910" y="227330"/>
                    </a:cubicBezTo>
                    <a:cubicBezTo>
                      <a:pt x="266700" y="229870"/>
                      <a:pt x="226060" y="229870"/>
                      <a:pt x="215900" y="217170"/>
                    </a:cubicBezTo>
                    <a:cubicBezTo>
                      <a:pt x="208280" y="208280"/>
                      <a:pt x="209550" y="185420"/>
                      <a:pt x="215900" y="176530"/>
                    </a:cubicBezTo>
                    <a:cubicBezTo>
                      <a:pt x="222250" y="167640"/>
                      <a:pt x="236220" y="165100"/>
                      <a:pt x="251460" y="162560"/>
                    </a:cubicBezTo>
                    <a:cubicBezTo>
                      <a:pt x="273050" y="158750"/>
                      <a:pt x="316230" y="172720"/>
                      <a:pt x="334010" y="165100"/>
                    </a:cubicBezTo>
                    <a:cubicBezTo>
                      <a:pt x="345440" y="160020"/>
                      <a:pt x="349250" y="143510"/>
                      <a:pt x="356870" y="142240"/>
                    </a:cubicBezTo>
                    <a:cubicBezTo>
                      <a:pt x="364490" y="142240"/>
                      <a:pt x="378460" y="151130"/>
                      <a:pt x="381000" y="158750"/>
                    </a:cubicBezTo>
                    <a:cubicBezTo>
                      <a:pt x="383540" y="166370"/>
                      <a:pt x="378460" y="184150"/>
                      <a:pt x="369570" y="190500"/>
                    </a:cubicBezTo>
                    <a:cubicBezTo>
                      <a:pt x="359410" y="198120"/>
                      <a:pt x="330200" y="199390"/>
                      <a:pt x="318770" y="195580"/>
                    </a:cubicBezTo>
                    <a:cubicBezTo>
                      <a:pt x="309880" y="193040"/>
                      <a:pt x="302260" y="186690"/>
                      <a:pt x="300990" y="179070"/>
                    </a:cubicBezTo>
                    <a:cubicBezTo>
                      <a:pt x="299720" y="171450"/>
                      <a:pt x="308610" y="151130"/>
                      <a:pt x="318770" y="146050"/>
                    </a:cubicBezTo>
                    <a:cubicBezTo>
                      <a:pt x="331470" y="139700"/>
                      <a:pt x="356870" y="147320"/>
                      <a:pt x="373380" y="156210"/>
                    </a:cubicBezTo>
                    <a:cubicBezTo>
                      <a:pt x="391160" y="165100"/>
                      <a:pt x="417830" y="186690"/>
                      <a:pt x="420370" y="199390"/>
                    </a:cubicBezTo>
                    <a:cubicBezTo>
                      <a:pt x="421640" y="207010"/>
                      <a:pt x="415290" y="217170"/>
                      <a:pt x="408940" y="220980"/>
                    </a:cubicBezTo>
                    <a:cubicBezTo>
                      <a:pt x="402590" y="224790"/>
                      <a:pt x="379730" y="219710"/>
                      <a:pt x="379730" y="219710"/>
                    </a:cubicBezTo>
                  </a:path>
                </a:pathLst>
              </a:custGeom>
              <a:solidFill>
                <a:srgbClr val="FFFFFF"/>
              </a:solidFill>
              <a:ln cap="sq">
                <a:noFill/>
                <a:prstDash val="solid"/>
                <a:miter/>
              </a:ln>
            </p:spPr>
          </p:sp>
        </p:grpSp>
        <p:grpSp>
          <p:nvGrpSpPr>
            <p:cNvPr name="Group 54" id="54"/>
            <p:cNvGrpSpPr/>
            <p:nvPr/>
          </p:nvGrpSpPr>
          <p:grpSpPr>
            <a:xfrm rot="0">
              <a:off x="943472" y="3411050"/>
              <a:ext cx="430530" cy="181610"/>
              <a:chOff x="0" y="0"/>
              <a:chExt cx="430530" cy="181610"/>
            </a:xfrm>
          </p:grpSpPr>
          <p:sp>
            <p:nvSpPr>
              <p:cNvPr name="Freeform 55" id="55"/>
              <p:cNvSpPr/>
              <p:nvPr/>
            </p:nvSpPr>
            <p:spPr>
              <a:xfrm flipH="false" flipV="false" rot="0">
                <a:off x="48260" y="35560"/>
                <a:ext cx="331470" cy="104140"/>
              </a:xfrm>
              <a:custGeom>
                <a:avLst/>
                <a:gdLst/>
                <a:ahLst/>
                <a:cxnLst/>
                <a:rect r="r" b="b" t="t" l="l"/>
                <a:pathLst>
                  <a:path h="104140" w="331470">
                    <a:moveTo>
                      <a:pt x="30480" y="38100"/>
                    </a:moveTo>
                    <a:cubicBezTo>
                      <a:pt x="264160" y="46990"/>
                      <a:pt x="266700" y="63500"/>
                      <a:pt x="262890" y="68580"/>
                    </a:cubicBezTo>
                    <a:cubicBezTo>
                      <a:pt x="259080" y="74930"/>
                      <a:pt x="245110" y="71120"/>
                      <a:pt x="228600" y="72390"/>
                    </a:cubicBezTo>
                    <a:cubicBezTo>
                      <a:pt x="189230" y="74930"/>
                      <a:pt x="57150" y="90170"/>
                      <a:pt x="26670" y="78740"/>
                    </a:cubicBezTo>
                    <a:cubicBezTo>
                      <a:pt x="16510" y="74930"/>
                      <a:pt x="11430" y="69850"/>
                      <a:pt x="8890" y="63500"/>
                    </a:cubicBezTo>
                    <a:cubicBezTo>
                      <a:pt x="6350" y="55880"/>
                      <a:pt x="8890" y="41910"/>
                      <a:pt x="16510" y="35560"/>
                    </a:cubicBezTo>
                    <a:cubicBezTo>
                      <a:pt x="27940" y="24130"/>
                      <a:pt x="58420" y="24130"/>
                      <a:pt x="88900" y="20320"/>
                    </a:cubicBezTo>
                    <a:cubicBezTo>
                      <a:pt x="140970" y="13970"/>
                      <a:pt x="267970" y="0"/>
                      <a:pt x="304800" y="15240"/>
                    </a:cubicBezTo>
                    <a:cubicBezTo>
                      <a:pt x="318770" y="20320"/>
                      <a:pt x="330200" y="31750"/>
                      <a:pt x="330200" y="40640"/>
                    </a:cubicBezTo>
                    <a:cubicBezTo>
                      <a:pt x="330200" y="49530"/>
                      <a:pt x="311150" y="66040"/>
                      <a:pt x="303530" y="64770"/>
                    </a:cubicBezTo>
                    <a:cubicBezTo>
                      <a:pt x="294640" y="64770"/>
                      <a:pt x="278130" y="44450"/>
                      <a:pt x="279400" y="36830"/>
                    </a:cubicBezTo>
                    <a:cubicBezTo>
                      <a:pt x="280670" y="27940"/>
                      <a:pt x="300990" y="15240"/>
                      <a:pt x="309880" y="15240"/>
                    </a:cubicBezTo>
                    <a:cubicBezTo>
                      <a:pt x="317500" y="15240"/>
                      <a:pt x="325120" y="24130"/>
                      <a:pt x="328930" y="30480"/>
                    </a:cubicBezTo>
                    <a:cubicBezTo>
                      <a:pt x="331470" y="36830"/>
                      <a:pt x="331470" y="46990"/>
                      <a:pt x="326390" y="53340"/>
                    </a:cubicBezTo>
                    <a:cubicBezTo>
                      <a:pt x="317500" y="64770"/>
                      <a:pt x="288290" y="68580"/>
                      <a:pt x="260350" y="71120"/>
                    </a:cubicBezTo>
                    <a:cubicBezTo>
                      <a:pt x="212090" y="76200"/>
                      <a:pt x="99060" y="57150"/>
                      <a:pt x="60960" y="63500"/>
                    </a:cubicBezTo>
                    <a:cubicBezTo>
                      <a:pt x="44450" y="67310"/>
                      <a:pt x="35560" y="81280"/>
                      <a:pt x="26670" y="78740"/>
                    </a:cubicBezTo>
                    <a:cubicBezTo>
                      <a:pt x="19050" y="77470"/>
                      <a:pt x="8890" y="64770"/>
                      <a:pt x="7620" y="57150"/>
                    </a:cubicBezTo>
                    <a:cubicBezTo>
                      <a:pt x="6350" y="50800"/>
                      <a:pt x="7620" y="40640"/>
                      <a:pt x="16510" y="35560"/>
                    </a:cubicBezTo>
                    <a:cubicBezTo>
                      <a:pt x="43180" y="16510"/>
                      <a:pt x="231140" y="17780"/>
                      <a:pt x="270510" y="26670"/>
                    </a:cubicBezTo>
                    <a:cubicBezTo>
                      <a:pt x="283210" y="29210"/>
                      <a:pt x="290830" y="30480"/>
                      <a:pt x="294640" y="38100"/>
                    </a:cubicBezTo>
                    <a:cubicBezTo>
                      <a:pt x="298450" y="46990"/>
                      <a:pt x="289560" y="74930"/>
                      <a:pt x="279400" y="83820"/>
                    </a:cubicBezTo>
                    <a:cubicBezTo>
                      <a:pt x="266700" y="95250"/>
                      <a:pt x="245110" y="92710"/>
                      <a:pt x="219710" y="93980"/>
                    </a:cubicBezTo>
                    <a:cubicBezTo>
                      <a:pt x="172720" y="96520"/>
                      <a:pt x="45720" y="104140"/>
                      <a:pt x="17780" y="86360"/>
                    </a:cubicBezTo>
                    <a:cubicBezTo>
                      <a:pt x="6350" y="78740"/>
                      <a:pt x="0" y="64770"/>
                      <a:pt x="2540" y="57150"/>
                    </a:cubicBezTo>
                    <a:cubicBezTo>
                      <a:pt x="3810" y="48260"/>
                      <a:pt x="30480" y="38100"/>
                      <a:pt x="30480" y="38100"/>
                    </a:cubicBezTo>
                  </a:path>
                </a:pathLst>
              </a:custGeom>
              <a:solidFill>
                <a:srgbClr val="FFFFFF"/>
              </a:solidFill>
              <a:ln cap="sq">
                <a:noFill/>
                <a:prstDash val="solid"/>
                <a:miter/>
              </a:ln>
            </p:spPr>
          </p:sp>
        </p:grpSp>
        <p:grpSp>
          <p:nvGrpSpPr>
            <p:cNvPr name="Group 56" id="56"/>
            <p:cNvGrpSpPr/>
            <p:nvPr/>
          </p:nvGrpSpPr>
          <p:grpSpPr>
            <a:xfrm rot="0">
              <a:off x="2365872" y="3545670"/>
              <a:ext cx="365760" cy="187960"/>
              <a:chOff x="0" y="0"/>
              <a:chExt cx="365760" cy="187960"/>
            </a:xfrm>
          </p:grpSpPr>
          <p:sp>
            <p:nvSpPr>
              <p:cNvPr name="Freeform 57" id="57"/>
              <p:cNvSpPr/>
              <p:nvPr/>
            </p:nvSpPr>
            <p:spPr>
              <a:xfrm flipH="false" flipV="false" rot="0">
                <a:off x="48260" y="49530"/>
                <a:ext cx="270510" cy="96520"/>
              </a:xfrm>
              <a:custGeom>
                <a:avLst/>
                <a:gdLst/>
                <a:ahLst/>
                <a:cxnLst/>
                <a:rect r="r" b="b" t="t" l="l"/>
                <a:pathLst>
                  <a:path h="96520" w="270510">
                    <a:moveTo>
                      <a:pt x="106680" y="1270"/>
                    </a:moveTo>
                    <a:cubicBezTo>
                      <a:pt x="196850" y="10160"/>
                      <a:pt x="205740" y="20320"/>
                      <a:pt x="208280" y="29210"/>
                    </a:cubicBezTo>
                    <a:cubicBezTo>
                      <a:pt x="212090" y="38100"/>
                      <a:pt x="212090" y="50800"/>
                      <a:pt x="207010" y="58420"/>
                    </a:cubicBezTo>
                    <a:cubicBezTo>
                      <a:pt x="199390" y="69850"/>
                      <a:pt x="177800" y="80010"/>
                      <a:pt x="158750" y="82550"/>
                    </a:cubicBezTo>
                    <a:cubicBezTo>
                      <a:pt x="132080" y="87630"/>
                      <a:pt x="74930" y="81280"/>
                      <a:pt x="59690" y="68580"/>
                    </a:cubicBezTo>
                    <a:cubicBezTo>
                      <a:pt x="50800" y="60960"/>
                      <a:pt x="46990" y="49530"/>
                      <a:pt x="48260" y="41910"/>
                    </a:cubicBezTo>
                    <a:cubicBezTo>
                      <a:pt x="49530" y="34290"/>
                      <a:pt x="54610" y="27940"/>
                      <a:pt x="63500" y="22860"/>
                    </a:cubicBezTo>
                    <a:cubicBezTo>
                      <a:pt x="88900" y="11430"/>
                      <a:pt x="199390" y="10160"/>
                      <a:pt x="228600" y="20320"/>
                    </a:cubicBezTo>
                    <a:cubicBezTo>
                      <a:pt x="242570" y="25400"/>
                      <a:pt x="252730" y="34290"/>
                      <a:pt x="254000" y="43180"/>
                    </a:cubicBezTo>
                    <a:cubicBezTo>
                      <a:pt x="255270" y="52070"/>
                      <a:pt x="243840" y="67310"/>
                      <a:pt x="231140" y="73660"/>
                    </a:cubicBezTo>
                    <a:cubicBezTo>
                      <a:pt x="204470" y="85090"/>
                      <a:pt x="106680" y="76200"/>
                      <a:pt x="87630" y="62230"/>
                    </a:cubicBezTo>
                    <a:cubicBezTo>
                      <a:pt x="80010" y="57150"/>
                      <a:pt x="78740" y="46990"/>
                      <a:pt x="80010" y="39370"/>
                    </a:cubicBezTo>
                    <a:cubicBezTo>
                      <a:pt x="81280" y="33020"/>
                      <a:pt x="86360" y="25400"/>
                      <a:pt x="93980" y="20320"/>
                    </a:cubicBezTo>
                    <a:cubicBezTo>
                      <a:pt x="109220" y="12700"/>
                      <a:pt x="154940" y="12700"/>
                      <a:pt x="175260" y="12700"/>
                    </a:cubicBezTo>
                    <a:cubicBezTo>
                      <a:pt x="189230" y="12700"/>
                      <a:pt x="200660" y="11430"/>
                      <a:pt x="208280" y="17780"/>
                    </a:cubicBezTo>
                    <a:cubicBezTo>
                      <a:pt x="214630" y="25400"/>
                      <a:pt x="220980" y="43180"/>
                      <a:pt x="217170" y="52070"/>
                    </a:cubicBezTo>
                    <a:cubicBezTo>
                      <a:pt x="214630" y="60960"/>
                      <a:pt x="203200" y="68580"/>
                      <a:pt x="189230" y="73660"/>
                    </a:cubicBezTo>
                    <a:cubicBezTo>
                      <a:pt x="167640" y="81280"/>
                      <a:pt x="106680" y="85090"/>
                      <a:pt x="90170" y="74930"/>
                    </a:cubicBezTo>
                    <a:cubicBezTo>
                      <a:pt x="81280" y="68580"/>
                      <a:pt x="76200" y="57150"/>
                      <a:pt x="76200" y="49530"/>
                    </a:cubicBezTo>
                    <a:cubicBezTo>
                      <a:pt x="77470" y="40640"/>
                      <a:pt x="85090" y="31750"/>
                      <a:pt x="96520" y="27940"/>
                    </a:cubicBezTo>
                    <a:cubicBezTo>
                      <a:pt x="118110" y="17780"/>
                      <a:pt x="196850" y="15240"/>
                      <a:pt x="219710" y="27940"/>
                    </a:cubicBezTo>
                    <a:cubicBezTo>
                      <a:pt x="231140" y="33020"/>
                      <a:pt x="238760" y="46990"/>
                      <a:pt x="238760" y="54610"/>
                    </a:cubicBezTo>
                    <a:cubicBezTo>
                      <a:pt x="237490" y="63500"/>
                      <a:pt x="229870" y="72390"/>
                      <a:pt x="219710" y="76200"/>
                    </a:cubicBezTo>
                    <a:cubicBezTo>
                      <a:pt x="196850" y="86360"/>
                      <a:pt x="115570" y="86360"/>
                      <a:pt x="93980" y="73660"/>
                    </a:cubicBezTo>
                    <a:cubicBezTo>
                      <a:pt x="82550" y="67310"/>
                      <a:pt x="73660" y="53340"/>
                      <a:pt x="76200" y="44450"/>
                    </a:cubicBezTo>
                    <a:cubicBezTo>
                      <a:pt x="77470" y="36830"/>
                      <a:pt x="88900" y="27940"/>
                      <a:pt x="101600" y="24130"/>
                    </a:cubicBezTo>
                    <a:cubicBezTo>
                      <a:pt x="130810" y="13970"/>
                      <a:pt x="224790" y="15240"/>
                      <a:pt x="248920" y="24130"/>
                    </a:cubicBezTo>
                    <a:cubicBezTo>
                      <a:pt x="259080" y="27940"/>
                      <a:pt x="264160" y="33020"/>
                      <a:pt x="266700" y="40640"/>
                    </a:cubicBezTo>
                    <a:cubicBezTo>
                      <a:pt x="269240" y="46990"/>
                      <a:pt x="270510" y="57150"/>
                      <a:pt x="264160" y="63500"/>
                    </a:cubicBezTo>
                    <a:cubicBezTo>
                      <a:pt x="246380" y="80010"/>
                      <a:pt x="111760" y="90170"/>
                      <a:pt x="83820" y="76200"/>
                    </a:cubicBezTo>
                    <a:cubicBezTo>
                      <a:pt x="71120" y="71120"/>
                      <a:pt x="63500" y="57150"/>
                      <a:pt x="64770" y="49530"/>
                    </a:cubicBezTo>
                    <a:cubicBezTo>
                      <a:pt x="66040" y="40640"/>
                      <a:pt x="77470" y="31750"/>
                      <a:pt x="90170" y="26670"/>
                    </a:cubicBezTo>
                    <a:cubicBezTo>
                      <a:pt x="113030" y="16510"/>
                      <a:pt x="175260" y="15240"/>
                      <a:pt x="203200" y="17780"/>
                    </a:cubicBezTo>
                    <a:cubicBezTo>
                      <a:pt x="220980" y="20320"/>
                      <a:pt x="240030" y="22860"/>
                      <a:pt x="246380" y="30480"/>
                    </a:cubicBezTo>
                    <a:cubicBezTo>
                      <a:pt x="251460" y="36830"/>
                      <a:pt x="252730" y="49530"/>
                      <a:pt x="250190" y="54610"/>
                    </a:cubicBezTo>
                    <a:cubicBezTo>
                      <a:pt x="246380" y="62230"/>
                      <a:pt x="232410" y="68580"/>
                      <a:pt x="223520" y="68580"/>
                    </a:cubicBezTo>
                    <a:cubicBezTo>
                      <a:pt x="215900" y="67310"/>
                      <a:pt x="201930" y="49530"/>
                      <a:pt x="203200" y="48260"/>
                    </a:cubicBezTo>
                    <a:cubicBezTo>
                      <a:pt x="203200" y="48260"/>
                      <a:pt x="231140" y="63500"/>
                      <a:pt x="231140" y="68580"/>
                    </a:cubicBezTo>
                    <a:cubicBezTo>
                      <a:pt x="229870" y="72390"/>
                      <a:pt x="217170" y="76200"/>
                      <a:pt x="204470" y="78740"/>
                    </a:cubicBezTo>
                    <a:cubicBezTo>
                      <a:pt x="173990" y="86360"/>
                      <a:pt x="78740" y="96520"/>
                      <a:pt x="50800" y="86360"/>
                    </a:cubicBezTo>
                    <a:cubicBezTo>
                      <a:pt x="36830" y="81280"/>
                      <a:pt x="26670" y="72390"/>
                      <a:pt x="25400" y="63500"/>
                    </a:cubicBezTo>
                    <a:cubicBezTo>
                      <a:pt x="24130" y="55880"/>
                      <a:pt x="30480" y="43180"/>
                      <a:pt x="38100" y="38100"/>
                    </a:cubicBezTo>
                    <a:cubicBezTo>
                      <a:pt x="49530" y="30480"/>
                      <a:pt x="78740" y="27940"/>
                      <a:pt x="91440" y="31750"/>
                    </a:cubicBezTo>
                    <a:cubicBezTo>
                      <a:pt x="100330" y="34290"/>
                      <a:pt x="107950" y="40640"/>
                      <a:pt x="109220" y="46990"/>
                    </a:cubicBezTo>
                    <a:cubicBezTo>
                      <a:pt x="111760" y="54610"/>
                      <a:pt x="105410" y="73660"/>
                      <a:pt x="97790" y="78740"/>
                    </a:cubicBezTo>
                    <a:cubicBezTo>
                      <a:pt x="88900" y="83820"/>
                      <a:pt x="72390" y="81280"/>
                      <a:pt x="58420" y="76200"/>
                    </a:cubicBezTo>
                    <a:cubicBezTo>
                      <a:pt x="40640" y="69850"/>
                      <a:pt x="6350" y="48260"/>
                      <a:pt x="2540" y="34290"/>
                    </a:cubicBezTo>
                    <a:cubicBezTo>
                      <a:pt x="0" y="24130"/>
                      <a:pt x="6350" y="8890"/>
                      <a:pt x="12700" y="5080"/>
                    </a:cubicBezTo>
                    <a:cubicBezTo>
                      <a:pt x="20320" y="0"/>
                      <a:pt x="38100" y="1270"/>
                      <a:pt x="44450" y="7620"/>
                    </a:cubicBezTo>
                    <a:cubicBezTo>
                      <a:pt x="49530" y="13970"/>
                      <a:pt x="49530" y="36830"/>
                      <a:pt x="44450" y="44450"/>
                    </a:cubicBezTo>
                    <a:cubicBezTo>
                      <a:pt x="40640" y="49530"/>
                      <a:pt x="29210" y="52070"/>
                      <a:pt x="21590" y="50800"/>
                    </a:cubicBezTo>
                    <a:cubicBezTo>
                      <a:pt x="15240" y="49530"/>
                      <a:pt x="6350" y="43180"/>
                      <a:pt x="3810" y="36830"/>
                    </a:cubicBezTo>
                    <a:cubicBezTo>
                      <a:pt x="1270" y="29210"/>
                      <a:pt x="1270" y="19050"/>
                      <a:pt x="5080" y="12700"/>
                    </a:cubicBezTo>
                    <a:cubicBezTo>
                      <a:pt x="8890" y="6350"/>
                      <a:pt x="16510" y="1270"/>
                      <a:pt x="26670" y="1270"/>
                    </a:cubicBezTo>
                    <a:cubicBezTo>
                      <a:pt x="44450" y="1270"/>
                      <a:pt x="106680" y="36830"/>
                      <a:pt x="110490" y="53340"/>
                    </a:cubicBezTo>
                    <a:cubicBezTo>
                      <a:pt x="113030" y="62230"/>
                      <a:pt x="105410" y="72390"/>
                      <a:pt x="97790" y="78740"/>
                    </a:cubicBezTo>
                    <a:cubicBezTo>
                      <a:pt x="86360" y="86360"/>
                      <a:pt x="57150" y="90170"/>
                      <a:pt x="44450" y="85090"/>
                    </a:cubicBezTo>
                    <a:cubicBezTo>
                      <a:pt x="35560" y="81280"/>
                      <a:pt x="25400" y="71120"/>
                      <a:pt x="25400" y="63500"/>
                    </a:cubicBezTo>
                    <a:cubicBezTo>
                      <a:pt x="25400" y="54610"/>
                      <a:pt x="33020" y="41910"/>
                      <a:pt x="44450" y="35560"/>
                    </a:cubicBezTo>
                    <a:cubicBezTo>
                      <a:pt x="69850" y="22860"/>
                      <a:pt x="162560" y="43180"/>
                      <a:pt x="193040" y="34290"/>
                    </a:cubicBezTo>
                    <a:cubicBezTo>
                      <a:pt x="207010" y="30480"/>
                      <a:pt x="212090" y="17780"/>
                      <a:pt x="220980" y="17780"/>
                    </a:cubicBezTo>
                    <a:cubicBezTo>
                      <a:pt x="231140" y="17780"/>
                      <a:pt x="248920" y="29210"/>
                      <a:pt x="252730" y="36830"/>
                    </a:cubicBezTo>
                    <a:cubicBezTo>
                      <a:pt x="255270" y="44450"/>
                      <a:pt x="251460" y="54610"/>
                      <a:pt x="246380" y="59690"/>
                    </a:cubicBezTo>
                    <a:cubicBezTo>
                      <a:pt x="240030" y="66040"/>
                      <a:pt x="226060" y="68580"/>
                      <a:pt x="218440" y="66040"/>
                    </a:cubicBezTo>
                    <a:cubicBezTo>
                      <a:pt x="210820" y="64770"/>
                      <a:pt x="205740" y="46990"/>
                      <a:pt x="203200" y="48260"/>
                    </a:cubicBezTo>
                    <a:cubicBezTo>
                      <a:pt x="200660" y="49530"/>
                      <a:pt x="208280" y="63500"/>
                      <a:pt x="203200" y="68580"/>
                    </a:cubicBezTo>
                    <a:cubicBezTo>
                      <a:pt x="191770" y="81280"/>
                      <a:pt x="105410" y="87630"/>
                      <a:pt x="83820" y="76200"/>
                    </a:cubicBezTo>
                    <a:cubicBezTo>
                      <a:pt x="72390" y="71120"/>
                      <a:pt x="63500" y="57150"/>
                      <a:pt x="64770" y="49530"/>
                    </a:cubicBezTo>
                    <a:cubicBezTo>
                      <a:pt x="66040" y="40640"/>
                      <a:pt x="76200" y="31750"/>
                      <a:pt x="90170" y="26670"/>
                    </a:cubicBezTo>
                    <a:cubicBezTo>
                      <a:pt x="119380" y="15240"/>
                      <a:pt x="223520" y="15240"/>
                      <a:pt x="248920" y="24130"/>
                    </a:cubicBezTo>
                    <a:cubicBezTo>
                      <a:pt x="259080" y="27940"/>
                      <a:pt x="264160" y="33020"/>
                      <a:pt x="266700" y="40640"/>
                    </a:cubicBezTo>
                    <a:cubicBezTo>
                      <a:pt x="269240" y="46990"/>
                      <a:pt x="267970" y="58420"/>
                      <a:pt x="264160" y="63500"/>
                    </a:cubicBezTo>
                    <a:cubicBezTo>
                      <a:pt x="260350" y="69850"/>
                      <a:pt x="254000" y="72390"/>
                      <a:pt x="242570" y="74930"/>
                    </a:cubicBezTo>
                    <a:cubicBezTo>
                      <a:pt x="215900" y="81280"/>
                      <a:pt x="118110" y="85090"/>
                      <a:pt x="93980" y="73660"/>
                    </a:cubicBezTo>
                    <a:cubicBezTo>
                      <a:pt x="82550" y="68580"/>
                      <a:pt x="74930" y="58420"/>
                      <a:pt x="74930" y="50800"/>
                    </a:cubicBezTo>
                    <a:cubicBezTo>
                      <a:pt x="74930" y="41910"/>
                      <a:pt x="83820" y="30480"/>
                      <a:pt x="95250" y="24130"/>
                    </a:cubicBezTo>
                    <a:cubicBezTo>
                      <a:pt x="118110" y="13970"/>
                      <a:pt x="196850" y="16510"/>
                      <a:pt x="219710" y="27940"/>
                    </a:cubicBezTo>
                    <a:cubicBezTo>
                      <a:pt x="229870" y="31750"/>
                      <a:pt x="237490" y="40640"/>
                      <a:pt x="238760" y="49530"/>
                    </a:cubicBezTo>
                    <a:cubicBezTo>
                      <a:pt x="238760" y="57150"/>
                      <a:pt x="231140" y="71120"/>
                      <a:pt x="219710" y="76200"/>
                    </a:cubicBezTo>
                    <a:cubicBezTo>
                      <a:pt x="196850" y="88900"/>
                      <a:pt x="118110" y="86360"/>
                      <a:pt x="96520" y="76200"/>
                    </a:cubicBezTo>
                    <a:cubicBezTo>
                      <a:pt x="85090" y="72390"/>
                      <a:pt x="77470" y="63500"/>
                      <a:pt x="76200" y="54610"/>
                    </a:cubicBezTo>
                    <a:cubicBezTo>
                      <a:pt x="76200" y="46990"/>
                      <a:pt x="85090" y="33020"/>
                      <a:pt x="96520" y="27940"/>
                    </a:cubicBezTo>
                    <a:cubicBezTo>
                      <a:pt x="113030" y="19050"/>
                      <a:pt x="167640" y="20320"/>
                      <a:pt x="180340" y="30480"/>
                    </a:cubicBezTo>
                    <a:cubicBezTo>
                      <a:pt x="187960" y="38100"/>
                      <a:pt x="191770" y="55880"/>
                      <a:pt x="185420" y="63500"/>
                    </a:cubicBezTo>
                    <a:cubicBezTo>
                      <a:pt x="176530" y="74930"/>
                      <a:pt x="107950" y="76200"/>
                      <a:pt x="92710" y="66040"/>
                    </a:cubicBezTo>
                    <a:cubicBezTo>
                      <a:pt x="83820" y="59690"/>
                      <a:pt x="78740" y="41910"/>
                      <a:pt x="81280" y="34290"/>
                    </a:cubicBezTo>
                    <a:cubicBezTo>
                      <a:pt x="83820" y="26670"/>
                      <a:pt x="93980" y="20320"/>
                      <a:pt x="105410" y="17780"/>
                    </a:cubicBezTo>
                    <a:cubicBezTo>
                      <a:pt x="127000" y="13970"/>
                      <a:pt x="185420" y="41910"/>
                      <a:pt x="207010" y="38100"/>
                    </a:cubicBezTo>
                    <a:cubicBezTo>
                      <a:pt x="219710" y="35560"/>
                      <a:pt x="227330" y="20320"/>
                      <a:pt x="234950" y="21590"/>
                    </a:cubicBezTo>
                    <a:cubicBezTo>
                      <a:pt x="242570" y="22860"/>
                      <a:pt x="252730" y="35560"/>
                      <a:pt x="254000" y="43180"/>
                    </a:cubicBezTo>
                    <a:cubicBezTo>
                      <a:pt x="255270" y="49530"/>
                      <a:pt x="254000" y="59690"/>
                      <a:pt x="246380" y="64770"/>
                    </a:cubicBezTo>
                    <a:cubicBezTo>
                      <a:pt x="223520" y="81280"/>
                      <a:pt x="83820" y="83820"/>
                      <a:pt x="59690" y="68580"/>
                    </a:cubicBezTo>
                    <a:cubicBezTo>
                      <a:pt x="49530" y="62230"/>
                      <a:pt x="46990" y="49530"/>
                      <a:pt x="48260" y="41910"/>
                    </a:cubicBezTo>
                    <a:cubicBezTo>
                      <a:pt x="49530" y="34290"/>
                      <a:pt x="54610" y="26670"/>
                      <a:pt x="63500" y="22860"/>
                    </a:cubicBezTo>
                    <a:cubicBezTo>
                      <a:pt x="82550" y="15240"/>
                      <a:pt x="167640" y="19050"/>
                      <a:pt x="172720" y="29210"/>
                    </a:cubicBezTo>
                    <a:cubicBezTo>
                      <a:pt x="173990" y="34290"/>
                      <a:pt x="163830" y="46990"/>
                      <a:pt x="154940" y="52070"/>
                    </a:cubicBezTo>
                    <a:cubicBezTo>
                      <a:pt x="142240" y="57150"/>
                      <a:pt x="107950" y="55880"/>
                      <a:pt x="95250" y="48260"/>
                    </a:cubicBezTo>
                    <a:cubicBezTo>
                      <a:pt x="87630" y="43180"/>
                      <a:pt x="81280" y="30480"/>
                      <a:pt x="82550" y="22860"/>
                    </a:cubicBezTo>
                    <a:cubicBezTo>
                      <a:pt x="83820" y="15240"/>
                      <a:pt x="106680" y="1270"/>
                      <a:pt x="106680" y="1270"/>
                    </a:cubicBezTo>
                  </a:path>
                </a:pathLst>
              </a:custGeom>
              <a:solidFill>
                <a:srgbClr val="FFFFFF"/>
              </a:solidFill>
              <a:ln cap="sq">
                <a:noFill/>
                <a:prstDash val="solid"/>
                <a:miter/>
              </a:ln>
            </p:spPr>
          </p:sp>
        </p:grpSp>
        <p:grpSp>
          <p:nvGrpSpPr>
            <p:cNvPr name="Group 58" id="58"/>
            <p:cNvGrpSpPr/>
            <p:nvPr/>
          </p:nvGrpSpPr>
          <p:grpSpPr>
            <a:xfrm rot="0">
              <a:off x="2393812" y="3530430"/>
              <a:ext cx="668020" cy="210820"/>
              <a:chOff x="0" y="0"/>
              <a:chExt cx="668020" cy="210820"/>
            </a:xfrm>
          </p:grpSpPr>
          <p:sp>
            <p:nvSpPr>
              <p:cNvPr name="Freeform 59" id="59"/>
              <p:cNvSpPr/>
              <p:nvPr/>
            </p:nvSpPr>
            <p:spPr>
              <a:xfrm flipH="false" flipV="false" rot="0">
                <a:off x="50800" y="50800"/>
                <a:ext cx="568960" cy="109220"/>
              </a:xfrm>
              <a:custGeom>
                <a:avLst/>
                <a:gdLst/>
                <a:ahLst/>
                <a:cxnLst/>
                <a:rect r="r" b="b" t="t" l="l"/>
                <a:pathLst>
                  <a:path h="109220" w="568960">
                    <a:moveTo>
                      <a:pt x="0" y="48260"/>
                    </a:moveTo>
                    <a:cubicBezTo>
                      <a:pt x="0" y="40640"/>
                      <a:pt x="1270" y="38100"/>
                      <a:pt x="1270" y="35560"/>
                    </a:cubicBezTo>
                    <a:cubicBezTo>
                      <a:pt x="2540" y="34290"/>
                      <a:pt x="3810" y="33020"/>
                      <a:pt x="3810" y="31750"/>
                    </a:cubicBezTo>
                    <a:cubicBezTo>
                      <a:pt x="3810" y="31750"/>
                      <a:pt x="5080" y="30480"/>
                      <a:pt x="5080" y="29210"/>
                    </a:cubicBezTo>
                    <a:cubicBezTo>
                      <a:pt x="5080" y="29210"/>
                      <a:pt x="6350" y="27940"/>
                      <a:pt x="6350" y="26670"/>
                    </a:cubicBezTo>
                    <a:cubicBezTo>
                      <a:pt x="6350" y="26670"/>
                      <a:pt x="7620" y="26670"/>
                      <a:pt x="7620" y="25400"/>
                    </a:cubicBezTo>
                    <a:cubicBezTo>
                      <a:pt x="7620" y="25400"/>
                      <a:pt x="7620" y="25400"/>
                      <a:pt x="7620" y="24130"/>
                    </a:cubicBezTo>
                    <a:cubicBezTo>
                      <a:pt x="8890" y="24130"/>
                      <a:pt x="8890" y="22860"/>
                      <a:pt x="10160" y="22860"/>
                    </a:cubicBezTo>
                    <a:cubicBezTo>
                      <a:pt x="10160" y="21590"/>
                      <a:pt x="11430" y="21590"/>
                      <a:pt x="11430" y="20320"/>
                    </a:cubicBezTo>
                    <a:cubicBezTo>
                      <a:pt x="12700" y="20320"/>
                      <a:pt x="12700" y="20320"/>
                      <a:pt x="12700" y="20320"/>
                    </a:cubicBezTo>
                    <a:cubicBezTo>
                      <a:pt x="12700" y="20320"/>
                      <a:pt x="13970" y="19050"/>
                      <a:pt x="13970" y="19050"/>
                    </a:cubicBezTo>
                    <a:cubicBezTo>
                      <a:pt x="13970" y="19050"/>
                      <a:pt x="15240" y="17780"/>
                      <a:pt x="16510" y="17780"/>
                    </a:cubicBezTo>
                    <a:cubicBezTo>
                      <a:pt x="17780" y="17780"/>
                      <a:pt x="17780" y="16510"/>
                      <a:pt x="19050" y="16510"/>
                    </a:cubicBezTo>
                    <a:cubicBezTo>
                      <a:pt x="19050" y="16510"/>
                      <a:pt x="20320" y="16510"/>
                      <a:pt x="20320" y="16510"/>
                    </a:cubicBezTo>
                    <a:cubicBezTo>
                      <a:pt x="20320" y="16510"/>
                      <a:pt x="20320" y="15240"/>
                      <a:pt x="21590" y="15240"/>
                    </a:cubicBezTo>
                    <a:cubicBezTo>
                      <a:pt x="21590" y="15240"/>
                      <a:pt x="22860" y="15240"/>
                      <a:pt x="24130" y="15240"/>
                    </a:cubicBezTo>
                    <a:cubicBezTo>
                      <a:pt x="25400" y="15240"/>
                      <a:pt x="26670" y="15240"/>
                      <a:pt x="26670" y="15240"/>
                    </a:cubicBezTo>
                    <a:cubicBezTo>
                      <a:pt x="27940" y="15240"/>
                      <a:pt x="27940" y="15240"/>
                      <a:pt x="27940" y="15240"/>
                    </a:cubicBezTo>
                    <a:cubicBezTo>
                      <a:pt x="29210" y="15240"/>
                      <a:pt x="29210" y="15240"/>
                      <a:pt x="29210" y="15240"/>
                    </a:cubicBezTo>
                    <a:cubicBezTo>
                      <a:pt x="30480" y="15240"/>
                      <a:pt x="31750" y="15240"/>
                      <a:pt x="31750" y="15240"/>
                    </a:cubicBezTo>
                    <a:cubicBezTo>
                      <a:pt x="33020" y="15240"/>
                      <a:pt x="34290" y="15240"/>
                      <a:pt x="35560" y="15240"/>
                    </a:cubicBezTo>
                    <a:cubicBezTo>
                      <a:pt x="35560" y="16510"/>
                      <a:pt x="35560" y="16510"/>
                      <a:pt x="36830" y="16510"/>
                    </a:cubicBezTo>
                    <a:cubicBezTo>
                      <a:pt x="36830" y="16510"/>
                      <a:pt x="36830" y="16510"/>
                      <a:pt x="38100" y="16510"/>
                    </a:cubicBezTo>
                    <a:cubicBezTo>
                      <a:pt x="39370" y="17780"/>
                      <a:pt x="40640" y="16510"/>
                      <a:pt x="43180" y="16510"/>
                    </a:cubicBezTo>
                    <a:cubicBezTo>
                      <a:pt x="48260" y="15240"/>
                      <a:pt x="62230" y="11430"/>
                      <a:pt x="71120" y="8890"/>
                    </a:cubicBezTo>
                    <a:cubicBezTo>
                      <a:pt x="80010" y="7620"/>
                      <a:pt x="88900" y="6350"/>
                      <a:pt x="97790" y="5080"/>
                    </a:cubicBezTo>
                    <a:cubicBezTo>
                      <a:pt x="106680" y="3810"/>
                      <a:pt x="114300" y="2540"/>
                      <a:pt x="123190" y="1270"/>
                    </a:cubicBezTo>
                    <a:cubicBezTo>
                      <a:pt x="133350" y="1270"/>
                      <a:pt x="144780" y="0"/>
                      <a:pt x="154940" y="0"/>
                    </a:cubicBezTo>
                    <a:cubicBezTo>
                      <a:pt x="165100" y="1270"/>
                      <a:pt x="175260" y="2540"/>
                      <a:pt x="186690" y="2540"/>
                    </a:cubicBezTo>
                    <a:cubicBezTo>
                      <a:pt x="196850" y="3810"/>
                      <a:pt x="207010" y="5080"/>
                      <a:pt x="215900" y="6350"/>
                    </a:cubicBezTo>
                    <a:cubicBezTo>
                      <a:pt x="226060" y="7620"/>
                      <a:pt x="240030" y="11430"/>
                      <a:pt x="243840" y="11430"/>
                    </a:cubicBezTo>
                    <a:cubicBezTo>
                      <a:pt x="243840" y="11430"/>
                      <a:pt x="245110" y="10160"/>
                      <a:pt x="245110" y="10160"/>
                    </a:cubicBezTo>
                    <a:cubicBezTo>
                      <a:pt x="245110" y="10160"/>
                      <a:pt x="247650" y="11430"/>
                      <a:pt x="247650" y="11430"/>
                    </a:cubicBezTo>
                    <a:cubicBezTo>
                      <a:pt x="248920" y="11430"/>
                      <a:pt x="251460" y="11430"/>
                      <a:pt x="251460" y="11430"/>
                    </a:cubicBezTo>
                    <a:cubicBezTo>
                      <a:pt x="251460" y="11430"/>
                      <a:pt x="252730" y="12700"/>
                      <a:pt x="254000" y="12700"/>
                    </a:cubicBezTo>
                    <a:cubicBezTo>
                      <a:pt x="255270" y="12700"/>
                      <a:pt x="256540" y="13970"/>
                      <a:pt x="256540" y="13970"/>
                    </a:cubicBezTo>
                    <a:cubicBezTo>
                      <a:pt x="256540" y="13970"/>
                      <a:pt x="259080" y="15240"/>
                      <a:pt x="259080" y="15240"/>
                    </a:cubicBezTo>
                    <a:cubicBezTo>
                      <a:pt x="260350" y="16510"/>
                      <a:pt x="261620" y="16510"/>
                      <a:pt x="261620" y="16510"/>
                    </a:cubicBezTo>
                    <a:cubicBezTo>
                      <a:pt x="261620" y="17780"/>
                      <a:pt x="262890" y="19050"/>
                      <a:pt x="264160" y="19050"/>
                    </a:cubicBezTo>
                    <a:cubicBezTo>
                      <a:pt x="264160" y="20320"/>
                      <a:pt x="265430" y="21590"/>
                      <a:pt x="265430" y="21590"/>
                    </a:cubicBezTo>
                    <a:cubicBezTo>
                      <a:pt x="265430" y="21590"/>
                      <a:pt x="265430" y="21590"/>
                      <a:pt x="266700" y="21590"/>
                    </a:cubicBezTo>
                    <a:cubicBezTo>
                      <a:pt x="266700" y="22860"/>
                      <a:pt x="275590" y="20320"/>
                      <a:pt x="281940" y="20320"/>
                    </a:cubicBezTo>
                    <a:cubicBezTo>
                      <a:pt x="289560" y="20320"/>
                      <a:pt x="300990" y="21590"/>
                      <a:pt x="309880" y="20320"/>
                    </a:cubicBezTo>
                    <a:cubicBezTo>
                      <a:pt x="318770" y="20320"/>
                      <a:pt x="326390" y="17780"/>
                      <a:pt x="335280" y="17780"/>
                    </a:cubicBezTo>
                    <a:cubicBezTo>
                      <a:pt x="345440" y="17780"/>
                      <a:pt x="355600" y="17780"/>
                      <a:pt x="365760" y="17780"/>
                    </a:cubicBezTo>
                    <a:cubicBezTo>
                      <a:pt x="375920" y="17780"/>
                      <a:pt x="383540" y="17780"/>
                      <a:pt x="393700" y="17780"/>
                    </a:cubicBezTo>
                    <a:cubicBezTo>
                      <a:pt x="402590" y="17780"/>
                      <a:pt x="412750" y="17780"/>
                      <a:pt x="422910" y="17780"/>
                    </a:cubicBezTo>
                    <a:cubicBezTo>
                      <a:pt x="431800" y="17780"/>
                      <a:pt x="440690" y="20320"/>
                      <a:pt x="449580" y="20320"/>
                    </a:cubicBezTo>
                    <a:cubicBezTo>
                      <a:pt x="459740" y="20320"/>
                      <a:pt x="469900" y="20320"/>
                      <a:pt x="480060" y="20320"/>
                    </a:cubicBezTo>
                    <a:cubicBezTo>
                      <a:pt x="488950" y="20320"/>
                      <a:pt x="497840" y="20320"/>
                      <a:pt x="506730" y="20320"/>
                    </a:cubicBezTo>
                    <a:cubicBezTo>
                      <a:pt x="515620" y="20320"/>
                      <a:pt x="524510" y="17780"/>
                      <a:pt x="533400" y="20320"/>
                    </a:cubicBezTo>
                    <a:cubicBezTo>
                      <a:pt x="543560" y="22860"/>
                      <a:pt x="561340" y="27940"/>
                      <a:pt x="565150" y="36830"/>
                    </a:cubicBezTo>
                    <a:cubicBezTo>
                      <a:pt x="568960" y="45720"/>
                      <a:pt x="562610" y="67310"/>
                      <a:pt x="557530" y="72390"/>
                    </a:cubicBezTo>
                    <a:cubicBezTo>
                      <a:pt x="554990" y="74930"/>
                      <a:pt x="551180" y="73660"/>
                      <a:pt x="549910" y="74930"/>
                    </a:cubicBezTo>
                    <a:cubicBezTo>
                      <a:pt x="549910" y="76200"/>
                      <a:pt x="548640" y="76200"/>
                      <a:pt x="548640" y="77470"/>
                    </a:cubicBezTo>
                    <a:cubicBezTo>
                      <a:pt x="548640" y="78740"/>
                      <a:pt x="547370" y="80010"/>
                      <a:pt x="547370" y="80010"/>
                    </a:cubicBezTo>
                    <a:cubicBezTo>
                      <a:pt x="547370" y="80010"/>
                      <a:pt x="546100" y="82550"/>
                      <a:pt x="544830" y="82550"/>
                    </a:cubicBezTo>
                    <a:cubicBezTo>
                      <a:pt x="544830" y="83820"/>
                      <a:pt x="543560" y="85090"/>
                      <a:pt x="543560" y="85090"/>
                    </a:cubicBezTo>
                    <a:cubicBezTo>
                      <a:pt x="543560" y="85090"/>
                      <a:pt x="541020" y="86360"/>
                      <a:pt x="541020" y="86360"/>
                    </a:cubicBezTo>
                    <a:cubicBezTo>
                      <a:pt x="539750" y="87630"/>
                      <a:pt x="538480" y="88900"/>
                      <a:pt x="538480" y="88900"/>
                    </a:cubicBezTo>
                    <a:cubicBezTo>
                      <a:pt x="538480" y="88900"/>
                      <a:pt x="535940" y="88900"/>
                      <a:pt x="535940" y="90170"/>
                    </a:cubicBezTo>
                    <a:cubicBezTo>
                      <a:pt x="534670" y="90170"/>
                      <a:pt x="532130" y="90170"/>
                      <a:pt x="532130" y="90170"/>
                    </a:cubicBezTo>
                    <a:cubicBezTo>
                      <a:pt x="532130" y="90170"/>
                      <a:pt x="530860" y="91440"/>
                      <a:pt x="529590" y="91440"/>
                    </a:cubicBezTo>
                    <a:cubicBezTo>
                      <a:pt x="528320" y="91440"/>
                      <a:pt x="527050" y="91440"/>
                      <a:pt x="527050" y="91440"/>
                    </a:cubicBezTo>
                    <a:cubicBezTo>
                      <a:pt x="525780" y="91440"/>
                      <a:pt x="511810" y="101600"/>
                      <a:pt x="502920" y="104140"/>
                    </a:cubicBezTo>
                    <a:cubicBezTo>
                      <a:pt x="495300" y="106680"/>
                      <a:pt x="486410" y="106680"/>
                      <a:pt x="477520" y="107950"/>
                    </a:cubicBezTo>
                    <a:cubicBezTo>
                      <a:pt x="469900" y="107950"/>
                      <a:pt x="461010" y="109220"/>
                      <a:pt x="452120" y="109220"/>
                    </a:cubicBezTo>
                    <a:cubicBezTo>
                      <a:pt x="443230" y="107950"/>
                      <a:pt x="434340" y="100330"/>
                      <a:pt x="425450" y="100330"/>
                    </a:cubicBezTo>
                    <a:cubicBezTo>
                      <a:pt x="416560" y="99060"/>
                      <a:pt x="406400" y="102870"/>
                      <a:pt x="397510" y="102870"/>
                    </a:cubicBezTo>
                    <a:cubicBezTo>
                      <a:pt x="387350" y="102870"/>
                      <a:pt x="378460" y="100330"/>
                      <a:pt x="369570" y="100330"/>
                    </a:cubicBezTo>
                    <a:cubicBezTo>
                      <a:pt x="360680" y="99060"/>
                      <a:pt x="351790" y="101600"/>
                      <a:pt x="342900" y="100330"/>
                    </a:cubicBezTo>
                    <a:cubicBezTo>
                      <a:pt x="332740" y="99060"/>
                      <a:pt x="322580" y="93980"/>
                      <a:pt x="313690" y="92710"/>
                    </a:cubicBezTo>
                    <a:cubicBezTo>
                      <a:pt x="304800" y="92710"/>
                      <a:pt x="295910" y="95250"/>
                      <a:pt x="287020" y="93980"/>
                    </a:cubicBezTo>
                    <a:cubicBezTo>
                      <a:pt x="278130" y="93980"/>
                      <a:pt x="266700" y="88900"/>
                      <a:pt x="259080" y="87630"/>
                    </a:cubicBezTo>
                    <a:cubicBezTo>
                      <a:pt x="256540" y="87630"/>
                      <a:pt x="252730" y="86360"/>
                      <a:pt x="251460" y="87630"/>
                    </a:cubicBezTo>
                    <a:cubicBezTo>
                      <a:pt x="250190" y="87630"/>
                      <a:pt x="250190" y="88900"/>
                      <a:pt x="250190" y="88900"/>
                    </a:cubicBezTo>
                    <a:cubicBezTo>
                      <a:pt x="248920" y="88900"/>
                      <a:pt x="247650" y="91440"/>
                      <a:pt x="247650" y="91440"/>
                    </a:cubicBezTo>
                    <a:cubicBezTo>
                      <a:pt x="247650" y="91440"/>
                      <a:pt x="246380" y="92710"/>
                      <a:pt x="245110" y="92710"/>
                    </a:cubicBezTo>
                    <a:cubicBezTo>
                      <a:pt x="245110" y="93980"/>
                      <a:pt x="242570" y="93980"/>
                      <a:pt x="242570" y="93980"/>
                    </a:cubicBezTo>
                    <a:cubicBezTo>
                      <a:pt x="242570" y="93980"/>
                      <a:pt x="241300" y="95250"/>
                      <a:pt x="240030" y="95250"/>
                    </a:cubicBezTo>
                    <a:cubicBezTo>
                      <a:pt x="238760" y="95250"/>
                      <a:pt x="238760" y="96520"/>
                      <a:pt x="237490" y="96520"/>
                    </a:cubicBezTo>
                    <a:cubicBezTo>
                      <a:pt x="234950" y="97790"/>
                      <a:pt x="228600" y="99060"/>
                      <a:pt x="223520" y="100330"/>
                    </a:cubicBezTo>
                    <a:cubicBezTo>
                      <a:pt x="217170" y="101600"/>
                      <a:pt x="207010" y="102870"/>
                      <a:pt x="198120" y="102870"/>
                    </a:cubicBezTo>
                    <a:cubicBezTo>
                      <a:pt x="189230" y="102870"/>
                      <a:pt x="180340" y="101600"/>
                      <a:pt x="171450" y="102870"/>
                    </a:cubicBezTo>
                    <a:cubicBezTo>
                      <a:pt x="161290" y="102870"/>
                      <a:pt x="151130" y="105410"/>
                      <a:pt x="140970" y="105410"/>
                    </a:cubicBezTo>
                    <a:cubicBezTo>
                      <a:pt x="132080" y="105410"/>
                      <a:pt x="124460" y="105410"/>
                      <a:pt x="115570" y="104140"/>
                    </a:cubicBezTo>
                    <a:cubicBezTo>
                      <a:pt x="105410" y="104140"/>
                      <a:pt x="96520" y="100330"/>
                      <a:pt x="86360" y="99060"/>
                    </a:cubicBezTo>
                    <a:cubicBezTo>
                      <a:pt x="77470" y="97790"/>
                      <a:pt x="60960" y="93980"/>
                      <a:pt x="60960" y="93980"/>
                    </a:cubicBezTo>
                    <a:cubicBezTo>
                      <a:pt x="60960" y="93980"/>
                      <a:pt x="58420" y="93980"/>
                      <a:pt x="57150" y="93980"/>
                    </a:cubicBezTo>
                    <a:cubicBezTo>
                      <a:pt x="55880" y="93980"/>
                      <a:pt x="54610" y="93980"/>
                      <a:pt x="54610" y="93980"/>
                    </a:cubicBezTo>
                    <a:cubicBezTo>
                      <a:pt x="54610" y="93980"/>
                      <a:pt x="52070" y="92710"/>
                      <a:pt x="52070" y="92710"/>
                    </a:cubicBezTo>
                    <a:cubicBezTo>
                      <a:pt x="50800" y="91440"/>
                      <a:pt x="48260" y="91440"/>
                      <a:pt x="48260" y="91440"/>
                    </a:cubicBezTo>
                    <a:cubicBezTo>
                      <a:pt x="48260" y="91440"/>
                      <a:pt x="46990" y="90170"/>
                      <a:pt x="45720" y="90170"/>
                    </a:cubicBezTo>
                    <a:cubicBezTo>
                      <a:pt x="45720" y="88900"/>
                      <a:pt x="43180" y="87630"/>
                      <a:pt x="43180" y="87630"/>
                    </a:cubicBezTo>
                    <a:cubicBezTo>
                      <a:pt x="43180" y="87630"/>
                      <a:pt x="41910" y="86360"/>
                      <a:pt x="41910" y="85090"/>
                    </a:cubicBezTo>
                    <a:cubicBezTo>
                      <a:pt x="40640" y="85090"/>
                      <a:pt x="39370" y="83820"/>
                      <a:pt x="39370" y="83820"/>
                    </a:cubicBezTo>
                    <a:cubicBezTo>
                      <a:pt x="39370" y="82550"/>
                      <a:pt x="38100" y="81280"/>
                      <a:pt x="38100" y="80010"/>
                    </a:cubicBezTo>
                    <a:cubicBezTo>
                      <a:pt x="38100" y="80010"/>
                      <a:pt x="36830" y="77470"/>
                      <a:pt x="36830" y="77470"/>
                    </a:cubicBezTo>
                    <a:cubicBezTo>
                      <a:pt x="36830" y="77470"/>
                      <a:pt x="36830" y="76200"/>
                      <a:pt x="35560" y="74930"/>
                    </a:cubicBezTo>
                    <a:cubicBezTo>
                      <a:pt x="35560" y="73660"/>
                      <a:pt x="35560" y="72390"/>
                      <a:pt x="35560" y="72390"/>
                    </a:cubicBezTo>
                    <a:cubicBezTo>
                      <a:pt x="35560" y="72390"/>
                      <a:pt x="35560" y="69850"/>
                      <a:pt x="35560" y="69850"/>
                    </a:cubicBezTo>
                    <a:cubicBezTo>
                      <a:pt x="34290" y="68580"/>
                      <a:pt x="31750" y="71120"/>
                      <a:pt x="30480" y="71120"/>
                    </a:cubicBezTo>
                    <a:cubicBezTo>
                      <a:pt x="29210" y="71120"/>
                      <a:pt x="26670" y="71120"/>
                      <a:pt x="24130" y="71120"/>
                    </a:cubicBezTo>
                    <a:cubicBezTo>
                      <a:pt x="22860" y="71120"/>
                      <a:pt x="20320" y="71120"/>
                      <a:pt x="17780" y="69850"/>
                    </a:cubicBezTo>
                    <a:cubicBezTo>
                      <a:pt x="16510" y="69850"/>
                      <a:pt x="13970" y="68580"/>
                      <a:pt x="12700" y="68580"/>
                    </a:cubicBezTo>
                    <a:cubicBezTo>
                      <a:pt x="11430" y="67310"/>
                      <a:pt x="8890" y="66040"/>
                      <a:pt x="7620" y="64770"/>
                    </a:cubicBezTo>
                    <a:cubicBezTo>
                      <a:pt x="6350" y="63500"/>
                      <a:pt x="5080" y="60960"/>
                      <a:pt x="3810" y="59690"/>
                    </a:cubicBezTo>
                    <a:cubicBezTo>
                      <a:pt x="2540" y="58420"/>
                      <a:pt x="1270" y="55880"/>
                      <a:pt x="1270" y="54610"/>
                    </a:cubicBezTo>
                    <a:cubicBezTo>
                      <a:pt x="0" y="52070"/>
                      <a:pt x="0" y="48260"/>
                      <a:pt x="0" y="48260"/>
                    </a:cubicBezTo>
                  </a:path>
                </a:pathLst>
              </a:custGeom>
              <a:solidFill>
                <a:srgbClr val="FFFFFF"/>
              </a:solidFill>
              <a:ln cap="sq">
                <a:noFill/>
                <a:prstDash val="solid"/>
                <a:miter/>
              </a:ln>
            </p:spPr>
          </p:sp>
        </p:grpSp>
        <p:grpSp>
          <p:nvGrpSpPr>
            <p:cNvPr name="Group 60" id="60"/>
            <p:cNvGrpSpPr/>
            <p:nvPr/>
          </p:nvGrpSpPr>
          <p:grpSpPr>
            <a:xfrm rot="0">
              <a:off x="2353172" y="3508840"/>
              <a:ext cx="467360" cy="229870"/>
              <a:chOff x="0" y="0"/>
              <a:chExt cx="467360" cy="229870"/>
            </a:xfrm>
          </p:grpSpPr>
          <p:sp>
            <p:nvSpPr>
              <p:cNvPr name="Freeform 61" id="61"/>
              <p:cNvSpPr/>
              <p:nvPr/>
            </p:nvSpPr>
            <p:spPr>
              <a:xfrm flipH="false" flipV="false" rot="0">
                <a:off x="50800" y="40640"/>
                <a:ext cx="368300" cy="146050"/>
              </a:xfrm>
              <a:custGeom>
                <a:avLst/>
                <a:gdLst/>
                <a:ahLst/>
                <a:cxnLst/>
                <a:rect r="r" b="b" t="t" l="l"/>
                <a:pathLst>
                  <a:path h="146050" w="368300">
                    <a:moveTo>
                      <a:pt x="25400" y="38100"/>
                    </a:moveTo>
                    <a:cubicBezTo>
                      <a:pt x="175260" y="31750"/>
                      <a:pt x="171450" y="17780"/>
                      <a:pt x="182880" y="12700"/>
                    </a:cubicBezTo>
                    <a:cubicBezTo>
                      <a:pt x="210820" y="0"/>
                      <a:pt x="337820" y="13970"/>
                      <a:pt x="359410" y="33020"/>
                    </a:cubicBezTo>
                    <a:cubicBezTo>
                      <a:pt x="368300" y="40640"/>
                      <a:pt x="368300" y="53340"/>
                      <a:pt x="365760" y="60960"/>
                    </a:cubicBezTo>
                    <a:cubicBezTo>
                      <a:pt x="364490" y="67310"/>
                      <a:pt x="356870" y="74930"/>
                      <a:pt x="347980" y="76200"/>
                    </a:cubicBezTo>
                    <a:cubicBezTo>
                      <a:pt x="334010" y="80010"/>
                      <a:pt x="309880" y="63500"/>
                      <a:pt x="283210" y="59690"/>
                    </a:cubicBezTo>
                    <a:cubicBezTo>
                      <a:pt x="241300" y="55880"/>
                      <a:pt x="147320" y="76200"/>
                      <a:pt x="119380" y="64770"/>
                    </a:cubicBezTo>
                    <a:cubicBezTo>
                      <a:pt x="107950" y="60960"/>
                      <a:pt x="100330" y="52070"/>
                      <a:pt x="99060" y="44450"/>
                    </a:cubicBezTo>
                    <a:cubicBezTo>
                      <a:pt x="97790" y="36830"/>
                      <a:pt x="106680" y="20320"/>
                      <a:pt x="115570" y="15240"/>
                    </a:cubicBezTo>
                    <a:cubicBezTo>
                      <a:pt x="128270" y="10160"/>
                      <a:pt x="163830" y="19050"/>
                      <a:pt x="175260" y="27940"/>
                    </a:cubicBezTo>
                    <a:cubicBezTo>
                      <a:pt x="184150" y="34290"/>
                      <a:pt x="186690" y="43180"/>
                      <a:pt x="187960" y="53340"/>
                    </a:cubicBezTo>
                    <a:cubicBezTo>
                      <a:pt x="190500" y="67310"/>
                      <a:pt x="190500" y="92710"/>
                      <a:pt x="180340" y="106680"/>
                    </a:cubicBezTo>
                    <a:cubicBezTo>
                      <a:pt x="168910" y="121920"/>
                      <a:pt x="134620" y="139700"/>
                      <a:pt x="121920" y="135890"/>
                    </a:cubicBezTo>
                    <a:cubicBezTo>
                      <a:pt x="113030" y="133350"/>
                      <a:pt x="104140" y="120650"/>
                      <a:pt x="104140" y="113030"/>
                    </a:cubicBezTo>
                    <a:cubicBezTo>
                      <a:pt x="104140" y="104140"/>
                      <a:pt x="110490" y="93980"/>
                      <a:pt x="120650" y="88900"/>
                    </a:cubicBezTo>
                    <a:cubicBezTo>
                      <a:pt x="140970" y="76200"/>
                      <a:pt x="218440" y="68580"/>
                      <a:pt x="243840" y="74930"/>
                    </a:cubicBezTo>
                    <a:cubicBezTo>
                      <a:pt x="255270" y="78740"/>
                      <a:pt x="265430" y="83820"/>
                      <a:pt x="266700" y="91440"/>
                    </a:cubicBezTo>
                    <a:cubicBezTo>
                      <a:pt x="269240" y="100330"/>
                      <a:pt x="261620" y="118110"/>
                      <a:pt x="250190" y="125730"/>
                    </a:cubicBezTo>
                    <a:cubicBezTo>
                      <a:pt x="226060" y="139700"/>
                      <a:pt x="135890" y="135890"/>
                      <a:pt x="109220" y="125730"/>
                    </a:cubicBezTo>
                    <a:cubicBezTo>
                      <a:pt x="95250" y="120650"/>
                      <a:pt x="85090" y="111760"/>
                      <a:pt x="83820" y="104140"/>
                    </a:cubicBezTo>
                    <a:cubicBezTo>
                      <a:pt x="82550" y="95250"/>
                      <a:pt x="90170" y="82550"/>
                      <a:pt x="102870" y="76200"/>
                    </a:cubicBezTo>
                    <a:cubicBezTo>
                      <a:pt x="129540" y="62230"/>
                      <a:pt x="246380" y="59690"/>
                      <a:pt x="271780" y="76200"/>
                    </a:cubicBezTo>
                    <a:cubicBezTo>
                      <a:pt x="283210" y="83820"/>
                      <a:pt x="289560" y="101600"/>
                      <a:pt x="287020" y="110490"/>
                    </a:cubicBezTo>
                    <a:cubicBezTo>
                      <a:pt x="284480" y="118110"/>
                      <a:pt x="269240" y="125730"/>
                      <a:pt x="260350" y="125730"/>
                    </a:cubicBezTo>
                    <a:cubicBezTo>
                      <a:pt x="254000" y="125730"/>
                      <a:pt x="243840" y="119380"/>
                      <a:pt x="241300" y="113030"/>
                    </a:cubicBezTo>
                    <a:cubicBezTo>
                      <a:pt x="237490" y="105410"/>
                      <a:pt x="240030" y="87630"/>
                      <a:pt x="246380" y="82550"/>
                    </a:cubicBezTo>
                    <a:cubicBezTo>
                      <a:pt x="252730" y="76200"/>
                      <a:pt x="269240" y="74930"/>
                      <a:pt x="276860" y="78740"/>
                    </a:cubicBezTo>
                    <a:cubicBezTo>
                      <a:pt x="283210" y="82550"/>
                      <a:pt x="289560" y="92710"/>
                      <a:pt x="289560" y="99060"/>
                    </a:cubicBezTo>
                    <a:cubicBezTo>
                      <a:pt x="288290" y="107950"/>
                      <a:pt x="278130" y="119380"/>
                      <a:pt x="264160" y="125730"/>
                    </a:cubicBezTo>
                    <a:cubicBezTo>
                      <a:pt x="234950" y="138430"/>
                      <a:pt x="129540" y="137160"/>
                      <a:pt x="102870" y="125730"/>
                    </a:cubicBezTo>
                    <a:cubicBezTo>
                      <a:pt x="91440" y="120650"/>
                      <a:pt x="83820" y="111760"/>
                      <a:pt x="83820" y="104140"/>
                    </a:cubicBezTo>
                    <a:cubicBezTo>
                      <a:pt x="82550" y="95250"/>
                      <a:pt x="91440" y="82550"/>
                      <a:pt x="102870" y="76200"/>
                    </a:cubicBezTo>
                    <a:cubicBezTo>
                      <a:pt x="127000" y="63500"/>
                      <a:pt x="217170" y="67310"/>
                      <a:pt x="243840" y="74930"/>
                    </a:cubicBezTo>
                    <a:cubicBezTo>
                      <a:pt x="255270" y="78740"/>
                      <a:pt x="265430" y="83820"/>
                      <a:pt x="266700" y="91440"/>
                    </a:cubicBezTo>
                    <a:cubicBezTo>
                      <a:pt x="269240" y="100330"/>
                      <a:pt x="261620" y="116840"/>
                      <a:pt x="250190" y="125730"/>
                    </a:cubicBezTo>
                    <a:cubicBezTo>
                      <a:pt x="228600" y="139700"/>
                      <a:pt x="151130" y="146050"/>
                      <a:pt x="127000" y="137160"/>
                    </a:cubicBezTo>
                    <a:cubicBezTo>
                      <a:pt x="115570" y="132080"/>
                      <a:pt x="105410" y="123190"/>
                      <a:pt x="104140" y="113030"/>
                    </a:cubicBezTo>
                    <a:cubicBezTo>
                      <a:pt x="102870" y="99060"/>
                      <a:pt x="134620" y="76200"/>
                      <a:pt x="132080" y="63500"/>
                    </a:cubicBezTo>
                    <a:cubicBezTo>
                      <a:pt x="128270" y="54610"/>
                      <a:pt x="100330" y="53340"/>
                      <a:pt x="99060" y="44450"/>
                    </a:cubicBezTo>
                    <a:cubicBezTo>
                      <a:pt x="96520" y="36830"/>
                      <a:pt x="104140" y="22860"/>
                      <a:pt x="115570" y="15240"/>
                    </a:cubicBezTo>
                    <a:cubicBezTo>
                      <a:pt x="142240" y="0"/>
                      <a:pt x="243840" y="3810"/>
                      <a:pt x="288290" y="10160"/>
                    </a:cubicBezTo>
                    <a:cubicBezTo>
                      <a:pt x="317500" y="13970"/>
                      <a:pt x="347980" y="20320"/>
                      <a:pt x="359410" y="33020"/>
                    </a:cubicBezTo>
                    <a:cubicBezTo>
                      <a:pt x="365760" y="40640"/>
                      <a:pt x="368300" y="53340"/>
                      <a:pt x="365760" y="60960"/>
                    </a:cubicBezTo>
                    <a:cubicBezTo>
                      <a:pt x="364490" y="67310"/>
                      <a:pt x="358140" y="73660"/>
                      <a:pt x="347980" y="76200"/>
                    </a:cubicBezTo>
                    <a:cubicBezTo>
                      <a:pt x="325120" y="83820"/>
                      <a:pt x="241300" y="44450"/>
                      <a:pt x="208280" y="53340"/>
                    </a:cubicBezTo>
                    <a:cubicBezTo>
                      <a:pt x="187960" y="58420"/>
                      <a:pt x="185420" y="81280"/>
                      <a:pt x="165100" y="88900"/>
                    </a:cubicBezTo>
                    <a:cubicBezTo>
                      <a:pt x="132080" y="100330"/>
                      <a:pt x="44450" y="101600"/>
                      <a:pt x="19050" y="87630"/>
                    </a:cubicBezTo>
                    <a:cubicBezTo>
                      <a:pt x="7620" y="81280"/>
                      <a:pt x="0" y="68580"/>
                      <a:pt x="0" y="59690"/>
                    </a:cubicBezTo>
                    <a:cubicBezTo>
                      <a:pt x="1270" y="52070"/>
                      <a:pt x="25400" y="38100"/>
                      <a:pt x="25400" y="38100"/>
                    </a:cubicBezTo>
                  </a:path>
                </a:pathLst>
              </a:custGeom>
              <a:solidFill>
                <a:srgbClr val="FFFFFF"/>
              </a:solidFill>
              <a:ln cap="sq">
                <a:noFill/>
                <a:prstDash val="solid"/>
                <a:miter/>
              </a:ln>
            </p:spPr>
          </p:sp>
        </p:grpSp>
        <p:grpSp>
          <p:nvGrpSpPr>
            <p:cNvPr name="Group 62" id="62"/>
            <p:cNvGrpSpPr/>
            <p:nvPr/>
          </p:nvGrpSpPr>
          <p:grpSpPr>
            <a:xfrm rot="0">
              <a:off x="2795132" y="3548210"/>
              <a:ext cx="299720" cy="168910"/>
              <a:chOff x="0" y="0"/>
              <a:chExt cx="299720" cy="168910"/>
            </a:xfrm>
          </p:grpSpPr>
          <p:sp>
            <p:nvSpPr>
              <p:cNvPr name="Freeform 63" id="63"/>
              <p:cNvSpPr/>
              <p:nvPr/>
            </p:nvSpPr>
            <p:spPr>
              <a:xfrm flipH="false" flipV="false" rot="0">
                <a:off x="49530" y="49530"/>
                <a:ext cx="200660" cy="80010"/>
              </a:xfrm>
              <a:custGeom>
                <a:avLst/>
                <a:gdLst/>
                <a:ahLst/>
                <a:cxnLst/>
                <a:rect r="r" b="b" t="t" l="l"/>
                <a:pathLst>
                  <a:path h="80010" w="200660">
                    <a:moveTo>
                      <a:pt x="66040" y="1270"/>
                    </a:moveTo>
                    <a:cubicBezTo>
                      <a:pt x="154940" y="17780"/>
                      <a:pt x="160020" y="38100"/>
                      <a:pt x="154940" y="46990"/>
                    </a:cubicBezTo>
                    <a:cubicBezTo>
                      <a:pt x="148590" y="58420"/>
                      <a:pt x="119380" y="62230"/>
                      <a:pt x="99060" y="66040"/>
                    </a:cubicBezTo>
                    <a:cubicBezTo>
                      <a:pt x="74930" y="69850"/>
                      <a:pt x="36830" y="76200"/>
                      <a:pt x="20320" y="68580"/>
                    </a:cubicBezTo>
                    <a:cubicBezTo>
                      <a:pt x="10160" y="63500"/>
                      <a:pt x="0" y="49530"/>
                      <a:pt x="1270" y="40640"/>
                    </a:cubicBezTo>
                    <a:cubicBezTo>
                      <a:pt x="2540" y="31750"/>
                      <a:pt x="12700" y="24130"/>
                      <a:pt x="26670" y="17780"/>
                    </a:cubicBezTo>
                    <a:cubicBezTo>
                      <a:pt x="54610" y="6350"/>
                      <a:pt x="154940" y="1270"/>
                      <a:pt x="179070" y="10160"/>
                    </a:cubicBezTo>
                    <a:cubicBezTo>
                      <a:pt x="189230" y="13970"/>
                      <a:pt x="194310" y="19050"/>
                      <a:pt x="196850" y="26670"/>
                    </a:cubicBezTo>
                    <a:cubicBezTo>
                      <a:pt x="199390" y="33020"/>
                      <a:pt x="200660" y="44450"/>
                      <a:pt x="194310" y="49530"/>
                    </a:cubicBezTo>
                    <a:cubicBezTo>
                      <a:pt x="184150" y="59690"/>
                      <a:pt x="125730" y="63500"/>
                      <a:pt x="111760" y="55880"/>
                    </a:cubicBezTo>
                    <a:cubicBezTo>
                      <a:pt x="104140" y="50800"/>
                      <a:pt x="100330" y="40640"/>
                      <a:pt x="101600" y="34290"/>
                    </a:cubicBezTo>
                    <a:cubicBezTo>
                      <a:pt x="102870" y="25400"/>
                      <a:pt x="114300" y="12700"/>
                      <a:pt x="121920" y="10160"/>
                    </a:cubicBezTo>
                    <a:cubicBezTo>
                      <a:pt x="128270" y="7620"/>
                      <a:pt x="139700" y="11430"/>
                      <a:pt x="144780" y="16510"/>
                    </a:cubicBezTo>
                    <a:cubicBezTo>
                      <a:pt x="149860" y="21590"/>
                      <a:pt x="153670" y="31750"/>
                      <a:pt x="152400" y="39370"/>
                    </a:cubicBezTo>
                    <a:cubicBezTo>
                      <a:pt x="151130" y="45720"/>
                      <a:pt x="143510" y="55880"/>
                      <a:pt x="137160" y="58420"/>
                    </a:cubicBezTo>
                    <a:cubicBezTo>
                      <a:pt x="130810" y="60960"/>
                      <a:pt x="119380" y="60960"/>
                      <a:pt x="114300" y="57150"/>
                    </a:cubicBezTo>
                    <a:cubicBezTo>
                      <a:pt x="107950" y="52070"/>
                      <a:pt x="100330" y="36830"/>
                      <a:pt x="102870" y="27940"/>
                    </a:cubicBezTo>
                    <a:cubicBezTo>
                      <a:pt x="104140" y="20320"/>
                      <a:pt x="115570" y="12700"/>
                      <a:pt x="127000" y="10160"/>
                    </a:cubicBezTo>
                    <a:cubicBezTo>
                      <a:pt x="142240" y="5080"/>
                      <a:pt x="179070" y="7620"/>
                      <a:pt x="190500" y="16510"/>
                    </a:cubicBezTo>
                    <a:cubicBezTo>
                      <a:pt x="196850" y="21590"/>
                      <a:pt x="199390" y="31750"/>
                      <a:pt x="198120" y="38100"/>
                    </a:cubicBezTo>
                    <a:cubicBezTo>
                      <a:pt x="198120" y="45720"/>
                      <a:pt x="194310" y="52070"/>
                      <a:pt x="185420" y="57150"/>
                    </a:cubicBezTo>
                    <a:cubicBezTo>
                      <a:pt x="161290" y="71120"/>
                      <a:pt x="46990" y="80010"/>
                      <a:pt x="20320" y="68580"/>
                    </a:cubicBezTo>
                    <a:cubicBezTo>
                      <a:pt x="8890" y="63500"/>
                      <a:pt x="1270" y="54610"/>
                      <a:pt x="1270" y="46990"/>
                    </a:cubicBezTo>
                    <a:cubicBezTo>
                      <a:pt x="1270" y="38100"/>
                      <a:pt x="8890" y="25400"/>
                      <a:pt x="20320" y="19050"/>
                    </a:cubicBezTo>
                    <a:cubicBezTo>
                      <a:pt x="41910" y="6350"/>
                      <a:pt x="118110" y="0"/>
                      <a:pt x="139700" y="7620"/>
                    </a:cubicBezTo>
                    <a:cubicBezTo>
                      <a:pt x="149860" y="10160"/>
                      <a:pt x="154940" y="16510"/>
                      <a:pt x="157480" y="22860"/>
                    </a:cubicBezTo>
                    <a:cubicBezTo>
                      <a:pt x="160020" y="29210"/>
                      <a:pt x="158750" y="40640"/>
                      <a:pt x="154940" y="46990"/>
                    </a:cubicBezTo>
                    <a:cubicBezTo>
                      <a:pt x="151130" y="52070"/>
                      <a:pt x="143510" y="55880"/>
                      <a:pt x="133350" y="57150"/>
                    </a:cubicBezTo>
                    <a:cubicBezTo>
                      <a:pt x="115570" y="60960"/>
                      <a:pt x="64770" y="60960"/>
                      <a:pt x="49530" y="49530"/>
                    </a:cubicBezTo>
                    <a:cubicBezTo>
                      <a:pt x="40640" y="41910"/>
                      <a:pt x="34290" y="25400"/>
                      <a:pt x="36830" y="17780"/>
                    </a:cubicBezTo>
                    <a:cubicBezTo>
                      <a:pt x="39370" y="10160"/>
                      <a:pt x="66040" y="1270"/>
                      <a:pt x="66040" y="1270"/>
                    </a:cubicBezTo>
                  </a:path>
                </a:pathLst>
              </a:custGeom>
              <a:solidFill>
                <a:srgbClr val="FFFFFF"/>
              </a:solidFill>
              <a:ln cap="sq">
                <a:noFill/>
                <a:prstDash val="solid"/>
                <a:miter/>
              </a:ln>
            </p:spPr>
          </p:sp>
        </p:grpSp>
        <p:grpSp>
          <p:nvGrpSpPr>
            <p:cNvPr name="Group 64" id="64"/>
            <p:cNvGrpSpPr/>
            <p:nvPr/>
          </p:nvGrpSpPr>
          <p:grpSpPr>
            <a:xfrm rot="0">
              <a:off x="2781162" y="3564720"/>
              <a:ext cx="295910" cy="165100"/>
              <a:chOff x="0" y="0"/>
              <a:chExt cx="295910" cy="165100"/>
            </a:xfrm>
          </p:grpSpPr>
          <p:sp>
            <p:nvSpPr>
              <p:cNvPr name="Freeform 65" id="65"/>
              <p:cNvSpPr/>
              <p:nvPr/>
            </p:nvSpPr>
            <p:spPr>
              <a:xfrm flipH="false" flipV="false" rot="0">
                <a:off x="49530" y="50800"/>
                <a:ext cx="195580" cy="73660"/>
              </a:xfrm>
              <a:custGeom>
                <a:avLst/>
                <a:gdLst/>
                <a:ahLst/>
                <a:cxnLst/>
                <a:rect r="r" b="b" t="t" l="l"/>
                <a:pathLst>
                  <a:path h="73660" w="195580">
                    <a:moveTo>
                      <a:pt x="26670" y="11430"/>
                    </a:moveTo>
                    <a:cubicBezTo>
                      <a:pt x="182880" y="6350"/>
                      <a:pt x="194310" y="19050"/>
                      <a:pt x="195580" y="26670"/>
                    </a:cubicBezTo>
                    <a:cubicBezTo>
                      <a:pt x="195580" y="34290"/>
                      <a:pt x="189230" y="44450"/>
                      <a:pt x="182880" y="46990"/>
                    </a:cubicBezTo>
                    <a:cubicBezTo>
                      <a:pt x="175260" y="50800"/>
                      <a:pt x="158750" y="49530"/>
                      <a:pt x="152400" y="44450"/>
                    </a:cubicBezTo>
                    <a:cubicBezTo>
                      <a:pt x="146050" y="39370"/>
                      <a:pt x="143510" y="21590"/>
                      <a:pt x="147320" y="13970"/>
                    </a:cubicBezTo>
                    <a:cubicBezTo>
                      <a:pt x="149860" y="7620"/>
                      <a:pt x="160020" y="1270"/>
                      <a:pt x="166370" y="1270"/>
                    </a:cubicBezTo>
                    <a:cubicBezTo>
                      <a:pt x="175260" y="0"/>
                      <a:pt x="190500" y="8890"/>
                      <a:pt x="193040" y="16510"/>
                    </a:cubicBezTo>
                    <a:cubicBezTo>
                      <a:pt x="195580" y="24130"/>
                      <a:pt x="189230" y="41910"/>
                      <a:pt x="177800" y="49530"/>
                    </a:cubicBezTo>
                    <a:cubicBezTo>
                      <a:pt x="154940" y="66040"/>
                      <a:pt x="54610" y="73660"/>
                      <a:pt x="26670" y="62230"/>
                    </a:cubicBezTo>
                    <a:cubicBezTo>
                      <a:pt x="12700" y="57150"/>
                      <a:pt x="0" y="43180"/>
                      <a:pt x="1270" y="34290"/>
                    </a:cubicBezTo>
                    <a:cubicBezTo>
                      <a:pt x="1270" y="26670"/>
                      <a:pt x="26670" y="11430"/>
                      <a:pt x="26670" y="11430"/>
                    </a:cubicBezTo>
                  </a:path>
                </a:pathLst>
              </a:custGeom>
              <a:solidFill>
                <a:srgbClr val="FFFFFF"/>
              </a:solidFill>
              <a:ln cap="sq">
                <a:noFill/>
                <a:prstDash val="solid"/>
                <a:miter/>
              </a:ln>
            </p:spPr>
          </p:sp>
        </p:grpSp>
        <p:grpSp>
          <p:nvGrpSpPr>
            <p:cNvPr name="Group 66" id="66"/>
            <p:cNvGrpSpPr/>
            <p:nvPr/>
          </p:nvGrpSpPr>
          <p:grpSpPr>
            <a:xfrm rot="0">
              <a:off x="2798942" y="3571070"/>
              <a:ext cx="148590" cy="144780"/>
              <a:chOff x="0" y="0"/>
              <a:chExt cx="148590" cy="144780"/>
            </a:xfrm>
          </p:grpSpPr>
          <p:sp>
            <p:nvSpPr>
              <p:cNvPr name="Freeform 67" id="67"/>
              <p:cNvSpPr/>
              <p:nvPr/>
            </p:nvSpPr>
            <p:spPr>
              <a:xfrm flipH="false" flipV="false" rot="0">
                <a:off x="45720" y="45720"/>
                <a:ext cx="50800" cy="50800"/>
              </a:xfrm>
              <a:custGeom>
                <a:avLst/>
                <a:gdLst/>
                <a:ahLst/>
                <a:cxnLst/>
                <a:rect r="r" b="b" t="t" l="l"/>
                <a:pathLst>
                  <a:path h="50800" w="50800">
                    <a:moveTo>
                      <a:pt x="50800" y="16510"/>
                    </a:moveTo>
                    <a:cubicBezTo>
                      <a:pt x="29210" y="50800"/>
                      <a:pt x="8890" y="44450"/>
                      <a:pt x="5080" y="38100"/>
                    </a:cubicBezTo>
                    <a:cubicBezTo>
                      <a:pt x="0" y="30480"/>
                      <a:pt x="3810" y="10160"/>
                      <a:pt x="11430" y="5080"/>
                    </a:cubicBezTo>
                    <a:cubicBezTo>
                      <a:pt x="17780" y="0"/>
                      <a:pt x="44450" y="6350"/>
                      <a:pt x="44450" y="6350"/>
                    </a:cubicBezTo>
                  </a:path>
                </a:pathLst>
              </a:custGeom>
              <a:solidFill>
                <a:srgbClr val="FFFFFF"/>
              </a:solidFill>
              <a:ln cap="sq">
                <a:noFill/>
                <a:prstDash val="solid"/>
                <a:miter/>
              </a:ln>
            </p:spPr>
          </p:sp>
        </p:grpSp>
        <p:grpSp>
          <p:nvGrpSpPr>
            <p:cNvPr name="Group 68" id="68"/>
            <p:cNvGrpSpPr/>
            <p:nvPr/>
          </p:nvGrpSpPr>
          <p:grpSpPr>
            <a:xfrm rot="0">
              <a:off x="2815452" y="3576150"/>
              <a:ext cx="148590" cy="144780"/>
              <a:chOff x="0" y="0"/>
              <a:chExt cx="148590" cy="144780"/>
            </a:xfrm>
          </p:grpSpPr>
          <p:sp>
            <p:nvSpPr>
              <p:cNvPr name="Freeform 69" id="69"/>
              <p:cNvSpPr/>
              <p:nvPr/>
            </p:nvSpPr>
            <p:spPr>
              <a:xfrm flipH="false" flipV="false" rot="0">
                <a:off x="46990" y="45720"/>
                <a:ext cx="50800" cy="52070"/>
              </a:xfrm>
              <a:custGeom>
                <a:avLst/>
                <a:gdLst/>
                <a:ahLst/>
                <a:cxnLst/>
                <a:rect r="r" b="b" t="t" l="l"/>
                <a:pathLst>
                  <a:path h="52070" w="50800">
                    <a:moveTo>
                      <a:pt x="50800" y="17780"/>
                    </a:moveTo>
                    <a:cubicBezTo>
                      <a:pt x="29210" y="52070"/>
                      <a:pt x="8890" y="45720"/>
                      <a:pt x="3810" y="38100"/>
                    </a:cubicBezTo>
                    <a:cubicBezTo>
                      <a:pt x="0" y="31750"/>
                      <a:pt x="3810" y="10160"/>
                      <a:pt x="10160" y="5080"/>
                    </a:cubicBezTo>
                    <a:cubicBezTo>
                      <a:pt x="16510" y="0"/>
                      <a:pt x="44450" y="7620"/>
                      <a:pt x="44450" y="7620"/>
                    </a:cubicBezTo>
                  </a:path>
                </a:pathLst>
              </a:custGeom>
              <a:solidFill>
                <a:srgbClr val="FFFFFF"/>
              </a:solidFill>
              <a:ln cap="sq">
                <a:noFill/>
                <a:prstDash val="solid"/>
                <a:miter/>
              </a:ln>
            </p:spPr>
          </p:sp>
        </p:grpSp>
        <p:grpSp>
          <p:nvGrpSpPr>
            <p:cNvPr name="Group 70" id="70"/>
            <p:cNvGrpSpPr/>
            <p:nvPr/>
          </p:nvGrpSpPr>
          <p:grpSpPr>
            <a:xfrm rot="0">
              <a:off x="2755762" y="3564720"/>
              <a:ext cx="313690" cy="158750"/>
              <a:chOff x="0" y="0"/>
              <a:chExt cx="313690" cy="158750"/>
            </a:xfrm>
          </p:grpSpPr>
          <p:sp>
            <p:nvSpPr>
              <p:cNvPr name="Freeform 71" id="71"/>
              <p:cNvSpPr/>
              <p:nvPr/>
            </p:nvSpPr>
            <p:spPr>
              <a:xfrm flipH="false" flipV="false" rot="0">
                <a:off x="49530" y="40640"/>
                <a:ext cx="213360" cy="80010"/>
              </a:xfrm>
              <a:custGeom>
                <a:avLst/>
                <a:gdLst/>
                <a:ahLst/>
                <a:cxnLst/>
                <a:rect r="r" b="b" t="t" l="l"/>
                <a:pathLst>
                  <a:path h="80010" w="213360">
                    <a:moveTo>
                      <a:pt x="25400" y="16510"/>
                    </a:moveTo>
                    <a:cubicBezTo>
                      <a:pt x="212090" y="22860"/>
                      <a:pt x="213360" y="31750"/>
                      <a:pt x="212090" y="39370"/>
                    </a:cubicBezTo>
                    <a:cubicBezTo>
                      <a:pt x="210820" y="46990"/>
                      <a:pt x="204470" y="55880"/>
                      <a:pt x="193040" y="60960"/>
                    </a:cubicBezTo>
                    <a:cubicBezTo>
                      <a:pt x="172720" y="69850"/>
                      <a:pt x="104140" y="69850"/>
                      <a:pt x="80010" y="60960"/>
                    </a:cubicBezTo>
                    <a:cubicBezTo>
                      <a:pt x="68580" y="57150"/>
                      <a:pt x="57150" y="50800"/>
                      <a:pt x="55880" y="43180"/>
                    </a:cubicBezTo>
                    <a:cubicBezTo>
                      <a:pt x="54610" y="34290"/>
                      <a:pt x="67310" y="13970"/>
                      <a:pt x="74930" y="11430"/>
                    </a:cubicBezTo>
                    <a:cubicBezTo>
                      <a:pt x="81280" y="8890"/>
                      <a:pt x="92710" y="12700"/>
                      <a:pt x="97790" y="17780"/>
                    </a:cubicBezTo>
                    <a:cubicBezTo>
                      <a:pt x="102870" y="22860"/>
                      <a:pt x="107950" y="33020"/>
                      <a:pt x="105410" y="40640"/>
                    </a:cubicBezTo>
                    <a:cubicBezTo>
                      <a:pt x="102870" y="48260"/>
                      <a:pt x="83820" y="62230"/>
                      <a:pt x="74930" y="60960"/>
                    </a:cubicBezTo>
                    <a:cubicBezTo>
                      <a:pt x="67310" y="59690"/>
                      <a:pt x="54610" y="45720"/>
                      <a:pt x="54610" y="38100"/>
                    </a:cubicBezTo>
                    <a:cubicBezTo>
                      <a:pt x="54610" y="29210"/>
                      <a:pt x="67310" y="16510"/>
                      <a:pt x="80010" y="10160"/>
                    </a:cubicBezTo>
                    <a:cubicBezTo>
                      <a:pt x="102870" y="1270"/>
                      <a:pt x="172720" y="0"/>
                      <a:pt x="193040" y="11430"/>
                    </a:cubicBezTo>
                    <a:cubicBezTo>
                      <a:pt x="204470" y="17780"/>
                      <a:pt x="213360" y="30480"/>
                      <a:pt x="212090" y="39370"/>
                    </a:cubicBezTo>
                    <a:cubicBezTo>
                      <a:pt x="212090" y="46990"/>
                      <a:pt x="204470" y="55880"/>
                      <a:pt x="193040" y="60960"/>
                    </a:cubicBezTo>
                    <a:cubicBezTo>
                      <a:pt x="166370" y="73660"/>
                      <a:pt x="55880" y="80010"/>
                      <a:pt x="25400" y="67310"/>
                    </a:cubicBezTo>
                    <a:cubicBezTo>
                      <a:pt x="11430" y="60960"/>
                      <a:pt x="0" y="46990"/>
                      <a:pt x="1270" y="39370"/>
                    </a:cubicBezTo>
                    <a:cubicBezTo>
                      <a:pt x="1270" y="30480"/>
                      <a:pt x="25400" y="16510"/>
                      <a:pt x="25400" y="16510"/>
                    </a:cubicBezTo>
                  </a:path>
                </a:pathLst>
              </a:custGeom>
              <a:solidFill>
                <a:srgbClr val="FFFFFF"/>
              </a:solidFill>
              <a:ln cap="sq">
                <a:noFill/>
                <a:prstDash val="solid"/>
                <a:miter/>
              </a:ln>
            </p:spPr>
          </p:sp>
        </p:grpSp>
        <p:grpSp>
          <p:nvGrpSpPr>
            <p:cNvPr name="Group 72" id="72"/>
            <p:cNvGrpSpPr/>
            <p:nvPr/>
          </p:nvGrpSpPr>
          <p:grpSpPr>
            <a:xfrm rot="0">
              <a:off x="2812912" y="3571070"/>
              <a:ext cx="148590" cy="144780"/>
              <a:chOff x="0" y="0"/>
              <a:chExt cx="148590" cy="144780"/>
            </a:xfrm>
          </p:grpSpPr>
          <p:sp>
            <p:nvSpPr>
              <p:cNvPr name="Freeform 73" id="73"/>
              <p:cNvSpPr/>
              <p:nvPr/>
            </p:nvSpPr>
            <p:spPr>
              <a:xfrm flipH="false" flipV="false" rot="0">
                <a:off x="46990" y="45720"/>
                <a:ext cx="49530" cy="50800"/>
              </a:xfrm>
              <a:custGeom>
                <a:avLst/>
                <a:gdLst/>
                <a:ahLst/>
                <a:cxnLst/>
                <a:rect r="r" b="b" t="t" l="l"/>
                <a:pathLst>
                  <a:path h="50800" w="49530">
                    <a:moveTo>
                      <a:pt x="49530" y="16510"/>
                    </a:moveTo>
                    <a:cubicBezTo>
                      <a:pt x="27940" y="50800"/>
                      <a:pt x="8890" y="44450"/>
                      <a:pt x="3810" y="38100"/>
                    </a:cubicBezTo>
                    <a:cubicBezTo>
                      <a:pt x="0" y="30480"/>
                      <a:pt x="3810" y="10160"/>
                      <a:pt x="10160" y="5080"/>
                    </a:cubicBezTo>
                    <a:cubicBezTo>
                      <a:pt x="16510" y="0"/>
                      <a:pt x="43180" y="6350"/>
                      <a:pt x="43180" y="6350"/>
                    </a:cubicBezTo>
                  </a:path>
                </a:pathLst>
              </a:custGeom>
              <a:solidFill>
                <a:srgbClr val="FFFFFF"/>
              </a:solidFill>
              <a:ln cap="sq">
                <a:noFill/>
                <a:prstDash val="solid"/>
                <a:miter/>
              </a:ln>
            </p:spPr>
          </p:sp>
        </p:grpSp>
        <p:grpSp>
          <p:nvGrpSpPr>
            <p:cNvPr name="Group 74" id="74"/>
            <p:cNvGrpSpPr/>
            <p:nvPr/>
          </p:nvGrpSpPr>
          <p:grpSpPr>
            <a:xfrm rot="0">
              <a:off x="2812912" y="3571070"/>
              <a:ext cx="148590" cy="144780"/>
              <a:chOff x="0" y="0"/>
              <a:chExt cx="148590" cy="144780"/>
            </a:xfrm>
          </p:grpSpPr>
          <p:sp>
            <p:nvSpPr>
              <p:cNvPr name="Freeform 75" id="75"/>
              <p:cNvSpPr/>
              <p:nvPr/>
            </p:nvSpPr>
            <p:spPr>
              <a:xfrm flipH="false" flipV="false" rot="0">
                <a:off x="46990" y="45720"/>
                <a:ext cx="49530" cy="50800"/>
              </a:xfrm>
              <a:custGeom>
                <a:avLst/>
                <a:gdLst/>
                <a:ahLst/>
                <a:cxnLst/>
                <a:rect r="r" b="b" t="t" l="l"/>
                <a:pathLst>
                  <a:path h="50800" w="49530">
                    <a:moveTo>
                      <a:pt x="49530" y="16510"/>
                    </a:moveTo>
                    <a:cubicBezTo>
                      <a:pt x="27940" y="50800"/>
                      <a:pt x="8890" y="44450"/>
                      <a:pt x="3810" y="38100"/>
                    </a:cubicBezTo>
                    <a:cubicBezTo>
                      <a:pt x="0" y="30480"/>
                      <a:pt x="3810" y="10160"/>
                      <a:pt x="10160" y="5080"/>
                    </a:cubicBezTo>
                    <a:cubicBezTo>
                      <a:pt x="16510" y="0"/>
                      <a:pt x="43180" y="6350"/>
                      <a:pt x="43180" y="6350"/>
                    </a:cubicBezTo>
                  </a:path>
                </a:pathLst>
              </a:custGeom>
              <a:solidFill>
                <a:srgbClr val="FFFFFF"/>
              </a:solidFill>
              <a:ln cap="sq">
                <a:noFill/>
                <a:prstDash val="solid"/>
                <a:miter/>
              </a:ln>
            </p:spPr>
          </p:sp>
        </p:grpSp>
        <p:grpSp>
          <p:nvGrpSpPr>
            <p:cNvPr name="Group 76" id="76"/>
            <p:cNvGrpSpPr/>
            <p:nvPr/>
          </p:nvGrpSpPr>
          <p:grpSpPr>
            <a:xfrm rot="0">
              <a:off x="2812912" y="3571070"/>
              <a:ext cx="148590" cy="144780"/>
              <a:chOff x="0" y="0"/>
              <a:chExt cx="148590" cy="144780"/>
            </a:xfrm>
          </p:grpSpPr>
          <p:sp>
            <p:nvSpPr>
              <p:cNvPr name="Freeform 77" id="77"/>
              <p:cNvSpPr/>
              <p:nvPr/>
            </p:nvSpPr>
            <p:spPr>
              <a:xfrm flipH="false" flipV="false" rot="0">
                <a:off x="46990" y="45720"/>
                <a:ext cx="49530" cy="50800"/>
              </a:xfrm>
              <a:custGeom>
                <a:avLst/>
                <a:gdLst/>
                <a:ahLst/>
                <a:cxnLst/>
                <a:rect r="r" b="b" t="t" l="l"/>
                <a:pathLst>
                  <a:path h="50800" w="49530">
                    <a:moveTo>
                      <a:pt x="49530" y="16510"/>
                    </a:moveTo>
                    <a:cubicBezTo>
                      <a:pt x="27940" y="50800"/>
                      <a:pt x="8890" y="44450"/>
                      <a:pt x="3810" y="38100"/>
                    </a:cubicBezTo>
                    <a:cubicBezTo>
                      <a:pt x="0" y="30480"/>
                      <a:pt x="3810" y="10160"/>
                      <a:pt x="10160" y="5080"/>
                    </a:cubicBezTo>
                    <a:cubicBezTo>
                      <a:pt x="16510" y="0"/>
                      <a:pt x="43180" y="6350"/>
                      <a:pt x="43180" y="6350"/>
                    </a:cubicBezTo>
                  </a:path>
                </a:pathLst>
              </a:custGeom>
              <a:solidFill>
                <a:srgbClr val="FFFFFF"/>
              </a:solidFill>
              <a:ln cap="sq">
                <a:noFill/>
                <a:prstDash val="solid"/>
                <a:miter/>
              </a:ln>
            </p:spPr>
          </p:sp>
        </p:grpSp>
        <p:grpSp>
          <p:nvGrpSpPr>
            <p:cNvPr name="Group 78" id="78"/>
            <p:cNvGrpSpPr/>
            <p:nvPr/>
          </p:nvGrpSpPr>
          <p:grpSpPr>
            <a:xfrm rot="0">
              <a:off x="2787512" y="3573610"/>
              <a:ext cx="148590" cy="144780"/>
              <a:chOff x="0" y="0"/>
              <a:chExt cx="148590" cy="144780"/>
            </a:xfrm>
          </p:grpSpPr>
          <p:sp>
            <p:nvSpPr>
              <p:cNvPr name="Freeform 79" id="79"/>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048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80" id="80"/>
            <p:cNvGrpSpPr/>
            <p:nvPr/>
          </p:nvGrpSpPr>
          <p:grpSpPr>
            <a:xfrm rot="0">
              <a:off x="2804022" y="3578690"/>
              <a:ext cx="148590" cy="144780"/>
              <a:chOff x="0" y="0"/>
              <a:chExt cx="148590" cy="144780"/>
            </a:xfrm>
          </p:grpSpPr>
          <p:sp>
            <p:nvSpPr>
              <p:cNvPr name="Freeform 81" id="81"/>
              <p:cNvSpPr/>
              <p:nvPr/>
            </p:nvSpPr>
            <p:spPr>
              <a:xfrm flipH="false" flipV="false" rot="0">
                <a:off x="46990" y="45720"/>
                <a:ext cx="50800" cy="52070"/>
              </a:xfrm>
              <a:custGeom>
                <a:avLst/>
                <a:gdLst/>
                <a:ahLst/>
                <a:cxnLst/>
                <a:rect r="r" b="b" t="t" l="l"/>
                <a:pathLst>
                  <a:path h="52070" w="50800">
                    <a:moveTo>
                      <a:pt x="50800" y="17780"/>
                    </a:moveTo>
                    <a:cubicBezTo>
                      <a:pt x="29210" y="52070"/>
                      <a:pt x="8890" y="45720"/>
                      <a:pt x="3810" y="39370"/>
                    </a:cubicBezTo>
                    <a:cubicBezTo>
                      <a:pt x="0" y="31750"/>
                      <a:pt x="3810" y="11430"/>
                      <a:pt x="10160" y="5080"/>
                    </a:cubicBezTo>
                    <a:cubicBezTo>
                      <a:pt x="16510" y="0"/>
                      <a:pt x="44450" y="7620"/>
                      <a:pt x="44450" y="7620"/>
                    </a:cubicBezTo>
                  </a:path>
                </a:pathLst>
              </a:custGeom>
              <a:solidFill>
                <a:srgbClr val="FFFFFF"/>
              </a:solidFill>
              <a:ln cap="sq">
                <a:noFill/>
                <a:prstDash val="solid"/>
                <a:miter/>
              </a:ln>
            </p:spPr>
          </p:sp>
        </p:grpSp>
        <p:grpSp>
          <p:nvGrpSpPr>
            <p:cNvPr name="Group 82" id="82"/>
            <p:cNvGrpSpPr/>
            <p:nvPr/>
          </p:nvGrpSpPr>
          <p:grpSpPr>
            <a:xfrm rot="0">
              <a:off x="2801482" y="3578690"/>
              <a:ext cx="148590" cy="144780"/>
              <a:chOff x="0" y="0"/>
              <a:chExt cx="148590" cy="144780"/>
            </a:xfrm>
          </p:grpSpPr>
          <p:sp>
            <p:nvSpPr>
              <p:cNvPr name="Freeform 83" id="83"/>
              <p:cNvSpPr/>
              <p:nvPr/>
            </p:nvSpPr>
            <p:spPr>
              <a:xfrm flipH="false" flipV="false" rot="0">
                <a:off x="46990" y="45720"/>
                <a:ext cx="49530" cy="52070"/>
              </a:xfrm>
              <a:custGeom>
                <a:avLst/>
                <a:gdLst/>
                <a:ahLst/>
                <a:cxnLst/>
                <a:rect r="r" b="b" t="t" l="l"/>
                <a:pathLst>
                  <a:path h="52070" w="49530">
                    <a:moveTo>
                      <a:pt x="49530" y="17780"/>
                    </a:moveTo>
                    <a:cubicBezTo>
                      <a:pt x="27940" y="52070"/>
                      <a:pt x="8890" y="45720"/>
                      <a:pt x="3810" y="39370"/>
                    </a:cubicBezTo>
                    <a:cubicBezTo>
                      <a:pt x="0" y="31750"/>
                      <a:pt x="3810" y="11430"/>
                      <a:pt x="10160" y="5080"/>
                    </a:cubicBezTo>
                    <a:cubicBezTo>
                      <a:pt x="16510" y="0"/>
                      <a:pt x="43180" y="7620"/>
                      <a:pt x="43180" y="7620"/>
                    </a:cubicBezTo>
                  </a:path>
                </a:pathLst>
              </a:custGeom>
              <a:solidFill>
                <a:srgbClr val="FFFFFF"/>
              </a:solidFill>
              <a:ln cap="sq">
                <a:noFill/>
                <a:prstDash val="solid"/>
                <a:miter/>
              </a:ln>
            </p:spPr>
          </p:sp>
        </p:grpSp>
        <p:grpSp>
          <p:nvGrpSpPr>
            <p:cNvPr name="Group 84" id="84"/>
            <p:cNvGrpSpPr/>
            <p:nvPr/>
          </p:nvGrpSpPr>
          <p:grpSpPr>
            <a:xfrm rot="0">
              <a:off x="2819262" y="3582500"/>
              <a:ext cx="148590" cy="144780"/>
              <a:chOff x="0" y="0"/>
              <a:chExt cx="148590" cy="144780"/>
            </a:xfrm>
          </p:grpSpPr>
          <p:sp>
            <p:nvSpPr>
              <p:cNvPr name="Freeform 85" id="85"/>
              <p:cNvSpPr/>
              <p:nvPr/>
            </p:nvSpPr>
            <p:spPr>
              <a:xfrm flipH="false" flipV="false" rot="0">
                <a:off x="45720" y="45720"/>
                <a:ext cx="50800" cy="50800"/>
              </a:xfrm>
              <a:custGeom>
                <a:avLst/>
                <a:gdLst/>
                <a:ahLst/>
                <a:cxnLst/>
                <a:rect r="r" b="b" t="t" l="l"/>
                <a:pathLst>
                  <a:path h="50800" w="50800">
                    <a:moveTo>
                      <a:pt x="50800" y="17780"/>
                    </a:moveTo>
                    <a:cubicBezTo>
                      <a:pt x="29210" y="50800"/>
                      <a:pt x="8890" y="44450"/>
                      <a:pt x="5080" y="38100"/>
                    </a:cubicBezTo>
                    <a:cubicBezTo>
                      <a:pt x="0" y="30480"/>
                      <a:pt x="3810" y="10160"/>
                      <a:pt x="10160" y="5080"/>
                    </a:cubicBezTo>
                    <a:cubicBezTo>
                      <a:pt x="17780" y="0"/>
                      <a:pt x="44450" y="6350"/>
                      <a:pt x="44450" y="6350"/>
                    </a:cubicBezTo>
                  </a:path>
                </a:pathLst>
              </a:custGeom>
              <a:solidFill>
                <a:srgbClr val="FFFFFF"/>
              </a:solidFill>
              <a:ln cap="sq">
                <a:noFill/>
                <a:prstDash val="solid"/>
                <a:miter/>
              </a:ln>
            </p:spPr>
          </p:sp>
        </p:grpSp>
        <p:grpSp>
          <p:nvGrpSpPr>
            <p:cNvPr name="Group 86" id="86"/>
            <p:cNvGrpSpPr/>
            <p:nvPr/>
          </p:nvGrpSpPr>
          <p:grpSpPr>
            <a:xfrm rot="0">
              <a:off x="2801482" y="3585040"/>
              <a:ext cx="148590" cy="144780"/>
              <a:chOff x="0" y="0"/>
              <a:chExt cx="148590" cy="144780"/>
            </a:xfrm>
          </p:grpSpPr>
          <p:sp>
            <p:nvSpPr>
              <p:cNvPr name="Freeform 87" id="87"/>
              <p:cNvSpPr/>
              <p:nvPr/>
            </p:nvSpPr>
            <p:spPr>
              <a:xfrm flipH="false" flipV="false" rot="0">
                <a:off x="46990" y="45720"/>
                <a:ext cx="49530" cy="52070"/>
              </a:xfrm>
              <a:custGeom>
                <a:avLst/>
                <a:gdLst/>
                <a:ahLst/>
                <a:cxnLst/>
                <a:rect r="r" b="b" t="t" l="l"/>
                <a:pathLst>
                  <a:path h="52070" w="49530">
                    <a:moveTo>
                      <a:pt x="49530" y="17780"/>
                    </a:moveTo>
                    <a:cubicBezTo>
                      <a:pt x="27940" y="52070"/>
                      <a:pt x="8890" y="45720"/>
                      <a:pt x="3810" y="38100"/>
                    </a:cubicBezTo>
                    <a:cubicBezTo>
                      <a:pt x="0" y="30480"/>
                      <a:pt x="3810" y="10160"/>
                      <a:pt x="10160" y="5080"/>
                    </a:cubicBezTo>
                    <a:cubicBezTo>
                      <a:pt x="16510" y="0"/>
                      <a:pt x="43180" y="7620"/>
                      <a:pt x="43180" y="7620"/>
                    </a:cubicBezTo>
                  </a:path>
                </a:pathLst>
              </a:custGeom>
              <a:solidFill>
                <a:srgbClr val="FFFFFF"/>
              </a:solidFill>
              <a:ln cap="sq">
                <a:noFill/>
                <a:prstDash val="solid"/>
                <a:miter/>
              </a:ln>
            </p:spPr>
          </p:sp>
        </p:grpSp>
        <p:grpSp>
          <p:nvGrpSpPr>
            <p:cNvPr name="Group 88" id="88"/>
            <p:cNvGrpSpPr/>
            <p:nvPr/>
          </p:nvGrpSpPr>
          <p:grpSpPr>
            <a:xfrm rot="0">
              <a:off x="2819262" y="3591390"/>
              <a:ext cx="148590" cy="144780"/>
              <a:chOff x="0" y="0"/>
              <a:chExt cx="148590" cy="144780"/>
            </a:xfrm>
          </p:grpSpPr>
          <p:sp>
            <p:nvSpPr>
              <p:cNvPr name="Freeform 89" id="89"/>
              <p:cNvSpPr/>
              <p:nvPr/>
            </p:nvSpPr>
            <p:spPr>
              <a:xfrm flipH="false" flipV="false" rot="0">
                <a:off x="45720" y="44450"/>
                <a:ext cx="50800" cy="52070"/>
              </a:xfrm>
              <a:custGeom>
                <a:avLst/>
                <a:gdLst/>
                <a:ahLst/>
                <a:cxnLst/>
                <a:rect r="r" b="b" t="t" l="l"/>
                <a:pathLst>
                  <a:path h="52070" w="50800">
                    <a:moveTo>
                      <a:pt x="50800" y="17780"/>
                    </a:moveTo>
                    <a:cubicBezTo>
                      <a:pt x="29210" y="52070"/>
                      <a:pt x="8890" y="45720"/>
                      <a:pt x="5080" y="39370"/>
                    </a:cubicBezTo>
                    <a:cubicBezTo>
                      <a:pt x="0" y="31750"/>
                      <a:pt x="3810" y="11430"/>
                      <a:pt x="10160" y="6350"/>
                    </a:cubicBezTo>
                    <a:cubicBezTo>
                      <a:pt x="17780" y="0"/>
                      <a:pt x="44450" y="7620"/>
                      <a:pt x="44450" y="7620"/>
                    </a:cubicBezTo>
                  </a:path>
                </a:pathLst>
              </a:custGeom>
              <a:solidFill>
                <a:srgbClr val="FFFFFF"/>
              </a:solidFill>
              <a:ln cap="sq">
                <a:noFill/>
                <a:prstDash val="solid"/>
                <a:miter/>
              </a:ln>
            </p:spPr>
          </p:sp>
        </p:grpSp>
        <p:grpSp>
          <p:nvGrpSpPr>
            <p:cNvPr name="Group 90" id="90"/>
            <p:cNvGrpSpPr/>
            <p:nvPr/>
          </p:nvGrpSpPr>
          <p:grpSpPr>
            <a:xfrm rot="0">
              <a:off x="2798942" y="3591390"/>
              <a:ext cx="148590" cy="144780"/>
              <a:chOff x="0" y="0"/>
              <a:chExt cx="148590" cy="144780"/>
            </a:xfrm>
          </p:grpSpPr>
          <p:sp>
            <p:nvSpPr>
              <p:cNvPr name="Freeform 91" id="91"/>
              <p:cNvSpPr/>
              <p:nvPr/>
            </p:nvSpPr>
            <p:spPr>
              <a:xfrm flipH="false" flipV="false" rot="0">
                <a:off x="45720" y="44450"/>
                <a:ext cx="50800" cy="52070"/>
              </a:xfrm>
              <a:custGeom>
                <a:avLst/>
                <a:gdLst/>
                <a:ahLst/>
                <a:cxnLst/>
                <a:rect r="r" b="b" t="t" l="l"/>
                <a:pathLst>
                  <a:path h="52070" w="50800">
                    <a:moveTo>
                      <a:pt x="50800" y="17780"/>
                    </a:moveTo>
                    <a:cubicBezTo>
                      <a:pt x="29210" y="52070"/>
                      <a:pt x="8890" y="45720"/>
                      <a:pt x="5080" y="39370"/>
                    </a:cubicBezTo>
                    <a:cubicBezTo>
                      <a:pt x="0" y="31750"/>
                      <a:pt x="3810" y="11430"/>
                      <a:pt x="11430" y="6350"/>
                    </a:cubicBezTo>
                    <a:cubicBezTo>
                      <a:pt x="17780" y="0"/>
                      <a:pt x="44450" y="7620"/>
                      <a:pt x="44450" y="7620"/>
                    </a:cubicBezTo>
                  </a:path>
                </a:pathLst>
              </a:custGeom>
              <a:solidFill>
                <a:srgbClr val="FFFFFF"/>
              </a:solidFill>
              <a:ln cap="sq">
                <a:noFill/>
                <a:prstDash val="solid"/>
                <a:miter/>
              </a:ln>
            </p:spPr>
          </p:sp>
        </p:grpSp>
        <p:grpSp>
          <p:nvGrpSpPr>
            <p:cNvPr name="Group 92" id="92"/>
            <p:cNvGrpSpPr/>
            <p:nvPr/>
          </p:nvGrpSpPr>
          <p:grpSpPr>
            <a:xfrm rot="0">
              <a:off x="2812912" y="3587580"/>
              <a:ext cx="148590" cy="144780"/>
              <a:chOff x="0" y="0"/>
              <a:chExt cx="148590" cy="144780"/>
            </a:xfrm>
          </p:grpSpPr>
          <p:sp>
            <p:nvSpPr>
              <p:cNvPr name="Freeform 93" id="93"/>
              <p:cNvSpPr/>
              <p:nvPr/>
            </p:nvSpPr>
            <p:spPr>
              <a:xfrm flipH="false" flipV="false" rot="0">
                <a:off x="46990" y="45720"/>
                <a:ext cx="49530" cy="52070"/>
              </a:xfrm>
              <a:custGeom>
                <a:avLst/>
                <a:gdLst/>
                <a:ahLst/>
                <a:cxnLst/>
                <a:rect r="r" b="b" t="t" l="l"/>
                <a:pathLst>
                  <a:path h="52070" w="49530">
                    <a:moveTo>
                      <a:pt x="49530" y="17780"/>
                    </a:moveTo>
                    <a:cubicBezTo>
                      <a:pt x="27940" y="52070"/>
                      <a:pt x="8890" y="45720"/>
                      <a:pt x="3810" y="38100"/>
                    </a:cubicBezTo>
                    <a:cubicBezTo>
                      <a:pt x="0" y="31750"/>
                      <a:pt x="3810" y="10160"/>
                      <a:pt x="10160" y="5080"/>
                    </a:cubicBezTo>
                    <a:cubicBezTo>
                      <a:pt x="16510" y="0"/>
                      <a:pt x="43180" y="7620"/>
                      <a:pt x="43180" y="7620"/>
                    </a:cubicBezTo>
                  </a:path>
                </a:pathLst>
              </a:custGeom>
              <a:solidFill>
                <a:srgbClr val="FFFFFF"/>
              </a:solidFill>
              <a:ln cap="sq">
                <a:noFill/>
                <a:prstDash val="solid"/>
                <a:miter/>
              </a:ln>
            </p:spPr>
          </p:sp>
        </p:grpSp>
        <p:grpSp>
          <p:nvGrpSpPr>
            <p:cNvPr name="Group 94" id="94"/>
            <p:cNvGrpSpPr/>
            <p:nvPr/>
          </p:nvGrpSpPr>
          <p:grpSpPr>
            <a:xfrm rot="0">
              <a:off x="2810372" y="3591390"/>
              <a:ext cx="148590" cy="144780"/>
              <a:chOff x="0" y="0"/>
              <a:chExt cx="148590" cy="144780"/>
            </a:xfrm>
          </p:grpSpPr>
          <p:sp>
            <p:nvSpPr>
              <p:cNvPr name="Freeform 95" id="95"/>
              <p:cNvSpPr/>
              <p:nvPr/>
            </p:nvSpPr>
            <p:spPr>
              <a:xfrm flipH="false" flipV="false" rot="0">
                <a:off x="45720" y="44450"/>
                <a:ext cx="50800" cy="52070"/>
              </a:xfrm>
              <a:custGeom>
                <a:avLst/>
                <a:gdLst/>
                <a:ahLst/>
                <a:cxnLst/>
                <a:rect r="r" b="b" t="t" l="l"/>
                <a:pathLst>
                  <a:path h="52070" w="50800">
                    <a:moveTo>
                      <a:pt x="50800" y="17780"/>
                    </a:moveTo>
                    <a:cubicBezTo>
                      <a:pt x="29210" y="52070"/>
                      <a:pt x="8890" y="45720"/>
                      <a:pt x="5080" y="39370"/>
                    </a:cubicBezTo>
                    <a:cubicBezTo>
                      <a:pt x="0" y="31750"/>
                      <a:pt x="3810" y="11430"/>
                      <a:pt x="11430" y="6350"/>
                    </a:cubicBezTo>
                    <a:cubicBezTo>
                      <a:pt x="17780" y="0"/>
                      <a:pt x="44450" y="7620"/>
                      <a:pt x="44450" y="7620"/>
                    </a:cubicBezTo>
                  </a:path>
                </a:pathLst>
              </a:custGeom>
              <a:solidFill>
                <a:srgbClr val="FFFFFF"/>
              </a:solidFill>
              <a:ln cap="sq">
                <a:noFill/>
                <a:prstDash val="solid"/>
                <a:miter/>
              </a:ln>
            </p:spPr>
          </p:sp>
        </p:grpSp>
        <p:grpSp>
          <p:nvGrpSpPr>
            <p:cNvPr name="Group 96" id="96"/>
            <p:cNvGrpSpPr/>
            <p:nvPr/>
          </p:nvGrpSpPr>
          <p:grpSpPr>
            <a:xfrm rot="0">
              <a:off x="2821802" y="3593930"/>
              <a:ext cx="148590" cy="144780"/>
              <a:chOff x="0" y="0"/>
              <a:chExt cx="148590" cy="144780"/>
            </a:xfrm>
          </p:grpSpPr>
          <p:sp>
            <p:nvSpPr>
              <p:cNvPr name="Freeform 97" id="97"/>
              <p:cNvSpPr/>
              <p:nvPr/>
            </p:nvSpPr>
            <p:spPr>
              <a:xfrm flipH="false" flipV="false" rot="0">
                <a:off x="46990" y="45720"/>
                <a:ext cx="49530" cy="50800"/>
              </a:xfrm>
              <a:custGeom>
                <a:avLst/>
                <a:gdLst/>
                <a:ahLst/>
                <a:cxnLst/>
                <a:rect r="r" b="b" t="t" l="l"/>
                <a:pathLst>
                  <a:path h="50800" w="49530">
                    <a:moveTo>
                      <a:pt x="49530" y="17780"/>
                    </a:moveTo>
                    <a:cubicBezTo>
                      <a:pt x="27940" y="50800"/>
                      <a:pt x="7620" y="45720"/>
                      <a:pt x="3810" y="38100"/>
                    </a:cubicBezTo>
                    <a:cubicBezTo>
                      <a:pt x="0" y="30480"/>
                      <a:pt x="3810" y="10160"/>
                      <a:pt x="10160" y="5080"/>
                    </a:cubicBezTo>
                    <a:cubicBezTo>
                      <a:pt x="16510" y="0"/>
                      <a:pt x="43180" y="6350"/>
                      <a:pt x="43180" y="6350"/>
                    </a:cubicBezTo>
                  </a:path>
                </a:pathLst>
              </a:custGeom>
              <a:solidFill>
                <a:srgbClr val="FFFFFF"/>
              </a:solidFill>
              <a:ln cap="sq">
                <a:noFill/>
                <a:prstDash val="solid"/>
                <a:miter/>
              </a:ln>
            </p:spPr>
          </p:sp>
        </p:grpSp>
        <p:grpSp>
          <p:nvGrpSpPr>
            <p:cNvPr name="Group 98" id="98"/>
            <p:cNvGrpSpPr/>
            <p:nvPr/>
          </p:nvGrpSpPr>
          <p:grpSpPr>
            <a:xfrm rot="0">
              <a:off x="2821802" y="3593930"/>
              <a:ext cx="148590" cy="144780"/>
              <a:chOff x="0" y="0"/>
              <a:chExt cx="148590" cy="144780"/>
            </a:xfrm>
          </p:grpSpPr>
          <p:sp>
            <p:nvSpPr>
              <p:cNvPr name="Freeform 99" id="99"/>
              <p:cNvSpPr/>
              <p:nvPr/>
            </p:nvSpPr>
            <p:spPr>
              <a:xfrm flipH="false" flipV="false" rot="0">
                <a:off x="46990" y="45720"/>
                <a:ext cx="49530" cy="50800"/>
              </a:xfrm>
              <a:custGeom>
                <a:avLst/>
                <a:gdLst/>
                <a:ahLst/>
                <a:cxnLst/>
                <a:rect r="r" b="b" t="t" l="l"/>
                <a:pathLst>
                  <a:path h="50800" w="49530">
                    <a:moveTo>
                      <a:pt x="49530" y="17780"/>
                    </a:moveTo>
                    <a:cubicBezTo>
                      <a:pt x="27940" y="50800"/>
                      <a:pt x="7620" y="45720"/>
                      <a:pt x="3810" y="38100"/>
                    </a:cubicBezTo>
                    <a:cubicBezTo>
                      <a:pt x="0" y="30480"/>
                      <a:pt x="3810" y="10160"/>
                      <a:pt x="10160" y="5080"/>
                    </a:cubicBezTo>
                    <a:cubicBezTo>
                      <a:pt x="16510" y="0"/>
                      <a:pt x="43180" y="6350"/>
                      <a:pt x="43180" y="6350"/>
                    </a:cubicBezTo>
                  </a:path>
                </a:pathLst>
              </a:custGeom>
              <a:solidFill>
                <a:srgbClr val="FFFFFF"/>
              </a:solidFill>
              <a:ln cap="sq">
                <a:noFill/>
                <a:prstDash val="solid"/>
                <a:miter/>
              </a:ln>
            </p:spPr>
          </p:sp>
        </p:grpSp>
        <p:grpSp>
          <p:nvGrpSpPr>
            <p:cNvPr name="Group 100" id="100"/>
            <p:cNvGrpSpPr/>
            <p:nvPr/>
          </p:nvGrpSpPr>
          <p:grpSpPr>
            <a:xfrm rot="0">
              <a:off x="2819262" y="3599010"/>
              <a:ext cx="148590" cy="144780"/>
              <a:chOff x="0" y="0"/>
              <a:chExt cx="148590" cy="144780"/>
            </a:xfrm>
          </p:grpSpPr>
          <p:sp>
            <p:nvSpPr>
              <p:cNvPr name="Freeform 101" id="101"/>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0160" y="5080"/>
                    </a:cubicBezTo>
                    <a:cubicBezTo>
                      <a:pt x="17780" y="0"/>
                      <a:pt x="44450" y="7620"/>
                      <a:pt x="44450" y="7620"/>
                    </a:cubicBezTo>
                  </a:path>
                </a:pathLst>
              </a:custGeom>
              <a:solidFill>
                <a:srgbClr val="FFFFFF"/>
              </a:solidFill>
              <a:ln cap="sq">
                <a:noFill/>
                <a:prstDash val="solid"/>
                <a:miter/>
              </a:ln>
            </p:spPr>
          </p:sp>
        </p:grpSp>
        <p:grpSp>
          <p:nvGrpSpPr>
            <p:cNvPr name="Group 102" id="102"/>
            <p:cNvGrpSpPr/>
            <p:nvPr/>
          </p:nvGrpSpPr>
          <p:grpSpPr>
            <a:xfrm rot="0">
              <a:off x="2819262" y="3599010"/>
              <a:ext cx="148590" cy="144780"/>
              <a:chOff x="0" y="0"/>
              <a:chExt cx="148590" cy="144780"/>
            </a:xfrm>
          </p:grpSpPr>
          <p:sp>
            <p:nvSpPr>
              <p:cNvPr name="Freeform 103" id="103"/>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0160" y="5080"/>
                    </a:cubicBezTo>
                    <a:cubicBezTo>
                      <a:pt x="17780" y="0"/>
                      <a:pt x="44450" y="7620"/>
                      <a:pt x="44450" y="7620"/>
                    </a:cubicBezTo>
                  </a:path>
                </a:pathLst>
              </a:custGeom>
              <a:solidFill>
                <a:srgbClr val="FFFFFF"/>
              </a:solidFill>
              <a:ln cap="sq">
                <a:noFill/>
                <a:prstDash val="solid"/>
                <a:miter/>
              </a:ln>
            </p:spPr>
          </p:sp>
        </p:grpSp>
        <p:grpSp>
          <p:nvGrpSpPr>
            <p:cNvPr name="Group 104" id="104"/>
            <p:cNvGrpSpPr/>
            <p:nvPr/>
          </p:nvGrpSpPr>
          <p:grpSpPr>
            <a:xfrm rot="0">
              <a:off x="2819262" y="3599010"/>
              <a:ext cx="148590" cy="144780"/>
              <a:chOff x="0" y="0"/>
              <a:chExt cx="148590" cy="144780"/>
            </a:xfrm>
          </p:grpSpPr>
          <p:sp>
            <p:nvSpPr>
              <p:cNvPr name="Freeform 105" id="105"/>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0160" y="5080"/>
                    </a:cubicBezTo>
                    <a:cubicBezTo>
                      <a:pt x="17780" y="0"/>
                      <a:pt x="44450" y="7620"/>
                      <a:pt x="44450" y="7620"/>
                    </a:cubicBezTo>
                  </a:path>
                </a:pathLst>
              </a:custGeom>
              <a:solidFill>
                <a:srgbClr val="FFFFFF"/>
              </a:solidFill>
              <a:ln cap="sq">
                <a:noFill/>
                <a:prstDash val="solid"/>
                <a:miter/>
              </a:ln>
            </p:spPr>
          </p:sp>
        </p:grpSp>
        <p:grpSp>
          <p:nvGrpSpPr>
            <p:cNvPr name="Group 106" id="106"/>
            <p:cNvGrpSpPr/>
            <p:nvPr/>
          </p:nvGrpSpPr>
          <p:grpSpPr>
            <a:xfrm rot="0">
              <a:off x="2819262" y="3599010"/>
              <a:ext cx="148590" cy="144780"/>
              <a:chOff x="0" y="0"/>
              <a:chExt cx="148590" cy="144780"/>
            </a:xfrm>
          </p:grpSpPr>
          <p:sp>
            <p:nvSpPr>
              <p:cNvPr name="Freeform 107" id="107"/>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0160" y="5080"/>
                    </a:cubicBezTo>
                    <a:cubicBezTo>
                      <a:pt x="17780" y="0"/>
                      <a:pt x="44450" y="7620"/>
                      <a:pt x="44450" y="7620"/>
                    </a:cubicBezTo>
                  </a:path>
                </a:pathLst>
              </a:custGeom>
              <a:solidFill>
                <a:srgbClr val="FFFFFF"/>
              </a:solidFill>
              <a:ln cap="sq">
                <a:noFill/>
                <a:prstDash val="solid"/>
                <a:miter/>
              </a:ln>
            </p:spPr>
          </p:sp>
        </p:grpSp>
        <p:grpSp>
          <p:nvGrpSpPr>
            <p:cNvPr name="Group 108" id="108"/>
            <p:cNvGrpSpPr/>
            <p:nvPr/>
          </p:nvGrpSpPr>
          <p:grpSpPr>
            <a:xfrm rot="0">
              <a:off x="2819262" y="3599010"/>
              <a:ext cx="148590" cy="144780"/>
              <a:chOff x="0" y="0"/>
              <a:chExt cx="148590" cy="144780"/>
            </a:xfrm>
          </p:grpSpPr>
          <p:sp>
            <p:nvSpPr>
              <p:cNvPr name="Freeform 109" id="109"/>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0160" y="5080"/>
                    </a:cubicBezTo>
                    <a:cubicBezTo>
                      <a:pt x="17780" y="0"/>
                      <a:pt x="44450" y="7620"/>
                      <a:pt x="44450" y="7620"/>
                    </a:cubicBezTo>
                  </a:path>
                </a:pathLst>
              </a:custGeom>
              <a:solidFill>
                <a:srgbClr val="FFFFFF"/>
              </a:solidFill>
              <a:ln cap="sq">
                <a:noFill/>
                <a:prstDash val="solid"/>
                <a:miter/>
              </a:ln>
            </p:spPr>
          </p:sp>
        </p:grpSp>
        <p:grpSp>
          <p:nvGrpSpPr>
            <p:cNvPr name="Group 110" id="110"/>
            <p:cNvGrpSpPr/>
            <p:nvPr/>
          </p:nvGrpSpPr>
          <p:grpSpPr>
            <a:xfrm rot="0">
              <a:off x="2853552" y="3587580"/>
              <a:ext cx="148590" cy="144780"/>
              <a:chOff x="0" y="0"/>
              <a:chExt cx="148590" cy="144780"/>
            </a:xfrm>
          </p:grpSpPr>
          <p:sp>
            <p:nvSpPr>
              <p:cNvPr name="Freeform 111" id="111"/>
              <p:cNvSpPr/>
              <p:nvPr/>
            </p:nvSpPr>
            <p:spPr>
              <a:xfrm flipH="false" flipV="false" rot="0">
                <a:off x="45720" y="45720"/>
                <a:ext cx="50800" cy="52070"/>
              </a:xfrm>
              <a:custGeom>
                <a:avLst/>
                <a:gdLst/>
                <a:ahLst/>
                <a:cxnLst/>
                <a:rect r="r" b="b" t="t" l="l"/>
                <a:pathLst>
                  <a:path h="52070" w="50800">
                    <a:moveTo>
                      <a:pt x="50800" y="17780"/>
                    </a:moveTo>
                    <a:cubicBezTo>
                      <a:pt x="29210" y="52070"/>
                      <a:pt x="8890" y="45720"/>
                      <a:pt x="5080" y="38100"/>
                    </a:cubicBezTo>
                    <a:cubicBezTo>
                      <a:pt x="0" y="31750"/>
                      <a:pt x="3810" y="10160"/>
                      <a:pt x="11430" y="5080"/>
                    </a:cubicBezTo>
                    <a:cubicBezTo>
                      <a:pt x="17780" y="0"/>
                      <a:pt x="44450" y="7620"/>
                      <a:pt x="44450" y="7620"/>
                    </a:cubicBezTo>
                  </a:path>
                </a:pathLst>
              </a:custGeom>
              <a:solidFill>
                <a:srgbClr val="FFFFFF"/>
              </a:solidFill>
              <a:ln cap="sq">
                <a:noFill/>
                <a:prstDash val="solid"/>
                <a:miter/>
              </a:ln>
            </p:spPr>
          </p:sp>
        </p:grpSp>
        <p:grpSp>
          <p:nvGrpSpPr>
            <p:cNvPr name="Group 112" id="112"/>
            <p:cNvGrpSpPr/>
            <p:nvPr/>
          </p:nvGrpSpPr>
          <p:grpSpPr>
            <a:xfrm rot="0">
              <a:off x="2801482" y="3527890"/>
              <a:ext cx="444500" cy="215900"/>
              <a:chOff x="0" y="0"/>
              <a:chExt cx="444500" cy="215900"/>
            </a:xfrm>
          </p:grpSpPr>
          <p:sp>
            <p:nvSpPr>
              <p:cNvPr name="Freeform 113" id="113"/>
              <p:cNvSpPr/>
              <p:nvPr/>
            </p:nvSpPr>
            <p:spPr>
              <a:xfrm flipH="false" flipV="false" rot="0">
                <a:off x="49530" y="48260"/>
                <a:ext cx="345440" cy="120650"/>
              </a:xfrm>
              <a:custGeom>
                <a:avLst/>
                <a:gdLst/>
                <a:ahLst/>
                <a:cxnLst/>
                <a:rect r="r" b="b" t="t" l="l"/>
                <a:pathLst>
                  <a:path h="120650" w="345440">
                    <a:moveTo>
                      <a:pt x="87630" y="34290"/>
                    </a:moveTo>
                    <a:cubicBezTo>
                      <a:pt x="162560" y="33020"/>
                      <a:pt x="168910" y="40640"/>
                      <a:pt x="170180" y="46990"/>
                    </a:cubicBezTo>
                    <a:cubicBezTo>
                      <a:pt x="172720" y="53340"/>
                      <a:pt x="172720" y="63500"/>
                      <a:pt x="165100" y="69850"/>
                    </a:cubicBezTo>
                    <a:cubicBezTo>
                      <a:pt x="151130" y="86360"/>
                      <a:pt x="49530" y="114300"/>
                      <a:pt x="40640" y="105410"/>
                    </a:cubicBezTo>
                    <a:cubicBezTo>
                      <a:pt x="36830" y="100330"/>
                      <a:pt x="43180" y="83820"/>
                      <a:pt x="49530" y="77470"/>
                    </a:cubicBezTo>
                    <a:cubicBezTo>
                      <a:pt x="55880" y="71120"/>
                      <a:pt x="64770" y="69850"/>
                      <a:pt x="76200" y="66040"/>
                    </a:cubicBezTo>
                    <a:cubicBezTo>
                      <a:pt x="101600" y="58420"/>
                      <a:pt x="152400" y="58420"/>
                      <a:pt x="190500" y="49530"/>
                    </a:cubicBezTo>
                    <a:cubicBezTo>
                      <a:pt x="232410" y="38100"/>
                      <a:pt x="292100" y="0"/>
                      <a:pt x="317500" y="2540"/>
                    </a:cubicBezTo>
                    <a:cubicBezTo>
                      <a:pt x="330200" y="3810"/>
                      <a:pt x="340360" y="12700"/>
                      <a:pt x="342900" y="20320"/>
                    </a:cubicBezTo>
                    <a:cubicBezTo>
                      <a:pt x="345440" y="27940"/>
                      <a:pt x="339090" y="44450"/>
                      <a:pt x="332740" y="49530"/>
                    </a:cubicBezTo>
                    <a:cubicBezTo>
                      <a:pt x="327660" y="53340"/>
                      <a:pt x="314960" y="54610"/>
                      <a:pt x="308610" y="52070"/>
                    </a:cubicBezTo>
                    <a:cubicBezTo>
                      <a:pt x="302260" y="49530"/>
                      <a:pt x="294640" y="40640"/>
                      <a:pt x="293370" y="33020"/>
                    </a:cubicBezTo>
                    <a:cubicBezTo>
                      <a:pt x="292100" y="25400"/>
                      <a:pt x="299720" y="8890"/>
                      <a:pt x="307340" y="5080"/>
                    </a:cubicBezTo>
                    <a:cubicBezTo>
                      <a:pt x="314960" y="2540"/>
                      <a:pt x="337820" y="10160"/>
                      <a:pt x="341630" y="17780"/>
                    </a:cubicBezTo>
                    <a:cubicBezTo>
                      <a:pt x="345440" y="25400"/>
                      <a:pt x="339090" y="40640"/>
                      <a:pt x="327660" y="52070"/>
                    </a:cubicBezTo>
                    <a:cubicBezTo>
                      <a:pt x="298450" y="77470"/>
                      <a:pt x="170180" y="110490"/>
                      <a:pt x="113030" y="116840"/>
                    </a:cubicBezTo>
                    <a:cubicBezTo>
                      <a:pt x="77470" y="120650"/>
                      <a:pt x="41910" y="118110"/>
                      <a:pt x="22860" y="109220"/>
                    </a:cubicBezTo>
                    <a:cubicBezTo>
                      <a:pt x="11430" y="104140"/>
                      <a:pt x="2540" y="95250"/>
                      <a:pt x="1270" y="86360"/>
                    </a:cubicBezTo>
                    <a:cubicBezTo>
                      <a:pt x="0" y="78740"/>
                      <a:pt x="6350" y="67310"/>
                      <a:pt x="16510" y="59690"/>
                    </a:cubicBezTo>
                    <a:cubicBezTo>
                      <a:pt x="36830" y="43180"/>
                      <a:pt x="115570" y="24130"/>
                      <a:pt x="142240" y="29210"/>
                    </a:cubicBezTo>
                    <a:cubicBezTo>
                      <a:pt x="156210" y="30480"/>
                      <a:pt x="167640" y="39370"/>
                      <a:pt x="170180" y="46990"/>
                    </a:cubicBezTo>
                    <a:cubicBezTo>
                      <a:pt x="172720" y="54610"/>
                      <a:pt x="168910" y="68580"/>
                      <a:pt x="161290" y="74930"/>
                    </a:cubicBezTo>
                    <a:cubicBezTo>
                      <a:pt x="147320" y="85090"/>
                      <a:pt x="93980" y="90170"/>
                      <a:pt x="78740" y="82550"/>
                    </a:cubicBezTo>
                    <a:cubicBezTo>
                      <a:pt x="69850" y="78740"/>
                      <a:pt x="62230" y="66040"/>
                      <a:pt x="63500" y="58420"/>
                    </a:cubicBezTo>
                    <a:cubicBezTo>
                      <a:pt x="64770" y="49530"/>
                      <a:pt x="87630" y="34290"/>
                      <a:pt x="87630" y="34290"/>
                    </a:cubicBezTo>
                  </a:path>
                </a:pathLst>
              </a:custGeom>
              <a:solidFill>
                <a:srgbClr val="FFFFFF"/>
              </a:solidFill>
              <a:ln cap="sq">
                <a:noFill/>
                <a:prstDash val="solid"/>
                <a:miter/>
              </a:ln>
            </p:spPr>
          </p:sp>
        </p:grpSp>
        <p:grpSp>
          <p:nvGrpSpPr>
            <p:cNvPr name="Group 114" id="114"/>
            <p:cNvGrpSpPr/>
            <p:nvPr/>
          </p:nvGrpSpPr>
          <p:grpSpPr>
            <a:xfrm rot="0">
              <a:off x="5041762" y="3496140"/>
              <a:ext cx="435610" cy="179070"/>
              <a:chOff x="0" y="0"/>
              <a:chExt cx="435610" cy="179070"/>
            </a:xfrm>
          </p:grpSpPr>
          <p:sp>
            <p:nvSpPr>
              <p:cNvPr name="Freeform 115" id="115"/>
              <p:cNvSpPr/>
              <p:nvPr/>
            </p:nvSpPr>
            <p:spPr>
              <a:xfrm flipH="false" flipV="false" rot="0">
                <a:off x="49530" y="38100"/>
                <a:ext cx="335280" cy="96520"/>
              </a:xfrm>
              <a:custGeom>
                <a:avLst/>
                <a:gdLst/>
                <a:ahLst/>
                <a:cxnLst/>
                <a:rect r="r" b="b" t="t" l="l"/>
                <a:pathLst>
                  <a:path h="96520" w="335280">
                    <a:moveTo>
                      <a:pt x="308610" y="90170"/>
                    </a:moveTo>
                    <a:cubicBezTo>
                      <a:pt x="40640" y="68580"/>
                      <a:pt x="36830" y="57150"/>
                      <a:pt x="38100" y="49530"/>
                    </a:cubicBezTo>
                    <a:cubicBezTo>
                      <a:pt x="39370" y="41910"/>
                      <a:pt x="45720" y="33020"/>
                      <a:pt x="57150" y="27940"/>
                    </a:cubicBezTo>
                    <a:cubicBezTo>
                      <a:pt x="82550" y="16510"/>
                      <a:pt x="180340" y="19050"/>
                      <a:pt x="209550" y="30480"/>
                    </a:cubicBezTo>
                    <a:cubicBezTo>
                      <a:pt x="222250" y="35560"/>
                      <a:pt x="233680" y="44450"/>
                      <a:pt x="233680" y="52070"/>
                    </a:cubicBezTo>
                    <a:cubicBezTo>
                      <a:pt x="234950" y="60960"/>
                      <a:pt x="227330" y="74930"/>
                      <a:pt x="214630" y="80010"/>
                    </a:cubicBezTo>
                    <a:cubicBezTo>
                      <a:pt x="184150" y="93980"/>
                      <a:pt x="33020" y="76200"/>
                      <a:pt x="8890" y="57150"/>
                    </a:cubicBezTo>
                    <a:cubicBezTo>
                      <a:pt x="1270" y="50800"/>
                      <a:pt x="0" y="41910"/>
                      <a:pt x="1270" y="35560"/>
                    </a:cubicBezTo>
                    <a:cubicBezTo>
                      <a:pt x="2540" y="27940"/>
                      <a:pt x="8890" y="19050"/>
                      <a:pt x="20320" y="13970"/>
                    </a:cubicBezTo>
                    <a:cubicBezTo>
                      <a:pt x="53340" y="0"/>
                      <a:pt x="193040" y="15240"/>
                      <a:pt x="243840" y="21590"/>
                    </a:cubicBezTo>
                    <a:cubicBezTo>
                      <a:pt x="270510" y="25400"/>
                      <a:pt x="294640" y="25400"/>
                      <a:pt x="303530" y="35560"/>
                    </a:cubicBezTo>
                    <a:cubicBezTo>
                      <a:pt x="308610" y="41910"/>
                      <a:pt x="308610" y="52070"/>
                      <a:pt x="306070" y="58420"/>
                    </a:cubicBezTo>
                    <a:cubicBezTo>
                      <a:pt x="303530" y="66040"/>
                      <a:pt x="299720" y="71120"/>
                      <a:pt x="288290" y="74930"/>
                    </a:cubicBezTo>
                    <a:cubicBezTo>
                      <a:pt x="257810" y="86360"/>
                      <a:pt x="106680" y="88900"/>
                      <a:pt x="71120" y="77470"/>
                    </a:cubicBezTo>
                    <a:cubicBezTo>
                      <a:pt x="58420" y="73660"/>
                      <a:pt x="48260" y="68580"/>
                      <a:pt x="46990" y="60960"/>
                    </a:cubicBezTo>
                    <a:cubicBezTo>
                      <a:pt x="44450" y="53340"/>
                      <a:pt x="52070" y="35560"/>
                      <a:pt x="64770" y="27940"/>
                    </a:cubicBezTo>
                    <a:cubicBezTo>
                      <a:pt x="93980" y="10160"/>
                      <a:pt x="229870" y="17780"/>
                      <a:pt x="264160" y="33020"/>
                    </a:cubicBezTo>
                    <a:cubicBezTo>
                      <a:pt x="278130" y="39370"/>
                      <a:pt x="288290" y="50800"/>
                      <a:pt x="289560" y="59690"/>
                    </a:cubicBezTo>
                    <a:cubicBezTo>
                      <a:pt x="289560" y="67310"/>
                      <a:pt x="276860" y="82550"/>
                      <a:pt x="269240" y="83820"/>
                    </a:cubicBezTo>
                    <a:cubicBezTo>
                      <a:pt x="260350" y="85090"/>
                      <a:pt x="241300" y="71120"/>
                      <a:pt x="238760" y="62230"/>
                    </a:cubicBezTo>
                    <a:cubicBezTo>
                      <a:pt x="236220" y="55880"/>
                      <a:pt x="241300" y="44450"/>
                      <a:pt x="246380" y="40640"/>
                    </a:cubicBezTo>
                    <a:cubicBezTo>
                      <a:pt x="251460" y="35560"/>
                      <a:pt x="261620" y="31750"/>
                      <a:pt x="269240" y="34290"/>
                    </a:cubicBezTo>
                    <a:cubicBezTo>
                      <a:pt x="276860" y="35560"/>
                      <a:pt x="289560" y="49530"/>
                      <a:pt x="289560" y="57150"/>
                    </a:cubicBezTo>
                    <a:cubicBezTo>
                      <a:pt x="288290" y="66040"/>
                      <a:pt x="278130" y="77470"/>
                      <a:pt x="264160" y="83820"/>
                    </a:cubicBezTo>
                    <a:cubicBezTo>
                      <a:pt x="234950" y="96520"/>
                      <a:pt x="142240" y="90170"/>
                      <a:pt x="105410" y="86360"/>
                    </a:cubicBezTo>
                    <a:cubicBezTo>
                      <a:pt x="85090" y="83820"/>
                      <a:pt x="68580" y="82550"/>
                      <a:pt x="58420" y="74930"/>
                    </a:cubicBezTo>
                    <a:cubicBezTo>
                      <a:pt x="50800" y="68580"/>
                      <a:pt x="44450" y="57150"/>
                      <a:pt x="45720" y="49530"/>
                    </a:cubicBezTo>
                    <a:cubicBezTo>
                      <a:pt x="45720" y="41910"/>
                      <a:pt x="52070" y="34290"/>
                      <a:pt x="58420" y="29210"/>
                    </a:cubicBezTo>
                    <a:cubicBezTo>
                      <a:pt x="66040" y="25400"/>
                      <a:pt x="73660" y="25400"/>
                      <a:pt x="87630" y="24130"/>
                    </a:cubicBezTo>
                    <a:cubicBezTo>
                      <a:pt x="124460" y="21590"/>
                      <a:pt x="248920" y="11430"/>
                      <a:pt x="283210" y="24130"/>
                    </a:cubicBezTo>
                    <a:cubicBezTo>
                      <a:pt x="297180" y="29210"/>
                      <a:pt x="307340" y="38100"/>
                      <a:pt x="307340" y="46990"/>
                    </a:cubicBezTo>
                    <a:cubicBezTo>
                      <a:pt x="308610" y="54610"/>
                      <a:pt x="302260" y="68580"/>
                      <a:pt x="288290" y="74930"/>
                    </a:cubicBezTo>
                    <a:cubicBezTo>
                      <a:pt x="251460" y="92710"/>
                      <a:pt x="36830" y="81280"/>
                      <a:pt x="8890" y="57150"/>
                    </a:cubicBezTo>
                    <a:cubicBezTo>
                      <a:pt x="0" y="49530"/>
                      <a:pt x="0" y="36830"/>
                      <a:pt x="2540" y="29210"/>
                    </a:cubicBezTo>
                    <a:cubicBezTo>
                      <a:pt x="5080" y="21590"/>
                      <a:pt x="13970" y="16510"/>
                      <a:pt x="26670" y="12700"/>
                    </a:cubicBezTo>
                    <a:cubicBezTo>
                      <a:pt x="59690" y="5080"/>
                      <a:pt x="210820" y="21590"/>
                      <a:pt x="229870" y="41910"/>
                    </a:cubicBezTo>
                    <a:cubicBezTo>
                      <a:pt x="236220" y="48260"/>
                      <a:pt x="234950" y="58420"/>
                      <a:pt x="232410" y="64770"/>
                    </a:cubicBezTo>
                    <a:cubicBezTo>
                      <a:pt x="229870" y="71120"/>
                      <a:pt x="224790" y="76200"/>
                      <a:pt x="214630" y="80010"/>
                    </a:cubicBezTo>
                    <a:cubicBezTo>
                      <a:pt x="189230" y="88900"/>
                      <a:pt x="91440" y="88900"/>
                      <a:pt x="63500" y="78740"/>
                    </a:cubicBezTo>
                    <a:cubicBezTo>
                      <a:pt x="49530" y="72390"/>
                      <a:pt x="39370" y="64770"/>
                      <a:pt x="38100" y="55880"/>
                    </a:cubicBezTo>
                    <a:cubicBezTo>
                      <a:pt x="36830" y="46990"/>
                      <a:pt x="44450" y="34290"/>
                      <a:pt x="57150" y="27940"/>
                    </a:cubicBezTo>
                    <a:cubicBezTo>
                      <a:pt x="92710" y="10160"/>
                      <a:pt x="273050" y="19050"/>
                      <a:pt x="311150" y="39370"/>
                    </a:cubicBezTo>
                    <a:cubicBezTo>
                      <a:pt x="326390" y="46990"/>
                      <a:pt x="335280" y="59690"/>
                      <a:pt x="334010" y="68580"/>
                    </a:cubicBezTo>
                    <a:cubicBezTo>
                      <a:pt x="334010" y="77470"/>
                      <a:pt x="308610" y="90170"/>
                      <a:pt x="308610" y="90170"/>
                    </a:cubicBezTo>
                  </a:path>
                </a:pathLst>
              </a:custGeom>
              <a:solidFill>
                <a:srgbClr val="FFFFFF"/>
              </a:solidFill>
              <a:ln cap="sq">
                <a:noFill/>
                <a:prstDash val="solid"/>
                <a:miter/>
              </a:ln>
            </p:spPr>
          </p:sp>
        </p:grpSp>
        <p:grpSp>
          <p:nvGrpSpPr>
            <p:cNvPr name="Group 116" id="116"/>
            <p:cNvGrpSpPr/>
            <p:nvPr/>
          </p:nvGrpSpPr>
          <p:grpSpPr>
            <a:xfrm rot="0">
              <a:off x="4790302" y="3503760"/>
              <a:ext cx="753110" cy="252730"/>
              <a:chOff x="0" y="0"/>
              <a:chExt cx="753110" cy="252730"/>
            </a:xfrm>
          </p:grpSpPr>
          <p:sp>
            <p:nvSpPr>
              <p:cNvPr name="Freeform 117" id="117"/>
              <p:cNvSpPr/>
              <p:nvPr/>
            </p:nvSpPr>
            <p:spPr>
              <a:xfrm flipH="false" flipV="false" rot="0">
                <a:off x="49530" y="50800"/>
                <a:ext cx="655320" cy="161290"/>
              </a:xfrm>
              <a:custGeom>
                <a:avLst/>
                <a:gdLst/>
                <a:ahLst/>
                <a:cxnLst/>
                <a:rect r="r" b="b" t="t" l="l"/>
                <a:pathLst>
                  <a:path h="161290" w="655320">
                    <a:moveTo>
                      <a:pt x="64770" y="0"/>
                    </a:moveTo>
                    <a:cubicBezTo>
                      <a:pt x="628650" y="34290"/>
                      <a:pt x="635000" y="40640"/>
                      <a:pt x="642620" y="50800"/>
                    </a:cubicBezTo>
                    <a:cubicBezTo>
                      <a:pt x="648970" y="62230"/>
                      <a:pt x="655320" y="77470"/>
                      <a:pt x="652780" y="90170"/>
                    </a:cubicBezTo>
                    <a:cubicBezTo>
                      <a:pt x="650240" y="106680"/>
                      <a:pt x="637540" y="132080"/>
                      <a:pt x="622300" y="140970"/>
                    </a:cubicBezTo>
                    <a:cubicBezTo>
                      <a:pt x="607060" y="149860"/>
                      <a:pt x="577850" y="149860"/>
                      <a:pt x="562610" y="144780"/>
                    </a:cubicBezTo>
                    <a:cubicBezTo>
                      <a:pt x="549910" y="139700"/>
                      <a:pt x="539750" y="128270"/>
                      <a:pt x="533400" y="116840"/>
                    </a:cubicBezTo>
                    <a:cubicBezTo>
                      <a:pt x="527050" y="105410"/>
                      <a:pt x="524510" y="88900"/>
                      <a:pt x="527050" y="76200"/>
                    </a:cubicBezTo>
                    <a:cubicBezTo>
                      <a:pt x="529590" y="63500"/>
                      <a:pt x="537210" y="49530"/>
                      <a:pt x="546100" y="40640"/>
                    </a:cubicBezTo>
                    <a:cubicBezTo>
                      <a:pt x="554990" y="31750"/>
                      <a:pt x="568960" y="24130"/>
                      <a:pt x="582930" y="24130"/>
                    </a:cubicBezTo>
                    <a:cubicBezTo>
                      <a:pt x="599440" y="22860"/>
                      <a:pt x="627380" y="33020"/>
                      <a:pt x="638810" y="45720"/>
                    </a:cubicBezTo>
                    <a:cubicBezTo>
                      <a:pt x="648970" y="59690"/>
                      <a:pt x="654050" y="87630"/>
                      <a:pt x="650240" y="104140"/>
                    </a:cubicBezTo>
                    <a:cubicBezTo>
                      <a:pt x="647700" y="116840"/>
                      <a:pt x="638810" y="129540"/>
                      <a:pt x="628650" y="137160"/>
                    </a:cubicBezTo>
                    <a:cubicBezTo>
                      <a:pt x="617220" y="144780"/>
                      <a:pt x="610870" y="147320"/>
                      <a:pt x="589280" y="149860"/>
                    </a:cubicBezTo>
                    <a:cubicBezTo>
                      <a:pt x="514350" y="161290"/>
                      <a:pt x="123190" y="149860"/>
                      <a:pt x="49530" y="125730"/>
                    </a:cubicBezTo>
                    <a:cubicBezTo>
                      <a:pt x="27940" y="118110"/>
                      <a:pt x="20320" y="111760"/>
                      <a:pt x="12700" y="100330"/>
                    </a:cubicBezTo>
                    <a:cubicBezTo>
                      <a:pt x="5080" y="88900"/>
                      <a:pt x="0" y="69850"/>
                      <a:pt x="1270" y="55880"/>
                    </a:cubicBezTo>
                    <a:cubicBezTo>
                      <a:pt x="3810" y="41910"/>
                      <a:pt x="12700" y="25400"/>
                      <a:pt x="22860" y="16510"/>
                    </a:cubicBezTo>
                    <a:cubicBezTo>
                      <a:pt x="33020" y="7620"/>
                      <a:pt x="64770" y="0"/>
                      <a:pt x="64770" y="0"/>
                    </a:cubicBezTo>
                  </a:path>
                </a:pathLst>
              </a:custGeom>
              <a:solidFill>
                <a:srgbClr val="FFFFFF"/>
              </a:solidFill>
              <a:ln cap="sq">
                <a:noFill/>
                <a:prstDash val="solid"/>
                <a:miter/>
              </a:ln>
            </p:spPr>
          </p:sp>
        </p:grpSp>
        <p:grpSp>
          <p:nvGrpSpPr>
            <p:cNvPr name="Group 118" id="118"/>
            <p:cNvGrpSpPr/>
            <p:nvPr/>
          </p:nvGrpSpPr>
          <p:grpSpPr>
            <a:xfrm rot="0">
              <a:off x="4303892" y="3489790"/>
              <a:ext cx="711200" cy="255270"/>
              <a:chOff x="0" y="0"/>
              <a:chExt cx="711200" cy="255270"/>
            </a:xfrm>
          </p:grpSpPr>
          <p:sp>
            <p:nvSpPr>
              <p:cNvPr name="Freeform 119" id="119"/>
              <p:cNvSpPr/>
              <p:nvPr/>
            </p:nvSpPr>
            <p:spPr>
              <a:xfrm flipH="false" flipV="false" rot="0">
                <a:off x="48260" y="40640"/>
                <a:ext cx="613410" cy="177800"/>
              </a:xfrm>
              <a:custGeom>
                <a:avLst/>
                <a:gdLst/>
                <a:ahLst/>
                <a:cxnLst/>
                <a:rect r="r" b="b" t="t" l="l"/>
                <a:pathLst>
                  <a:path h="177800" w="613410">
                    <a:moveTo>
                      <a:pt x="543560" y="160020"/>
                    </a:moveTo>
                    <a:cubicBezTo>
                      <a:pt x="228600" y="134620"/>
                      <a:pt x="116840" y="157480"/>
                      <a:pt x="66040" y="146050"/>
                    </a:cubicBezTo>
                    <a:cubicBezTo>
                      <a:pt x="40640" y="139700"/>
                      <a:pt x="24130" y="133350"/>
                      <a:pt x="13970" y="118110"/>
                    </a:cubicBezTo>
                    <a:cubicBezTo>
                      <a:pt x="3810" y="104140"/>
                      <a:pt x="0" y="76200"/>
                      <a:pt x="6350" y="59690"/>
                    </a:cubicBezTo>
                    <a:cubicBezTo>
                      <a:pt x="12700" y="43180"/>
                      <a:pt x="26670" y="29210"/>
                      <a:pt x="50800" y="20320"/>
                    </a:cubicBezTo>
                    <a:cubicBezTo>
                      <a:pt x="110490" y="0"/>
                      <a:pt x="342900" y="25400"/>
                      <a:pt x="400050" y="35560"/>
                    </a:cubicBezTo>
                    <a:cubicBezTo>
                      <a:pt x="420370" y="39370"/>
                      <a:pt x="429260" y="39370"/>
                      <a:pt x="439420" y="49530"/>
                    </a:cubicBezTo>
                    <a:cubicBezTo>
                      <a:pt x="450850" y="59690"/>
                      <a:pt x="463550" y="86360"/>
                      <a:pt x="463550" y="102870"/>
                    </a:cubicBezTo>
                    <a:cubicBezTo>
                      <a:pt x="464820" y="116840"/>
                      <a:pt x="457200" y="130810"/>
                      <a:pt x="448310" y="140970"/>
                    </a:cubicBezTo>
                    <a:cubicBezTo>
                      <a:pt x="440690" y="149860"/>
                      <a:pt x="426720" y="158750"/>
                      <a:pt x="414020" y="161290"/>
                    </a:cubicBezTo>
                    <a:cubicBezTo>
                      <a:pt x="401320" y="163830"/>
                      <a:pt x="386080" y="163830"/>
                      <a:pt x="373380" y="157480"/>
                    </a:cubicBezTo>
                    <a:cubicBezTo>
                      <a:pt x="359410" y="148590"/>
                      <a:pt x="340360" y="127000"/>
                      <a:pt x="337820" y="109220"/>
                    </a:cubicBezTo>
                    <a:cubicBezTo>
                      <a:pt x="335280" y="92710"/>
                      <a:pt x="344170" y="66040"/>
                      <a:pt x="356870" y="53340"/>
                    </a:cubicBezTo>
                    <a:cubicBezTo>
                      <a:pt x="369570" y="41910"/>
                      <a:pt x="397510" y="35560"/>
                      <a:pt x="414020" y="38100"/>
                    </a:cubicBezTo>
                    <a:cubicBezTo>
                      <a:pt x="427990" y="39370"/>
                      <a:pt x="440690" y="48260"/>
                      <a:pt x="449580" y="58420"/>
                    </a:cubicBezTo>
                    <a:cubicBezTo>
                      <a:pt x="457200" y="68580"/>
                      <a:pt x="463550" y="83820"/>
                      <a:pt x="463550" y="96520"/>
                    </a:cubicBezTo>
                    <a:cubicBezTo>
                      <a:pt x="464820" y="109220"/>
                      <a:pt x="461010" y="124460"/>
                      <a:pt x="453390" y="134620"/>
                    </a:cubicBezTo>
                    <a:cubicBezTo>
                      <a:pt x="443230" y="148590"/>
                      <a:pt x="426720" y="157480"/>
                      <a:pt x="400050" y="162560"/>
                    </a:cubicBezTo>
                    <a:cubicBezTo>
                      <a:pt x="336550" y="177800"/>
                      <a:pt x="106680" y="163830"/>
                      <a:pt x="50800" y="143510"/>
                    </a:cubicBezTo>
                    <a:cubicBezTo>
                      <a:pt x="30480" y="137160"/>
                      <a:pt x="21590" y="129540"/>
                      <a:pt x="13970" y="118110"/>
                    </a:cubicBezTo>
                    <a:cubicBezTo>
                      <a:pt x="6350" y="106680"/>
                      <a:pt x="2540" y="87630"/>
                      <a:pt x="2540" y="74930"/>
                    </a:cubicBezTo>
                    <a:cubicBezTo>
                      <a:pt x="3810" y="63500"/>
                      <a:pt x="7620" y="54610"/>
                      <a:pt x="13970" y="45720"/>
                    </a:cubicBezTo>
                    <a:cubicBezTo>
                      <a:pt x="21590" y="35560"/>
                      <a:pt x="35560" y="22860"/>
                      <a:pt x="50800" y="20320"/>
                    </a:cubicBezTo>
                    <a:cubicBezTo>
                      <a:pt x="69850" y="17780"/>
                      <a:pt x="100330" y="46990"/>
                      <a:pt x="121920" y="45720"/>
                    </a:cubicBezTo>
                    <a:cubicBezTo>
                      <a:pt x="143510" y="44450"/>
                      <a:pt x="161290" y="21590"/>
                      <a:pt x="182880" y="16510"/>
                    </a:cubicBezTo>
                    <a:cubicBezTo>
                      <a:pt x="204470" y="10160"/>
                      <a:pt x="222250" y="11430"/>
                      <a:pt x="251460" y="10160"/>
                    </a:cubicBezTo>
                    <a:cubicBezTo>
                      <a:pt x="299720" y="8890"/>
                      <a:pt x="391160" y="13970"/>
                      <a:pt x="449580" y="19050"/>
                    </a:cubicBezTo>
                    <a:cubicBezTo>
                      <a:pt x="495300" y="24130"/>
                      <a:pt x="543560" y="24130"/>
                      <a:pt x="571500" y="36830"/>
                    </a:cubicBezTo>
                    <a:cubicBezTo>
                      <a:pt x="586740" y="44450"/>
                      <a:pt x="598170" y="53340"/>
                      <a:pt x="605790" y="66040"/>
                    </a:cubicBezTo>
                    <a:cubicBezTo>
                      <a:pt x="612140" y="78740"/>
                      <a:pt x="613410" y="97790"/>
                      <a:pt x="612140" y="110490"/>
                    </a:cubicBezTo>
                    <a:cubicBezTo>
                      <a:pt x="609600" y="120650"/>
                      <a:pt x="605790" y="130810"/>
                      <a:pt x="598170" y="138430"/>
                    </a:cubicBezTo>
                    <a:cubicBezTo>
                      <a:pt x="586740" y="148590"/>
                      <a:pt x="543560" y="160020"/>
                      <a:pt x="543560" y="160020"/>
                    </a:cubicBezTo>
                  </a:path>
                </a:pathLst>
              </a:custGeom>
              <a:solidFill>
                <a:srgbClr val="FFFFFF"/>
              </a:solidFill>
              <a:ln cap="sq">
                <a:noFill/>
                <a:prstDash val="solid"/>
                <a:miter/>
              </a:ln>
            </p:spPr>
          </p:sp>
        </p:grpSp>
        <p:grpSp>
          <p:nvGrpSpPr>
            <p:cNvPr name="Group 120" id="120"/>
            <p:cNvGrpSpPr/>
            <p:nvPr/>
          </p:nvGrpSpPr>
          <p:grpSpPr>
            <a:xfrm rot="0">
              <a:off x="6490832" y="3487250"/>
              <a:ext cx="889000" cy="251460"/>
              <a:chOff x="0" y="0"/>
              <a:chExt cx="889000" cy="251460"/>
            </a:xfrm>
          </p:grpSpPr>
          <p:sp>
            <p:nvSpPr>
              <p:cNvPr name="Freeform 121" id="121"/>
              <p:cNvSpPr/>
              <p:nvPr/>
            </p:nvSpPr>
            <p:spPr>
              <a:xfrm flipH="false" flipV="false" rot="0">
                <a:off x="50800" y="48260"/>
                <a:ext cx="787400" cy="163830"/>
              </a:xfrm>
              <a:custGeom>
                <a:avLst/>
                <a:gdLst/>
                <a:ahLst/>
                <a:cxnLst/>
                <a:rect r="r" b="b" t="t" l="l"/>
                <a:pathLst>
                  <a:path h="163830" w="787400">
                    <a:moveTo>
                      <a:pt x="746760" y="128270"/>
                    </a:moveTo>
                    <a:cubicBezTo>
                      <a:pt x="574040" y="151130"/>
                      <a:pt x="544830" y="148590"/>
                      <a:pt x="529590" y="135890"/>
                    </a:cubicBezTo>
                    <a:cubicBezTo>
                      <a:pt x="518160" y="127000"/>
                      <a:pt x="510540" y="110490"/>
                      <a:pt x="509270" y="96520"/>
                    </a:cubicBezTo>
                    <a:cubicBezTo>
                      <a:pt x="506730" y="82550"/>
                      <a:pt x="510540" y="64770"/>
                      <a:pt x="519430" y="52070"/>
                    </a:cubicBezTo>
                    <a:cubicBezTo>
                      <a:pt x="529590" y="39370"/>
                      <a:pt x="570230" y="22860"/>
                      <a:pt x="571500" y="25400"/>
                    </a:cubicBezTo>
                    <a:cubicBezTo>
                      <a:pt x="574040" y="27940"/>
                      <a:pt x="520700" y="73660"/>
                      <a:pt x="519430" y="72390"/>
                    </a:cubicBezTo>
                    <a:cubicBezTo>
                      <a:pt x="518160" y="71120"/>
                      <a:pt x="542290" y="34290"/>
                      <a:pt x="560070" y="22860"/>
                    </a:cubicBezTo>
                    <a:cubicBezTo>
                      <a:pt x="576580" y="10160"/>
                      <a:pt x="599440" y="5080"/>
                      <a:pt x="621030" y="2540"/>
                    </a:cubicBezTo>
                    <a:cubicBezTo>
                      <a:pt x="643890" y="1270"/>
                      <a:pt x="671830" y="6350"/>
                      <a:pt x="694690" y="15240"/>
                    </a:cubicBezTo>
                    <a:cubicBezTo>
                      <a:pt x="717550" y="24130"/>
                      <a:pt x="751840" y="39370"/>
                      <a:pt x="756920" y="58420"/>
                    </a:cubicBezTo>
                    <a:cubicBezTo>
                      <a:pt x="762000" y="78740"/>
                      <a:pt x="735330" y="119380"/>
                      <a:pt x="715010" y="134620"/>
                    </a:cubicBezTo>
                    <a:cubicBezTo>
                      <a:pt x="698500" y="147320"/>
                      <a:pt x="676910" y="147320"/>
                      <a:pt x="651510" y="148590"/>
                    </a:cubicBezTo>
                    <a:cubicBezTo>
                      <a:pt x="615950" y="151130"/>
                      <a:pt x="576580" y="135890"/>
                      <a:pt x="516890" y="132080"/>
                    </a:cubicBezTo>
                    <a:cubicBezTo>
                      <a:pt x="407670" y="127000"/>
                      <a:pt x="107950" y="163830"/>
                      <a:pt x="43180" y="143510"/>
                    </a:cubicBezTo>
                    <a:cubicBezTo>
                      <a:pt x="24130" y="137160"/>
                      <a:pt x="17780" y="129540"/>
                      <a:pt x="11430" y="118110"/>
                    </a:cubicBezTo>
                    <a:cubicBezTo>
                      <a:pt x="3810" y="107950"/>
                      <a:pt x="0" y="92710"/>
                      <a:pt x="0" y="80010"/>
                    </a:cubicBezTo>
                    <a:cubicBezTo>
                      <a:pt x="1270" y="67310"/>
                      <a:pt x="6350" y="52070"/>
                      <a:pt x="15240" y="41910"/>
                    </a:cubicBezTo>
                    <a:cubicBezTo>
                      <a:pt x="26670" y="30480"/>
                      <a:pt x="54610" y="19050"/>
                      <a:pt x="71120" y="20320"/>
                    </a:cubicBezTo>
                    <a:cubicBezTo>
                      <a:pt x="83820" y="20320"/>
                      <a:pt x="97790" y="26670"/>
                      <a:pt x="107950" y="36830"/>
                    </a:cubicBezTo>
                    <a:cubicBezTo>
                      <a:pt x="118110" y="49530"/>
                      <a:pt x="129540" y="76200"/>
                      <a:pt x="127000" y="92710"/>
                    </a:cubicBezTo>
                    <a:cubicBezTo>
                      <a:pt x="123190" y="110490"/>
                      <a:pt x="104140" y="132080"/>
                      <a:pt x="90170" y="140970"/>
                    </a:cubicBezTo>
                    <a:cubicBezTo>
                      <a:pt x="78740" y="147320"/>
                      <a:pt x="62230" y="147320"/>
                      <a:pt x="49530" y="144780"/>
                    </a:cubicBezTo>
                    <a:cubicBezTo>
                      <a:pt x="38100" y="142240"/>
                      <a:pt x="24130" y="133350"/>
                      <a:pt x="15240" y="124460"/>
                    </a:cubicBezTo>
                    <a:cubicBezTo>
                      <a:pt x="7620" y="114300"/>
                      <a:pt x="1270" y="99060"/>
                      <a:pt x="0" y="86360"/>
                    </a:cubicBezTo>
                    <a:cubicBezTo>
                      <a:pt x="0" y="73660"/>
                      <a:pt x="3810" y="58420"/>
                      <a:pt x="11430" y="46990"/>
                    </a:cubicBezTo>
                    <a:cubicBezTo>
                      <a:pt x="17780" y="36830"/>
                      <a:pt x="24130" y="29210"/>
                      <a:pt x="43180" y="22860"/>
                    </a:cubicBezTo>
                    <a:cubicBezTo>
                      <a:pt x="106680" y="0"/>
                      <a:pt x="424180" y="3810"/>
                      <a:pt x="511810" y="8890"/>
                    </a:cubicBezTo>
                    <a:cubicBezTo>
                      <a:pt x="546100" y="11430"/>
                      <a:pt x="561340" y="11430"/>
                      <a:pt x="582930" y="19050"/>
                    </a:cubicBezTo>
                    <a:cubicBezTo>
                      <a:pt x="604520" y="27940"/>
                      <a:pt x="626110" y="38100"/>
                      <a:pt x="642620" y="54610"/>
                    </a:cubicBezTo>
                    <a:cubicBezTo>
                      <a:pt x="661670" y="73660"/>
                      <a:pt x="693420" y="123190"/>
                      <a:pt x="687070" y="129540"/>
                    </a:cubicBezTo>
                    <a:cubicBezTo>
                      <a:pt x="681990" y="134620"/>
                      <a:pt x="646430" y="102870"/>
                      <a:pt x="627380" y="105410"/>
                    </a:cubicBezTo>
                    <a:cubicBezTo>
                      <a:pt x="608330" y="107950"/>
                      <a:pt x="590550" y="148590"/>
                      <a:pt x="571500" y="152400"/>
                    </a:cubicBezTo>
                    <a:cubicBezTo>
                      <a:pt x="557530" y="154940"/>
                      <a:pt x="539750" y="144780"/>
                      <a:pt x="529590" y="135890"/>
                    </a:cubicBezTo>
                    <a:cubicBezTo>
                      <a:pt x="521970" y="129540"/>
                      <a:pt x="515620" y="120650"/>
                      <a:pt x="513080" y="111760"/>
                    </a:cubicBezTo>
                    <a:cubicBezTo>
                      <a:pt x="509270" y="101600"/>
                      <a:pt x="506730" y="91440"/>
                      <a:pt x="509270" y="81280"/>
                    </a:cubicBezTo>
                    <a:cubicBezTo>
                      <a:pt x="511810" y="68580"/>
                      <a:pt x="515620" y="52070"/>
                      <a:pt x="529590" y="40640"/>
                    </a:cubicBezTo>
                    <a:cubicBezTo>
                      <a:pt x="561340" y="17780"/>
                      <a:pt x="689610" y="0"/>
                      <a:pt x="730250" y="5080"/>
                    </a:cubicBezTo>
                    <a:cubicBezTo>
                      <a:pt x="749300" y="8890"/>
                      <a:pt x="760730" y="15240"/>
                      <a:pt x="769620" y="25400"/>
                    </a:cubicBezTo>
                    <a:cubicBezTo>
                      <a:pt x="779780" y="35560"/>
                      <a:pt x="786130" y="53340"/>
                      <a:pt x="787400" y="67310"/>
                    </a:cubicBezTo>
                    <a:cubicBezTo>
                      <a:pt x="787400" y="81280"/>
                      <a:pt x="779780" y="99060"/>
                      <a:pt x="772160" y="110490"/>
                    </a:cubicBezTo>
                    <a:cubicBezTo>
                      <a:pt x="765810" y="118110"/>
                      <a:pt x="746760" y="128270"/>
                      <a:pt x="746760" y="128270"/>
                    </a:cubicBezTo>
                  </a:path>
                </a:pathLst>
              </a:custGeom>
              <a:solidFill>
                <a:srgbClr val="FFFFFF"/>
              </a:solidFill>
              <a:ln cap="sq">
                <a:noFill/>
                <a:prstDash val="solid"/>
                <a:miter/>
              </a:ln>
            </p:spPr>
          </p:sp>
        </p:grpSp>
        <p:grpSp>
          <p:nvGrpSpPr>
            <p:cNvPr name="Group 122" id="122"/>
            <p:cNvGrpSpPr/>
            <p:nvPr/>
          </p:nvGrpSpPr>
          <p:grpSpPr>
            <a:xfrm rot="0">
              <a:off x="7101702" y="3482170"/>
              <a:ext cx="220980" cy="222250"/>
              <a:chOff x="0" y="0"/>
              <a:chExt cx="220980" cy="222250"/>
            </a:xfrm>
          </p:grpSpPr>
          <p:sp>
            <p:nvSpPr>
              <p:cNvPr name="Freeform 123" id="123"/>
              <p:cNvSpPr/>
              <p:nvPr/>
            </p:nvSpPr>
            <p:spPr>
              <a:xfrm flipH="false" flipV="false" rot="0">
                <a:off x="46990" y="49530"/>
                <a:ext cx="121920" cy="127000"/>
              </a:xfrm>
              <a:custGeom>
                <a:avLst/>
                <a:gdLst/>
                <a:ahLst/>
                <a:cxnLst/>
                <a:rect r="r" b="b" t="t" l="l"/>
                <a:pathLst>
                  <a:path h="127000" w="121920">
                    <a:moveTo>
                      <a:pt x="121920" y="44450"/>
                    </a:moveTo>
                    <a:cubicBezTo>
                      <a:pt x="106680" y="113030"/>
                      <a:pt x="99060" y="118110"/>
                      <a:pt x="87630" y="121920"/>
                    </a:cubicBezTo>
                    <a:cubicBezTo>
                      <a:pt x="73660" y="127000"/>
                      <a:pt x="43180" y="124460"/>
                      <a:pt x="29210" y="118110"/>
                    </a:cubicBezTo>
                    <a:cubicBezTo>
                      <a:pt x="19050" y="114300"/>
                      <a:pt x="11430" y="106680"/>
                      <a:pt x="7620" y="96520"/>
                    </a:cubicBezTo>
                    <a:cubicBezTo>
                      <a:pt x="1270" y="82550"/>
                      <a:pt x="0" y="52070"/>
                      <a:pt x="3810" y="38100"/>
                    </a:cubicBezTo>
                    <a:cubicBezTo>
                      <a:pt x="7620" y="26670"/>
                      <a:pt x="15240" y="20320"/>
                      <a:pt x="22860" y="13970"/>
                    </a:cubicBezTo>
                    <a:cubicBezTo>
                      <a:pt x="30480" y="7620"/>
                      <a:pt x="39370" y="2540"/>
                      <a:pt x="50800" y="1270"/>
                    </a:cubicBezTo>
                    <a:cubicBezTo>
                      <a:pt x="66040" y="0"/>
                      <a:pt x="106680" y="19050"/>
                      <a:pt x="106680" y="19050"/>
                    </a:cubicBezTo>
                  </a:path>
                </a:pathLst>
              </a:custGeom>
              <a:solidFill>
                <a:srgbClr val="FFFFFF"/>
              </a:solidFill>
              <a:ln cap="sq">
                <a:noFill/>
                <a:prstDash val="solid"/>
                <a:miter/>
              </a:ln>
            </p:spPr>
          </p:sp>
        </p:grpSp>
        <p:grpSp>
          <p:nvGrpSpPr>
            <p:cNvPr name="Group 124" id="124"/>
            <p:cNvGrpSpPr/>
            <p:nvPr/>
          </p:nvGrpSpPr>
          <p:grpSpPr>
            <a:xfrm rot="0">
              <a:off x="7064872" y="3465660"/>
              <a:ext cx="220980" cy="222250"/>
              <a:chOff x="0" y="0"/>
              <a:chExt cx="220980" cy="222250"/>
            </a:xfrm>
          </p:grpSpPr>
          <p:sp>
            <p:nvSpPr>
              <p:cNvPr name="Freeform 125" id="125"/>
              <p:cNvSpPr/>
              <p:nvPr/>
            </p:nvSpPr>
            <p:spPr>
              <a:xfrm flipH="false" flipV="false" rot="0">
                <a:off x="45720" y="49530"/>
                <a:ext cx="123190" cy="125730"/>
              </a:xfrm>
              <a:custGeom>
                <a:avLst/>
                <a:gdLst/>
                <a:ahLst/>
                <a:cxnLst/>
                <a:rect r="r" b="b" t="t" l="l"/>
                <a:pathLst>
                  <a:path h="125730" w="123190">
                    <a:moveTo>
                      <a:pt x="123190" y="44450"/>
                    </a:moveTo>
                    <a:cubicBezTo>
                      <a:pt x="106680" y="111760"/>
                      <a:pt x="99060" y="118110"/>
                      <a:pt x="88900" y="120650"/>
                    </a:cubicBezTo>
                    <a:cubicBezTo>
                      <a:pt x="73660" y="125730"/>
                      <a:pt x="44450" y="124460"/>
                      <a:pt x="29210" y="118110"/>
                    </a:cubicBezTo>
                    <a:cubicBezTo>
                      <a:pt x="20320" y="113030"/>
                      <a:pt x="12700" y="106680"/>
                      <a:pt x="8890" y="96520"/>
                    </a:cubicBezTo>
                    <a:cubicBezTo>
                      <a:pt x="2540" y="82550"/>
                      <a:pt x="0" y="52070"/>
                      <a:pt x="5080" y="36830"/>
                    </a:cubicBezTo>
                    <a:cubicBezTo>
                      <a:pt x="7620" y="26670"/>
                      <a:pt x="15240" y="19050"/>
                      <a:pt x="24130" y="12700"/>
                    </a:cubicBezTo>
                    <a:cubicBezTo>
                      <a:pt x="31750" y="7620"/>
                      <a:pt x="40640" y="1270"/>
                      <a:pt x="50800" y="1270"/>
                    </a:cubicBezTo>
                    <a:cubicBezTo>
                      <a:pt x="66040" y="0"/>
                      <a:pt x="107950" y="17780"/>
                      <a:pt x="107950" y="17780"/>
                    </a:cubicBezTo>
                  </a:path>
                </a:pathLst>
              </a:custGeom>
              <a:solidFill>
                <a:srgbClr val="FFFFFF"/>
              </a:solidFill>
              <a:ln cap="sq">
                <a:noFill/>
                <a:prstDash val="solid"/>
                <a:miter/>
              </a:ln>
            </p:spPr>
          </p:sp>
        </p:grpSp>
        <p:grpSp>
          <p:nvGrpSpPr>
            <p:cNvPr name="Group 126" id="126"/>
            <p:cNvGrpSpPr/>
            <p:nvPr/>
          </p:nvGrpSpPr>
          <p:grpSpPr>
            <a:xfrm rot="0">
              <a:off x="7015342" y="3488520"/>
              <a:ext cx="220980" cy="222250"/>
              <a:chOff x="0" y="0"/>
              <a:chExt cx="220980" cy="222250"/>
            </a:xfrm>
          </p:grpSpPr>
          <p:sp>
            <p:nvSpPr>
              <p:cNvPr name="Freeform 127" id="127"/>
              <p:cNvSpPr/>
              <p:nvPr/>
            </p:nvSpPr>
            <p:spPr>
              <a:xfrm flipH="false" flipV="false" rot="0">
                <a:off x="46990" y="49530"/>
                <a:ext cx="123190" cy="125730"/>
              </a:xfrm>
              <a:custGeom>
                <a:avLst/>
                <a:gdLst/>
                <a:ahLst/>
                <a:cxnLst/>
                <a:rect r="r" b="b" t="t" l="l"/>
                <a:pathLst>
                  <a:path h="125730" w="123190">
                    <a:moveTo>
                      <a:pt x="123190" y="44450"/>
                    </a:moveTo>
                    <a:cubicBezTo>
                      <a:pt x="106680" y="111760"/>
                      <a:pt x="99060" y="118110"/>
                      <a:pt x="87630" y="120650"/>
                    </a:cubicBezTo>
                    <a:cubicBezTo>
                      <a:pt x="73660" y="125730"/>
                      <a:pt x="43180" y="124460"/>
                      <a:pt x="29210" y="118110"/>
                    </a:cubicBezTo>
                    <a:cubicBezTo>
                      <a:pt x="19050" y="113030"/>
                      <a:pt x="12700" y="106680"/>
                      <a:pt x="7620" y="96520"/>
                    </a:cubicBezTo>
                    <a:cubicBezTo>
                      <a:pt x="1270" y="82550"/>
                      <a:pt x="0" y="52070"/>
                      <a:pt x="3810" y="36830"/>
                    </a:cubicBezTo>
                    <a:cubicBezTo>
                      <a:pt x="7620" y="26670"/>
                      <a:pt x="15240" y="19050"/>
                      <a:pt x="22860" y="12700"/>
                    </a:cubicBezTo>
                    <a:cubicBezTo>
                      <a:pt x="30480" y="7620"/>
                      <a:pt x="39370" y="1270"/>
                      <a:pt x="50800" y="1270"/>
                    </a:cubicBezTo>
                    <a:cubicBezTo>
                      <a:pt x="66040" y="0"/>
                      <a:pt x="106680" y="17780"/>
                      <a:pt x="106680" y="17780"/>
                    </a:cubicBezTo>
                  </a:path>
                </a:pathLst>
              </a:custGeom>
              <a:solidFill>
                <a:srgbClr val="FFFFFF"/>
              </a:solidFill>
              <a:ln cap="sq">
                <a:noFill/>
                <a:prstDash val="solid"/>
                <a:miter/>
              </a:ln>
            </p:spPr>
          </p:sp>
        </p:grpSp>
        <p:grpSp>
          <p:nvGrpSpPr>
            <p:cNvPr name="Group 128" id="128"/>
            <p:cNvGrpSpPr/>
            <p:nvPr/>
          </p:nvGrpSpPr>
          <p:grpSpPr>
            <a:xfrm rot="0">
              <a:off x="7035662" y="3479630"/>
              <a:ext cx="220980" cy="222250"/>
              <a:chOff x="0" y="0"/>
              <a:chExt cx="220980" cy="222250"/>
            </a:xfrm>
          </p:grpSpPr>
          <p:sp>
            <p:nvSpPr>
              <p:cNvPr name="Freeform 129" id="129"/>
              <p:cNvSpPr/>
              <p:nvPr/>
            </p:nvSpPr>
            <p:spPr>
              <a:xfrm flipH="false" flipV="false" rot="0">
                <a:off x="46990" y="49530"/>
                <a:ext cx="121920" cy="125730"/>
              </a:xfrm>
              <a:custGeom>
                <a:avLst/>
                <a:gdLst/>
                <a:ahLst/>
                <a:cxnLst/>
                <a:rect r="r" b="b" t="t" l="l"/>
                <a:pathLst>
                  <a:path h="125730" w="121920">
                    <a:moveTo>
                      <a:pt x="121920" y="44450"/>
                    </a:moveTo>
                    <a:cubicBezTo>
                      <a:pt x="106680" y="111760"/>
                      <a:pt x="99060" y="118110"/>
                      <a:pt x="87630" y="121920"/>
                    </a:cubicBezTo>
                    <a:cubicBezTo>
                      <a:pt x="73660" y="125730"/>
                      <a:pt x="43180" y="124460"/>
                      <a:pt x="29210" y="118110"/>
                    </a:cubicBezTo>
                    <a:cubicBezTo>
                      <a:pt x="19050" y="113030"/>
                      <a:pt x="12700" y="106680"/>
                      <a:pt x="7620" y="96520"/>
                    </a:cubicBezTo>
                    <a:cubicBezTo>
                      <a:pt x="1270" y="82550"/>
                      <a:pt x="0" y="52070"/>
                      <a:pt x="3810" y="38100"/>
                    </a:cubicBezTo>
                    <a:cubicBezTo>
                      <a:pt x="7620" y="26670"/>
                      <a:pt x="15240" y="19050"/>
                      <a:pt x="22860" y="13970"/>
                    </a:cubicBezTo>
                    <a:cubicBezTo>
                      <a:pt x="30480" y="7620"/>
                      <a:pt x="39370" y="1270"/>
                      <a:pt x="50800" y="1270"/>
                    </a:cubicBezTo>
                    <a:cubicBezTo>
                      <a:pt x="66040" y="0"/>
                      <a:pt x="106680" y="19050"/>
                      <a:pt x="106680" y="19050"/>
                    </a:cubicBezTo>
                  </a:path>
                </a:pathLst>
              </a:custGeom>
              <a:solidFill>
                <a:srgbClr val="FFFFFF"/>
              </a:solidFill>
              <a:ln cap="sq">
                <a:noFill/>
                <a:prstDash val="solid"/>
                <a:miter/>
              </a:ln>
            </p:spPr>
          </p:sp>
        </p:grpSp>
        <p:grpSp>
          <p:nvGrpSpPr>
            <p:cNvPr name="Group 130" id="130"/>
            <p:cNvGrpSpPr/>
            <p:nvPr/>
          </p:nvGrpSpPr>
          <p:grpSpPr>
            <a:xfrm rot="0">
              <a:off x="7076302" y="3513920"/>
              <a:ext cx="220980" cy="222250"/>
              <a:chOff x="0" y="0"/>
              <a:chExt cx="220980" cy="222250"/>
            </a:xfrm>
          </p:grpSpPr>
          <p:sp>
            <p:nvSpPr>
              <p:cNvPr name="Freeform 131" id="131"/>
              <p:cNvSpPr/>
              <p:nvPr/>
            </p:nvSpPr>
            <p:spPr>
              <a:xfrm flipH="false" flipV="false" rot="0">
                <a:off x="45720" y="49530"/>
                <a:ext cx="123190" cy="125730"/>
              </a:xfrm>
              <a:custGeom>
                <a:avLst/>
                <a:gdLst/>
                <a:ahLst/>
                <a:cxnLst/>
                <a:rect r="r" b="b" t="t" l="l"/>
                <a:pathLst>
                  <a:path h="125730" w="123190">
                    <a:moveTo>
                      <a:pt x="123190" y="44450"/>
                    </a:moveTo>
                    <a:cubicBezTo>
                      <a:pt x="106680" y="111760"/>
                      <a:pt x="99060" y="118110"/>
                      <a:pt x="88900" y="121920"/>
                    </a:cubicBezTo>
                    <a:cubicBezTo>
                      <a:pt x="73660" y="125730"/>
                      <a:pt x="44450" y="124460"/>
                      <a:pt x="30480" y="118110"/>
                    </a:cubicBezTo>
                    <a:cubicBezTo>
                      <a:pt x="20320" y="113030"/>
                      <a:pt x="12700" y="106680"/>
                      <a:pt x="8890" y="96520"/>
                    </a:cubicBezTo>
                    <a:cubicBezTo>
                      <a:pt x="2540" y="82550"/>
                      <a:pt x="0" y="52070"/>
                      <a:pt x="5080" y="38100"/>
                    </a:cubicBezTo>
                    <a:cubicBezTo>
                      <a:pt x="7620" y="26670"/>
                      <a:pt x="15240" y="20320"/>
                      <a:pt x="24130" y="13970"/>
                    </a:cubicBezTo>
                    <a:cubicBezTo>
                      <a:pt x="31750" y="7620"/>
                      <a:pt x="40640" y="1270"/>
                      <a:pt x="50800" y="1270"/>
                    </a:cubicBezTo>
                    <a:cubicBezTo>
                      <a:pt x="66040" y="0"/>
                      <a:pt x="107950" y="19050"/>
                      <a:pt x="107950" y="19050"/>
                    </a:cubicBezTo>
                  </a:path>
                </a:pathLst>
              </a:custGeom>
              <a:solidFill>
                <a:srgbClr val="FFFFFF"/>
              </a:solidFill>
              <a:ln cap="sq">
                <a:noFill/>
                <a:prstDash val="solid"/>
                <a:miter/>
              </a:ln>
            </p:spPr>
          </p:sp>
        </p:grpSp>
        <p:grpSp>
          <p:nvGrpSpPr>
            <p:cNvPr name="Group 132" id="132"/>
            <p:cNvGrpSpPr/>
            <p:nvPr/>
          </p:nvGrpSpPr>
          <p:grpSpPr>
            <a:xfrm rot="0">
              <a:off x="7044552" y="3513920"/>
              <a:ext cx="220980" cy="222250"/>
              <a:chOff x="0" y="0"/>
              <a:chExt cx="220980" cy="222250"/>
            </a:xfrm>
          </p:grpSpPr>
          <p:sp>
            <p:nvSpPr>
              <p:cNvPr name="Freeform 133" id="133"/>
              <p:cNvSpPr/>
              <p:nvPr/>
            </p:nvSpPr>
            <p:spPr>
              <a:xfrm flipH="false" flipV="false" rot="0">
                <a:off x="45720" y="49530"/>
                <a:ext cx="123190" cy="125730"/>
              </a:xfrm>
              <a:custGeom>
                <a:avLst/>
                <a:gdLst/>
                <a:ahLst/>
                <a:cxnLst/>
                <a:rect r="r" b="b" t="t" l="l"/>
                <a:pathLst>
                  <a:path h="125730" w="123190">
                    <a:moveTo>
                      <a:pt x="123190" y="44450"/>
                    </a:moveTo>
                    <a:cubicBezTo>
                      <a:pt x="106680" y="111760"/>
                      <a:pt x="99060" y="118110"/>
                      <a:pt x="88900" y="121920"/>
                    </a:cubicBezTo>
                    <a:cubicBezTo>
                      <a:pt x="73660" y="125730"/>
                      <a:pt x="44450" y="124460"/>
                      <a:pt x="30480" y="118110"/>
                    </a:cubicBezTo>
                    <a:cubicBezTo>
                      <a:pt x="20320" y="113030"/>
                      <a:pt x="12700" y="106680"/>
                      <a:pt x="8890" y="96520"/>
                    </a:cubicBezTo>
                    <a:cubicBezTo>
                      <a:pt x="2540" y="82550"/>
                      <a:pt x="0" y="52070"/>
                      <a:pt x="5080" y="38100"/>
                    </a:cubicBezTo>
                    <a:cubicBezTo>
                      <a:pt x="8890" y="26670"/>
                      <a:pt x="16510" y="20320"/>
                      <a:pt x="24130" y="13970"/>
                    </a:cubicBezTo>
                    <a:cubicBezTo>
                      <a:pt x="31750" y="7620"/>
                      <a:pt x="40640" y="1270"/>
                      <a:pt x="52070" y="1270"/>
                    </a:cubicBezTo>
                    <a:cubicBezTo>
                      <a:pt x="67310" y="0"/>
                      <a:pt x="107950" y="19050"/>
                      <a:pt x="107950" y="19050"/>
                    </a:cubicBezTo>
                  </a:path>
                </a:pathLst>
              </a:custGeom>
              <a:solidFill>
                <a:srgbClr val="FFFFFF"/>
              </a:solidFill>
              <a:ln cap="sq">
                <a:noFill/>
                <a:prstDash val="solid"/>
                <a:miter/>
              </a:ln>
            </p:spPr>
          </p:sp>
        </p:grpSp>
        <p:grpSp>
          <p:nvGrpSpPr>
            <p:cNvPr name="Group 134" id="134"/>
            <p:cNvGrpSpPr/>
            <p:nvPr/>
          </p:nvGrpSpPr>
          <p:grpSpPr>
            <a:xfrm rot="0">
              <a:off x="7087732" y="3516460"/>
              <a:ext cx="220980" cy="222250"/>
              <a:chOff x="0" y="0"/>
              <a:chExt cx="220980" cy="222250"/>
            </a:xfrm>
          </p:grpSpPr>
          <p:sp>
            <p:nvSpPr>
              <p:cNvPr name="Freeform 135" id="135"/>
              <p:cNvSpPr/>
              <p:nvPr/>
            </p:nvSpPr>
            <p:spPr>
              <a:xfrm flipH="false" flipV="false" rot="0">
                <a:off x="45720" y="49530"/>
                <a:ext cx="123190" cy="127000"/>
              </a:xfrm>
              <a:custGeom>
                <a:avLst/>
                <a:gdLst/>
                <a:ahLst/>
                <a:cxnLst/>
                <a:rect r="r" b="b" t="t" l="l"/>
                <a:pathLst>
                  <a:path h="127000" w="123190">
                    <a:moveTo>
                      <a:pt x="123190" y="45720"/>
                    </a:moveTo>
                    <a:cubicBezTo>
                      <a:pt x="106680" y="113030"/>
                      <a:pt x="99060" y="118110"/>
                      <a:pt x="88900" y="121920"/>
                    </a:cubicBezTo>
                    <a:cubicBezTo>
                      <a:pt x="73660" y="127000"/>
                      <a:pt x="44450" y="124460"/>
                      <a:pt x="30480" y="118110"/>
                    </a:cubicBezTo>
                    <a:cubicBezTo>
                      <a:pt x="20320" y="114300"/>
                      <a:pt x="12700" y="106680"/>
                      <a:pt x="8890" y="96520"/>
                    </a:cubicBezTo>
                    <a:cubicBezTo>
                      <a:pt x="2540" y="82550"/>
                      <a:pt x="0" y="52070"/>
                      <a:pt x="5080" y="38100"/>
                    </a:cubicBezTo>
                    <a:cubicBezTo>
                      <a:pt x="7620" y="27940"/>
                      <a:pt x="15240" y="20320"/>
                      <a:pt x="24130" y="13970"/>
                    </a:cubicBezTo>
                    <a:cubicBezTo>
                      <a:pt x="31750" y="7620"/>
                      <a:pt x="40640" y="2540"/>
                      <a:pt x="50800" y="1270"/>
                    </a:cubicBezTo>
                    <a:cubicBezTo>
                      <a:pt x="66040" y="0"/>
                      <a:pt x="107950" y="19050"/>
                      <a:pt x="107950" y="19050"/>
                    </a:cubicBezTo>
                  </a:path>
                </a:pathLst>
              </a:custGeom>
              <a:solidFill>
                <a:srgbClr val="FFFFFF"/>
              </a:solidFill>
              <a:ln cap="sq">
                <a:noFill/>
                <a:prstDash val="solid"/>
                <a:miter/>
              </a:ln>
            </p:spPr>
          </p:sp>
        </p:grpSp>
        <p:grpSp>
          <p:nvGrpSpPr>
            <p:cNvPr name="Group 136" id="136"/>
            <p:cNvGrpSpPr/>
            <p:nvPr/>
          </p:nvGrpSpPr>
          <p:grpSpPr>
            <a:xfrm rot="0">
              <a:off x="6636882" y="3525350"/>
              <a:ext cx="220980" cy="222250"/>
              <a:chOff x="0" y="0"/>
              <a:chExt cx="220980" cy="222250"/>
            </a:xfrm>
          </p:grpSpPr>
          <p:sp>
            <p:nvSpPr>
              <p:cNvPr name="Freeform 137" id="137"/>
              <p:cNvSpPr/>
              <p:nvPr/>
            </p:nvSpPr>
            <p:spPr>
              <a:xfrm flipH="false" flipV="false" rot="0">
                <a:off x="46990" y="49530"/>
                <a:ext cx="123190" cy="125730"/>
              </a:xfrm>
              <a:custGeom>
                <a:avLst/>
                <a:gdLst/>
                <a:ahLst/>
                <a:cxnLst/>
                <a:rect r="r" b="b" t="t" l="l"/>
                <a:pathLst>
                  <a:path h="125730" w="123190">
                    <a:moveTo>
                      <a:pt x="123190" y="44450"/>
                    </a:moveTo>
                    <a:cubicBezTo>
                      <a:pt x="106680" y="111760"/>
                      <a:pt x="99060" y="118110"/>
                      <a:pt x="87630" y="121920"/>
                    </a:cubicBezTo>
                    <a:cubicBezTo>
                      <a:pt x="73660" y="125730"/>
                      <a:pt x="43180" y="124460"/>
                      <a:pt x="29210" y="118110"/>
                    </a:cubicBezTo>
                    <a:cubicBezTo>
                      <a:pt x="19050" y="113030"/>
                      <a:pt x="12700" y="106680"/>
                      <a:pt x="7620" y="96520"/>
                    </a:cubicBezTo>
                    <a:cubicBezTo>
                      <a:pt x="1270" y="82550"/>
                      <a:pt x="0" y="52070"/>
                      <a:pt x="3810" y="38100"/>
                    </a:cubicBezTo>
                    <a:cubicBezTo>
                      <a:pt x="7620" y="26670"/>
                      <a:pt x="15240" y="20320"/>
                      <a:pt x="22860" y="13970"/>
                    </a:cubicBezTo>
                    <a:cubicBezTo>
                      <a:pt x="30480" y="7620"/>
                      <a:pt x="39370" y="2540"/>
                      <a:pt x="50800" y="1270"/>
                    </a:cubicBezTo>
                    <a:cubicBezTo>
                      <a:pt x="66040" y="0"/>
                      <a:pt x="106680" y="19050"/>
                      <a:pt x="106680" y="19050"/>
                    </a:cubicBezTo>
                  </a:path>
                </a:pathLst>
              </a:custGeom>
              <a:solidFill>
                <a:srgbClr val="FFFFFF"/>
              </a:solidFill>
              <a:ln cap="sq">
                <a:noFill/>
                <a:prstDash val="solid"/>
                <a:miter/>
              </a:ln>
            </p:spPr>
          </p:sp>
        </p:grpSp>
      </p:grpSp>
      <p:sp>
        <p:nvSpPr>
          <p:cNvPr name="TextBox 138" id="138"/>
          <p:cNvSpPr txBox="true"/>
          <p:nvPr/>
        </p:nvSpPr>
        <p:spPr>
          <a:xfrm rot="0">
            <a:off x="10337968" y="2142945"/>
            <a:ext cx="1016317" cy="834390"/>
          </a:xfrm>
          <a:prstGeom prst="rect">
            <a:avLst/>
          </a:prstGeom>
        </p:spPr>
        <p:txBody>
          <a:bodyPr anchor="t" rtlCol="false" tIns="0" lIns="0" bIns="0" rIns="0">
            <a:spAutoFit/>
          </a:bodyPr>
          <a:lstStyle/>
          <a:p>
            <a:pPr algn="ctr">
              <a:lnSpc>
                <a:spcPts val="3359"/>
              </a:lnSpc>
            </a:pPr>
            <a:r>
              <a:rPr lang="en-US" b="true" sz="2400" spc="100">
                <a:solidFill>
                  <a:srgbClr val="FFFFFF"/>
                </a:solidFill>
                <a:latin typeface="TT Commons Pro Bold"/>
                <a:ea typeface="TT Commons Pro Bold"/>
                <a:cs typeface="TT Commons Pro Bold"/>
                <a:sym typeface="TT Commons Pro Bold"/>
              </a:rPr>
              <a:t>Level 1</a:t>
            </a:r>
          </a:p>
          <a:p>
            <a:pPr algn="ctr">
              <a:lnSpc>
                <a:spcPts val="3359"/>
              </a:lnSpc>
              <a:spcBef>
                <a:spcPct val="0"/>
              </a:spcBef>
            </a:pPr>
          </a:p>
        </p:txBody>
      </p:sp>
      <p:sp>
        <p:nvSpPr>
          <p:cNvPr name="TextBox 139" id="139"/>
          <p:cNvSpPr txBox="true"/>
          <p:nvPr/>
        </p:nvSpPr>
        <p:spPr>
          <a:xfrm rot="0">
            <a:off x="10113878" y="5673994"/>
            <a:ext cx="1076643" cy="415290"/>
          </a:xfrm>
          <a:prstGeom prst="rect">
            <a:avLst/>
          </a:prstGeom>
        </p:spPr>
        <p:txBody>
          <a:bodyPr anchor="t" rtlCol="false" tIns="0" lIns="0" bIns="0" rIns="0">
            <a:spAutoFit/>
          </a:bodyPr>
          <a:lstStyle/>
          <a:p>
            <a:pPr algn="ctr">
              <a:lnSpc>
                <a:spcPts val="3359"/>
              </a:lnSpc>
              <a:spcBef>
                <a:spcPct val="0"/>
              </a:spcBef>
            </a:pPr>
            <a:r>
              <a:rPr lang="en-US" b="true" sz="2400" spc="100">
                <a:solidFill>
                  <a:srgbClr val="FFFFFF"/>
                </a:solidFill>
                <a:latin typeface="TT Commons Pro Bold"/>
                <a:ea typeface="TT Commons Pro Bold"/>
                <a:cs typeface="TT Commons Pro Bold"/>
                <a:sym typeface="TT Commons Pro Bold"/>
              </a:rPr>
              <a:t>Level 2</a:t>
            </a:r>
          </a:p>
        </p:txBody>
      </p:sp>
      <p:sp>
        <p:nvSpPr>
          <p:cNvPr name="TextBox 140" id="140"/>
          <p:cNvSpPr txBox="true"/>
          <p:nvPr/>
        </p:nvSpPr>
        <p:spPr>
          <a:xfrm rot="0">
            <a:off x="11548214" y="4478713"/>
            <a:ext cx="5893960" cy="381635"/>
          </a:xfrm>
          <a:prstGeom prst="rect">
            <a:avLst/>
          </a:prstGeom>
        </p:spPr>
        <p:txBody>
          <a:bodyPr anchor="t" rtlCol="false" tIns="0" lIns="0" bIns="0" rIns="0">
            <a:spAutoFit/>
          </a:bodyPr>
          <a:lstStyle/>
          <a:p>
            <a:pPr algn="ctr">
              <a:lnSpc>
                <a:spcPts val="1539"/>
              </a:lnSpc>
              <a:spcBef>
                <a:spcPct val="0"/>
              </a:spcBef>
            </a:pPr>
            <a:r>
              <a:rPr lang="en-US" sz="1099" spc="46">
                <a:solidFill>
                  <a:srgbClr val="FFFFFF"/>
                </a:solidFill>
                <a:latin typeface="TT Commons Pro"/>
                <a:ea typeface="TT Commons Pro"/>
                <a:cs typeface="TT Commons Pro"/>
                <a:sym typeface="TT Commons Pro"/>
              </a:rPr>
              <a:t>Source: https://www.researchgate.net/figure/Example-of-R-tree-indexing-a-labeled-rectangles-in-different-levels-and-a-dash-line_fig1_314239583</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578139" y="8244549"/>
            <a:ext cx="2709861" cy="2042451"/>
          </a:xfrm>
          <a:custGeom>
            <a:avLst/>
            <a:gdLst/>
            <a:ahLst/>
            <a:cxnLst/>
            <a:rect r="r" b="b" t="t" l="l"/>
            <a:pathLst>
              <a:path h="2042451" w="2709861">
                <a:moveTo>
                  <a:pt x="0" y="0"/>
                </a:moveTo>
                <a:lnTo>
                  <a:pt x="2709861" y="0"/>
                </a:lnTo>
                <a:lnTo>
                  <a:pt x="2709861" y="2042451"/>
                </a:lnTo>
                <a:lnTo>
                  <a:pt x="0" y="2042451"/>
                </a:lnTo>
                <a:lnTo>
                  <a:pt x="0" y="0"/>
                </a:lnTo>
                <a:close/>
              </a:path>
            </a:pathLst>
          </a:custGeom>
          <a:blipFill>
            <a:blip r:embed="rId3"/>
            <a:stretch>
              <a:fillRect l="-14329" t="-27244" r="-9553" b="-37119"/>
            </a:stretch>
          </a:blipFill>
        </p:spPr>
      </p:sp>
      <p:sp>
        <p:nvSpPr>
          <p:cNvPr name="TextBox 3" id="3"/>
          <p:cNvSpPr txBox="true"/>
          <p:nvPr/>
        </p:nvSpPr>
        <p:spPr>
          <a:xfrm rot="0">
            <a:off x="801242" y="4468033"/>
            <a:ext cx="4351927" cy="4790267"/>
          </a:xfrm>
          <a:prstGeom prst="rect">
            <a:avLst/>
          </a:prstGeom>
        </p:spPr>
        <p:txBody>
          <a:bodyPr anchor="t" rtlCol="false" tIns="0" lIns="0" bIns="0" rIns="0">
            <a:spAutoFit/>
          </a:bodyPr>
          <a:lstStyle/>
          <a:p>
            <a:pPr algn="just" marL="492647" indent="-246324" lvl="1">
              <a:lnSpc>
                <a:spcPts val="3194"/>
              </a:lnSpc>
              <a:buFont typeface="Arial"/>
              <a:buChar char="•"/>
            </a:pPr>
            <a:r>
              <a:rPr lang="en-US" b="true" sz="2281">
                <a:solidFill>
                  <a:srgbClr val="FFFFFF"/>
                </a:solidFill>
                <a:latin typeface="TT Commons Pro Bold"/>
                <a:ea typeface="TT Commons Pro Bold"/>
                <a:cs typeface="TT Commons Pro Bold"/>
                <a:sym typeface="TT Commons Pro Bold"/>
              </a:rPr>
              <a:t>Core innovation </a:t>
            </a:r>
          </a:p>
          <a:p>
            <a:pPr algn="just" marL="985294" indent="-328431" lvl="2">
              <a:lnSpc>
                <a:spcPts val="3194"/>
              </a:lnSpc>
              <a:buFont typeface="Arial"/>
              <a:buChar char="⚬"/>
            </a:pPr>
            <a:r>
              <a:rPr lang="en-US" sz="2281">
                <a:solidFill>
                  <a:srgbClr val="FFFFFF"/>
                </a:solidFill>
                <a:latin typeface="TT Commons Pro"/>
                <a:ea typeface="TT Commons Pro"/>
                <a:cs typeface="TT Commons Pro"/>
                <a:sym typeface="TT Commons Pro"/>
              </a:rPr>
              <a:t> Single R-tree with </a:t>
            </a:r>
            <a:r>
              <a:rPr lang="en-US" b="true" sz="2281">
                <a:solidFill>
                  <a:srgbClr val="FFFFFF"/>
                </a:solidFill>
                <a:latin typeface="TT Commons Pro Bold"/>
                <a:ea typeface="TT Commons Pro Bold"/>
                <a:cs typeface="TT Commons Pro Bold"/>
                <a:sym typeface="TT Commons Pro Bold"/>
              </a:rPr>
              <a:t>sample buffers</a:t>
            </a:r>
            <a:r>
              <a:rPr lang="en-US" sz="2281">
                <a:solidFill>
                  <a:srgbClr val="FFFFFF"/>
                </a:solidFill>
                <a:latin typeface="TT Commons Pro"/>
                <a:ea typeface="TT Commons Pro"/>
                <a:cs typeface="TT Commons Pro"/>
                <a:sym typeface="TT Commons Pro"/>
              </a:rPr>
              <a:t> in internal nodes</a:t>
            </a:r>
          </a:p>
          <a:p>
            <a:pPr algn="just" marL="492647" indent="-246324" lvl="1">
              <a:lnSpc>
                <a:spcPts val="3194"/>
              </a:lnSpc>
              <a:buFont typeface="Arial"/>
              <a:buChar char="•"/>
            </a:pPr>
            <a:r>
              <a:rPr lang="en-US" b="true" sz="2281">
                <a:solidFill>
                  <a:srgbClr val="FFFFFF"/>
                </a:solidFill>
                <a:latin typeface="TT Commons Pro Bold"/>
                <a:ea typeface="TT Commons Pro Bold"/>
                <a:cs typeface="TT Commons Pro Bold"/>
                <a:sym typeface="TT Commons Pro Bold"/>
              </a:rPr>
              <a:t>Query flow: </a:t>
            </a:r>
          </a:p>
          <a:p>
            <a:pPr algn="just" marL="985294" indent="-328431" lvl="2">
              <a:lnSpc>
                <a:spcPts val="3194"/>
              </a:lnSpc>
              <a:buFont typeface="Arial"/>
              <a:buChar char="⚬"/>
            </a:pPr>
            <a:r>
              <a:rPr lang="en-US" sz="2281">
                <a:solidFill>
                  <a:srgbClr val="FFFFFF"/>
                </a:solidFill>
                <a:latin typeface="TT Commons Pro"/>
                <a:ea typeface="TT Commons Pro"/>
                <a:cs typeface="TT Commons Pro"/>
                <a:sym typeface="TT Commons Pro"/>
              </a:rPr>
              <a:t>Start at root </a:t>
            </a:r>
          </a:p>
          <a:p>
            <a:pPr algn="just" marL="985294" indent="-328431" lvl="2">
              <a:lnSpc>
                <a:spcPts val="3194"/>
              </a:lnSpc>
              <a:buFont typeface="Arial"/>
              <a:buChar char="⚬"/>
            </a:pPr>
            <a:r>
              <a:rPr lang="en-US" sz="2281">
                <a:solidFill>
                  <a:srgbClr val="FFFFFF"/>
                </a:solidFill>
                <a:latin typeface="TT Commons Pro"/>
                <a:ea typeface="TT Commons Pro"/>
                <a:cs typeface="TT Commons Pro"/>
                <a:sym typeface="TT Commons Pro"/>
              </a:rPr>
              <a:t>Draw from buffers </a:t>
            </a:r>
          </a:p>
          <a:p>
            <a:pPr algn="just" marL="985294" indent="-328431" lvl="2">
              <a:lnSpc>
                <a:spcPts val="3194"/>
              </a:lnSpc>
              <a:buFont typeface="Arial"/>
              <a:buChar char="⚬"/>
            </a:pPr>
            <a:r>
              <a:rPr lang="en-US" sz="2281">
                <a:solidFill>
                  <a:srgbClr val="FFFFFF"/>
                </a:solidFill>
                <a:latin typeface="TT Commons Pro"/>
                <a:ea typeface="TT Commons Pro"/>
                <a:cs typeface="TT Commons Pro"/>
                <a:sym typeface="TT Commons Pro"/>
              </a:rPr>
              <a:t>Recurse only as needed</a:t>
            </a:r>
          </a:p>
          <a:p>
            <a:pPr algn="just" marL="1477941" indent="-369485" lvl="3">
              <a:lnSpc>
                <a:spcPts val="3194"/>
              </a:lnSpc>
              <a:buFont typeface="Arial"/>
              <a:buChar char="￭"/>
            </a:pPr>
            <a:r>
              <a:rPr lang="en-US" sz="2281">
                <a:solidFill>
                  <a:srgbClr val="FFFFFF"/>
                </a:solidFill>
                <a:latin typeface="TT Commons Pro"/>
                <a:ea typeface="TT Commons Pro"/>
                <a:cs typeface="TT Commons Pro"/>
                <a:sym typeface="TT Commons Pro"/>
              </a:rPr>
              <a:t> (lazy traversal)</a:t>
            </a:r>
          </a:p>
          <a:p>
            <a:pPr algn="just" marL="492647" indent="-246324" lvl="1">
              <a:lnSpc>
                <a:spcPts val="3194"/>
              </a:lnSpc>
              <a:buFont typeface="Arial"/>
              <a:buChar char="•"/>
            </a:pPr>
            <a:r>
              <a:rPr lang="en-US" b="true" sz="2281">
                <a:solidFill>
                  <a:srgbClr val="FFFFFF"/>
                </a:solidFill>
                <a:latin typeface="TT Commons Pro Bold"/>
                <a:ea typeface="TT Commons Pro Bold"/>
                <a:cs typeface="TT Commons Pro Bold"/>
                <a:sym typeface="TT Commons Pro Bold"/>
              </a:rPr>
              <a:t>Advantages: </a:t>
            </a:r>
          </a:p>
          <a:p>
            <a:pPr algn="just" marL="985294" indent="-328431" lvl="2">
              <a:lnSpc>
                <a:spcPts val="3194"/>
              </a:lnSpc>
              <a:buFont typeface="Arial"/>
              <a:buChar char="⚬"/>
            </a:pPr>
            <a:r>
              <a:rPr lang="en-US" sz="2281">
                <a:solidFill>
                  <a:srgbClr val="FFFFFF"/>
                </a:solidFill>
                <a:latin typeface="TT Commons Pro"/>
                <a:ea typeface="TT Commons Pro"/>
                <a:cs typeface="TT Commons Pro"/>
                <a:sym typeface="TT Commons Pro"/>
              </a:rPr>
              <a:t>Efficient </a:t>
            </a:r>
          </a:p>
          <a:p>
            <a:pPr algn="just" marL="985294" indent="-328431" lvl="2">
              <a:lnSpc>
                <a:spcPts val="3194"/>
              </a:lnSpc>
              <a:buFont typeface="Arial"/>
              <a:buChar char="⚬"/>
            </a:pPr>
            <a:r>
              <a:rPr lang="en-US" sz="2281">
                <a:solidFill>
                  <a:srgbClr val="FFFFFF"/>
                </a:solidFill>
                <a:latin typeface="TT Commons Pro"/>
                <a:ea typeface="TT Commons Pro"/>
                <a:cs typeface="TT Commons Pro"/>
                <a:sym typeface="TT Commons Pro"/>
              </a:rPr>
              <a:t>I/O friendly </a:t>
            </a:r>
          </a:p>
          <a:p>
            <a:pPr algn="just" marL="985294" indent="-328431" lvl="2">
              <a:lnSpc>
                <a:spcPts val="3194"/>
              </a:lnSpc>
              <a:buFont typeface="Arial"/>
              <a:buChar char="⚬"/>
            </a:pPr>
            <a:r>
              <a:rPr lang="en-US" sz="2281">
                <a:solidFill>
                  <a:srgbClr val="FFFFFF"/>
                </a:solidFill>
                <a:latin typeface="TT Commons Pro"/>
                <a:ea typeface="TT Commons Pro"/>
                <a:cs typeface="TT Commons Pro"/>
                <a:sym typeface="TT Commons Pro"/>
              </a:rPr>
              <a:t>Supports dynamic updates </a:t>
            </a:r>
          </a:p>
        </p:txBody>
      </p:sp>
      <p:sp>
        <p:nvSpPr>
          <p:cNvPr name="TextBox 4" id="4"/>
          <p:cNvSpPr txBox="true"/>
          <p:nvPr/>
        </p:nvSpPr>
        <p:spPr>
          <a:xfrm rot="0">
            <a:off x="1028700" y="1257300"/>
            <a:ext cx="8497653" cy="1343043"/>
          </a:xfrm>
          <a:prstGeom prst="rect">
            <a:avLst/>
          </a:prstGeom>
        </p:spPr>
        <p:txBody>
          <a:bodyPr anchor="t" rtlCol="false" tIns="0" lIns="0" bIns="0" rIns="0">
            <a:spAutoFit/>
          </a:bodyPr>
          <a:lstStyle/>
          <a:p>
            <a:pPr algn="l">
              <a:lnSpc>
                <a:spcPts val="9900"/>
              </a:lnSpc>
            </a:pPr>
            <a:r>
              <a:rPr lang="en-US" sz="10313" spc="433" b="true">
                <a:solidFill>
                  <a:srgbClr val="FFFFFF"/>
                </a:solidFill>
                <a:latin typeface="TT Commons Pro Bold"/>
                <a:ea typeface="TT Commons Pro Bold"/>
                <a:cs typeface="TT Commons Pro Bold"/>
                <a:sym typeface="TT Commons Pro Bold"/>
              </a:rPr>
              <a:t>RS-Tree</a:t>
            </a:r>
          </a:p>
        </p:txBody>
      </p:sp>
      <p:grpSp>
        <p:nvGrpSpPr>
          <p:cNvPr name="Group 5" id="5"/>
          <p:cNvGrpSpPr/>
          <p:nvPr/>
        </p:nvGrpSpPr>
        <p:grpSpPr>
          <a:xfrm rot="0">
            <a:off x="5712162" y="2600343"/>
            <a:ext cx="11737933" cy="4767679"/>
            <a:chOff x="0" y="0"/>
            <a:chExt cx="15650577" cy="6356906"/>
          </a:xfrm>
        </p:grpSpPr>
        <p:sp>
          <p:nvSpPr>
            <p:cNvPr name="Freeform 6" id="6"/>
            <p:cNvSpPr/>
            <p:nvPr/>
          </p:nvSpPr>
          <p:spPr>
            <a:xfrm flipH="false" flipV="false" rot="0">
              <a:off x="0" y="0"/>
              <a:ext cx="15650577" cy="6042312"/>
            </a:xfrm>
            <a:custGeom>
              <a:avLst/>
              <a:gdLst/>
              <a:ahLst/>
              <a:cxnLst/>
              <a:rect r="r" b="b" t="t" l="l"/>
              <a:pathLst>
                <a:path h="6042312" w="15650577">
                  <a:moveTo>
                    <a:pt x="0" y="0"/>
                  </a:moveTo>
                  <a:lnTo>
                    <a:pt x="15650577" y="0"/>
                  </a:lnTo>
                  <a:lnTo>
                    <a:pt x="15650577" y="6042312"/>
                  </a:lnTo>
                  <a:lnTo>
                    <a:pt x="0" y="6042312"/>
                  </a:lnTo>
                  <a:lnTo>
                    <a:pt x="0" y="0"/>
                  </a:lnTo>
                  <a:close/>
                </a:path>
              </a:pathLst>
            </a:custGeom>
            <a:blipFill>
              <a:blip r:embed="rId4"/>
              <a:stretch>
                <a:fillRect l="0" t="0" r="0" b="0"/>
              </a:stretch>
            </a:blipFill>
          </p:spPr>
        </p:sp>
        <p:sp>
          <p:nvSpPr>
            <p:cNvPr name="TextBox 7" id="7"/>
            <p:cNvSpPr txBox="true"/>
            <p:nvPr/>
          </p:nvSpPr>
          <p:spPr>
            <a:xfrm rot="0">
              <a:off x="0" y="6166228"/>
              <a:ext cx="6838473" cy="190677"/>
            </a:xfrm>
            <a:prstGeom prst="rect">
              <a:avLst/>
            </a:prstGeom>
          </p:spPr>
          <p:txBody>
            <a:bodyPr anchor="t" rtlCol="false" tIns="0" lIns="0" bIns="0" rIns="0">
              <a:spAutoFit/>
            </a:bodyPr>
            <a:lstStyle/>
            <a:p>
              <a:pPr algn="l">
                <a:lnSpc>
                  <a:spcPts val="1252"/>
                </a:lnSpc>
                <a:spcBef>
                  <a:spcPct val="0"/>
                </a:spcBef>
              </a:pPr>
              <a:r>
                <a:rPr lang="en-US" b="true" sz="894" spc="37">
                  <a:solidFill>
                    <a:srgbClr val="FFFFFF"/>
                  </a:solidFill>
                  <a:latin typeface="TT Commons Pro Bold"/>
                  <a:ea typeface="TT Commons Pro Bold"/>
                  <a:cs typeface="TT Commons Pro Bold"/>
                  <a:sym typeface="TT Commons Pro Bold"/>
                </a:rPr>
                <a:t>Source: https://vldb.org/pvldb/vol9/p84-wang.pdf</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1414757"/>
            <a:ext cx="12545732" cy="975675"/>
          </a:xfrm>
          <a:prstGeom prst="rect">
            <a:avLst/>
          </a:prstGeom>
        </p:spPr>
        <p:txBody>
          <a:bodyPr anchor="t" rtlCol="false" tIns="0" lIns="0" bIns="0" rIns="0">
            <a:spAutoFit/>
          </a:bodyPr>
          <a:lstStyle/>
          <a:p>
            <a:pPr algn="l">
              <a:lnSpc>
                <a:spcPts val="7226"/>
              </a:lnSpc>
            </a:pPr>
            <a:r>
              <a:rPr lang="en-US" sz="7527" spc="316" b="true">
                <a:solidFill>
                  <a:srgbClr val="FFFFFF"/>
                </a:solidFill>
                <a:latin typeface="TT Commons Pro Bold"/>
                <a:ea typeface="TT Commons Pro Bold"/>
                <a:cs typeface="TT Commons Pro Bold"/>
                <a:sym typeface="TT Commons Pro Bold"/>
              </a:rPr>
              <a:t>Core Algorithms Summary </a:t>
            </a:r>
          </a:p>
        </p:txBody>
      </p:sp>
      <p:sp>
        <p:nvSpPr>
          <p:cNvPr name="TextBox 3" id="3"/>
          <p:cNvSpPr txBox="true"/>
          <p:nvPr/>
        </p:nvSpPr>
        <p:spPr>
          <a:xfrm rot="0">
            <a:off x="12566394" y="6197194"/>
            <a:ext cx="4302359" cy="2510790"/>
          </a:xfrm>
          <a:prstGeom prst="rect">
            <a:avLst/>
          </a:prstGeom>
        </p:spPr>
        <p:txBody>
          <a:bodyPr anchor="t" rtlCol="false" tIns="0" lIns="0" bIns="0" rIns="0">
            <a:spAutoFit/>
          </a:bodyPr>
          <a:lstStyle/>
          <a:p>
            <a:pPr algn="l">
              <a:lnSpc>
                <a:spcPts val="3359"/>
              </a:lnSpc>
            </a:pPr>
            <a:r>
              <a:rPr lang="en-US" sz="2400" b="true">
                <a:solidFill>
                  <a:srgbClr val="FFFFFF"/>
                </a:solidFill>
                <a:latin typeface="TT Commons Pro Bold"/>
                <a:ea typeface="TT Commons Pro Bold"/>
                <a:cs typeface="TT Commons Pro Bold"/>
                <a:sym typeface="TT Commons Pro Bold"/>
              </a:rPr>
              <a:t>Highlighting: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RS-tree wins on query cost </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All methods summarized by: </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Query time </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Update support </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I/O behavior </a:t>
            </a:r>
          </a:p>
        </p:txBody>
      </p:sp>
      <p:sp>
        <p:nvSpPr>
          <p:cNvPr name="Freeform 4" id="4"/>
          <p:cNvSpPr/>
          <p:nvPr/>
        </p:nvSpPr>
        <p:spPr>
          <a:xfrm flipH="false" flipV="false" rot="0">
            <a:off x="0" y="8244549"/>
            <a:ext cx="2709861" cy="2042451"/>
          </a:xfrm>
          <a:custGeom>
            <a:avLst/>
            <a:gdLst/>
            <a:ahLst/>
            <a:cxnLst/>
            <a:rect r="r" b="b" t="t" l="l"/>
            <a:pathLst>
              <a:path h="2042451" w="2709861">
                <a:moveTo>
                  <a:pt x="0" y="0"/>
                </a:moveTo>
                <a:lnTo>
                  <a:pt x="2709861" y="0"/>
                </a:lnTo>
                <a:lnTo>
                  <a:pt x="2709861" y="2042451"/>
                </a:lnTo>
                <a:lnTo>
                  <a:pt x="0" y="2042451"/>
                </a:lnTo>
                <a:lnTo>
                  <a:pt x="0" y="0"/>
                </a:lnTo>
                <a:close/>
              </a:path>
            </a:pathLst>
          </a:custGeom>
          <a:blipFill>
            <a:blip r:embed="rId3"/>
            <a:stretch>
              <a:fillRect l="-14329" t="-27244" r="-9553" b="-37119"/>
            </a:stretch>
          </a:blipFill>
        </p:spPr>
      </p:sp>
      <p:grpSp>
        <p:nvGrpSpPr>
          <p:cNvPr name="Group 5" id="5"/>
          <p:cNvGrpSpPr/>
          <p:nvPr/>
        </p:nvGrpSpPr>
        <p:grpSpPr>
          <a:xfrm rot="0">
            <a:off x="3570426" y="2908737"/>
            <a:ext cx="11147147" cy="3048141"/>
            <a:chOff x="0" y="0"/>
            <a:chExt cx="14862863" cy="4064188"/>
          </a:xfrm>
        </p:grpSpPr>
        <p:sp>
          <p:nvSpPr>
            <p:cNvPr name="Freeform 6" id="6"/>
            <p:cNvSpPr/>
            <p:nvPr/>
          </p:nvSpPr>
          <p:spPr>
            <a:xfrm flipH="false" flipV="false" rot="0">
              <a:off x="0" y="0"/>
              <a:ext cx="14862863" cy="3775009"/>
            </a:xfrm>
            <a:custGeom>
              <a:avLst/>
              <a:gdLst/>
              <a:ahLst/>
              <a:cxnLst/>
              <a:rect r="r" b="b" t="t" l="l"/>
              <a:pathLst>
                <a:path h="3775009" w="14862863">
                  <a:moveTo>
                    <a:pt x="0" y="0"/>
                  </a:moveTo>
                  <a:lnTo>
                    <a:pt x="14862863" y="0"/>
                  </a:lnTo>
                  <a:lnTo>
                    <a:pt x="14862863" y="3775009"/>
                  </a:lnTo>
                  <a:lnTo>
                    <a:pt x="0" y="3775009"/>
                  </a:lnTo>
                  <a:lnTo>
                    <a:pt x="0" y="0"/>
                  </a:lnTo>
                  <a:close/>
                </a:path>
              </a:pathLst>
            </a:custGeom>
            <a:blipFill>
              <a:blip r:embed="rId4"/>
              <a:stretch>
                <a:fillRect l="0" t="0" r="0" b="0"/>
              </a:stretch>
            </a:blipFill>
          </p:spPr>
        </p:sp>
        <p:sp>
          <p:nvSpPr>
            <p:cNvPr name="TextBox 7" id="7"/>
            <p:cNvSpPr txBox="true"/>
            <p:nvPr/>
          </p:nvSpPr>
          <p:spPr>
            <a:xfrm rot="0">
              <a:off x="0" y="3873511"/>
              <a:ext cx="6838473" cy="190677"/>
            </a:xfrm>
            <a:prstGeom prst="rect">
              <a:avLst/>
            </a:prstGeom>
          </p:spPr>
          <p:txBody>
            <a:bodyPr anchor="t" rtlCol="false" tIns="0" lIns="0" bIns="0" rIns="0">
              <a:spAutoFit/>
            </a:bodyPr>
            <a:lstStyle/>
            <a:p>
              <a:pPr algn="l">
                <a:lnSpc>
                  <a:spcPts val="1252"/>
                </a:lnSpc>
                <a:spcBef>
                  <a:spcPct val="0"/>
                </a:spcBef>
              </a:pPr>
              <a:r>
                <a:rPr lang="en-US" b="true" sz="894" spc="37">
                  <a:solidFill>
                    <a:srgbClr val="FFFFFF"/>
                  </a:solidFill>
                  <a:latin typeface="TT Commons Pro Bold"/>
                  <a:ea typeface="TT Commons Pro Bold"/>
                  <a:cs typeface="TT Commons Pro Bold"/>
                  <a:sym typeface="TT Commons Pro Bold"/>
                </a:rPr>
                <a:t>Source: https://vldb.org/pvldb/vol9/p84-wang.pdf</a:t>
              </a:r>
            </a:p>
          </p:txBody>
        </p:sp>
      </p:grpSp>
      <p:grpSp>
        <p:nvGrpSpPr>
          <p:cNvPr name="Group 8" id="8"/>
          <p:cNvGrpSpPr/>
          <p:nvPr/>
        </p:nvGrpSpPr>
        <p:grpSpPr>
          <a:xfrm rot="0">
            <a:off x="3923347" y="4785360"/>
            <a:ext cx="932498" cy="373380"/>
            <a:chOff x="0" y="0"/>
            <a:chExt cx="1243330" cy="497840"/>
          </a:xfrm>
        </p:grpSpPr>
        <p:sp>
          <p:nvSpPr>
            <p:cNvPr name="Freeform 9" id="9"/>
            <p:cNvSpPr/>
            <p:nvPr/>
          </p:nvSpPr>
          <p:spPr>
            <a:xfrm flipH="false" flipV="false" rot="0">
              <a:off x="-3810" y="49530"/>
              <a:ext cx="1259840" cy="488950"/>
            </a:xfrm>
            <a:custGeom>
              <a:avLst/>
              <a:gdLst/>
              <a:ahLst/>
              <a:cxnLst/>
              <a:rect r="r" b="b" t="t" l="l"/>
              <a:pathLst>
                <a:path h="488950" w="1259840">
                  <a:moveTo>
                    <a:pt x="80010" y="1270"/>
                  </a:moveTo>
                  <a:cubicBezTo>
                    <a:pt x="485140" y="52070"/>
                    <a:pt x="628650" y="66040"/>
                    <a:pt x="764540" y="71120"/>
                  </a:cubicBezTo>
                  <a:cubicBezTo>
                    <a:pt x="905510" y="74930"/>
                    <a:pt x="1127760" y="0"/>
                    <a:pt x="1195070" y="66040"/>
                  </a:cubicBezTo>
                  <a:cubicBezTo>
                    <a:pt x="1253490" y="124460"/>
                    <a:pt x="1259840" y="332740"/>
                    <a:pt x="1195070" y="396240"/>
                  </a:cubicBezTo>
                  <a:cubicBezTo>
                    <a:pt x="1099820" y="488950"/>
                    <a:pt x="701040" y="393700"/>
                    <a:pt x="495300" y="381000"/>
                  </a:cubicBezTo>
                  <a:cubicBezTo>
                    <a:pt x="330200" y="369570"/>
                    <a:pt x="116840" y="408940"/>
                    <a:pt x="54610" y="334010"/>
                  </a:cubicBezTo>
                  <a:cubicBezTo>
                    <a:pt x="0" y="267970"/>
                    <a:pt x="80010" y="1270"/>
                    <a:pt x="80010" y="1270"/>
                  </a:cubicBezTo>
                </a:path>
              </a:pathLst>
            </a:custGeom>
            <a:solidFill>
              <a:srgbClr val="FFF234">
                <a:alpha val="5490"/>
              </a:srgbClr>
            </a:solidFill>
            <a:ln cap="sq">
              <a:noFill/>
              <a:prstDash val="solid"/>
              <a:miter/>
            </a:ln>
          </p:spPr>
        </p:sp>
      </p:grpSp>
      <p:grpSp>
        <p:nvGrpSpPr>
          <p:cNvPr name="Group 10" id="10"/>
          <p:cNvGrpSpPr/>
          <p:nvPr/>
        </p:nvGrpSpPr>
        <p:grpSpPr>
          <a:xfrm rot="0">
            <a:off x="3923347" y="5197792"/>
            <a:ext cx="981075" cy="382905"/>
            <a:chOff x="0" y="0"/>
            <a:chExt cx="1308100" cy="510540"/>
          </a:xfrm>
        </p:grpSpPr>
        <p:sp>
          <p:nvSpPr>
            <p:cNvPr name="Freeform 11" id="11"/>
            <p:cNvSpPr/>
            <p:nvPr/>
          </p:nvSpPr>
          <p:spPr>
            <a:xfrm flipH="false" flipV="false" rot="0">
              <a:off x="-10160" y="50800"/>
              <a:ext cx="1277620" cy="411480"/>
            </a:xfrm>
            <a:custGeom>
              <a:avLst/>
              <a:gdLst/>
              <a:ahLst/>
              <a:cxnLst/>
              <a:rect r="r" b="b" t="t" l="l"/>
              <a:pathLst>
                <a:path h="411480" w="1277620">
                  <a:moveTo>
                    <a:pt x="60960" y="0"/>
                  </a:moveTo>
                  <a:cubicBezTo>
                    <a:pt x="560070" y="24130"/>
                    <a:pt x="600710" y="55880"/>
                    <a:pt x="656590" y="62230"/>
                  </a:cubicBezTo>
                  <a:cubicBezTo>
                    <a:pt x="711200" y="68580"/>
                    <a:pt x="763270" y="50800"/>
                    <a:pt x="821690" y="52070"/>
                  </a:cubicBezTo>
                  <a:cubicBezTo>
                    <a:pt x="885190" y="54610"/>
                    <a:pt x="956310" y="76200"/>
                    <a:pt x="1023620" y="78740"/>
                  </a:cubicBezTo>
                  <a:cubicBezTo>
                    <a:pt x="1089660" y="81280"/>
                    <a:pt x="1183640" y="31750"/>
                    <a:pt x="1224280" y="66040"/>
                  </a:cubicBezTo>
                  <a:cubicBezTo>
                    <a:pt x="1277620" y="111760"/>
                    <a:pt x="1240790" y="387350"/>
                    <a:pt x="1257300" y="394970"/>
                  </a:cubicBezTo>
                  <a:cubicBezTo>
                    <a:pt x="1259840" y="396240"/>
                    <a:pt x="1267460" y="389890"/>
                    <a:pt x="1266190" y="388620"/>
                  </a:cubicBezTo>
                  <a:cubicBezTo>
                    <a:pt x="1264920" y="381000"/>
                    <a:pt x="1125220" y="406400"/>
                    <a:pt x="1057910" y="408940"/>
                  </a:cubicBezTo>
                  <a:cubicBezTo>
                    <a:pt x="995680" y="411480"/>
                    <a:pt x="947420" y="408940"/>
                    <a:pt x="877570" y="402590"/>
                  </a:cubicBezTo>
                  <a:cubicBezTo>
                    <a:pt x="778510" y="392430"/>
                    <a:pt x="650240" y="354330"/>
                    <a:pt x="523240" y="342900"/>
                  </a:cubicBezTo>
                  <a:cubicBezTo>
                    <a:pt x="379730" y="328930"/>
                    <a:pt x="132080" y="406400"/>
                    <a:pt x="60960" y="334010"/>
                  </a:cubicBezTo>
                  <a:cubicBezTo>
                    <a:pt x="0" y="273050"/>
                    <a:pt x="60960" y="0"/>
                    <a:pt x="60960" y="0"/>
                  </a:cubicBezTo>
                </a:path>
              </a:pathLst>
            </a:custGeom>
            <a:solidFill>
              <a:srgbClr val="FFF234">
                <a:alpha val="5490"/>
              </a:srgbClr>
            </a:solidFill>
            <a:ln cap="sq">
              <a:noFill/>
              <a:prstDash val="solid"/>
              <a:miter/>
            </a:ln>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6E85">
                <a:alpha val="100000"/>
              </a:srgbClr>
            </a:gs>
            <a:gs pos="100000">
              <a:srgbClr val="934D8C">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578139" y="8244549"/>
            <a:ext cx="2709861" cy="2042451"/>
          </a:xfrm>
          <a:custGeom>
            <a:avLst/>
            <a:gdLst/>
            <a:ahLst/>
            <a:cxnLst/>
            <a:rect r="r" b="b" t="t" l="l"/>
            <a:pathLst>
              <a:path h="2042451" w="2709861">
                <a:moveTo>
                  <a:pt x="0" y="0"/>
                </a:moveTo>
                <a:lnTo>
                  <a:pt x="2709861" y="0"/>
                </a:lnTo>
                <a:lnTo>
                  <a:pt x="2709861" y="2042451"/>
                </a:lnTo>
                <a:lnTo>
                  <a:pt x="0" y="2042451"/>
                </a:lnTo>
                <a:lnTo>
                  <a:pt x="0" y="0"/>
                </a:lnTo>
                <a:close/>
              </a:path>
            </a:pathLst>
          </a:custGeom>
          <a:blipFill>
            <a:blip r:embed="rId3"/>
            <a:stretch>
              <a:fillRect l="-14329" t="-27244" r="-9553" b="-37119"/>
            </a:stretch>
          </a:blipFill>
        </p:spPr>
      </p:sp>
      <p:sp>
        <p:nvSpPr>
          <p:cNvPr name="Freeform 3" id="3"/>
          <p:cNvSpPr/>
          <p:nvPr/>
        </p:nvSpPr>
        <p:spPr>
          <a:xfrm flipH="false" flipV="false" rot="0">
            <a:off x="10786347" y="453741"/>
            <a:ext cx="6700696" cy="2806781"/>
          </a:xfrm>
          <a:custGeom>
            <a:avLst/>
            <a:gdLst/>
            <a:ahLst/>
            <a:cxnLst/>
            <a:rect r="r" b="b" t="t" l="l"/>
            <a:pathLst>
              <a:path h="2806781" w="6700696">
                <a:moveTo>
                  <a:pt x="0" y="0"/>
                </a:moveTo>
                <a:lnTo>
                  <a:pt x="6700696" y="0"/>
                </a:lnTo>
                <a:lnTo>
                  <a:pt x="6700696" y="2806781"/>
                </a:lnTo>
                <a:lnTo>
                  <a:pt x="0" y="2806781"/>
                </a:lnTo>
                <a:lnTo>
                  <a:pt x="0" y="0"/>
                </a:lnTo>
                <a:close/>
              </a:path>
            </a:pathLst>
          </a:custGeom>
          <a:blipFill>
            <a:blip r:embed="rId4"/>
            <a:stretch>
              <a:fillRect l="0" t="0" r="0" b="0"/>
            </a:stretch>
          </a:blipFill>
        </p:spPr>
      </p:sp>
      <p:sp>
        <p:nvSpPr>
          <p:cNvPr name="Freeform 4" id="4"/>
          <p:cNvSpPr/>
          <p:nvPr/>
        </p:nvSpPr>
        <p:spPr>
          <a:xfrm flipH="false" flipV="false" rot="0">
            <a:off x="10786347" y="3615336"/>
            <a:ext cx="3350348" cy="3024710"/>
          </a:xfrm>
          <a:custGeom>
            <a:avLst/>
            <a:gdLst/>
            <a:ahLst/>
            <a:cxnLst/>
            <a:rect r="r" b="b" t="t" l="l"/>
            <a:pathLst>
              <a:path h="3024710" w="3350348">
                <a:moveTo>
                  <a:pt x="0" y="0"/>
                </a:moveTo>
                <a:lnTo>
                  <a:pt x="3350348" y="0"/>
                </a:lnTo>
                <a:lnTo>
                  <a:pt x="3350348" y="3024710"/>
                </a:lnTo>
                <a:lnTo>
                  <a:pt x="0" y="3024710"/>
                </a:lnTo>
                <a:lnTo>
                  <a:pt x="0" y="0"/>
                </a:lnTo>
                <a:close/>
              </a:path>
            </a:pathLst>
          </a:custGeom>
          <a:blipFill>
            <a:blip r:embed="rId5"/>
            <a:stretch>
              <a:fillRect l="0" t="-1385" r="-90397" b="-1385"/>
            </a:stretch>
          </a:blipFill>
        </p:spPr>
      </p:sp>
      <p:sp>
        <p:nvSpPr>
          <p:cNvPr name="Freeform 5" id="5"/>
          <p:cNvSpPr/>
          <p:nvPr/>
        </p:nvSpPr>
        <p:spPr>
          <a:xfrm flipH="false" flipV="false" rot="0">
            <a:off x="14404725" y="3615336"/>
            <a:ext cx="3200333" cy="3007786"/>
          </a:xfrm>
          <a:custGeom>
            <a:avLst/>
            <a:gdLst/>
            <a:ahLst/>
            <a:cxnLst/>
            <a:rect r="r" b="b" t="t" l="l"/>
            <a:pathLst>
              <a:path h="3007786" w="3200333">
                <a:moveTo>
                  <a:pt x="0" y="0"/>
                </a:moveTo>
                <a:lnTo>
                  <a:pt x="3200334" y="0"/>
                </a:lnTo>
                <a:lnTo>
                  <a:pt x="3200334" y="3007786"/>
                </a:lnTo>
                <a:lnTo>
                  <a:pt x="0" y="3007786"/>
                </a:lnTo>
                <a:lnTo>
                  <a:pt x="0" y="0"/>
                </a:lnTo>
                <a:close/>
              </a:path>
            </a:pathLst>
          </a:custGeom>
          <a:blipFill>
            <a:blip r:embed="rId6"/>
            <a:stretch>
              <a:fillRect l="-3838" t="-895" r="0" b="-895"/>
            </a:stretch>
          </a:blipFill>
        </p:spPr>
      </p:sp>
      <p:sp>
        <p:nvSpPr>
          <p:cNvPr name="TextBox 6" id="6"/>
          <p:cNvSpPr txBox="true"/>
          <p:nvPr/>
        </p:nvSpPr>
        <p:spPr>
          <a:xfrm rot="0">
            <a:off x="1075465" y="2085732"/>
            <a:ext cx="9444182" cy="2600343"/>
          </a:xfrm>
          <a:prstGeom prst="rect">
            <a:avLst/>
          </a:prstGeom>
        </p:spPr>
        <p:txBody>
          <a:bodyPr anchor="t" rtlCol="false" tIns="0" lIns="0" bIns="0" rIns="0">
            <a:spAutoFit/>
          </a:bodyPr>
          <a:lstStyle/>
          <a:p>
            <a:pPr algn="l">
              <a:lnSpc>
                <a:spcPts val="9900"/>
              </a:lnSpc>
            </a:pPr>
            <a:r>
              <a:rPr lang="en-US" sz="10313" spc="433" b="true">
                <a:solidFill>
                  <a:srgbClr val="FFFFFF"/>
                </a:solidFill>
                <a:latin typeface="TT Commons Pro Bold"/>
                <a:ea typeface="TT Commons Pro Bold"/>
                <a:cs typeface="TT Commons Pro Bold"/>
                <a:sym typeface="TT Commons Pro Bold"/>
              </a:rPr>
              <a:t>Experimental Results</a:t>
            </a:r>
          </a:p>
        </p:txBody>
      </p:sp>
      <p:sp>
        <p:nvSpPr>
          <p:cNvPr name="TextBox 7" id="7"/>
          <p:cNvSpPr txBox="true"/>
          <p:nvPr/>
        </p:nvSpPr>
        <p:spPr>
          <a:xfrm rot="0">
            <a:off x="1075465" y="5075648"/>
            <a:ext cx="7249832" cy="2510790"/>
          </a:xfrm>
          <a:prstGeom prst="rect">
            <a:avLst/>
          </a:prstGeom>
        </p:spPr>
        <p:txBody>
          <a:bodyPr anchor="t" rtlCol="false" tIns="0" lIns="0" bIns="0" rIns="0">
            <a:spAutoFit/>
          </a:bodyPr>
          <a:lstStyle/>
          <a:p>
            <a:pPr algn="l">
              <a:lnSpc>
                <a:spcPts val="3359"/>
              </a:lnSpc>
            </a:pPr>
            <a:r>
              <a:rPr lang="en-US" sz="2400">
                <a:solidFill>
                  <a:srgbClr val="FFFFFF"/>
                </a:solidFill>
                <a:latin typeface="TT Commons Pro"/>
                <a:ea typeface="TT Commons Pro"/>
                <a:cs typeface="TT Commons Pro"/>
                <a:sym typeface="TT Commons Pro"/>
              </a:rPr>
              <a:t>Datasets: </a:t>
            </a:r>
            <a:r>
              <a:rPr lang="en-US" sz="2400" b="true">
                <a:solidFill>
                  <a:srgbClr val="FFFFFF"/>
                </a:solidFill>
                <a:latin typeface="TT Commons Pro Bold"/>
                <a:ea typeface="TT Commons Pro Bold"/>
                <a:cs typeface="TT Commons Pro Bold"/>
                <a:sym typeface="TT Commons Pro Bold"/>
              </a:rPr>
              <a:t>GEO (25M), OSM (2.2B), 4xOSM (8.8B)</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RS-tree is fastest across varying: </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Inserts/Deletions</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Sample sizes </a:t>
            </a:r>
            <a:r>
              <a:rPr lang="en-US" b="true" sz="2400">
                <a:solidFill>
                  <a:srgbClr val="00BF63"/>
                </a:solidFill>
                <a:latin typeface="TT Commons Pro Bold"/>
                <a:ea typeface="TT Commons Pro Bold"/>
                <a:cs typeface="TT Commons Pro Bold"/>
                <a:sym typeface="TT Commons Pro Bold"/>
              </a:rPr>
              <a:t>k</a:t>
            </a:r>
          </a:p>
          <a:p>
            <a:pPr algn="l" marL="1036320" indent="-345440" lvl="2">
              <a:lnSpc>
                <a:spcPts val="3359"/>
              </a:lnSpc>
              <a:buFont typeface="Arial"/>
              <a:buChar char="⚬"/>
            </a:pPr>
            <a:r>
              <a:rPr lang="en-US" sz="2400">
                <a:solidFill>
                  <a:srgbClr val="FFFFFF"/>
                </a:solidFill>
                <a:latin typeface="TT Commons Pro"/>
                <a:ea typeface="TT Commons Pro"/>
                <a:cs typeface="TT Commons Pro"/>
                <a:sym typeface="TT Commons Pro"/>
              </a:rPr>
              <a:t>Query sizes </a:t>
            </a:r>
            <a:r>
              <a:rPr lang="en-US" b="true" sz="2400">
                <a:solidFill>
                  <a:srgbClr val="00BF63"/>
                </a:solidFill>
                <a:latin typeface="TT Commons Pro Bold"/>
                <a:ea typeface="TT Commons Pro Bold"/>
                <a:cs typeface="TT Commons Pro Bold"/>
                <a:sym typeface="TT Commons Pro Bold"/>
              </a:rPr>
              <a:t>q</a:t>
            </a:r>
          </a:p>
          <a:p>
            <a:pPr algn="l" marL="518160" indent="-259080" lvl="1">
              <a:lnSpc>
                <a:spcPts val="3359"/>
              </a:lnSpc>
              <a:buFont typeface="Arial"/>
              <a:buChar char="•"/>
            </a:pPr>
            <a:r>
              <a:rPr lang="en-US" sz="2400">
                <a:solidFill>
                  <a:srgbClr val="FFFFFF"/>
                </a:solidFill>
                <a:latin typeface="TT Commons Pro"/>
                <a:ea typeface="TT Commons Pro"/>
                <a:cs typeface="TT Commons Pro"/>
                <a:sym typeface="TT Commons Pro"/>
              </a:rPr>
              <a:t>RS-tree scales extremely well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DAGlJKmPzG4</dc:identifier>
  <dcterms:modified xsi:type="dcterms:W3CDTF">2011-08-01T06:04:30Z</dcterms:modified>
  <cp:revision>1</cp:revision>
  <dc:title>Spatial Online Sampling and Aggregation</dc:title>
</cp:coreProperties>
</file>