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65" r:id="rId1"/>
  </p:sldMasterIdLst>
  <p:notesMasterIdLst>
    <p:notesMasterId r:id="rId15"/>
  </p:notesMasterIdLst>
  <p:sldIdLst>
    <p:sldId id="345" r:id="rId2"/>
    <p:sldId id="354" r:id="rId3"/>
    <p:sldId id="359" r:id="rId4"/>
    <p:sldId id="357" r:id="rId5"/>
    <p:sldId id="360" r:id="rId6"/>
    <p:sldId id="358" r:id="rId7"/>
    <p:sldId id="361" r:id="rId8"/>
    <p:sldId id="363" r:id="rId9"/>
    <p:sldId id="362" r:id="rId10"/>
    <p:sldId id="366" r:id="rId11"/>
    <p:sldId id="364" r:id="rId12"/>
    <p:sldId id="365" r:id="rId13"/>
    <p:sldId id="35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97"/>
    <p:restoredTop sz="92894"/>
  </p:normalViewPr>
  <p:slideViewPr>
    <p:cSldViewPr snapToGrid="0" snapToObjects="1">
      <p:cViewPr varScale="1">
        <p:scale>
          <a:sx n="125" d="100"/>
          <a:sy n="125" d="100"/>
        </p:scale>
        <p:origin x="136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8BB2D-9804-A349-814C-F46F058C39FB}" type="datetimeFigureOut">
              <a:rPr lang="en-US" smtClean="0"/>
              <a:t>4/16/25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7C89B-19E9-FC4B-8BFF-3C7D977AF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0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00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941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SIMD Galloping</a:t>
            </a:r>
          </a:p>
          <a:p>
            <a:r>
              <a:rPr lang="en-US" dirty="0"/>
              <a:t>SIMD (Single Instruction Multiple Data) does multiple comparisons in one CPU instruction.</a:t>
            </a:r>
          </a:p>
          <a:p>
            <a:endParaRPr lang="en-US" dirty="0"/>
          </a:p>
          <a:p>
            <a:r>
              <a:rPr lang="en-US" dirty="0"/>
              <a:t>BSR (Base &amp; State Representation) lets one number represent many nodes, so fewer comparisons are needed.</a:t>
            </a:r>
          </a:p>
          <a:p>
            <a:endParaRPr lang="en-US" dirty="0"/>
          </a:p>
          <a:p>
            <a:r>
              <a:rPr lang="en-US" dirty="0"/>
              <a:t>GRO (Graph Reordering) makes BSR even more compact, reducing the work further.</a:t>
            </a:r>
          </a:p>
          <a:p>
            <a:endParaRPr lang="en-US" dirty="0"/>
          </a:p>
          <a:p>
            <a:r>
              <a:rPr lang="en-US" dirty="0"/>
              <a:t>Qfilter algorithm uses byte filtering to skip most comparisons early.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35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858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78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a basic introduction and explain </a:t>
            </a:r>
            <a:r>
              <a:rPr lang="en-US" sz="1200" b="1" dirty="0"/>
              <a:t>Triangle Counting (TC), Maximal Clique (MC), </a:t>
            </a:r>
            <a:r>
              <a:rPr lang="en-US" sz="1200" dirty="0"/>
              <a:t>and </a:t>
            </a:r>
            <a:r>
              <a:rPr lang="en-US" sz="1200" b="1" dirty="0"/>
              <a:t>Subgraph Matching (SM). Explain with an example of the block diagram.</a:t>
            </a:r>
            <a:br>
              <a:rPr lang="en-US" sz="1200" b="1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475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Set Intersections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430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is an extension of the next slide. Explain what is TC Mc 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743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about SIMD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814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about bitmask or bit flag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89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3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8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17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4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0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C229E2-8757-94D8-A1B6-702189DCC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572000" y="3249"/>
            <a:ext cx="4572000" cy="736748"/>
          </a:xfrm>
          <a:prstGeom prst="rect">
            <a:avLst/>
          </a:prstGeom>
          <a:solidFill>
            <a:srgbClr val="CEB88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77143C8-CDFF-B937-C00C-5E7B509399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883920"/>
            <a:ext cx="3086100" cy="5059680"/>
          </a:xfrm>
        </p:spPr>
        <p:txBody>
          <a:bodyPr>
            <a:normAutofit/>
          </a:bodyPr>
          <a:lstStyle>
            <a:lvl1pPr>
              <a:defRPr sz="2025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82637A1-1BB4-AF51-24C3-6FE78DD45D9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856561" y="2438400"/>
            <a:ext cx="3599259" cy="3505200"/>
          </a:xfrm>
        </p:spPr>
        <p:txBody>
          <a:bodyPr>
            <a:normAutofit/>
          </a:bodyPr>
          <a:lstStyle>
            <a:lvl1pPr marL="0" indent="0">
              <a:lnSpc>
                <a:spcPct val="125000"/>
              </a:lnSpc>
              <a:buNone/>
              <a:defRPr sz="1013">
                <a:solidFill>
                  <a:schemeClr val="tx1"/>
                </a:solidFill>
              </a:defRPr>
            </a:lvl1pPr>
            <a:lvl2pPr marL="257175" indent="0">
              <a:lnSpc>
                <a:spcPct val="125000"/>
              </a:lnSpc>
              <a:buNone/>
              <a:defRPr sz="900">
                <a:solidFill>
                  <a:schemeClr val="tx1"/>
                </a:solidFill>
              </a:defRPr>
            </a:lvl2pPr>
            <a:lvl3pPr marL="514350" indent="0">
              <a:lnSpc>
                <a:spcPct val="125000"/>
              </a:lnSpc>
              <a:buNone/>
              <a:defRPr sz="788">
                <a:solidFill>
                  <a:schemeClr val="tx1"/>
                </a:solidFill>
              </a:defRPr>
            </a:lvl3pPr>
            <a:lvl4pPr marL="771525" indent="0">
              <a:lnSpc>
                <a:spcPct val="125000"/>
              </a:lnSpc>
              <a:buNone/>
              <a:defRPr sz="675">
                <a:solidFill>
                  <a:schemeClr val="tx1"/>
                </a:solidFill>
              </a:defRPr>
            </a:lvl4pPr>
            <a:lvl5pPr marL="1028700" indent="0">
              <a:lnSpc>
                <a:spcPct val="125000"/>
              </a:lnSpc>
              <a:buNone/>
              <a:defRPr sz="675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" y="61212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2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56F59DF2-AB3C-B7B3-826A-636B8CC5AB31}"/>
              </a:ext>
            </a:extLst>
          </p:cNvPr>
          <p:cNvSpPr/>
          <p:nvPr userDrawn="1"/>
        </p:nvSpPr>
        <p:spPr>
          <a:xfrm>
            <a:off x="289739" y="352044"/>
            <a:ext cx="8564525" cy="6153912"/>
          </a:xfrm>
          <a:prstGeom prst="frame">
            <a:avLst>
              <a:gd name="adj1" fmla="val 217"/>
            </a:avLst>
          </a:prstGeom>
          <a:solidFill>
            <a:srgbClr val="CEB8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48AB14-4078-1EE9-7967-320DA2A6A8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rcRect/>
          <a:stretch/>
        </p:blipFill>
        <p:spPr>
          <a:xfrm>
            <a:off x="8248117" y="6039963"/>
            <a:ext cx="577211" cy="46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50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2 column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2BBE537-D5CE-95F8-BA97-974C225F9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572000" y="0"/>
            <a:ext cx="4572000" cy="736748"/>
          </a:xfrm>
          <a:prstGeom prst="rect">
            <a:avLst/>
          </a:prstGeom>
          <a:solidFill>
            <a:srgbClr val="CEB88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17D26707-70BF-EDA4-BF9D-91E44864647D}"/>
              </a:ext>
            </a:extLst>
          </p:cNvPr>
          <p:cNvSpPr/>
          <p:nvPr userDrawn="1"/>
        </p:nvSpPr>
        <p:spPr>
          <a:xfrm>
            <a:off x="289739" y="352044"/>
            <a:ext cx="8564525" cy="6153912"/>
          </a:xfrm>
          <a:prstGeom prst="frame">
            <a:avLst>
              <a:gd name="adj1" fmla="val 217"/>
            </a:avLst>
          </a:prstGeom>
          <a:solidFill>
            <a:srgbClr val="CEB8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solidFill>
                <a:schemeClr val="tx1"/>
              </a:solidFill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2090F11-94D5-C2A6-0759-3E7541B09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7230" y="485114"/>
            <a:ext cx="7886700" cy="1531525"/>
          </a:xfrm>
        </p:spPr>
        <p:txBody>
          <a:bodyPr>
            <a:normAutofit/>
          </a:bodyPr>
          <a:lstStyle>
            <a:lvl1pPr>
              <a:defRPr sz="2025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34FD449-C6E0-CF8A-82B2-52438C952C0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97231" y="2153285"/>
            <a:ext cx="5194245" cy="3500438"/>
          </a:xfrm>
        </p:spPr>
        <p:txBody>
          <a:bodyPr lIns="91440">
            <a:normAutofit/>
          </a:bodyPr>
          <a:lstStyle>
            <a:lvl1pPr marL="0" indent="0">
              <a:spcBef>
                <a:spcPts val="563"/>
              </a:spcBef>
              <a:spcAft>
                <a:spcPts val="675"/>
              </a:spcAft>
              <a:buNone/>
              <a:defRPr sz="1013" b="0"/>
            </a:lvl1pPr>
            <a:lvl2pPr marL="128588">
              <a:spcBef>
                <a:spcPts val="563"/>
              </a:spcBef>
              <a:spcAft>
                <a:spcPts val="675"/>
              </a:spcAft>
              <a:defRPr sz="1013" b="0"/>
            </a:lvl2pPr>
            <a:lvl3pPr marL="385763">
              <a:spcBef>
                <a:spcPts val="563"/>
              </a:spcBef>
              <a:spcAft>
                <a:spcPts val="675"/>
              </a:spcAft>
              <a:defRPr sz="1013" b="0"/>
            </a:lvl3pPr>
            <a:lvl4pPr marL="488633">
              <a:spcBef>
                <a:spcPts val="563"/>
              </a:spcBef>
              <a:spcAft>
                <a:spcPts val="675"/>
              </a:spcAft>
              <a:defRPr sz="1013" b="0"/>
            </a:lvl4pPr>
            <a:lvl5pPr marL="642938">
              <a:spcBef>
                <a:spcPts val="563"/>
              </a:spcBef>
              <a:spcAft>
                <a:spcPts val="675"/>
              </a:spcAft>
              <a:defRPr sz="1013" b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971E741-6253-D410-B562-50CA5976207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161810" y="2153285"/>
            <a:ext cx="2422121" cy="3500438"/>
          </a:xfrm>
        </p:spPr>
        <p:txBody>
          <a:bodyPr lIns="91440">
            <a:normAutofit/>
          </a:bodyPr>
          <a:lstStyle>
            <a:lvl1pPr>
              <a:spcBef>
                <a:spcPts val="563"/>
              </a:spcBef>
              <a:spcAft>
                <a:spcPts val="675"/>
              </a:spcAft>
              <a:defRPr sz="1013" b="1"/>
            </a:lvl1pPr>
            <a:lvl2pPr>
              <a:spcBef>
                <a:spcPts val="563"/>
              </a:spcBef>
              <a:spcAft>
                <a:spcPts val="675"/>
              </a:spcAft>
              <a:defRPr sz="900" b="1"/>
            </a:lvl2pPr>
            <a:lvl3pPr>
              <a:spcBef>
                <a:spcPts val="563"/>
              </a:spcBef>
              <a:spcAft>
                <a:spcPts val="675"/>
              </a:spcAft>
              <a:defRPr sz="788" b="1"/>
            </a:lvl3pPr>
            <a:lvl4pPr>
              <a:spcBef>
                <a:spcPts val="563"/>
              </a:spcBef>
              <a:spcAft>
                <a:spcPts val="675"/>
              </a:spcAft>
              <a:defRPr sz="675" b="1"/>
            </a:lvl4pPr>
            <a:lvl5pPr>
              <a:spcBef>
                <a:spcPts val="563"/>
              </a:spcBef>
              <a:spcAft>
                <a:spcPts val="675"/>
              </a:spcAft>
              <a:defRPr sz="675" b="1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" y="61212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2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A54290-5200-AE6F-A756-B497601EB8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rcRect/>
          <a:stretch/>
        </p:blipFill>
        <p:spPr>
          <a:xfrm>
            <a:off x="8248117" y="6039963"/>
            <a:ext cx="577211" cy="46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739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BB1E76-5845-01C9-1D0D-03CFFE6F0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9737" y="347329"/>
            <a:ext cx="8564526" cy="6152707"/>
          </a:xfrm>
          <a:prstGeom prst="rect">
            <a:avLst/>
          </a:prstGeom>
          <a:solidFill>
            <a:srgbClr val="CEB88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96C21AF-4286-DECE-37A1-E8980687A1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4370" y="655320"/>
            <a:ext cx="3429000" cy="5486400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E1D6B3-3EC8-6AC4-BE2B-5C732C85679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856560" y="2773680"/>
            <a:ext cx="3429000" cy="3368040"/>
          </a:xfrm>
        </p:spPr>
        <p:txBody>
          <a:bodyPr>
            <a:normAutofit/>
          </a:bodyPr>
          <a:lstStyle>
            <a:lvl1pPr marL="0" indent="0">
              <a:spcBef>
                <a:spcPts val="563"/>
              </a:spcBef>
              <a:buNone/>
              <a:defRPr sz="1013"/>
            </a:lvl1pPr>
            <a:lvl2pPr marL="257175" indent="0">
              <a:spcBef>
                <a:spcPts val="563"/>
              </a:spcBef>
              <a:buNone/>
              <a:defRPr sz="900"/>
            </a:lvl2pPr>
            <a:lvl3pPr marL="514350" indent="0">
              <a:spcBef>
                <a:spcPts val="563"/>
              </a:spcBef>
              <a:buNone/>
              <a:defRPr sz="788"/>
            </a:lvl3pPr>
            <a:lvl4pPr marL="771525" indent="0">
              <a:spcBef>
                <a:spcPts val="563"/>
              </a:spcBef>
              <a:buNone/>
              <a:defRPr sz="675"/>
            </a:lvl4pPr>
            <a:lvl5pPr marL="1028700" indent="0">
              <a:spcBef>
                <a:spcPts val="563"/>
              </a:spcBef>
              <a:buNone/>
              <a:defRPr sz="675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368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4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7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2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6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7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3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6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  <p:sldLayoutId id="2147484177" r:id="rId12"/>
    <p:sldLayoutId id="2147484178" r:id="rId13"/>
    <p:sldLayoutId id="214748417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0BAED01-6969-2A2C-C221-77A5F817C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1813017"/>
            <a:ext cx="8544560" cy="1165860"/>
          </a:xfrm>
        </p:spPr>
        <p:txBody>
          <a:bodyPr anchor="ctr"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sz="3200" b="1" u="sng" dirty="0"/>
              <a:t>Speeding Up Set Intersections in Graph Algorithms using SIMD Instructions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3E240A0-0B52-2EA2-473B-63CE97D526EF}"/>
              </a:ext>
            </a:extLst>
          </p:cNvPr>
          <p:cNvSpPr txBox="1">
            <a:spLocks/>
          </p:cNvSpPr>
          <p:nvPr/>
        </p:nvSpPr>
        <p:spPr>
          <a:xfrm>
            <a:off x="523240" y="3164302"/>
            <a:ext cx="8544560" cy="21486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b="1" dirty="0"/>
              <a:t>Authors</a:t>
            </a:r>
            <a:r>
              <a:rPr lang="en-US" sz="2100" dirty="0"/>
              <a:t>: </a:t>
            </a:r>
            <a:r>
              <a:rPr lang="en-US" sz="2100" dirty="0" err="1"/>
              <a:t>Shuo</a:t>
            </a:r>
            <a:r>
              <a:rPr lang="en-US" sz="2100" dirty="0"/>
              <a:t> Han, Lei Zou, Jeffery Xu Yu</a:t>
            </a:r>
          </a:p>
          <a:p>
            <a:pPr marL="0" indent="0">
              <a:buNone/>
            </a:pPr>
            <a:r>
              <a:rPr lang="en-US" sz="2100" b="1" dirty="0"/>
              <a:t>Conference</a:t>
            </a:r>
            <a:r>
              <a:rPr lang="en-US" sz="2100" dirty="0"/>
              <a:t>: SIGMOD 2018</a:t>
            </a:r>
          </a:p>
          <a:p>
            <a:pPr marL="0" indent="0">
              <a:buNone/>
            </a:pPr>
            <a:r>
              <a:rPr lang="en-US" sz="2100" b="1" dirty="0"/>
              <a:t>Presented by</a:t>
            </a:r>
            <a:r>
              <a:rPr lang="en-US" sz="2100" dirty="0"/>
              <a:t>: </a:t>
            </a:r>
            <a:r>
              <a:rPr lang="en-US" sz="2100" dirty="0" err="1"/>
              <a:t>Sumith</a:t>
            </a:r>
            <a:r>
              <a:rPr lang="en-US" sz="2100" dirty="0"/>
              <a:t> G S, Rahul Sen, </a:t>
            </a:r>
            <a:r>
              <a:rPr lang="en-US" sz="2100" dirty="0" err="1"/>
              <a:t>Sohail</a:t>
            </a:r>
            <a:r>
              <a:rPr lang="en-US" sz="2100" dirty="0"/>
              <a:t> Uddin Syed</a:t>
            </a:r>
          </a:p>
          <a:p>
            <a:pPr marL="0" indent="0">
              <a:buNone/>
            </a:pPr>
            <a:r>
              <a:rPr lang="en-US" sz="2100" b="1" dirty="0"/>
              <a:t>Date</a:t>
            </a:r>
            <a:r>
              <a:rPr lang="en-US" sz="2100" dirty="0"/>
              <a:t>: 17</a:t>
            </a:r>
            <a:r>
              <a:rPr lang="en-US" sz="2100" baseline="30000" dirty="0"/>
              <a:t>th</a:t>
            </a:r>
            <a:r>
              <a:rPr lang="en-US" sz="2100" dirty="0"/>
              <a:t> April 2025</a:t>
            </a:r>
          </a:p>
        </p:txBody>
      </p:sp>
    </p:spTree>
    <p:extLst>
      <p:ext uri="{BB962C8B-B14F-4D97-AF65-F5344CB8AC3E}">
        <p14:creationId xmlns:p14="http://schemas.microsoft.com/office/powerpoint/2010/main" val="810374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E9FE39-E8DB-626A-DEF2-5A2A30AF3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824" y="1313318"/>
            <a:ext cx="7059136" cy="39269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AEA36E-F92B-5310-848B-F16F379690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824" y="858702"/>
            <a:ext cx="8397464" cy="2671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8A40248-A579-FC3B-FF8A-1E06B11094EC}"/>
              </a:ext>
            </a:extLst>
          </p:cNvPr>
          <p:cNvSpPr txBox="1"/>
          <p:nvPr/>
        </p:nvSpPr>
        <p:spPr>
          <a:xfrm>
            <a:off x="367824" y="5240255"/>
            <a:ext cx="7323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Best Combination: GRO + SIMD + BSR across all algorithms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646320-2EB7-C133-C262-F91C12D4D6BA}"/>
              </a:ext>
            </a:extLst>
          </p:cNvPr>
          <p:cNvSpPr txBox="1"/>
          <p:nvPr/>
        </p:nvSpPr>
        <p:spPr>
          <a:xfrm>
            <a:off x="2570480" y="4687817"/>
            <a:ext cx="549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 Subgraph Matching</a:t>
            </a:r>
          </a:p>
        </p:txBody>
      </p:sp>
    </p:spTree>
    <p:extLst>
      <p:ext uri="{BB962C8B-B14F-4D97-AF65-F5344CB8AC3E}">
        <p14:creationId xmlns:p14="http://schemas.microsoft.com/office/powerpoint/2010/main" val="3168494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66FBBAF-F6F7-0120-F4B7-613F16C73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049" y="745291"/>
            <a:ext cx="8493443" cy="10070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Conclusion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A2A287-53C1-B60E-D3DF-D5D29F84437C}"/>
              </a:ext>
            </a:extLst>
          </p:cNvPr>
          <p:cNvSpPr txBox="1">
            <a:spLocks/>
          </p:cNvSpPr>
          <p:nvPr/>
        </p:nvSpPr>
        <p:spPr>
          <a:xfrm>
            <a:off x="337049" y="1598124"/>
            <a:ext cx="8493443" cy="4051564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When sets have extremely different sizes </a:t>
            </a:r>
            <a:r>
              <a:rPr lang="en-US" sz="18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(highly skewed)</a:t>
            </a: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1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QFilter</a:t>
            </a: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 automatically switches to </a:t>
            </a:r>
            <a:r>
              <a:rPr lang="en-US" sz="1800" b="1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SIMDGalloping</a:t>
            </a: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, which avoids scanning the large set exhaustively. That yields the best of both worlds for </a:t>
            </a:r>
            <a:r>
              <a:rPr lang="en-US" sz="18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high</a:t>
            </a: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- and </a:t>
            </a:r>
            <a:r>
              <a:rPr lang="en-US" sz="18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low-skew</a:t>
            </a: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 scenarios.</a:t>
            </a:r>
          </a:p>
          <a:p>
            <a:pPr marL="0">
              <a:spcBef>
                <a:spcPts val="0"/>
              </a:spcBef>
            </a:pPr>
            <a:endParaRPr lang="en-US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These techniques collectively cut down the runtime of key graph operations by processing multiple elements per instruction. </a:t>
            </a:r>
          </a:p>
          <a:p>
            <a:pPr marL="0">
              <a:spcBef>
                <a:spcPts val="0"/>
              </a:spcBef>
            </a:pPr>
            <a:endParaRPr lang="en-US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Experiments show significant gains (up to 12× or more) on large-scale real-world datasets.</a:t>
            </a:r>
          </a:p>
          <a:p>
            <a:pPr marL="0">
              <a:spcBef>
                <a:spcPts val="0"/>
              </a:spcBef>
            </a:pPr>
            <a:endParaRPr lang="en-US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endParaRPr lang="en-US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endParaRPr lang="en-US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42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301C982-BC5D-4A63-C48A-FCF406D39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597" y="777263"/>
            <a:ext cx="8483283" cy="852833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Real-World Impact and Future Work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EDF2A22-1386-E844-3B52-2B0ACC7A9D24}"/>
              </a:ext>
            </a:extLst>
          </p:cNvPr>
          <p:cNvSpPr txBox="1">
            <a:spLocks/>
          </p:cNvSpPr>
          <p:nvPr/>
        </p:nvSpPr>
        <p:spPr>
          <a:xfrm>
            <a:off x="325120" y="1630096"/>
            <a:ext cx="8483283" cy="3316325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/>
              <a:t>Impact:</a:t>
            </a:r>
          </a:p>
          <a:p>
            <a:pPr marL="0">
              <a:spcBef>
                <a:spcPts val="0"/>
              </a:spcBef>
            </a:pP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For tasks like counting triangles in a social network, this method can be up to 12× faster than traditional approaches.</a:t>
            </a:r>
          </a:p>
          <a:p>
            <a:r>
              <a:rPr lang="en-US" sz="1800" dirty="0">
                <a:ea typeface="Aptos" panose="020B0004020202020204" pitchFamily="34" charset="0"/>
                <a:cs typeface="Times New Roman" panose="02020603050405020304" pitchFamily="18" charset="0"/>
              </a:rPr>
              <a:t>It’s especially useful for large graphs (like Facebook’s friend network or web page links).</a:t>
            </a:r>
            <a:r>
              <a:rPr lang="en-US" sz="1800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/>
              <a:t>Future Work</a:t>
            </a:r>
            <a:r>
              <a:rPr lang="en-US" sz="1800" dirty="0"/>
              <a:t>:</a:t>
            </a:r>
          </a:p>
          <a:p>
            <a:r>
              <a:rPr lang="en-US" sz="1800" dirty="0"/>
              <a:t>Investigate combining data parallelism (SIMD) with thread parallelism and GPU acceleration.</a:t>
            </a:r>
          </a:p>
          <a:p>
            <a:r>
              <a:rPr lang="en-US" sz="1800" dirty="0"/>
              <a:t>Exploring a real-time update from BSR has edges are added or removed.</a:t>
            </a:r>
          </a:p>
        </p:txBody>
      </p:sp>
    </p:spTree>
    <p:extLst>
      <p:ext uri="{BB962C8B-B14F-4D97-AF65-F5344CB8AC3E}">
        <p14:creationId xmlns:p14="http://schemas.microsoft.com/office/powerpoint/2010/main" val="1621724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D569DC-1A68-51FF-4CCE-F334F8B3D5A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85421" y="2661921"/>
            <a:ext cx="3647380" cy="1097280"/>
          </a:xfrm>
        </p:spPr>
        <p:txBody>
          <a:bodyPr anchor="ctr">
            <a:normAutofit/>
          </a:bodyPr>
          <a:lstStyle/>
          <a:p>
            <a:r>
              <a:rPr lang="en-US" sz="4400" b="1" dirty="0"/>
              <a:t>Thank You</a:t>
            </a:r>
          </a:p>
          <a:p>
            <a:endParaRPr lang="en-US" sz="4400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24E0714-05AF-A341-BA6D-D4C1F856FF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353" y="1706880"/>
            <a:ext cx="4120228" cy="246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84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89B053C9-35AB-D404-7EE0-E51762B3D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62" y="837915"/>
            <a:ext cx="6134093" cy="852833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Introduction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4962592-84B1-FF44-900F-E6C0153B317D}"/>
              </a:ext>
            </a:extLst>
          </p:cNvPr>
          <p:cNvSpPr txBox="1">
            <a:spLocks/>
          </p:cNvSpPr>
          <p:nvPr/>
        </p:nvSpPr>
        <p:spPr>
          <a:xfrm>
            <a:off x="437922" y="1756153"/>
            <a:ext cx="4297363" cy="4113120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A graph is a non-linear data structure that represents relationships between pairs of objects.</a:t>
            </a:r>
          </a:p>
          <a:p>
            <a:r>
              <a:rPr lang="en-US" sz="1800" dirty="0"/>
              <a:t>Graphs have varied applications in fields like social networks, biology, chemistry, transportation, and the semantic web.</a:t>
            </a:r>
          </a:p>
          <a:p>
            <a:r>
              <a:rPr lang="en-US" sz="1800" dirty="0"/>
              <a:t>Some of the important graph algorithms are </a:t>
            </a:r>
            <a:r>
              <a:rPr lang="en-US" sz="1800" b="1" dirty="0"/>
              <a:t>Triangle Counting (TC), Maximal Clique (MC), </a:t>
            </a:r>
            <a:r>
              <a:rPr lang="en-US" sz="1800" dirty="0"/>
              <a:t>and </a:t>
            </a:r>
            <a:r>
              <a:rPr lang="en-US" sz="1800" b="1" dirty="0"/>
              <a:t>Subgraph Matching (SM).</a:t>
            </a:r>
          </a:p>
        </p:txBody>
      </p:sp>
      <p:pic>
        <p:nvPicPr>
          <p:cNvPr id="20" name="Picture 19" descr="A diagram of a network&#10;&#10;Description automatically generated">
            <a:extLst>
              <a:ext uri="{FF2B5EF4-FFF2-40B4-BE49-F238E27FC236}">
                <a16:creationId xmlns:a16="http://schemas.microsoft.com/office/drawing/2014/main" id="{163FF51B-AADD-DA34-1107-7AC1A8DBD3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412" t="12694" r="29020" b="12244"/>
          <a:stretch/>
        </p:blipFill>
        <p:spPr>
          <a:xfrm>
            <a:off x="5157243" y="1690748"/>
            <a:ext cx="3230880" cy="328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6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ACF4E5C-D1A0-103A-3D47-CBB2BB1D4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63" y="559278"/>
            <a:ext cx="8513763" cy="852833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What’s the Problem?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CBDA5E0-5998-7B59-F792-5E34A776E439}"/>
              </a:ext>
            </a:extLst>
          </p:cNvPr>
          <p:cNvSpPr txBox="1">
            <a:spLocks/>
          </p:cNvSpPr>
          <p:nvPr/>
        </p:nvSpPr>
        <p:spPr>
          <a:xfrm>
            <a:off x="402046" y="1412111"/>
            <a:ext cx="8513763" cy="3392013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Graph algorithms (like finding friends in social networks, detecting triangles in connections, or searching for patterns) often need to compare lists of nodes called “</a:t>
            </a:r>
            <a:r>
              <a:rPr lang="en-US" sz="18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Set Intersections.”</a:t>
            </a:r>
          </a:p>
          <a:p>
            <a:pPr>
              <a:spcBef>
                <a:spcPts val="0"/>
              </a:spcBef>
            </a:pPr>
            <a:endParaRPr lang="en-US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This operation is slow, especially for big graphs, because traditional methods check every possible pair one by one.</a:t>
            </a:r>
          </a:p>
          <a:p>
            <a:pPr>
              <a:spcBef>
                <a:spcPts val="0"/>
              </a:spcBef>
            </a:pPr>
            <a:endParaRPr lang="en-US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8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Prior work </a:t>
            </a: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like shuffling, </a:t>
            </a:r>
            <a:r>
              <a:rPr lang="en-US" sz="1800" dirty="0"/>
              <a:t>Branch Miss Prediction Aware Merge, and Roaring Bitmaps use rigid comparisons that fail to eliminate irrelevant elements early.</a:t>
            </a:r>
          </a:p>
          <a:p>
            <a:pPr>
              <a:spcBef>
                <a:spcPts val="0"/>
              </a:spcBef>
            </a:pPr>
            <a:endParaRPr lang="en-US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Additionally, most methods don't switch strategies based on set skew or selectivity.</a:t>
            </a:r>
          </a:p>
          <a:p>
            <a:pPr>
              <a:spcBef>
                <a:spcPts val="0"/>
              </a:spcBef>
            </a:pPr>
            <a:endParaRPr lang="en-US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screenshot of a table&#10;&#10;Description automatically generated">
            <a:extLst>
              <a:ext uri="{FF2B5EF4-FFF2-40B4-BE49-F238E27FC236}">
                <a16:creationId xmlns:a16="http://schemas.microsoft.com/office/drawing/2014/main" id="{31C35000-2843-1034-C661-E71B012F73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54" t="14559" r="654" b="15781"/>
          <a:stretch/>
        </p:blipFill>
        <p:spPr>
          <a:xfrm>
            <a:off x="401728" y="4495055"/>
            <a:ext cx="8340225" cy="11930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B540696-3D0D-799B-6169-8356F651DAE9}"/>
              </a:ext>
            </a:extLst>
          </p:cNvPr>
          <p:cNvSpPr txBox="1"/>
          <p:nvPr/>
        </p:nvSpPr>
        <p:spPr>
          <a:xfrm>
            <a:off x="244156" y="5713947"/>
            <a:ext cx="8497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Average Proportion of intersection with three primitive graph algorithms (scalar algorithm)</a:t>
            </a:r>
          </a:p>
        </p:txBody>
      </p:sp>
    </p:spTree>
    <p:extLst>
      <p:ext uri="{BB962C8B-B14F-4D97-AF65-F5344CB8AC3E}">
        <p14:creationId xmlns:p14="http://schemas.microsoft.com/office/powerpoint/2010/main" val="99520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diagram of a process flow&#10;&#10;Description automatically generated">
            <a:extLst>
              <a:ext uri="{FF2B5EF4-FFF2-40B4-BE49-F238E27FC236}">
                <a16:creationId xmlns:a16="http://schemas.microsoft.com/office/drawing/2014/main" id="{25FDC14D-7388-AEBB-B963-069C797A2B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05" t="7258" r="21177" b="6990"/>
          <a:stretch/>
        </p:blipFill>
        <p:spPr>
          <a:xfrm>
            <a:off x="325120" y="375209"/>
            <a:ext cx="8117839" cy="6107582"/>
          </a:xfrm>
          <a:prstGeom prst="rect">
            <a:avLst/>
          </a:prstGeom>
        </p:spPr>
      </p:pic>
      <p:sp>
        <p:nvSpPr>
          <p:cNvPr id="3" name="Title 4">
            <a:extLst>
              <a:ext uri="{FF2B5EF4-FFF2-40B4-BE49-F238E27FC236}">
                <a16:creationId xmlns:a16="http://schemas.microsoft.com/office/drawing/2014/main" id="{C3ABA745-F81F-3BEC-1731-659EAADE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733" y="3691035"/>
            <a:ext cx="3839209" cy="978935"/>
          </a:xfr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4400" b="1" dirty="0"/>
              <a:t>Block Diagram</a:t>
            </a:r>
          </a:p>
        </p:txBody>
      </p:sp>
    </p:spTree>
    <p:extLst>
      <p:ext uri="{BB962C8B-B14F-4D97-AF65-F5344CB8AC3E}">
        <p14:creationId xmlns:p14="http://schemas.microsoft.com/office/powerpoint/2010/main" val="37374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E853665-7543-55C4-CA6E-F0972C42D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775" y="1050136"/>
            <a:ext cx="6134093" cy="852833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What’s the Solution?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5217D79-3EAF-1914-2810-FD5DF58FA42A}"/>
              </a:ext>
            </a:extLst>
          </p:cNvPr>
          <p:cNvSpPr txBox="1">
            <a:spLocks/>
          </p:cNvSpPr>
          <p:nvPr/>
        </p:nvSpPr>
        <p:spPr>
          <a:xfrm>
            <a:off x="337775" y="1974089"/>
            <a:ext cx="8523923" cy="3282248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latin typeface="fkGroteskNeue"/>
              </a:rPr>
              <a:t>The paper introduces </a:t>
            </a:r>
            <a:r>
              <a:rPr lang="en-US" sz="1800" b="1" dirty="0">
                <a:latin typeface="fkGroteskNeue"/>
              </a:rPr>
              <a:t>three</a:t>
            </a:r>
            <a:r>
              <a:rPr lang="en-US" sz="1800" dirty="0">
                <a:latin typeface="fkGroteskNeue"/>
              </a:rPr>
              <a:t> key ideas to make set intersections much faster: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fkGroteskNeue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 err="1">
                <a:latin typeface="fkGroteskNeue"/>
              </a:rPr>
              <a:t>QFilter</a:t>
            </a:r>
            <a:r>
              <a:rPr lang="en-US" sz="1800" b="1" dirty="0">
                <a:latin typeface="fkGroteskNeue"/>
              </a:rPr>
              <a:t>:–</a:t>
            </a:r>
            <a:r>
              <a:rPr lang="en-US" sz="1800" dirty="0">
                <a:latin typeface="fkGroteskNeue"/>
              </a:rPr>
              <a:t> </a:t>
            </a:r>
          </a:p>
          <a:p>
            <a:r>
              <a:rPr lang="en-US" sz="1800" dirty="0">
                <a:latin typeface="fkGroteskNeue"/>
              </a:rPr>
              <a:t>A smarter way to compare lists using SIMD (Single Instruction, Multiple Data).</a:t>
            </a:r>
          </a:p>
          <a:p>
            <a:r>
              <a:rPr lang="en-US" sz="1800" dirty="0">
                <a:latin typeface="fkGroteskNeue"/>
              </a:rPr>
              <a:t>Instead of checking one pair at a time, SIMD lets the CPU compare 4 or 8 elements at once.</a:t>
            </a:r>
          </a:p>
          <a:p>
            <a:r>
              <a:rPr lang="en-US" sz="1800" dirty="0">
                <a:latin typeface="fkGroteskNeue"/>
              </a:rPr>
              <a:t>Before comparing everything, it first checks just one byte (8 bits) of each number to quickly skip mismatches.</a:t>
            </a:r>
          </a:p>
          <a:p>
            <a:r>
              <a:rPr lang="en-US" sz="1800" dirty="0">
                <a:latin typeface="fkGroteskNeue"/>
              </a:rPr>
              <a:t>This saves time, for example, skipping people who aren’t on both lists before doing a full check.</a:t>
            </a:r>
          </a:p>
        </p:txBody>
      </p:sp>
    </p:spTree>
    <p:extLst>
      <p:ext uri="{BB962C8B-B14F-4D97-AF65-F5344CB8AC3E}">
        <p14:creationId xmlns:p14="http://schemas.microsoft.com/office/powerpoint/2010/main" val="2543335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0F6F7-AF78-E18A-B9B3-0CA420A1325E}"/>
              </a:ext>
            </a:extLst>
          </p:cNvPr>
          <p:cNvSpPr txBox="1">
            <a:spLocks/>
          </p:cNvSpPr>
          <p:nvPr/>
        </p:nvSpPr>
        <p:spPr>
          <a:xfrm>
            <a:off x="457517" y="914204"/>
            <a:ext cx="8341043" cy="5090356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/>
              <a:t>BSR (Base &amp; State Representation):-</a:t>
            </a:r>
            <a:r>
              <a:rPr lang="en-US" sz="1800" dirty="0"/>
              <a:t> </a:t>
            </a:r>
          </a:p>
          <a:p>
            <a:r>
              <a:rPr lang="en-US" sz="1800" dirty="0"/>
              <a:t>A compact way to store lists of nodes.</a:t>
            </a:r>
          </a:p>
          <a:p>
            <a:r>
              <a:rPr lang="en-US" sz="1800" dirty="0"/>
              <a:t>Normally, each node ID is stored as an Integer(e.g., 32 bits).</a:t>
            </a:r>
          </a:p>
          <a:p>
            <a:r>
              <a:rPr lang="en-US" sz="1800" dirty="0"/>
              <a:t>Instead, BSR packs multiple IDs into a single number using bit flags (like a light switchboard: each bit tells if a node is present or not).</a:t>
            </a:r>
          </a:p>
          <a:p>
            <a:r>
              <a:rPr lang="en-US" sz="1800" dirty="0"/>
              <a:t>Example: If nodes 1, 3, and 5 are in a list, BSR stores this as 101010 (binary) instead of three separate numbers.</a:t>
            </a:r>
          </a:p>
          <a:p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/>
              <a:t>GRO (Graph Reordering):-</a:t>
            </a:r>
            <a:r>
              <a:rPr lang="en-US" sz="1800" dirty="0"/>
              <a:t> </a:t>
            </a:r>
          </a:p>
          <a:p>
            <a:r>
              <a:rPr lang="en-US" sz="1800" dirty="0"/>
              <a:t>Rearrange node IDs to make BSR even more efficient.</a:t>
            </a:r>
          </a:p>
          <a:p>
            <a:r>
              <a:rPr lang="en-US" sz="1800" dirty="0"/>
              <a:t>If nodes that often appear together (like close friends in a social network) are given similar IDs, their BSR storage becomes tighter and faster to compare.</a:t>
            </a:r>
          </a:p>
          <a:p>
            <a:r>
              <a:rPr lang="en-US" sz="1800" dirty="0"/>
              <a:t>Think of it like organizing a messy closet—putting similar items together makes finding things quicker.</a:t>
            </a:r>
          </a:p>
          <a:p>
            <a:endParaRPr lang="en-US" sz="1800" dirty="0"/>
          </a:p>
          <a:p>
            <a:endParaRPr lang="en-US" sz="1800" dirty="0" err="1"/>
          </a:p>
        </p:txBody>
      </p:sp>
    </p:spTree>
    <p:extLst>
      <p:ext uri="{BB962C8B-B14F-4D97-AF65-F5344CB8AC3E}">
        <p14:creationId xmlns:p14="http://schemas.microsoft.com/office/powerpoint/2010/main" val="2094660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BA0DFDB-56EA-9D11-C8B7-AC30F9B66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95" y="565315"/>
            <a:ext cx="8483283" cy="852833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How It All Works Together?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4DDA0D7-2FF8-CCC1-BBD7-30CE14E28CDF}"/>
              </a:ext>
            </a:extLst>
          </p:cNvPr>
          <p:cNvSpPr txBox="1">
            <a:spLocks/>
          </p:cNvSpPr>
          <p:nvPr/>
        </p:nvSpPr>
        <p:spPr>
          <a:xfrm>
            <a:off x="358095" y="1496107"/>
            <a:ext cx="8483282" cy="5188466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Initial steps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0">
              <a:spcBef>
                <a:spcPts val="0"/>
              </a:spcBef>
            </a:pP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graph is reordered using the </a:t>
            </a: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Graph Reordering 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(GRO) concept to group-related nodes.</a:t>
            </a:r>
          </a:p>
          <a:p>
            <a:pPr marL="0">
              <a:spcBef>
                <a:spcPts val="0"/>
              </a:spcBef>
            </a:pP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Adjacency lists are compressed into </a:t>
            </a: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Base &amp; State Representation 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(BSR) format. This makes it easy for the </a:t>
            </a: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Qfilter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algorithm to use </a:t>
            </a: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parallelism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using </a:t>
            </a: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SIMD instructions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(Single Instruction Multiple Data).</a:t>
            </a:r>
          </a:p>
          <a:p>
            <a:pPr marL="0">
              <a:spcBef>
                <a:spcPts val="0"/>
              </a:spcBef>
            </a:pP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 Runtime: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(When Running the Algorithm)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When two lists need to be compared (e.g., "Find common friends of A and B"):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sz="1800" b="1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QFilter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loads </a:t>
            </a: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chunks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of data using SIMD. It first checks just </a:t>
            </a: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one byte 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filter out </a:t>
            </a: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mismatches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>
              <a:spcBef>
                <a:spcPts val="0"/>
              </a:spcBef>
            </a:pP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possible matches, it fully compares and computes the intersection using </a:t>
            </a: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bitwise operations 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(AND).</a:t>
            </a:r>
          </a:p>
          <a:p>
            <a:pPr marL="0">
              <a:spcBef>
                <a:spcPts val="0"/>
              </a:spcBef>
            </a:pP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one list is much bigger than the other, it switches to a </a:t>
            </a: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galloping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search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(like a smarter binary search).</a:t>
            </a:r>
          </a:p>
        </p:txBody>
      </p:sp>
    </p:spTree>
    <p:extLst>
      <p:ext uri="{BB962C8B-B14F-4D97-AF65-F5344CB8AC3E}">
        <p14:creationId xmlns:p14="http://schemas.microsoft.com/office/powerpoint/2010/main" val="28164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F84AC4E-AFBB-29E3-D796-7C3794E62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277" y="402083"/>
            <a:ext cx="8493443" cy="852833"/>
          </a:xfrm>
        </p:spPr>
        <p:txBody>
          <a:bodyPr>
            <a:normAutofit/>
          </a:bodyPr>
          <a:lstStyle/>
          <a:p>
            <a:pPr algn="l"/>
            <a:r>
              <a:rPr lang="en-US" sz="2700" b="1" dirty="0"/>
              <a:t>Experimental Results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35E0701-1B98-692B-B60A-9A44A0CA2B87}"/>
              </a:ext>
            </a:extLst>
          </p:cNvPr>
          <p:cNvSpPr txBox="1">
            <a:spLocks/>
          </p:cNvSpPr>
          <p:nvPr/>
        </p:nvSpPr>
        <p:spPr>
          <a:xfrm>
            <a:off x="315276" y="1315862"/>
            <a:ext cx="8493443" cy="520539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The below </a:t>
            </a:r>
            <a:r>
              <a:rPr lang="en-US" sz="1800" b="1" dirty="0"/>
              <a:t>figures </a:t>
            </a:r>
            <a:r>
              <a:rPr lang="en-US" sz="1800" dirty="0"/>
              <a:t>show how different </a:t>
            </a:r>
            <a:r>
              <a:rPr lang="en-US" sz="1800" b="1" dirty="0"/>
              <a:t>graph reordering </a:t>
            </a:r>
            <a:r>
              <a:rPr lang="en-US" sz="1800" dirty="0"/>
              <a:t>impacts the speed of three key graph algorithms: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6AE32E-2F14-13CA-67A6-664EBA760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276" y="1945679"/>
            <a:ext cx="6248400" cy="34837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2ED8FB-2477-5AB9-513D-8B474DF87552}"/>
              </a:ext>
            </a:extLst>
          </p:cNvPr>
          <p:cNvSpPr txBox="1"/>
          <p:nvPr/>
        </p:nvSpPr>
        <p:spPr>
          <a:xfrm>
            <a:off x="315276" y="5663598"/>
            <a:ext cx="7924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Scalar - </a:t>
            </a:r>
            <a:r>
              <a:rPr lang="en-US" sz="1600" dirty="0"/>
              <a:t>basic merge, </a:t>
            </a:r>
            <a:r>
              <a:rPr lang="en-US" sz="1600" b="1" dirty="0"/>
              <a:t>SIMD</a:t>
            </a:r>
            <a:r>
              <a:rPr lang="en-US" sz="1600" dirty="0"/>
              <a:t> </a:t>
            </a:r>
            <a:r>
              <a:rPr lang="en-US" sz="1600" b="1" dirty="0"/>
              <a:t>(SIMD-accelerated intersections)</a:t>
            </a:r>
          </a:p>
          <a:p>
            <a:r>
              <a:rPr lang="en-US" sz="1600" b="1" dirty="0"/>
              <a:t>SIMD + BSR </a:t>
            </a:r>
            <a:r>
              <a:rPr lang="en-US" sz="1600" dirty="0"/>
              <a:t>(SIMD acceleration + Base and State Representation)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80DC78-65B6-E0CA-8368-2E2CD07EB9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276" y="5413801"/>
            <a:ext cx="7853363" cy="2497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6F9049-8CF9-0F5F-BD21-6E298F5E28A3}"/>
              </a:ext>
            </a:extLst>
          </p:cNvPr>
          <p:cNvSpPr txBox="1"/>
          <p:nvPr/>
        </p:nvSpPr>
        <p:spPr>
          <a:xfrm>
            <a:off x="3891596" y="5060090"/>
            <a:ext cx="267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- Triangle Counting</a:t>
            </a:r>
          </a:p>
        </p:txBody>
      </p:sp>
    </p:spTree>
    <p:extLst>
      <p:ext uri="{BB962C8B-B14F-4D97-AF65-F5344CB8AC3E}">
        <p14:creationId xmlns:p14="http://schemas.microsoft.com/office/powerpoint/2010/main" val="617452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4D72FA-EF9D-B77A-EF2C-F612133BDD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824" y="1223260"/>
            <a:ext cx="6561296" cy="35595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AEA36E-F92B-5310-848B-F16F379690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824" y="835018"/>
            <a:ext cx="8440896" cy="26848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CAE80F-ECEB-71D6-B818-3AB424D2E336}"/>
              </a:ext>
            </a:extLst>
          </p:cNvPr>
          <p:cNvSpPr txBox="1"/>
          <p:nvPr/>
        </p:nvSpPr>
        <p:spPr>
          <a:xfrm>
            <a:off x="2286000" y="4413497"/>
            <a:ext cx="549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 Maximal Clique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9F091E-6DEE-6645-9781-CD25202DB6A8}"/>
              </a:ext>
            </a:extLst>
          </p:cNvPr>
          <p:cNvSpPr txBox="1"/>
          <p:nvPr/>
        </p:nvSpPr>
        <p:spPr>
          <a:xfrm>
            <a:off x="367824" y="4931243"/>
            <a:ext cx="420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Maximal Clique (MC) benefits the most from reordering, due to its high intersection volume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17C8C6-69E9-A8F2-2915-1ED1B912D392}"/>
              </a:ext>
            </a:extLst>
          </p:cNvPr>
          <p:cNvSpPr txBox="1"/>
          <p:nvPr/>
        </p:nvSpPr>
        <p:spPr>
          <a:xfrm>
            <a:off x="4572000" y="4918307"/>
            <a:ext cx="420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Reordering isn't just a preprocessing step—it’s crucial to fully exploiting SIMD and BSR gains</a:t>
            </a:r>
          </a:p>
        </p:txBody>
      </p:sp>
    </p:spTree>
    <p:extLst>
      <p:ext uri="{BB962C8B-B14F-4D97-AF65-F5344CB8AC3E}">
        <p14:creationId xmlns:p14="http://schemas.microsoft.com/office/powerpoint/2010/main" val="3615736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1120</TotalTime>
  <Words>999</Words>
  <Application>Microsoft Macintosh PowerPoint</Application>
  <PresentationFormat>On-screen Show (4:3)</PresentationFormat>
  <Paragraphs>104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fkGroteskNeue</vt:lpstr>
      <vt:lpstr>Open Sans Light</vt:lpstr>
      <vt:lpstr>Office Theme</vt:lpstr>
      <vt:lpstr>Speeding Up Set Intersections in Graph Algorithms using SIMD Instructions</vt:lpstr>
      <vt:lpstr>Introduction</vt:lpstr>
      <vt:lpstr>What’s the Problem?</vt:lpstr>
      <vt:lpstr>Block Diagram</vt:lpstr>
      <vt:lpstr>What’s the Solution?</vt:lpstr>
      <vt:lpstr>PowerPoint Presentation</vt:lpstr>
      <vt:lpstr>How It All Works Together?</vt:lpstr>
      <vt:lpstr>Experimental Results</vt:lpstr>
      <vt:lpstr>PowerPoint Presentation</vt:lpstr>
      <vt:lpstr>PowerPoint Presentation</vt:lpstr>
      <vt:lpstr>Conclusion</vt:lpstr>
      <vt:lpstr>Real-World Impact and Future Work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Speeding Up Set Intersections in Graph Algorithms using SIMD Instructions</dc:title>
  <dc:subject/>
  <dc:creator/>
  <cp:keywords/>
  <dc:description>generated using python-pptx</dc:description>
  <cp:lastModifiedBy>sumith gs</cp:lastModifiedBy>
  <cp:revision>75</cp:revision>
  <dcterms:created xsi:type="dcterms:W3CDTF">2013-01-27T09:14:16Z</dcterms:created>
  <dcterms:modified xsi:type="dcterms:W3CDTF">2025-04-16T17:54:55Z</dcterms:modified>
  <cp:category/>
</cp:coreProperties>
</file>