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60" r:id="rId5"/>
    <p:sldId id="261" r:id="rId6"/>
    <p:sldId id="262" r:id="rId7"/>
    <p:sldId id="271" r:id="rId8"/>
    <p:sldId id="272" r:id="rId9"/>
    <p:sldId id="273" r:id="rId10"/>
    <p:sldId id="274" r:id="rId11"/>
    <p:sldId id="275" r:id="rId12"/>
    <p:sldId id="277" r:id="rId13"/>
    <p:sldId id="27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3"/>
    <p:restoredTop sz="71477"/>
  </p:normalViewPr>
  <p:slideViewPr>
    <p:cSldViewPr snapToGrid="0">
      <p:cViewPr varScale="1">
        <p:scale>
          <a:sx n="106" d="100"/>
          <a:sy n="106" d="100"/>
        </p:scale>
        <p:origin x="1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BB295-ACE4-9041-82F1-79D1E10146A1}" type="datetimeFigureOut">
              <a:rPr lang="en-US" smtClean="0"/>
              <a:t>3/25/25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3BE2F-B02E-9647-9138-E0FEB92E8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13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This paper addresses the challenge of </a:t>
            </a:r>
            <a:r>
              <a:rPr lang="en-US" b="1" dirty="0"/>
              <a:t>computing shortest paths across multiple criteria</a:t>
            </a:r>
            <a:r>
              <a:rPr lang="en-US" dirty="0"/>
              <a:t> (like distance, time, emissions, etc.) </a:t>
            </a:r>
            <a:r>
              <a:rPr lang="en-US" b="1" dirty="0"/>
              <a:t>on very large graphs</a:t>
            </a:r>
            <a:r>
              <a:rPr lang="en-US" dirty="0"/>
              <a:t> that </a:t>
            </a:r>
            <a:r>
              <a:rPr lang="en-US" b="1" dirty="0"/>
              <a:t>do not fit entirely in memory</a:t>
            </a:r>
            <a:r>
              <a:rPr lang="en-US" dirty="0"/>
              <a:t>.</a:t>
            </a:r>
          </a:p>
          <a:p>
            <a:pPr>
              <a:buNone/>
            </a:pPr>
            <a:r>
              <a:rPr lang="en-US" b="1" dirty="0"/>
              <a:t>Why is this important?</a:t>
            </a:r>
            <a:br>
              <a:rPr lang="en-US" dirty="0"/>
            </a:br>
            <a:r>
              <a:rPr lang="en-US" dirty="0"/>
              <a:t>In real-world applications (e.g., GPS navigation or social networks), users care about different optimization criteria. However, most existing algorithms: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Only work with </a:t>
            </a:r>
            <a:r>
              <a:rPr lang="en-US" b="1" dirty="0"/>
              <a:t>one criterion</a:t>
            </a:r>
            <a:r>
              <a:rPr lang="en-US" dirty="0"/>
              <a:t> at a time.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Load the whole graph into memory</a:t>
            </a:r>
            <a:r>
              <a:rPr lang="en-US" dirty="0"/>
              <a:t>, which is often impossible for </a:t>
            </a:r>
            <a:r>
              <a:rPr lang="en-US" b="1" dirty="0"/>
              <a:t>large-scale graphs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Redo the work</a:t>
            </a:r>
            <a:r>
              <a:rPr lang="en-US" dirty="0"/>
              <a:t> for each criterion, leading to massive I/O and time overhead.</a:t>
            </a:r>
          </a:p>
          <a:p>
            <a:r>
              <a:rPr lang="en-US" dirty="0"/>
              <a:t>So, the paper proposes </a:t>
            </a:r>
            <a:r>
              <a:rPr lang="en-US" b="1" dirty="0"/>
              <a:t>I/O-efficient algorithms</a:t>
            </a:r>
            <a:r>
              <a:rPr lang="en-US" dirty="0"/>
              <a:t> that can </a:t>
            </a:r>
            <a:r>
              <a:rPr lang="en-US" b="1" dirty="0"/>
              <a:t>compute all criteria simultaneously</a:t>
            </a:r>
            <a:r>
              <a:rPr lang="en-US" dirty="0"/>
              <a:t> using minimal memory, reducing redundant disk reads.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BE2F-B02E-9647-9138-E0FEB92E82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98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BE2F-B02E-9647-9138-E0FEB92E82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85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Given a graph where each edge has multiple weights (each representing a different criterion), and a source-destination pair, find the </a:t>
            </a:r>
            <a:r>
              <a:rPr lang="en-US" b="1" dirty="0"/>
              <a:t>shortest path for each criterion</a:t>
            </a:r>
            <a:r>
              <a:rPr lang="en-US" dirty="0"/>
              <a:t>.</a:t>
            </a:r>
          </a:p>
          <a:p>
            <a:r>
              <a:rPr lang="en-US" dirty="0"/>
              <a:t>Instead of computing each criterion one after another, the challenge is to compute all of them </a:t>
            </a:r>
            <a:r>
              <a:rPr lang="en-US" b="1" dirty="0"/>
              <a:t>efficiently and concurrently</a:t>
            </a:r>
            <a:r>
              <a:rPr lang="en-US" dirty="0"/>
              <a:t> on large, disk-resident graphs.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BE2F-B02E-9647-9138-E0FEB92E82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43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It’s a Novel Technique which focuses on A </a:t>
            </a:r>
            <a:r>
              <a:rPr lang="en-US" b="1" dirty="0"/>
              <a:t>synchronization and sharing</a:t>
            </a:r>
            <a:r>
              <a:rPr lang="en-US" dirty="0"/>
              <a:t> framework for efficiently handling multi-criteria searches with minimal I/O.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BE2F-B02E-9647-9138-E0FEB92E82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76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In-Partition Shortcuts in BMHPS: Visual Summary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graph is split into </a:t>
            </a:r>
            <a:r>
              <a:rPr lang="en-US" b="1" dirty="0"/>
              <a:t>partitions</a:t>
            </a:r>
            <a:r>
              <a:rPr lang="en-US" dirty="0"/>
              <a:t> (G₁, G₂, G₃) for disk-based processing.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Red nodes</a:t>
            </a:r>
            <a:r>
              <a:rPr lang="en-US" dirty="0"/>
              <a:t> are the </a:t>
            </a:r>
            <a:r>
              <a:rPr lang="en-US" b="1" dirty="0"/>
              <a:t>source/target</a:t>
            </a:r>
            <a:r>
              <a:rPr lang="en-US" dirty="0"/>
              <a:t> for queries.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Green nodes</a:t>
            </a:r>
            <a:r>
              <a:rPr lang="en-US" dirty="0"/>
              <a:t> are </a:t>
            </a:r>
            <a:r>
              <a:rPr lang="en-US" b="1" dirty="0"/>
              <a:t>boundary nodes</a:t>
            </a:r>
            <a:r>
              <a:rPr lang="en-US" dirty="0"/>
              <a:t>—they connect across partitions.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White nodes</a:t>
            </a:r>
            <a:r>
              <a:rPr lang="en-US" dirty="0"/>
              <a:t> are </a:t>
            </a:r>
            <a:r>
              <a:rPr lang="en-US" b="1" dirty="0"/>
              <a:t>internal nodes</a:t>
            </a:r>
            <a:r>
              <a:rPr lang="en-US" dirty="0"/>
              <a:t>—used only within a partition.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/>
              <a:t> (a) Original Graph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Every traversal must pass through internal nodes.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Causes </a:t>
            </a:r>
            <a:r>
              <a:rPr lang="en-US" b="1" dirty="0"/>
              <a:t>repeated I/O</a:t>
            </a:r>
            <a:r>
              <a:rPr lang="en-US" dirty="0"/>
              <a:t> when paths span the same partition.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/>
              <a:t>(b) Full-Clique Shortcut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Creates </a:t>
            </a:r>
            <a:r>
              <a:rPr lang="en-US" b="1" dirty="0"/>
              <a:t>shortcuts</a:t>
            </a:r>
            <a:r>
              <a:rPr lang="en-US" dirty="0"/>
              <a:t> (in red) between </a:t>
            </a:r>
            <a:r>
              <a:rPr lang="en-US" b="1" dirty="0"/>
              <a:t>all boundary nodes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Skips internal traversal and reduces I/O.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But it's </a:t>
            </a:r>
            <a:r>
              <a:rPr lang="en-US" b="1" dirty="0"/>
              <a:t>memory-heavy</a:t>
            </a:r>
            <a:r>
              <a:rPr lang="en-US" dirty="0"/>
              <a:t> due to many shortcuts.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/>
              <a:t>(c) Minimized Shortcut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Adds </a:t>
            </a:r>
            <a:r>
              <a:rPr lang="en-US" b="1" dirty="0"/>
              <a:t>only the necessary shortcuts</a:t>
            </a:r>
            <a:r>
              <a:rPr lang="en-US" dirty="0"/>
              <a:t> used in actual queries.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Less overhead</a:t>
            </a:r>
            <a:r>
              <a:rPr lang="en-US" dirty="0"/>
              <a:t>, but still reduces I/O effectively.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Best balance between </a:t>
            </a:r>
            <a:r>
              <a:rPr lang="en-US" b="1" dirty="0"/>
              <a:t>performance and memory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BE2F-B02E-9647-9138-E0FEB92E82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11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Index-Based (CH, HL, PLL)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Very fast</a:t>
            </a:r>
            <a:r>
              <a:rPr lang="en-US" dirty="0"/>
              <a:t> due to precomputed indexes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Needs </a:t>
            </a:r>
            <a:r>
              <a:rPr lang="en-US" b="1" dirty="0"/>
              <a:t>high memory</a:t>
            </a:r>
            <a:r>
              <a:rPr lang="en-US" dirty="0"/>
              <a:t> and is </a:t>
            </a:r>
            <a:r>
              <a:rPr lang="en-US" b="1" dirty="0"/>
              <a:t>not efficient</a:t>
            </a:r>
            <a:r>
              <a:rPr lang="en-US" dirty="0"/>
              <a:t> for dynamic or multi-criteria queries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Poor scalability</a:t>
            </a:r>
            <a:r>
              <a:rPr lang="en-US" dirty="0"/>
              <a:t> (e.g., on updates)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/>
              <a:t>Multi-Pass (Dijkstra, EM-Dijkstra)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Performs multiple full Dijkstra runs (one per criterion)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Slow</a:t>
            </a:r>
            <a:r>
              <a:rPr lang="en-US" dirty="0"/>
              <a:t>, with </a:t>
            </a:r>
            <a:r>
              <a:rPr lang="en-US" b="1" dirty="0"/>
              <a:t>high redundant I/O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But it’s </a:t>
            </a:r>
            <a:r>
              <a:rPr lang="en-US" b="1" dirty="0"/>
              <a:t>simple and scalable</a:t>
            </a:r>
            <a:endParaRPr lang="en-US" dirty="0"/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/>
              <a:t>OHP (One-Hop Processing)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First method under the </a:t>
            </a:r>
            <a:r>
              <a:rPr lang="en-US" b="1" dirty="0"/>
              <a:t>STOP &amp; SHARE</a:t>
            </a:r>
            <a:r>
              <a:rPr lang="en-US" dirty="0"/>
              <a:t> scheme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Reduces redundant work but still loads partitions repeatedly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/>
              <a:t>MHP (Multi-Hop Processing)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Allows processing deeper before switching criteria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More scalable and efficient</a:t>
            </a:r>
            <a:r>
              <a:rPr lang="en-US" dirty="0"/>
              <a:t> than OHP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/>
              <a:t>BMHP (Bidirectional MHP)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Adds bidirectional search to reduce search space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Uses less RAM</a:t>
            </a:r>
            <a:r>
              <a:rPr lang="en-US" dirty="0"/>
              <a:t>, </a:t>
            </a:r>
            <a:r>
              <a:rPr lang="en-US" b="1" dirty="0"/>
              <a:t>faster</a:t>
            </a:r>
            <a:endParaRPr lang="en-US" dirty="0"/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/>
              <a:t>BMHPS (BMHP + Shortcuts)</a:t>
            </a:r>
            <a:r>
              <a:rPr lang="en-US" dirty="0"/>
              <a:t> – ⭐ </a:t>
            </a:r>
            <a:r>
              <a:rPr lang="en-US" b="1" dirty="0"/>
              <a:t>Best Performing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Adds </a:t>
            </a:r>
            <a:r>
              <a:rPr lang="en-US" b="1" dirty="0"/>
              <a:t>in-partition shortcuts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Most I/O-efficient</a:t>
            </a:r>
            <a:r>
              <a:rPr lang="en-US" dirty="0"/>
              <a:t>, </a:t>
            </a:r>
            <a:r>
              <a:rPr lang="en-US" b="1" dirty="0"/>
              <a:t>fastest</a:t>
            </a:r>
            <a:r>
              <a:rPr lang="en-US" dirty="0"/>
              <a:t>, </a:t>
            </a:r>
            <a:r>
              <a:rPr lang="en-US" b="1" dirty="0"/>
              <a:t>lowest memory usage</a:t>
            </a:r>
            <a:r>
              <a:rPr lang="en-US" dirty="0"/>
              <a:t>, and </a:t>
            </a:r>
            <a:r>
              <a:rPr lang="en-US" b="1" dirty="0"/>
              <a:t>most scalable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Drawback: requires </a:t>
            </a:r>
            <a:r>
              <a:rPr lang="en-US" b="1" dirty="0"/>
              <a:t>preprocessing</a:t>
            </a:r>
            <a:r>
              <a:rPr lang="en-US" dirty="0"/>
              <a:t> (to build shortcuts)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BE2F-B02E-9647-9138-E0FEB92E82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69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BMHPS consistently has the lowest query times</a:t>
            </a:r>
            <a:r>
              <a:rPr lang="en-US" dirty="0"/>
              <a:t> on every dataset.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E.g., for PE: </a:t>
            </a:r>
            <a:r>
              <a:rPr lang="en-US" dirty="0" err="1"/>
              <a:t>MEMDijk</a:t>
            </a:r>
            <a:r>
              <a:rPr lang="en-US" dirty="0"/>
              <a:t> = 40s → BMHPS = 16s</a:t>
            </a:r>
          </a:p>
          <a:p>
            <a:pPr>
              <a:buNone/>
            </a:pPr>
            <a:r>
              <a:rPr lang="en-US" dirty="0"/>
              <a:t>As we move from </a:t>
            </a:r>
            <a:r>
              <a:rPr lang="en-US" b="1" dirty="0"/>
              <a:t>OHP → MHP → BMHP → BMHPS</a:t>
            </a:r>
            <a:r>
              <a:rPr lang="en-US" dirty="0"/>
              <a:t>, query time drops.</a:t>
            </a:r>
          </a:p>
          <a:p>
            <a:pPr>
              <a:buNone/>
            </a:pPr>
            <a:r>
              <a:rPr lang="en-US" dirty="0"/>
              <a:t>BMHPS shows a </a:t>
            </a:r>
            <a:r>
              <a:rPr lang="en-US" b="1" dirty="0"/>
              <a:t>2–4× improvement</a:t>
            </a:r>
            <a:r>
              <a:rPr lang="en-US" dirty="0"/>
              <a:t> over traditional methods.</a:t>
            </a:r>
          </a:p>
          <a:p>
            <a:pPr>
              <a:buNone/>
            </a:pPr>
            <a:r>
              <a:rPr lang="en-US" dirty="0"/>
              <a:t>Confirms that: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STOP &amp; SHARE is effective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Shortcuts help significantly</a:t>
            </a:r>
            <a:r>
              <a:rPr lang="en-US" dirty="0"/>
              <a:t>, especially in large-scale graphs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BE2F-B02E-9647-9138-E0FEB92E829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31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BE2F-B02E-9647-9138-E0FEB92E829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47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484B-43CE-084C-13C1-2E4D7CE56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E88CE2-E741-E466-6C33-F3E5C0216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6462D-52CC-F05E-2B7F-1D1D3402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BDE0-63EF-4D46-ADEF-009431C8DAB0}" type="datetime1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6A6BD-A722-F548-C5D8-A44C1F3C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E8F6E-A40B-E62B-3FCE-57AD6D715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63DB-ADAD-9D48-A49D-2A2785FC9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44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E36A4-C238-3925-BB29-02D424FE7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5C0185-593E-1E3C-2FE5-867B66C38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D32C8-C300-70C6-0866-BD7E8CEE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418D-CB01-974D-9489-C8A12D665DDC}" type="datetime1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6BDEF-D8EC-4530-95E4-698FC5AED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930F7-889E-4C4D-C03E-405F566E1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63DB-ADAD-9D48-A49D-2A2785FC9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83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1E449D-281A-DAE8-7DFD-F494FE4E47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1B13E-74CE-2224-F538-CCCFE92D3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0433B-19A5-82AA-7BDD-4C8DE209E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2070-90AD-7247-94E3-92ED10B02ED0}" type="datetime1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4975A-9522-19EF-9363-001BE0451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A1648-4746-28A8-F448-04F7DD96F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63DB-ADAD-9D48-A49D-2A2785FC9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86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4E69-D1C3-D665-08F5-E2600F772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F7983-E8F2-9DCB-2ADB-9BAD624E9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1667A-6F4D-4F49-E720-7D13626D6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A974-50E4-2246-B1BA-A7A5410D2C5D}" type="datetime1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5CF46-AD54-B151-1C54-0C363997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45022-2050-7713-F5FB-158E6EEF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63DB-ADAD-9D48-A49D-2A2785FC9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8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AF2DA-63C4-6906-56B0-16187636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B32E74-62F9-19C4-71F7-44E596A70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A9768-6D56-8F00-2E82-13F74912E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A844-E7E3-AB4B-9A63-27B2812B2821}" type="datetime1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4BD10-FFDD-05EB-1343-68E81481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57009-6A08-4E15-AA25-FE1D2C8D1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63DB-ADAD-9D48-A49D-2A2785FC9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5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BA9A3-B4AD-20CB-BA1E-B3340679B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2DC73-D919-F27B-D361-2AA1717473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4A8177-F364-4A63-2953-F46346BCA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62CE3-F442-D62C-F33C-7B022D64D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75EC-7F12-F846-B84F-C449FCF36964}" type="datetime1">
              <a:rPr lang="en-US" smtClean="0"/>
              <a:t>3/25/25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A9F63-4F8F-2B87-7858-3F18458D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45D9EC-ECEA-64F6-252C-34060DD2C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63DB-ADAD-9D48-A49D-2A2785FC9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0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93677-553D-9B05-FDF0-4A445699A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9CA0C4-EE2E-5AC3-C0B1-9317C1B43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9D9835-E2F1-F10E-F624-C36A83958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EE3FB8-B546-F57E-4132-34DC311AE0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8C7EB5-F193-BC38-8EC2-58354438E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35DF42-C928-5994-B72A-730A691AB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6586F-0E5A-CD4C-B2DB-4C297AD6F5DE}" type="datetime1">
              <a:rPr lang="en-US" smtClean="0"/>
              <a:t>3/25/25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490EE2-66F3-2312-1A4B-74E84F0B4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EA297B-DA5B-C24C-3AC2-D87B54971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63DB-ADAD-9D48-A49D-2A2785FC9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43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7695A-D100-CB29-46BD-ED3DAC5F7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43CCB-CC9D-F0D2-1451-C5C2AE1A6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9F05-20EE-5247-9093-7E143AACF477}" type="datetime1">
              <a:rPr lang="en-US" smtClean="0"/>
              <a:t>3/25/25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9E7FD2-2EEF-2FC5-137B-2B131BE0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1164A6-3CF9-926B-97F8-FC877A45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63DB-ADAD-9D48-A49D-2A2785FC9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77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D95FAD-A636-4009-6D49-A3658D02F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E6BF6-49D5-E043-B899-9D46F3D111DC}" type="datetime1">
              <a:rPr lang="en-US" smtClean="0"/>
              <a:t>3/25/25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5A630B-9CD5-9787-2698-6169C0712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4BD66-E651-0B64-C572-9C539415D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63DB-ADAD-9D48-A49D-2A2785FC9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87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95399-11EB-81F3-49FF-BCCC15117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984AF-F72D-6495-0BCB-C8AA3DEA2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071D9-8DC7-A45C-679C-0EA50AEB3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FBF79-0B49-7FA1-BB2D-B7CE2C2A0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B3C6E-AA19-3843-9899-017B9FD864BE}" type="datetime1">
              <a:rPr lang="en-US" smtClean="0"/>
              <a:t>3/25/25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FB778-EB43-704F-8285-BDEA95E03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CBFF9-AAA9-20AA-ACD7-034968328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63DB-ADAD-9D48-A49D-2A2785FC9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84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8EBD-ADF9-151D-1437-6D745B394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466986-B030-4CF4-5E6E-EE06F5AB34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AB245-CBCD-122A-3D90-F3B52BF4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31932-6D52-2881-C31B-164F5E317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1571-1532-B244-8FB3-AB64FB153D4D}" type="datetime1">
              <a:rPr lang="en-US" smtClean="0"/>
              <a:t>3/25/25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B7753-705D-A7A9-420B-56FCE8032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D135F-4641-17F4-2C18-AD37F29F2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63DB-ADAD-9D48-A49D-2A2785FC9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9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E6ADFA-2429-94BA-4BEC-4337E1D29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7C718-56D6-62F4-A7B5-3D1932D6A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FE52C-719C-D093-8D31-5D31CB5FE1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CF3BA5-430D-EA42-A7F6-7B3934E25113}" type="datetime1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E97F7-0DB3-4BF8-74B9-3BADBAF913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D15AD-BA7F-E6C4-A528-D44BBCBA8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B63DB-ADAD-9D48-A49D-2A2785FC9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0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EFAE-9CF7-4368-B938-72E1A9A151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8955" y="1141711"/>
            <a:ext cx="4270592" cy="34743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800" b="1" kern="1200" dirty="0">
                <a:latin typeface="+mj-lt"/>
                <a:ea typeface="+mj-ea"/>
                <a:cs typeface="+mj-cs"/>
              </a:rPr>
              <a:t>I/O-Efficient Multi-Criteria Shortest Paths Query Processing on Large Graphs</a:t>
            </a:r>
            <a:br>
              <a:rPr lang="en-US" sz="2800" b="1" kern="1200" dirty="0">
                <a:latin typeface="+mj-lt"/>
                <a:ea typeface="+mj-ea"/>
                <a:cs typeface="+mj-cs"/>
              </a:rPr>
            </a:br>
            <a:br>
              <a:rPr lang="en-US" sz="2800" b="1" kern="1200" dirty="0">
                <a:latin typeface="+mj-lt"/>
                <a:ea typeface="+mj-ea"/>
                <a:cs typeface="+mj-cs"/>
              </a:rPr>
            </a:br>
            <a:r>
              <a:rPr lang="en-US" sz="2400" i="1" kern="1200" dirty="0" err="1">
                <a:latin typeface="+mj-lt"/>
                <a:ea typeface="+mj-ea"/>
                <a:cs typeface="+mj-cs"/>
              </a:rPr>
              <a:t>Xinjie</a:t>
            </a:r>
            <a:r>
              <a:rPr lang="en-US" sz="2400" i="1" kern="1200" dirty="0">
                <a:latin typeface="+mj-lt"/>
                <a:ea typeface="+mj-ea"/>
                <a:cs typeface="+mj-cs"/>
              </a:rPr>
              <a:t> Zhou, Kai Huang, Lei Li, </a:t>
            </a:r>
            <a:r>
              <a:rPr lang="en-US" sz="2400" i="1" kern="1200" dirty="0" err="1">
                <a:latin typeface="+mj-lt"/>
                <a:ea typeface="+mj-ea"/>
                <a:cs typeface="+mj-cs"/>
              </a:rPr>
              <a:t>Mengxuan</a:t>
            </a:r>
            <a:r>
              <a:rPr lang="en-US" sz="2400" i="1" kern="1200" dirty="0">
                <a:latin typeface="+mj-lt"/>
                <a:ea typeface="+mj-ea"/>
                <a:cs typeface="+mj-cs"/>
              </a:rPr>
              <a:t> Zhang, Xiaofang Zhou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FEE515-DCF1-A623-4030-033AA0DFA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2094" y="5087944"/>
            <a:ext cx="3833446" cy="1256690"/>
          </a:xfr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algn="l"/>
            <a:endParaRPr lang="en-US" sz="1500" dirty="0"/>
          </a:p>
          <a:p>
            <a:r>
              <a:rPr lang="en-US" sz="1500" dirty="0"/>
              <a:t>Presented By :</a:t>
            </a:r>
          </a:p>
          <a:p>
            <a:r>
              <a:rPr lang="en-US" sz="1500" dirty="0">
                <a:effectLst/>
              </a:rPr>
              <a:t>Yashas Nagesh Gowda</a:t>
            </a:r>
            <a:endParaRPr lang="en-US" sz="1500" dirty="0"/>
          </a:p>
          <a:p>
            <a:r>
              <a:rPr lang="en-US" sz="1500" dirty="0" err="1">
                <a:effectLst/>
              </a:rPr>
              <a:t>Nilkod</a:t>
            </a:r>
            <a:r>
              <a:rPr lang="en-US" sz="1500" dirty="0">
                <a:effectLst/>
              </a:rPr>
              <a:t> Kashinath Yashaswini </a:t>
            </a:r>
          </a:p>
          <a:p>
            <a:r>
              <a:rPr lang="en-US" sz="1500" dirty="0">
                <a:effectLst/>
              </a:rPr>
              <a:t>Venu Madhuri Devineni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5" name="Video 4" descr="Aerial View Of Street">
            <a:extLst>
              <a:ext uri="{FF2B5EF4-FFF2-40B4-BE49-F238E27FC236}">
                <a16:creationId xmlns:a16="http://schemas.microsoft.com/office/drawing/2014/main" id="{A9BBC6DB-00FE-666E-4BC7-3EA598D086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-1" b="283"/>
          <a:stretch/>
        </p:blipFill>
        <p:spPr>
          <a:xfrm>
            <a:off x="0" y="0"/>
            <a:ext cx="7423484" cy="6858000"/>
          </a:xfrm>
          <a:prstGeom prst="rect">
            <a:avLst/>
          </a:prstGeom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92712F8-36FA-35DF-0CE8-4098D9332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2094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67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4A247-7F0D-AD3A-D2A4-4F008A7B6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2CA3F-8F0C-E02D-6B76-F488BBFDD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265"/>
            <a:ext cx="7419473" cy="606313"/>
          </a:xfrm>
        </p:spPr>
        <p:txBody>
          <a:bodyPr anchor="t">
            <a:normAutofit/>
          </a:bodyPr>
          <a:lstStyle/>
          <a:p>
            <a:r>
              <a:rPr lang="en-US" sz="3600" b="1" dirty="0"/>
              <a:t>Experimental Validation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ACF2E9-A931-53C3-F7E3-C01CD6837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AB097-AD1C-5E5B-1EF7-9A9763B3C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570" y="2154907"/>
            <a:ext cx="10564859" cy="378530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Evaluated on </a:t>
            </a:r>
            <a:r>
              <a:rPr lang="en-US" b="1" dirty="0"/>
              <a:t>8 large real-world graphs</a:t>
            </a:r>
            <a:r>
              <a:rPr lang="en-US" dirty="0"/>
              <a:t> (e.g., social networks, road networks).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Proposed methods </a:t>
            </a:r>
            <a:r>
              <a:rPr lang="en-US" b="1" dirty="0"/>
              <a:t>outperform traditional multi-pass Dijkstra</a:t>
            </a:r>
            <a:r>
              <a:rPr lang="en-US" dirty="0"/>
              <a:t> approaches by up to </a:t>
            </a:r>
            <a:r>
              <a:rPr lang="en-US" b="1" dirty="0"/>
              <a:t>2× to 4× in speed and I/O efficiency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Especially effective under </a:t>
            </a:r>
            <a:r>
              <a:rPr lang="en-US" b="1" dirty="0"/>
              <a:t>memory-constrained environments</a:t>
            </a:r>
            <a:r>
              <a:rPr lang="en-US" dirty="0"/>
              <a:t> (e.g., mobile devices, edge systems).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A7BE5-91F3-3590-F4EE-44214F111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63DB-ADAD-9D48-A49D-2A2785FC92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71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A2072-67E4-2D0D-CA35-53403E454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8ED7CD-5C8A-4D79-5B5B-CF0960323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8D8050-5991-67E2-8D84-22567A149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89001" y="1246187"/>
            <a:ext cx="4613997" cy="4365625"/>
          </a:xfrm>
          <a:prstGeom prst="rect">
            <a:avLst/>
          </a:prstGeom>
        </p:spPr>
      </p:pic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0AE350CF-FB3E-0AF1-2C3F-A409594B7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94" y="1347535"/>
            <a:ext cx="11405937" cy="416292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43C956-693C-D819-AC8C-E7A6D6B0F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63DB-ADAD-9D48-A49D-2A2785FC9299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C6E2DB-C402-9F53-F0CA-61AE10A4C92E}"/>
              </a:ext>
            </a:extLst>
          </p:cNvPr>
          <p:cNvSpPr txBox="1"/>
          <p:nvPr/>
        </p:nvSpPr>
        <p:spPr>
          <a:xfrm>
            <a:off x="4928817" y="5811201"/>
            <a:ext cx="2334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Table 2 : Q</a:t>
            </a:r>
            <a:r>
              <a:rPr lang="en-US" sz="1200" dirty="0"/>
              <a:t>uery time vs. Dataset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996183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B46681-0303-FE87-1338-2A6269F49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EF52-14AE-C558-8613-DB74050C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265"/>
            <a:ext cx="7419473" cy="606313"/>
          </a:xfrm>
        </p:spPr>
        <p:txBody>
          <a:bodyPr anchor="t">
            <a:normAutofit/>
          </a:bodyPr>
          <a:lstStyle/>
          <a:p>
            <a:r>
              <a:rPr lang="en-US" sz="3600" b="1" dirty="0"/>
              <a:t>Key Contributions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304445-9C74-E183-7B86-D752AB27F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A0FBD-ED98-40BE-C521-D53FC5562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570" y="2154907"/>
            <a:ext cx="10564859" cy="417370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First formal study on MCSPs under memory constraints.</a:t>
            </a:r>
          </a:p>
          <a:p>
            <a:r>
              <a:rPr lang="en-US" dirty="0"/>
              <a:t>Introduced STOP &amp; SHARE with novel I/O-efficient algorithms.</a:t>
            </a:r>
          </a:p>
          <a:p>
            <a:r>
              <a:rPr lang="en-US" dirty="0"/>
              <a:t>Integrated bidirectional search and partition-level shortcuts.</a:t>
            </a:r>
          </a:p>
          <a:p>
            <a:r>
              <a:rPr lang="en-US" dirty="0"/>
              <a:t>Outperformed existing multi-pass approaches.</a:t>
            </a:r>
          </a:p>
          <a:p>
            <a:r>
              <a:rPr lang="en-US" b="1" dirty="0"/>
              <a:t>Graph partitioning</a:t>
            </a:r>
            <a:r>
              <a:rPr lang="en-US" dirty="0"/>
              <a:t> based on edge aggregation strategies (Primary, Average, Weighted Average).</a:t>
            </a:r>
          </a:p>
          <a:p>
            <a:r>
              <a:rPr lang="en-US" dirty="0"/>
              <a:t>A custom </a:t>
            </a:r>
            <a:r>
              <a:rPr lang="en-US" b="1" dirty="0"/>
              <a:t>I/O-efficient Compressed Sparse Row (IOCSR) index</a:t>
            </a:r>
            <a:r>
              <a:rPr lang="en-US" dirty="0"/>
              <a:t> for fast edge access.</a:t>
            </a:r>
          </a:p>
          <a:p>
            <a:r>
              <a:rPr lang="en-US" b="1" dirty="0"/>
              <a:t>Hybrid partition caching</a:t>
            </a:r>
            <a:r>
              <a:rPr lang="en-US" dirty="0"/>
              <a:t> strategies using LRU, toss-immediate, and shrinking policies to smartly manage limited memory.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04A335-A7AC-84C5-49C8-5A5B0B09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63DB-ADAD-9D48-A49D-2A2785FC92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47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A081B9-0927-7638-4EB8-935A1980A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F75EA-BD08-193B-FE2B-F1219C1E4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265"/>
            <a:ext cx="7419473" cy="606313"/>
          </a:xfrm>
        </p:spPr>
        <p:txBody>
          <a:bodyPr anchor="t">
            <a:normAutofit/>
          </a:bodyPr>
          <a:lstStyle/>
          <a:p>
            <a:r>
              <a:rPr lang="en-US" sz="3600" b="1" dirty="0"/>
              <a:t>Conclusion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5F2976-C2A7-A5FB-BE68-45CC3903E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4B61C-B8A3-CB54-61EA-9DFAC7DE7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570" y="2154907"/>
            <a:ext cx="10564859" cy="3785308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Efficient multi-criteria shortest path computation is essential for real-world graphs.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STOP &amp; SHARE scheme successfully reduces I/O costs.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BMHPS achieves near-optimal performance with minimal overhead.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By synchronizing the searches and sharing loaded data across criteria, the methods significantly </a:t>
            </a:r>
            <a:r>
              <a:rPr lang="en-US" b="1" dirty="0"/>
              <a:t>reduce disk reads, improve performance</a:t>
            </a:r>
            <a:r>
              <a:rPr lang="en-US" dirty="0"/>
              <a:t>, and </a:t>
            </a:r>
            <a:r>
              <a:rPr lang="en-US" b="1" dirty="0"/>
              <a:t>enable real-world deployment on memory-limited systems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802BE-E185-9E47-6E24-AA4950E4B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63DB-ADAD-9D48-A49D-2A2785FC92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77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ED26C-200E-C22D-D05E-91E8FB739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142" y="2766218"/>
            <a:ext cx="5225716" cy="1325563"/>
          </a:xfrm>
        </p:spPr>
        <p:txBody>
          <a:bodyPr>
            <a:noAutofit/>
          </a:bodyPr>
          <a:lstStyle/>
          <a:p>
            <a:r>
              <a:rPr lang="en-US" sz="9600"/>
              <a:t>Thank You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A23E8-8A47-ACC8-294C-C7B26C17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63DB-ADAD-9D48-A49D-2A2785FC92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25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53AB6-7FB6-38B4-C525-BA1361A7C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anchor="t">
            <a:normAutofit/>
          </a:bodyPr>
          <a:lstStyle/>
          <a:p>
            <a:r>
              <a:rPr lang="en-US" sz="3200" b="1" dirty="0"/>
              <a:t>Introduction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B448D-258D-7F35-7865-6CF8AEAE8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395647"/>
            <a:ext cx="4543926" cy="3591207"/>
          </a:xfrm>
        </p:spPr>
        <p:txBody>
          <a:bodyPr>
            <a:normAutofit/>
          </a:bodyPr>
          <a:lstStyle/>
          <a:p>
            <a:r>
              <a:rPr lang="en-US" sz="2400" dirty="0"/>
              <a:t>Shortest path computation is fundamental in many graph-based applications.</a:t>
            </a:r>
          </a:p>
          <a:p>
            <a:r>
              <a:rPr lang="en-US" sz="2400" dirty="0"/>
              <a:t>Traditional methods focus on a single criterion.</a:t>
            </a:r>
          </a:p>
          <a:p>
            <a:r>
              <a:rPr lang="en-US" sz="2400" dirty="0"/>
              <a:t>Real-world problems often require multiple criteria (e.g., distance, time, emissions).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9C406-E8D8-DDA4-252A-6D3305EA6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CBB63DB-ADAD-9D48-A49D-2A2785FC929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 descr="A diagram of a constellation&#10;&#10;AI-generated content may be incorrect.">
            <a:extLst>
              <a:ext uri="{FF2B5EF4-FFF2-40B4-BE49-F238E27FC236}">
                <a16:creationId xmlns:a16="http://schemas.microsoft.com/office/drawing/2014/main" id="{F4382C56-B147-58FF-5533-6D47CC6B9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368" y="974558"/>
            <a:ext cx="6509085" cy="52698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35EFFB-6AD2-1E40-D0A1-A569A627C175}"/>
              </a:ext>
            </a:extLst>
          </p:cNvPr>
          <p:cNvSpPr txBox="1"/>
          <p:nvPr/>
        </p:nvSpPr>
        <p:spPr>
          <a:xfrm>
            <a:off x="6340643" y="6261913"/>
            <a:ext cx="530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Fig 1 : A diagram of a simple road network with different edge weights</a:t>
            </a:r>
          </a:p>
        </p:txBody>
      </p:sp>
    </p:spTree>
    <p:extLst>
      <p:ext uri="{BB962C8B-B14F-4D97-AF65-F5344CB8AC3E}">
        <p14:creationId xmlns:p14="http://schemas.microsoft.com/office/powerpoint/2010/main" val="3358640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01F0D-8E4F-A8DC-7DED-EFC6163C2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929" y="1058470"/>
            <a:ext cx="4544762" cy="1401183"/>
          </a:xfrm>
        </p:spPr>
        <p:txBody>
          <a:bodyPr anchor="t">
            <a:normAutofit/>
          </a:bodyPr>
          <a:lstStyle/>
          <a:p>
            <a:r>
              <a:rPr lang="en-US" sz="4000" b="1"/>
              <a:t>Motivation</a:t>
            </a:r>
            <a:endParaRPr lang="en-US" sz="40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83E9C-B54E-C75C-B15C-BBF4E333A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462" y="1998011"/>
            <a:ext cx="5892523" cy="360293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/>
              <a:t>Problem</a:t>
            </a:r>
            <a:r>
              <a:rPr lang="en-US" sz="2400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Need to compute </a:t>
            </a:r>
            <a:r>
              <a:rPr lang="en-US" sz="2400" b="1" dirty="0"/>
              <a:t>multi-criteria shortest paths</a:t>
            </a:r>
            <a:r>
              <a:rPr lang="en-US" sz="2400" dirty="0"/>
              <a:t> (MCSPs) efficiently on large graphs.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Existing methods: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Handle one criterion at a time (inefficient).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Require large memory (not feasible for mobile or limited-resource systems).</a:t>
            </a:r>
          </a:p>
          <a:p>
            <a:r>
              <a:rPr lang="en-US" sz="2400" b="1" dirty="0"/>
              <a:t>Example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en-US" sz="2400" dirty="0"/>
              <a:t>User A wants shortest distance, User B wants fastest time → multiple paths needed.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A5DEB-4D17-4680-16C4-EDCBE15F0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369" y="1998011"/>
            <a:ext cx="5491631" cy="31522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B8043E-11F5-570A-CB5D-D5B813532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63DB-ADAD-9D48-A49D-2A2785FC9299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B5CD6C-F9AA-17E2-F0EB-A292CFAA578F}"/>
              </a:ext>
            </a:extLst>
          </p:cNvPr>
          <p:cNvSpPr txBox="1"/>
          <p:nvPr/>
        </p:nvSpPr>
        <p:spPr>
          <a:xfrm>
            <a:off x="8855243" y="5150285"/>
            <a:ext cx="2165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Fig 2 : Example Graph</a:t>
            </a:r>
          </a:p>
        </p:txBody>
      </p:sp>
    </p:spTree>
    <p:extLst>
      <p:ext uri="{BB962C8B-B14F-4D97-AF65-F5344CB8AC3E}">
        <p14:creationId xmlns:p14="http://schemas.microsoft.com/office/powerpoint/2010/main" val="2017469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6CD0A-6B64-48A4-24BC-A44E269C3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138265"/>
            <a:ext cx="4603376" cy="2909296"/>
          </a:xfrm>
        </p:spPr>
        <p:txBody>
          <a:bodyPr anchor="t">
            <a:normAutofit/>
          </a:bodyPr>
          <a:lstStyle/>
          <a:p>
            <a:r>
              <a:rPr lang="en-US" sz="3600" b="1" dirty="0"/>
              <a:t>Problem Definition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CD8E7C-C23B-A3B9-B18A-838AED877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7539-953D-1794-C232-F6AB2D8E8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2390043"/>
            <a:ext cx="10884567" cy="244665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/>
              <a:t>Multi-Criteria Shortest Paths (MCSPs) Problem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Given a graph G(V, E) with N criteria, compute the shortest path for each criterion from source to target.</a:t>
            </a:r>
          </a:p>
          <a:p>
            <a:pPr>
              <a:buNone/>
            </a:pPr>
            <a:r>
              <a:rPr lang="en-US" b="1" dirty="0"/>
              <a:t>Why is it challenging?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Memory limitations (large graphs can’t fit in memory).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Need to minimize I/O operations.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3468A-3059-FBA7-DC8B-28FE91224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63DB-ADAD-9D48-A49D-2A2785FC92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54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1409C-FC77-5CAC-1088-410EDE75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4544762" cy="1401183"/>
          </a:xfrm>
        </p:spPr>
        <p:txBody>
          <a:bodyPr anchor="t">
            <a:normAutofit/>
          </a:bodyPr>
          <a:lstStyle/>
          <a:p>
            <a:r>
              <a:rPr lang="en-US" sz="3200" b="1" dirty="0"/>
              <a:t>STOP &amp; SHARE Scheme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FAC48-53C5-3832-A38F-0B9B764A7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40" y="2238355"/>
            <a:ext cx="5334160" cy="360293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/>
              <a:t>Core Idea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en-US" sz="2400" dirty="0"/>
              <a:t>Synchronize search processes across criteria to share disk I/O operations and avoid redundant work.</a:t>
            </a:r>
          </a:p>
          <a:p>
            <a:pPr>
              <a:buNone/>
            </a:pPr>
            <a:r>
              <a:rPr lang="en-US" sz="2400" b="1" dirty="0"/>
              <a:t>Two Key Mechanisms</a:t>
            </a:r>
            <a:r>
              <a:rPr lang="en-US" sz="2400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Stop</a:t>
            </a:r>
            <a:r>
              <a:rPr lang="en-US" sz="2400" dirty="0"/>
              <a:t>: Delay one criterion to align with others.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Share</a:t>
            </a:r>
            <a:r>
              <a:rPr lang="en-US" sz="2400" dirty="0"/>
              <a:t>: Reuse loaded partition for multiple criteria.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5EC-E279-D1CE-D07B-D5738BE21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748" y="1196122"/>
            <a:ext cx="5334160" cy="446735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2D11E0-51D2-CD6F-7EE5-868345B29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63DB-ADAD-9D48-A49D-2A2785FC9299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E348D-E362-E352-7916-F364BA4BB080}"/>
              </a:ext>
            </a:extLst>
          </p:cNvPr>
          <p:cNvSpPr txBox="1"/>
          <p:nvPr/>
        </p:nvSpPr>
        <p:spPr>
          <a:xfrm>
            <a:off x="7676148" y="5806261"/>
            <a:ext cx="3160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Fig 3 : Example Graph with partition</a:t>
            </a:r>
          </a:p>
        </p:txBody>
      </p:sp>
    </p:spTree>
    <p:extLst>
      <p:ext uri="{BB962C8B-B14F-4D97-AF65-F5344CB8AC3E}">
        <p14:creationId xmlns:p14="http://schemas.microsoft.com/office/powerpoint/2010/main" val="3666347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860FD-3E00-20EC-E473-5290117C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138265"/>
            <a:ext cx="4603376" cy="2909296"/>
          </a:xfrm>
        </p:spPr>
        <p:txBody>
          <a:bodyPr anchor="t">
            <a:normAutofit/>
          </a:bodyPr>
          <a:lstStyle/>
          <a:p>
            <a:r>
              <a:rPr lang="en-US" sz="3200" b="1" dirty="0"/>
              <a:t>Algorithms Overview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CD8E7C-C23B-A3B9-B18A-838AED877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E720E-BF46-E374-E10D-E1F032795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570" y="2154907"/>
            <a:ext cx="10564859" cy="37853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/>
              <a:t>1. OHP (One-Hop Processing)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Synchronizes all criteria by advancing one hop at a time per criterion.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Increases chances of sharing disk partitions across criteria.</a:t>
            </a:r>
          </a:p>
          <a:p>
            <a:pPr>
              <a:buNone/>
            </a:pPr>
            <a:r>
              <a:rPr lang="en-US" sz="2400" b="1" dirty="0"/>
              <a:t>2. MHP (Multi-Hop Processing)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Improves upon OHP by allowing each criterion to process </a:t>
            </a:r>
            <a:r>
              <a:rPr lang="en-US" sz="2400" b="1" dirty="0"/>
              <a:t>as many hops as possible</a:t>
            </a:r>
            <a:r>
              <a:rPr lang="en-US" sz="2400" dirty="0"/>
              <a:t> within the current loaded partition.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Makes better use of in-memory data.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0734C-DBD3-442F-594E-4006BF05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63DB-ADAD-9D48-A49D-2A2785FC92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85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EE306F-41F9-5369-0E94-EA8A70310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47BD0-5869-0BE7-F6C8-0B46819D7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265"/>
            <a:ext cx="7419473" cy="606313"/>
          </a:xfrm>
        </p:spPr>
        <p:txBody>
          <a:bodyPr anchor="t">
            <a:normAutofit/>
          </a:bodyPr>
          <a:lstStyle/>
          <a:p>
            <a:r>
              <a:rPr lang="en-US" sz="3200" b="1" dirty="0"/>
              <a:t>Optimizations Built on Top of MHP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31C75F-B3FB-9267-D022-FE55B076B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4F6D6-0F52-9613-F749-98E96ECE3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570" y="2154907"/>
            <a:ext cx="10564859" cy="37853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/>
              <a:t>3. BMHP (Bidirectional Multi-Hop Processing)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Adds </a:t>
            </a:r>
            <a:r>
              <a:rPr lang="en-US" sz="2400" b="1" dirty="0"/>
              <a:t>bidirectional search</a:t>
            </a:r>
            <a:r>
              <a:rPr lang="en-US" sz="2400" dirty="0"/>
              <a:t> (from source and destination) to MHP.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Narrows search frontiers and cuts down I/O costs even more.</a:t>
            </a:r>
          </a:p>
          <a:p>
            <a:pPr>
              <a:buNone/>
            </a:pPr>
            <a:r>
              <a:rPr lang="en-US" sz="2400" b="1" dirty="0"/>
              <a:t>4. BMHPS (BMHP with In-Partition Shortcuts)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Adds a lightweight, local </a:t>
            </a:r>
            <a:r>
              <a:rPr lang="en-US" sz="2400" b="1" dirty="0"/>
              <a:t>shortcut system</a:t>
            </a:r>
            <a:r>
              <a:rPr lang="en-US" sz="2400" dirty="0"/>
              <a:t> within each partition to skip unnecessary internal traversals.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Avoids repeatedly accessing dense partitions by </a:t>
            </a:r>
            <a:r>
              <a:rPr lang="en-US" sz="2400" b="1" dirty="0"/>
              <a:t>precomputing distances between key nodes</a:t>
            </a:r>
            <a:r>
              <a:rPr lang="en-US" sz="2400" dirty="0"/>
              <a:t> inside a partition.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B028D-917D-C598-A880-2A53180BB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63DB-ADAD-9D48-A49D-2A2785FC92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75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9DC155-375F-B77A-B2DE-B5981F627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56926A-4E9F-9B70-1776-2E0315532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B3F9B9-0D9A-1085-C68C-BABCF9EDE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89001" y="1246187"/>
            <a:ext cx="4613997" cy="436562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6C3EF-4AF6-268F-23CC-D44C243D5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63DB-ADAD-9D48-A49D-2A2785FC9299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0F357-8A0D-3A03-8A42-475D103667F1}"/>
              </a:ext>
            </a:extLst>
          </p:cNvPr>
          <p:cNvSpPr txBox="1"/>
          <p:nvPr/>
        </p:nvSpPr>
        <p:spPr>
          <a:xfrm>
            <a:off x="4234642" y="5894685"/>
            <a:ext cx="3722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Fig 4 : </a:t>
            </a:r>
            <a:r>
              <a:rPr lang="en-US" sz="1200" dirty="0">
                <a:effectLst/>
                <a:latin typeface="Helvetica" pitchFamily="2" charset="0"/>
              </a:rPr>
              <a:t>Illustration of in-partition shortcut optimization.</a:t>
            </a:r>
          </a:p>
          <a:p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35412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746D53-33D0-95E3-D1AB-0D9D6CDDC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6821CF-A4D9-ACF1-A272-90C913C68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AD6DC5-342F-ED1D-7574-B27170F3D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89001" y="1246187"/>
            <a:ext cx="4613997" cy="4365625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6F5A371-1BC5-E56A-1956-BB99A7320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451" y="871146"/>
            <a:ext cx="8145379" cy="52850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E46C06-9A14-2D66-8AA9-E457451A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63DB-ADAD-9D48-A49D-2A2785FC9299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9F8CF4-12BD-8E53-6397-35434729D70A}"/>
              </a:ext>
            </a:extLst>
          </p:cNvPr>
          <p:cNvSpPr txBox="1"/>
          <p:nvPr/>
        </p:nvSpPr>
        <p:spPr>
          <a:xfrm>
            <a:off x="3508737" y="6261913"/>
            <a:ext cx="51018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Table 1 : Comparison of different methods for Multi-Criteria Shortest path</a:t>
            </a:r>
          </a:p>
        </p:txBody>
      </p:sp>
    </p:spTree>
    <p:extLst>
      <p:ext uri="{BB962C8B-B14F-4D97-AF65-F5344CB8AC3E}">
        <p14:creationId xmlns:p14="http://schemas.microsoft.com/office/powerpoint/2010/main" val="4083888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1250</Words>
  <Application>Microsoft Macintosh PowerPoint</Application>
  <PresentationFormat>Widescreen</PresentationFormat>
  <Paragraphs>148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Helvetica</vt:lpstr>
      <vt:lpstr>Office Theme</vt:lpstr>
      <vt:lpstr>I/O-Efficient Multi-Criteria Shortest Paths Query Processing on Large Graphs  Xinjie Zhou, Kai Huang, Lei Li, Mengxuan Zhang, Xiaofang Zhou</vt:lpstr>
      <vt:lpstr>Introduction</vt:lpstr>
      <vt:lpstr>Motivation</vt:lpstr>
      <vt:lpstr>Problem Definition</vt:lpstr>
      <vt:lpstr>STOP &amp; SHARE Scheme</vt:lpstr>
      <vt:lpstr>Algorithms Overview</vt:lpstr>
      <vt:lpstr>Optimizations Built on Top of MHP</vt:lpstr>
      <vt:lpstr>PowerPoint Presentation</vt:lpstr>
      <vt:lpstr>PowerPoint Presentation</vt:lpstr>
      <vt:lpstr>Experimental Validation</vt:lpstr>
      <vt:lpstr>PowerPoint Presentation</vt:lpstr>
      <vt:lpstr>Key Contributions</vt:lpstr>
      <vt:lpstr>Conclusion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Yashas Nagesh Gowda</dc:creator>
  <cp:lastModifiedBy>Yashas Nagesh Gowda</cp:lastModifiedBy>
  <cp:revision>2</cp:revision>
  <dcterms:created xsi:type="dcterms:W3CDTF">2025-03-25T00:07:21Z</dcterms:created>
  <dcterms:modified xsi:type="dcterms:W3CDTF">2025-03-25T15:07:00Z</dcterms:modified>
</cp:coreProperties>
</file>