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9" r:id="rId1"/>
  </p:sldMasterIdLst>
  <p:notesMasterIdLst>
    <p:notesMasterId r:id="rId18"/>
  </p:notesMasterIdLst>
  <p:sldIdLst>
    <p:sldId id="256" r:id="rId2"/>
    <p:sldId id="275" r:id="rId3"/>
    <p:sldId id="282" r:id="rId4"/>
    <p:sldId id="261" r:id="rId5"/>
    <p:sldId id="263" r:id="rId6"/>
    <p:sldId id="271" r:id="rId7"/>
    <p:sldId id="265" r:id="rId8"/>
    <p:sldId id="269" r:id="rId9"/>
    <p:sldId id="266" r:id="rId10"/>
    <p:sldId id="267" r:id="rId11"/>
    <p:sldId id="270" r:id="rId12"/>
    <p:sldId id="274" r:id="rId13"/>
    <p:sldId id="277" r:id="rId14"/>
    <p:sldId id="279" r:id="rId15"/>
    <p:sldId id="258" r:id="rId16"/>
    <p:sldId id="25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F3B96F-A911-0417-DA1A-4C9A833FE378}" v="1051" dt="2025-04-17T01:18:00.7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65423"/>
  </p:normalViewPr>
  <p:slideViewPr>
    <p:cSldViewPr snapToGrid="0">
      <p:cViewPr varScale="1">
        <p:scale>
          <a:sx n="78" d="100"/>
          <a:sy n="78" d="100"/>
        </p:scale>
        <p:origin x="17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5637C9-5E20-432F-BE21-B3037349C406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DCF9B21-900F-4290-88BA-FA3CC58FC67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Arial"/>
              <a:cs typeface="Arial"/>
            </a:rPr>
            <a:t>Repairs one point at a time.</a:t>
          </a:r>
        </a:p>
      </dgm:t>
    </dgm:pt>
    <dgm:pt modelId="{69A91104-E3F9-4A08-8684-2C03321F8153}" type="parTrans" cxnId="{8E765B26-B5ED-4ADA-B9B9-2A1E5B8A12E3}">
      <dgm:prSet/>
      <dgm:spPr/>
      <dgm:t>
        <a:bodyPr/>
        <a:lstStyle/>
        <a:p>
          <a:endParaRPr lang="en-US"/>
        </a:p>
      </dgm:t>
    </dgm:pt>
    <dgm:pt modelId="{2B2C505E-FFAC-469C-8ECD-348A4B22880E}" type="sibTrans" cxnId="{8E765B26-B5ED-4ADA-B9B9-2A1E5B8A12E3}">
      <dgm:prSet/>
      <dgm:spPr/>
      <dgm:t>
        <a:bodyPr/>
        <a:lstStyle/>
        <a:p>
          <a:endParaRPr lang="en-US"/>
        </a:p>
      </dgm:t>
    </dgm:pt>
    <dgm:pt modelId="{78483615-C95A-4910-BBDB-8476EEE9FBE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Arial"/>
              <a:cs typeface="Arial"/>
            </a:rPr>
            <a:t>Manages late data arrivals.</a:t>
          </a:r>
        </a:p>
      </dgm:t>
    </dgm:pt>
    <dgm:pt modelId="{D1F31205-F250-4939-BF83-897F721E97DB}" type="parTrans" cxnId="{084EBEF1-0774-43A5-9307-7C9DAC759DAD}">
      <dgm:prSet/>
      <dgm:spPr/>
      <dgm:t>
        <a:bodyPr/>
        <a:lstStyle/>
        <a:p>
          <a:endParaRPr lang="en-US"/>
        </a:p>
      </dgm:t>
    </dgm:pt>
    <dgm:pt modelId="{A5A9A87C-E37D-4433-BD9A-44D4A4D51472}" type="sibTrans" cxnId="{084EBEF1-0774-43A5-9307-7C9DAC759DAD}">
      <dgm:prSet/>
      <dgm:spPr/>
      <dgm:t>
        <a:bodyPr/>
        <a:lstStyle/>
        <a:p>
          <a:endParaRPr lang="en-US"/>
        </a:p>
      </dgm:t>
    </dgm:pt>
    <dgm:pt modelId="{757DC347-22B3-4647-AC81-2FD8C11A733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Arial"/>
              <a:cs typeface="Arial"/>
            </a:rPr>
            <a:t>Dynamically adjusts size.</a:t>
          </a:r>
        </a:p>
      </dgm:t>
    </dgm:pt>
    <dgm:pt modelId="{D4EB3B64-68CA-4DCE-A00B-3BF1EB6FA0CD}" type="parTrans" cxnId="{22088E8E-9F90-4161-9B79-A919F9C8985A}">
      <dgm:prSet/>
      <dgm:spPr/>
      <dgm:t>
        <a:bodyPr/>
        <a:lstStyle/>
        <a:p>
          <a:endParaRPr lang="en-US"/>
        </a:p>
      </dgm:t>
    </dgm:pt>
    <dgm:pt modelId="{05F366F0-00C5-4AB3-ACBA-C706C5C117C1}" type="sibTrans" cxnId="{22088E8E-9F90-4161-9B79-A919F9C8985A}">
      <dgm:prSet/>
      <dgm:spPr/>
      <dgm:t>
        <a:bodyPr/>
        <a:lstStyle/>
        <a:p>
          <a:endParaRPr lang="en-US"/>
        </a:p>
      </dgm:t>
    </dgm:pt>
    <dgm:pt modelId="{8C594B82-F49C-4AA9-B766-908DC97B9381}">
      <dgm:prSet phldr="0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b="0" dirty="0">
              <a:latin typeface="Arial"/>
              <a:cs typeface="Arial"/>
            </a:rPr>
            <a:t>Global Repair</a:t>
          </a:r>
        </a:p>
      </dgm:t>
    </dgm:pt>
    <dgm:pt modelId="{2421E0A0-A06D-4295-B439-6DADC8F6DE0C}" type="parTrans" cxnId="{E11A6F4E-4974-41EC-B2A1-00F691A486BA}">
      <dgm:prSet/>
      <dgm:spPr/>
    </dgm:pt>
    <dgm:pt modelId="{B08D76F7-DFFB-4646-9810-8690898DB75B}" type="sibTrans" cxnId="{E11A6F4E-4974-41EC-B2A1-00F691A486BA}">
      <dgm:prSet/>
      <dgm:spPr/>
    </dgm:pt>
    <dgm:pt modelId="{5BD25AC0-1009-4549-99ED-CB91BA357663}">
      <dgm:prSet phldr="0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b="0">
              <a:latin typeface="Arial"/>
              <a:cs typeface="Arial"/>
            </a:rPr>
            <a:t>Local Repair</a:t>
          </a:r>
        </a:p>
      </dgm:t>
    </dgm:pt>
    <dgm:pt modelId="{1D93AE56-0C2B-4590-B943-A344A6A4FD70}" type="parTrans" cxnId="{C078EBF7-3709-4B4E-8D82-EC66D113B984}">
      <dgm:prSet/>
      <dgm:spPr/>
    </dgm:pt>
    <dgm:pt modelId="{DAFC67E5-AB40-4C19-91EF-1CEB40ECACCA}" type="sibTrans" cxnId="{C078EBF7-3709-4B4E-8D82-EC66D113B984}">
      <dgm:prSet/>
      <dgm:spPr/>
    </dgm:pt>
    <dgm:pt modelId="{6C759DC8-2FFC-4473-BA5E-AC2388413EF0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Arial"/>
              <a:cs typeface="Arial"/>
            </a:rPr>
            <a:t>Uses Linear Programming.</a:t>
          </a:r>
        </a:p>
      </dgm:t>
    </dgm:pt>
    <dgm:pt modelId="{0B26E2C8-7BBD-4BC0-84A2-2F23C6B55D62}" type="parTrans" cxnId="{13D186CE-A890-4227-BA49-28D7646B053F}">
      <dgm:prSet/>
      <dgm:spPr/>
    </dgm:pt>
    <dgm:pt modelId="{78B36E4F-9B28-4D88-8CD6-820BE86B1CCE}" type="sibTrans" cxnId="{13D186CE-A890-4227-BA49-28D7646B053F}">
      <dgm:prSet/>
      <dgm:spPr/>
    </dgm:pt>
    <dgm:pt modelId="{49EC2017-E5A5-4349-A53B-0056C0459B46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Arial"/>
              <a:cs typeface="Arial"/>
            </a:rPr>
            <a:t>Repairs the full sequence.</a:t>
          </a:r>
        </a:p>
      </dgm:t>
    </dgm:pt>
    <dgm:pt modelId="{7E93812D-A671-4FBF-B095-B5D24868B80F}" type="parTrans" cxnId="{55FB88BF-76FB-4522-ABED-83F1CC783547}">
      <dgm:prSet/>
      <dgm:spPr/>
    </dgm:pt>
    <dgm:pt modelId="{0B67ABBD-7E45-4588-9658-4567F0CA17F1}" type="sibTrans" cxnId="{55FB88BF-76FB-4522-ABED-83F1CC783547}">
      <dgm:prSet/>
      <dgm:spPr/>
    </dgm:pt>
    <dgm:pt modelId="{2CE008C3-DA24-48CF-AA86-AC3E28EED304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Arial"/>
              <a:cs typeface="Arial"/>
            </a:rPr>
            <a:t>Accurate but not online-friendly.</a:t>
          </a:r>
        </a:p>
      </dgm:t>
    </dgm:pt>
    <dgm:pt modelId="{50934C00-BEC7-4922-9C06-047B17BB32E1}" type="parTrans" cxnId="{E3D921C4-D90B-4C19-AD7D-F4C6B6FB7F95}">
      <dgm:prSet/>
      <dgm:spPr/>
    </dgm:pt>
    <dgm:pt modelId="{C13D4270-28C2-40F2-BF12-8FB5C8879D59}" type="sibTrans" cxnId="{E3D921C4-D90B-4C19-AD7D-F4C6B6FB7F95}">
      <dgm:prSet/>
      <dgm:spPr/>
    </dgm:pt>
    <dgm:pt modelId="{08FFC9A5-F785-4675-9FB2-A0B96DEB6885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Arial"/>
              <a:cs typeface="Arial"/>
            </a:rPr>
            <a:t>Uses Median Principle.</a:t>
          </a:r>
        </a:p>
      </dgm:t>
    </dgm:pt>
    <dgm:pt modelId="{0233A8B0-81CD-44A0-8F42-D553C637B2C7}" type="parTrans" cxnId="{1F07EDB3-C028-4070-9E92-877BFBCCB18C}">
      <dgm:prSet/>
      <dgm:spPr/>
    </dgm:pt>
    <dgm:pt modelId="{AD168E9E-12E3-43EE-8B65-01FC7E15AEA0}" type="sibTrans" cxnId="{1F07EDB3-C028-4070-9E92-877BFBCCB18C}">
      <dgm:prSet/>
      <dgm:spPr/>
    </dgm:pt>
    <dgm:pt modelId="{6CC75194-DBE5-41E2-93F8-F6C2E6B31E03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Arial"/>
              <a:cs typeface="Arial"/>
            </a:rPr>
            <a:t>Suitable for real-time streaming.</a:t>
          </a:r>
        </a:p>
      </dgm:t>
    </dgm:pt>
    <dgm:pt modelId="{39D69324-3860-4780-A857-C6CA63BC8C6D}" type="parTrans" cxnId="{BE021181-3EF0-4498-ACE2-3A351E0AD291}">
      <dgm:prSet/>
      <dgm:spPr/>
    </dgm:pt>
    <dgm:pt modelId="{FE1944BA-793C-478C-A80E-FDB98A17D4B6}" type="sibTrans" cxnId="{BE021181-3EF0-4498-ACE2-3A351E0AD291}">
      <dgm:prSet/>
      <dgm:spPr/>
    </dgm:pt>
    <dgm:pt modelId="{F0A64367-C34F-4B87-A420-FB7F1BF1C52F}">
      <dgm:prSet phldr="0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b="0">
              <a:latin typeface="Arial"/>
              <a:cs typeface="Arial"/>
            </a:rPr>
            <a:t>Out-of-Order Handling</a:t>
          </a:r>
          <a:endParaRPr lang="en-US">
            <a:latin typeface="Arial"/>
            <a:cs typeface="Arial"/>
          </a:endParaRPr>
        </a:p>
      </dgm:t>
    </dgm:pt>
    <dgm:pt modelId="{A4F6AA58-816D-46AD-8389-F0E7ACB24736}" type="parTrans" cxnId="{9CDD22BD-DB3C-4F72-A832-44113F52133A}">
      <dgm:prSet/>
      <dgm:spPr/>
    </dgm:pt>
    <dgm:pt modelId="{6C5A2A69-7326-4A54-A0EE-715D2B2511A6}" type="sibTrans" cxnId="{9CDD22BD-DB3C-4F72-A832-44113F52133A}">
      <dgm:prSet/>
      <dgm:spPr/>
    </dgm:pt>
    <dgm:pt modelId="{4D2240F6-FB6A-4BC7-B7C4-D77889223FE1}">
      <dgm:prSet phldr="0"/>
      <dgm:spPr/>
      <dgm:t>
        <a:bodyPr/>
        <a:lstStyle/>
        <a:p>
          <a:pPr rtl="0">
            <a:lnSpc>
              <a:spcPct val="100000"/>
            </a:lnSpc>
          </a:pPr>
          <a:r>
            <a:rPr lang="en-US">
              <a:latin typeface="Arial"/>
              <a:cs typeface="Arial"/>
            </a:rPr>
            <a:t>Methods: Update &amp; Heuristic.</a:t>
          </a:r>
        </a:p>
      </dgm:t>
    </dgm:pt>
    <dgm:pt modelId="{83CCA950-8DA4-402A-A327-37D6242F4044}" type="parTrans" cxnId="{21E6AB09-D5CE-417B-99E8-98D20226768F}">
      <dgm:prSet/>
      <dgm:spPr/>
    </dgm:pt>
    <dgm:pt modelId="{9DCFC4B2-BE0A-4669-BAF7-A3B7BD877899}" type="sibTrans" cxnId="{21E6AB09-D5CE-417B-99E8-98D20226768F}">
      <dgm:prSet/>
      <dgm:spPr/>
    </dgm:pt>
    <dgm:pt modelId="{FE8ADF35-5046-493F-8789-D05A1DD8B452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Arial"/>
              <a:cs typeface="Arial"/>
            </a:rPr>
            <a:t>Maintains consistency without full reprocessing.</a:t>
          </a:r>
        </a:p>
      </dgm:t>
    </dgm:pt>
    <dgm:pt modelId="{7A7E14C9-EA26-47E6-947C-3758983CADF3}" type="parTrans" cxnId="{A6AED2DA-0182-4807-9822-9B91EDE3E305}">
      <dgm:prSet/>
      <dgm:spPr/>
    </dgm:pt>
    <dgm:pt modelId="{5D44DFA9-A939-4075-9284-04DEE32DCC78}" type="sibTrans" cxnId="{A6AED2DA-0182-4807-9822-9B91EDE3E305}">
      <dgm:prSet/>
      <dgm:spPr/>
    </dgm:pt>
    <dgm:pt modelId="{24F23A7C-A277-493B-9030-A2181EA0FD38}">
      <dgm:prSet phldr="0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b="0">
              <a:latin typeface="Arial"/>
              <a:cs typeface="Arial"/>
            </a:rPr>
            <a:t>Adaptive Window</a:t>
          </a:r>
        </a:p>
      </dgm:t>
    </dgm:pt>
    <dgm:pt modelId="{FDAB5FF5-5CA5-4363-B08D-C2B524BC9610}" type="parTrans" cxnId="{B938F911-03E7-4B5A-B693-31DF5CB7C843}">
      <dgm:prSet/>
      <dgm:spPr/>
    </dgm:pt>
    <dgm:pt modelId="{709C31B3-E58E-49CE-9199-495AA999E26D}" type="sibTrans" cxnId="{B938F911-03E7-4B5A-B693-31DF5CB7C843}">
      <dgm:prSet/>
      <dgm:spPr/>
    </dgm:pt>
    <dgm:pt modelId="{FF614927-985C-497B-BD3E-58E5E78C01FC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 b="0" dirty="0">
              <a:latin typeface="Arial"/>
              <a:cs typeface="Arial"/>
            </a:rPr>
            <a:t>Shrinks when data is stable.</a:t>
          </a:r>
        </a:p>
      </dgm:t>
    </dgm:pt>
    <dgm:pt modelId="{040DA80A-DC4A-446A-9C2F-BEA8134E7414}" type="parTrans" cxnId="{418F9AB0-9A19-4AD6-82AA-9DAED1534133}">
      <dgm:prSet/>
      <dgm:spPr/>
    </dgm:pt>
    <dgm:pt modelId="{1B50FB67-8B35-4B99-8D86-08AC2B26B7CC}" type="sibTrans" cxnId="{418F9AB0-9A19-4AD6-82AA-9DAED1534133}">
      <dgm:prSet/>
      <dgm:spPr/>
    </dgm:pt>
    <dgm:pt modelId="{2A6D47F3-16FE-4163-A32B-55B7A39F6823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 b="0" dirty="0">
              <a:latin typeface="Arial"/>
              <a:cs typeface="Arial"/>
            </a:rPr>
            <a:t>Balances efficiency with cleaning accuracy.</a:t>
          </a:r>
        </a:p>
      </dgm:t>
    </dgm:pt>
    <dgm:pt modelId="{68A735E1-CA44-4D30-AAB8-DE856BD69FE2}" type="parTrans" cxnId="{BDA8FCB8-4A1A-4191-8705-3E26145F7EAD}">
      <dgm:prSet/>
      <dgm:spPr/>
    </dgm:pt>
    <dgm:pt modelId="{1F7CED56-5F1E-4DF2-8ED7-1B14309C6C45}" type="sibTrans" cxnId="{BDA8FCB8-4A1A-4191-8705-3E26145F7EAD}">
      <dgm:prSet/>
      <dgm:spPr/>
    </dgm:pt>
    <dgm:pt modelId="{76F44344-D277-405E-B34C-F6141B3E35F4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 b="0">
              <a:latin typeface="Arial"/>
              <a:cs typeface="Arial"/>
            </a:rPr>
            <a:t>Expands near constraint boundaries</a:t>
          </a:r>
          <a:r>
            <a:rPr lang="en-US">
              <a:latin typeface="Arial"/>
              <a:cs typeface="Arial"/>
            </a:rPr>
            <a:t>.</a:t>
          </a:r>
        </a:p>
      </dgm:t>
    </dgm:pt>
    <dgm:pt modelId="{0A3496EB-1B25-4F03-8FA8-7F6E8C505EFF}" type="parTrans" cxnId="{4EE0EFBF-BD5E-4BD4-ABF8-AFE7EA73A4F5}">
      <dgm:prSet/>
      <dgm:spPr/>
    </dgm:pt>
    <dgm:pt modelId="{EB2A943E-95E9-4CF1-A0B3-25291ECB4CDA}" type="sibTrans" cxnId="{4EE0EFBF-BD5E-4BD4-ABF8-AFE7EA73A4F5}">
      <dgm:prSet/>
      <dgm:spPr/>
    </dgm:pt>
    <dgm:pt modelId="{3DDEDA66-D8D3-4C75-B37F-D012A34A8A96}" type="pres">
      <dgm:prSet presAssocID="{E25637C9-5E20-432F-BE21-B3037349C406}" presName="root" presStyleCnt="0">
        <dgm:presLayoutVars>
          <dgm:dir/>
          <dgm:resizeHandles val="exact"/>
        </dgm:presLayoutVars>
      </dgm:prSet>
      <dgm:spPr/>
    </dgm:pt>
    <dgm:pt modelId="{F3C06D85-0659-4FE6-A20C-32DD0019B68C}" type="pres">
      <dgm:prSet presAssocID="{8C594B82-F49C-4AA9-B766-908DC97B9381}" presName="compNode" presStyleCnt="0"/>
      <dgm:spPr/>
    </dgm:pt>
    <dgm:pt modelId="{0806DC08-E152-4402-B7AE-552C5C397798}" type="pres">
      <dgm:prSet presAssocID="{8C594B82-F49C-4AA9-B766-908DC97B938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eb Design"/>
        </a:ext>
      </dgm:extLst>
    </dgm:pt>
    <dgm:pt modelId="{3BE0AD4C-E383-423F-83EC-5C1BAB9380FC}" type="pres">
      <dgm:prSet presAssocID="{8C594B82-F49C-4AA9-B766-908DC97B9381}" presName="iconSpace" presStyleCnt="0"/>
      <dgm:spPr/>
    </dgm:pt>
    <dgm:pt modelId="{F92B633D-AE7C-4C1C-A31D-97D2ADA3140D}" type="pres">
      <dgm:prSet presAssocID="{8C594B82-F49C-4AA9-B766-908DC97B9381}" presName="parTx" presStyleLbl="revTx" presStyleIdx="0" presStyleCnt="8">
        <dgm:presLayoutVars>
          <dgm:chMax val="0"/>
          <dgm:chPref val="0"/>
        </dgm:presLayoutVars>
      </dgm:prSet>
      <dgm:spPr/>
    </dgm:pt>
    <dgm:pt modelId="{18C8D5D0-9BC4-48CB-9F31-76F0E674B225}" type="pres">
      <dgm:prSet presAssocID="{8C594B82-F49C-4AA9-B766-908DC97B9381}" presName="txSpace" presStyleCnt="0"/>
      <dgm:spPr/>
    </dgm:pt>
    <dgm:pt modelId="{B92916E5-48B0-4C0F-8BCC-CE76B33D2C4E}" type="pres">
      <dgm:prSet presAssocID="{8C594B82-F49C-4AA9-B766-908DC97B9381}" presName="desTx" presStyleLbl="revTx" presStyleIdx="1" presStyleCnt="8">
        <dgm:presLayoutVars/>
      </dgm:prSet>
      <dgm:spPr/>
    </dgm:pt>
    <dgm:pt modelId="{A92E2525-C656-48E8-AE24-FEA85D62F524}" type="pres">
      <dgm:prSet presAssocID="{B08D76F7-DFFB-4646-9810-8690898DB75B}" presName="sibTrans" presStyleCnt="0"/>
      <dgm:spPr/>
    </dgm:pt>
    <dgm:pt modelId="{3FB798AA-885B-4A47-82AA-E305D7BA6530}" type="pres">
      <dgm:prSet presAssocID="{5BD25AC0-1009-4549-99ED-CB91BA357663}" presName="compNode" presStyleCnt="0"/>
      <dgm:spPr/>
    </dgm:pt>
    <dgm:pt modelId="{8254944D-A3D4-4481-B3E2-C65BE22A466C}" type="pres">
      <dgm:prSet presAssocID="{5BD25AC0-1009-4549-99ED-CB91BA35766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ols"/>
        </a:ext>
      </dgm:extLst>
    </dgm:pt>
    <dgm:pt modelId="{AA15D96B-493B-4D0C-9245-81896173D6A6}" type="pres">
      <dgm:prSet presAssocID="{5BD25AC0-1009-4549-99ED-CB91BA357663}" presName="iconSpace" presStyleCnt="0"/>
      <dgm:spPr/>
    </dgm:pt>
    <dgm:pt modelId="{D3C7CD3D-4026-485A-BE3B-A8200D205693}" type="pres">
      <dgm:prSet presAssocID="{5BD25AC0-1009-4549-99ED-CB91BA357663}" presName="parTx" presStyleLbl="revTx" presStyleIdx="2" presStyleCnt="8">
        <dgm:presLayoutVars>
          <dgm:chMax val="0"/>
          <dgm:chPref val="0"/>
        </dgm:presLayoutVars>
      </dgm:prSet>
      <dgm:spPr/>
    </dgm:pt>
    <dgm:pt modelId="{222F9363-4F3B-4D47-8DC0-E40A75F9C88C}" type="pres">
      <dgm:prSet presAssocID="{5BD25AC0-1009-4549-99ED-CB91BA357663}" presName="txSpace" presStyleCnt="0"/>
      <dgm:spPr/>
    </dgm:pt>
    <dgm:pt modelId="{B88C77C7-F9BB-44DE-B195-E19EF794FB7B}" type="pres">
      <dgm:prSet presAssocID="{5BD25AC0-1009-4549-99ED-CB91BA357663}" presName="desTx" presStyleLbl="revTx" presStyleIdx="3" presStyleCnt="8">
        <dgm:presLayoutVars/>
      </dgm:prSet>
      <dgm:spPr/>
    </dgm:pt>
    <dgm:pt modelId="{1D0DDDC2-1264-4DB7-94A8-0ABD4037324F}" type="pres">
      <dgm:prSet presAssocID="{DAFC67E5-AB40-4C19-91EF-1CEB40ECACCA}" presName="sibTrans" presStyleCnt="0"/>
      <dgm:spPr/>
    </dgm:pt>
    <dgm:pt modelId="{64399D54-C3C1-46F3-B925-BBE685CDBF77}" type="pres">
      <dgm:prSet presAssocID="{F0A64367-C34F-4B87-A420-FB7F1BF1C52F}" presName="compNode" presStyleCnt="0"/>
      <dgm:spPr/>
    </dgm:pt>
    <dgm:pt modelId="{ADE7C385-9F15-4159-BAD6-07FE274822C8}" type="pres">
      <dgm:prSet presAssocID="{F0A64367-C34F-4B87-A420-FB7F1BF1C52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3E97C51C-DA23-45F3-AF8F-41764BF8FD8C}" type="pres">
      <dgm:prSet presAssocID="{F0A64367-C34F-4B87-A420-FB7F1BF1C52F}" presName="iconSpace" presStyleCnt="0"/>
      <dgm:spPr/>
    </dgm:pt>
    <dgm:pt modelId="{CDC85FEF-2782-46FA-BDE7-8222D71162A7}" type="pres">
      <dgm:prSet presAssocID="{F0A64367-C34F-4B87-A420-FB7F1BF1C52F}" presName="parTx" presStyleLbl="revTx" presStyleIdx="4" presStyleCnt="8">
        <dgm:presLayoutVars>
          <dgm:chMax val="0"/>
          <dgm:chPref val="0"/>
        </dgm:presLayoutVars>
      </dgm:prSet>
      <dgm:spPr/>
    </dgm:pt>
    <dgm:pt modelId="{9E83DF3A-8421-4D1C-A648-CBF3948B599A}" type="pres">
      <dgm:prSet presAssocID="{F0A64367-C34F-4B87-A420-FB7F1BF1C52F}" presName="txSpace" presStyleCnt="0"/>
      <dgm:spPr/>
    </dgm:pt>
    <dgm:pt modelId="{8BBDA231-3B9B-4738-B82C-98D9C529B4AA}" type="pres">
      <dgm:prSet presAssocID="{F0A64367-C34F-4B87-A420-FB7F1BF1C52F}" presName="desTx" presStyleLbl="revTx" presStyleIdx="5" presStyleCnt="8">
        <dgm:presLayoutVars/>
      </dgm:prSet>
      <dgm:spPr/>
    </dgm:pt>
    <dgm:pt modelId="{34826CBF-D459-48E8-97F2-B3A2850EBA40}" type="pres">
      <dgm:prSet presAssocID="{6C5A2A69-7326-4A54-A0EE-715D2B2511A6}" presName="sibTrans" presStyleCnt="0"/>
      <dgm:spPr/>
    </dgm:pt>
    <dgm:pt modelId="{E28F2BD9-6E95-48B5-98E0-E746627E11D1}" type="pres">
      <dgm:prSet presAssocID="{24F23A7C-A277-493B-9030-A2181EA0FD38}" presName="compNode" presStyleCnt="0"/>
      <dgm:spPr/>
    </dgm:pt>
    <dgm:pt modelId="{7FE3A287-39AC-4991-9B42-BFF779166C0B}" type="pres">
      <dgm:prSet presAssocID="{24F23A7C-A277-493B-9030-A2181EA0FD3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402C880E-0D99-47FE-B5BF-BFE14A92DB5C}" type="pres">
      <dgm:prSet presAssocID="{24F23A7C-A277-493B-9030-A2181EA0FD38}" presName="iconSpace" presStyleCnt="0"/>
      <dgm:spPr/>
    </dgm:pt>
    <dgm:pt modelId="{6963057C-1F0A-4784-A7F1-1128F1DCCC2B}" type="pres">
      <dgm:prSet presAssocID="{24F23A7C-A277-493B-9030-A2181EA0FD38}" presName="parTx" presStyleLbl="revTx" presStyleIdx="6" presStyleCnt="8">
        <dgm:presLayoutVars>
          <dgm:chMax val="0"/>
          <dgm:chPref val="0"/>
        </dgm:presLayoutVars>
      </dgm:prSet>
      <dgm:spPr/>
    </dgm:pt>
    <dgm:pt modelId="{755D852A-BDAC-4E17-9C1A-093EDA3888E3}" type="pres">
      <dgm:prSet presAssocID="{24F23A7C-A277-493B-9030-A2181EA0FD38}" presName="txSpace" presStyleCnt="0"/>
      <dgm:spPr/>
    </dgm:pt>
    <dgm:pt modelId="{1CFB1FC3-2F58-4E96-8E31-E3A13F116C58}" type="pres">
      <dgm:prSet presAssocID="{24F23A7C-A277-493B-9030-A2181EA0FD38}" presName="desTx" presStyleLbl="revTx" presStyleIdx="7" presStyleCnt="8">
        <dgm:presLayoutVars/>
      </dgm:prSet>
      <dgm:spPr/>
    </dgm:pt>
  </dgm:ptLst>
  <dgm:cxnLst>
    <dgm:cxn modelId="{21E6AB09-D5CE-417B-99E8-98D20226768F}" srcId="{F0A64367-C34F-4B87-A420-FB7F1BF1C52F}" destId="{4D2240F6-FB6A-4BC7-B7C4-D77889223FE1}" srcOrd="1" destOrd="0" parTransId="{83CCA950-8DA4-402A-A327-37D6242F4044}" sibTransId="{9DCFC4B2-BE0A-4669-BAF7-A3B7BD877899}"/>
    <dgm:cxn modelId="{B938F911-03E7-4B5A-B693-31DF5CB7C843}" srcId="{E25637C9-5E20-432F-BE21-B3037349C406}" destId="{24F23A7C-A277-493B-9030-A2181EA0FD38}" srcOrd="3" destOrd="0" parTransId="{FDAB5FF5-5CA5-4363-B08D-C2B524BC9610}" sibTransId="{709C31B3-E58E-49CE-9199-495AA999E26D}"/>
    <dgm:cxn modelId="{30EC321C-4C9D-4BAA-BE6A-0B0ECB0997F2}" type="presOf" srcId="{8C594B82-F49C-4AA9-B766-908DC97B9381}" destId="{F92B633D-AE7C-4C1C-A31D-97D2ADA3140D}" srcOrd="0" destOrd="0" presId="urn:microsoft.com/office/officeart/2018/5/layout/CenteredIconLabelDescriptionList"/>
    <dgm:cxn modelId="{6E95DD24-402C-4E56-B4E2-5C887CE598F6}" type="presOf" srcId="{78483615-C95A-4910-BBDB-8476EEE9FBE1}" destId="{8BBDA231-3B9B-4738-B82C-98D9C529B4AA}" srcOrd="0" destOrd="0" presId="urn:microsoft.com/office/officeart/2018/5/layout/CenteredIconLabelDescriptionList"/>
    <dgm:cxn modelId="{8E765B26-B5ED-4ADA-B9B9-2A1E5B8A12E3}" srcId="{5BD25AC0-1009-4549-99ED-CB91BA357663}" destId="{5DCF9B21-900F-4290-88BA-FA3CC58FC674}" srcOrd="0" destOrd="0" parTransId="{69A91104-E3F9-4A08-8684-2C03321F8153}" sibTransId="{2B2C505E-FFAC-469C-8ECD-348A4B22880E}"/>
    <dgm:cxn modelId="{F7D6A03A-DFF7-4069-8DD8-D92BC4EB79E1}" type="presOf" srcId="{2A6D47F3-16FE-4163-A32B-55B7A39F6823}" destId="{1CFB1FC3-2F58-4E96-8E31-E3A13F116C58}" srcOrd="0" destOrd="3" presId="urn:microsoft.com/office/officeart/2018/5/layout/CenteredIconLabelDescriptionList"/>
    <dgm:cxn modelId="{C3C7B54A-9A46-4AD6-9423-533512560DA8}" type="presOf" srcId="{4D2240F6-FB6A-4BC7-B7C4-D77889223FE1}" destId="{8BBDA231-3B9B-4738-B82C-98D9C529B4AA}" srcOrd="0" destOrd="1" presId="urn:microsoft.com/office/officeart/2018/5/layout/CenteredIconLabelDescriptionList"/>
    <dgm:cxn modelId="{8940E54B-2DC6-4FC6-A787-916AC6762251}" type="presOf" srcId="{FF614927-985C-497B-BD3E-58E5E78C01FC}" destId="{1CFB1FC3-2F58-4E96-8E31-E3A13F116C58}" srcOrd="0" destOrd="1" presId="urn:microsoft.com/office/officeart/2018/5/layout/CenteredIconLabelDescriptionList"/>
    <dgm:cxn modelId="{E11A6F4E-4974-41EC-B2A1-00F691A486BA}" srcId="{E25637C9-5E20-432F-BE21-B3037349C406}" destId="{8C594B82-F49C-4AA9-B766-908DC97B9381}" srcOrd="0" destOrd="0" parTransId="{2421E0A0-A06D-4295-B439-6DADC8F6DE0C}" sibTransId="{B08D76F7-DFFB-4646-9810-8690898DB75B}"/>
    <dgm:cxn modelId="{0588C34F-F2EE-4760-992E-C6FB25069354}" type="presOf" srcId="{6C759DC8-2FFC-4473-BA5E-AC2388413EF0}" destId="{B92916E5-48B0-4C0F-8BCC-CE76B33D2C4E}" srcOrd="0" destOrd="0" presId="urn:microsoft.com/office/officeart/2018/5/layout/CenteredIconLabelDescriptionList"/>
    <dgm:cxn modelId="{58F1CD5C-E8C3-42EA-B25C-C997A2E4AF9D}" type="presOf" srcId="{FE8ADF35-5046-493F-8789-D05A1DD8B452}" destId="{8BBDA231-3B9B-4738-B82C-98D9C529B4AA}" srcOrd="0" destOrd="2" presId="urn:microsoft.com/office/officeart/2018/5/layout/CenteredIconLabelDescriptionList"/>
    <dgm:cxn modelId="{5213D061-C2CF-486A-9CD0-3D37CBA00E94}" type="presOf" srcId="{5BD25AC0-1009-4549-99ED-CB91BA357663}" destId="{D3C7CD3D-4026-485A-BE3B-A8200D205693}" srcOrd="0" destOrd="0" presId="urn:microsoft.com/office/officeart/2018/5/layout/CenteredIconLabelDescriptionList"/>
    <dgm:cxn modelId="{ECDB3578-BD8D-4E63-9488-609301B120CC}" type="presOf" srcId="{24F23A7C-A277-493B-9030-A2181EA0FD38}" destId="{6963057C-1F0A-4784-A7F1-1128F1DCCC2B}" srcOrd="0" destOrd="0" presId="urn:microsoft.com/office/officeart/2018/5/layout/CenteredIconLabelDescriptionList"/>
    <dgm:cxn modelId="{A626517B-6836-4E15-B631-3C7D2558C420}" type="presOf" srcId="{6CC75194-DBE5-41E2-93F8-F6C2E6B31E03}" destId="{B88C77C7-F9BB-44DE-B195-E19EF794FB7B}" srcOrd="0" destOrd="2" presId="urn:microsoft.com/office/officeart/2018/5/layout/CenteredIconLabelDescriptionList"/>
    <dgm:cxn modelId="{6554E57F-0CF9-4150-AEAB-0B3617CC8C26}" type="presOf" srcId="{08FFC9A5-F785-4675-9FB2-A0B96DEB6885}" destId="{B88C77C7-F9BB-44DE-B195-E19EF794FB7B}" srcOrd="0" destOrd="1" presId="urn:microsoft.com/office/officeart/2018/5/layout/CenteredIconLabelDescriptionList"/>
    <dgm:cxn modelId="{BE021181-3EF0-4498-ACE2-3A351E0AD291}" srcId="{5BD25AC0-1009-4549-99ED-CB91BA357663}" destId="{6CC75194-DBE5-41E2-93F8-F6C2E6B31E03}" srcOrd="2" destOrd="0" parTransId="{39D69324-3860-4780-A857-C6CA63BC8C6D}" sibTransId="{FE1944BA-793C-478C-A80E-FDB98A17D4B6}"/>
    <dgm:cxn modelId="{22088E8E-9F90-4161-9B79-A919F9C8985A}" srcId="{24F23A7C-A277-493B-9030-A2181EA0FD38}" destId="{757DC347-22B3-4647-AC81-2FD8C11A7337}" srcOrd="0" destOrd="0" parTransId="{D4EB3B64-68CA-4DCE-A00B-3BF1EB6FA0CD}" sibTransId="{05F366F0-00C5-4AB3-ACBA-C706C5C117C1}"/>
    <dgm:cxn modelId="{B739A398-4601-4446-9245-14DEB644CD49}" type="presOf" srcId="{757DC347-22B3-4647-AC81-2FD8C11A7337}" destId="{1CFB1FC3-2F58-4E96-8E31-E3A13F116C58}" srcOrd="0" destOrd="0" presId="urn:microsoft.com/office/officeart/2018/5/layout/CenteredIconLabelDescriptionList"/>
    <dgm:cxn modelId="{418F9AB0-9A19-4AD6-82AA-9DAED1534133}" srcId="{24F23A7C-A277-493B-9030-A2181EA0FD38}" destId="{FF614927-985C-497B-BD3E-58E5E78C01FC}" srcOrd="1" destOrd="0" parTransId="{040DA80A-DC4A-446A-9C2F-BEA8134E7414}" sibTransId="{1B50FB67-8B35-4B99-8D86-08AC2B26B7CC}"/>
    <dgm:cxn modelId="{1F07EDB3-C028-4070-9E92-877BFBCCB18C}" srcId="{5BD25AC0-1009-4549-99ED-CB91BA357663}" destId="{08FFC9A5-F785-4675-9FB2-A0B96DEB6885}" srcOrd="1" destOrd="0" parTransId="{0233A8B0-81CD-44A0-8F42-D553C637B2C7}" sibTransId="{AD168E9E-12E3-43EE-8B65-01FC7E15AEA0}"/>
    <dgm:cxn modelId="{BDA8FCB8-4A1A-4191-8705-3E26145F7EAD}" srcId="{24F23A7C-A277-493B-9030-A2181EA0FD38}" destId="{2A6D47F3-16FE-4163-A32B-55B7A39F6823}" srcOrd="3" destOrd="0" parTransId="{68A735E1-CA44-4D30-AAB8-DE856BD69FE2}" sibTransId="{1F7CED56-5F1E-4DF2-8ED7-1B14309C6C45}"/>
    <dgm:cxn modelId="{BEAD7BBC-0E6A-428F-A2F1-7A698F7E5AF7}" type="presOf" srcId="{2CE008C3-DA24-48CF-AA86-AC3E28EED304}" destId="{B92916E5-48B0-4C0F-8BCC-CE76B33D2C4E}" srcOrd="0" destOrd="2" presId="urn:microsoft.com/office/officeart/2018/5/layout/CenteredIconLabelDescriptionList"/>
    <dgm:cxn modelId="{9CDD22BD-DB3C-4F72-A832-44113F52133A}" srcId="{E25637C9-5E20-432F-BE21-B3037349C406}" destId="{F0A64367-C34F-4B87-A420-FB7F1BF1C52F}" srcOrd="2" destOrd="0" parTransId="{A4F6AA58-816D-46AD-8389-F0E7ACB24736}" sibTransId="{6C5A2A69-7326-4A54-A0EE-715D2B2511A6}"/>
    <dgm:cxn modelId="{55FB88BF-76FB-4522-ABED-83F1CC783547}" srcId="{8C594B82-F49C-4AA9-B766-908DC97B9381}" destId="{49EC2017-E5A5-4349-A53B-0056C0459B46}" srcOrd="1" destOrd="0" parTransId="{7E93812D-A671-4FBF-B095-B5D24868B80F}" sibTransId="{0B67ABBD-7E45-4588-9658-4567F0CA17F1}"/>
    <dgm:cxn modelId="{4EE0EFBF-BD5E-4BD4-ABF8-AFE7EA73A4F5}" srcId="{24F23A7C-A277-493B-9030-A2181EA0FD38}" destId="{76F44344-D277-405E-B34C-F6141B3E35F4}" srcOrd="2" destOrd="0" parTransId="{0A3496EB-1B25-4F03-8FA8-7F6E8C505EFF}" sibTransId="{EB2A943E-95E9-4CF1-A0B3-25291ECB4CDA}"/>
    <dgm:cxn modelId="{E3D921C4-D90B-4C19-AD7D-F4C6B6FB7F95}" srcId="{8C594B82-F49C-4AA9-B766-908DC97B9381}" destId="{2CE008C3-DA24-48CF-AA86-AC3E28EED304}" srcOrd="2" destOrd="0" parTransId="{50934C00-BEC7-4922-9C06-047B17BB32E1}" sibTransId="{C13D4270-28C2-40F2-BF12-8FB5C8879D59}"/>
    <dgm:cxn modelId="{16C965CD-E57B-46B4-9FA0-37914205E588}" type="presOf" srcId="{5DCF9B21-900F-4290-88BA-FA3CC58FC674}" destId="{B88C77C7-F9BB-44DE-B195-E19EF794FB7B}" srcOrd="0" destOrd="0" presId="urn:microsoft.com/office/officeart/2018/5/layout/CenteredIconLabelDescriptionList"/>
    <dgm:cxn modelId="{13D186CE-A890-4227-BA49-28D7646B053F}" srcId="{8C594B82-F49C-4AA9-B766-908DC97B9381}" destId="{6C759DC8-2FFC-4473-BA5E-AC2388413EF0}" srcOrd="0" destOrd="0" parTransId="{0B26E2C8-7BBD-4BC0-84A2-2F23C6B55D62}" sibTransId="{78B36E4F-9B28-4D88-8CD6-820BE86B1CCE}"/>
    <dgm:cxn modelId="{A6AED2DA-0182-4807-9822-9B91EDE3E305}" srcId="{F0A64367-C34F-4B87-A420-FB7F1BF1C52F}" destId="{FE8ADF35-5046-493F-8789-D05A1DD8B452}" srcOrd="2" destOrd="0" parTransId="{7A7E14C9-EA26-47E6-947C-3758983CADF3}" sibTransId="{5D44DFA9-A939-4075-9284-04DEE32DCC78}"/>
    <dgm:cxn modelId="{4A3105EB-A500-4B84-850B-61B685A1FFE2}" type="presOf" srcId="{76F44344-D277-405E-B34C-F6141B3E35F4}" destId="{1CFB1FC3-2F58-4E96-8E31-E3A13F116C58}" srcOrd="0" destOrd="2" presId="urn:microsoft.com/office/officeart/2018/5/layout/CenteredIconLabelDescriptionList"/>
    <dgm:cxn modelId="{CBE736EB-9A91-4A80-9C00-52EA5AF7B5CA}" type="presOf" srcId="{E25637C9-5E20-432F-BE21-B3037349C406}" destId="{3DDEDA66-D8D3-4C75-B37F-D012A34A8A96}" srcOrd="0" destOrd="0" presId="urn:microsoft.com/office/officeart/2018/5/layout/CenteredIconLabelDescriptionList"/>
    <dgm:cxn modelId="{F9476AF0-9D51-4173-8149-6B2FD8B6FF20}" type="presOf" srcId="{F0A64367-C34F-4B87-A420-FB7F1BF1C52F}" destId="{CDC85FEF-2782-46FA-BDE7-8222D71162A7}" srcOrd="0" destOrd="0" presId="urn:microsoft.com/office/officeart/2018/5/layout/CenteredIconLabelDescriptionList"/>
    <dgm:cxn modelId="{084EBEF1-0774-43A5-9307-7C9DAC759DAD}" srcId="{F0A64367-C34F-4B87-A420-FB7F1BF1C52F}" destId="{78483615-C95A-4910-BBDB-8476EEE9FBE1}" srcOrd="0" destOrd="0" parTransId="{D1F31205-F250-4939-BF83-897F721E97DB}" sibTransId="{A5A9A87C-E37D-4433-BD9A-44D4A4D51472}"/>
    <dgm:cxn modelId="{CAD9D9F6-3636-4A3A-A799-8E7E983194C9}" type="presOf" srcId="{49EC2017-E5A5-4349-A53B-0056C0459B46}" destId="{B92916E5-48B0-4C0F-8BCC-CE76B33D2C4E}" srcOrd="0" destOrd="1" presId="urn:microsoft.com/office/officeart/2018/5/layout/CenteredIconLabelDescriptionList"/>
    <dgm:cxn modelId="{C078EBF7-3709-4B4E-8D82-EC66D113B984}" srcId="{E25637C9-5E20-432F-BE21-B3037349C406}" destId="{5BD25AC0-1009-4549-99ED-CB91BA357663}" srcOrd="1" destOrd="0" parTransId="{1D93AE56-0C2B-4590-B943-A344A6A4FD70}" sibTransId="{DAFC67E5-AB40-4C19-91EF-1CEB40ECACCA}"/>
    <dgm:cxn modelId="{F6B0A028-58AC-4592-844C-99474CEA77F1}" type="presParOf" srcId="{3DDEDA66-D8D3-4C75-B37F-D012A34A8A96}" destId="{F3C06D85-0659-4FE6-A20C-32DD0019B68C}" srcOrd="0" destOrd="0" presId="urn:microsoft.com/office/officeart/2018/5/layout/CenteredIconLabelDescriptionList"/>
    <dgm:cxn modelId="{C2330FDE-A6EA-4576-AB2E-315657417A6A}" type="presParOf" srcId="{F3C06D85-0659-4FE6-A20C-32DD0019B68C}" destId="{0806DC08-E152-4402-B7AE-552C5C397798}" srcOrd="0" destOrd="0" presId="urn:microsoft.com/office/officeart/2018/5/layout/CenteredIconLabelDescriptionList"/>
    <dgm:cxn modelId="{08E7CABE-C80C-446F-AF25-D2B2A03DB403}" type="presParOf" srcId="{F3C06D85-0659-4FE6-A20C-32DD0019B68C}" destId="{3BE0AD4C-E383-423F-83EC-5C1BAB9380FC}" srcOrd="1" destOrd="0" presId="urn:microsoft.com/office/officeart/2018/5/layout/CenteredIconLabelDescriptionList"/>
    <dgm:cxn modelId="{E3D9146A-5DAB-42F3-A482-F7DA3CEC264E}" type="presParOf" srcId="{F3C06D85-0659-4FE6-A20C-32DD0019B68C}" destId="{F92B633D-AE7C-4C1C-A31D-97D2ADA3140D}" srcOrd="2" destOrd="0" presId="urn:microsoft.com/office/officeart/2018/5/layout/CenteredIconLabelDescriptionList"/>
    <dgm:cxn modelId="{CCCD9F79-BE2B-4F16-B029-6DABFEBA4A94}" type="presParOf" srcId="{F3C06D85-0659-4FE6-A20C-32DD0019B68C}" destId="{18C8D5D0-9BC4-48CB-9F31-76F0E674B225}" srcOrd="3" destOrd="0" presId="urn:microsoft.com/office/officeart/2018/5/layout/CenteredIconLabelDescriptionList"/>
    <dgm:cxn modelId="{AB2640F4-1452-43BF-AAB2-D261AA80C2BB}" type="presParOf" srcId="{F3C06D85-0659-4FE6-A20C-32DD0019B68C}" destId="{B92916E5-48B0-4C0F-8BCC-CE76B33D2C4E}" srcOrd="4" destOrd="0" presId="urn:microsoft.com/office/officeart/2018/5/layout/CenteredIconLabelDescriptionList"/>
    <dgm:cxn modelId="{7B4881B0-3832-47C4-B1A3-AE5AC247B228}" type="presParOf" srcId="{3DDEDA66-D8D3-4C75-B37F-D012A34A8A96}" destId="{A92E2525-C656-48E8-AE24-FEA85D62F524}" srcOrd="1" destOrd="0" presId="urn:microsoft.com/office/officeart/2018/5/layout/CenteredIconLabelDescriptionList"/>
    <dgm:cxn modelId="{EDE1D69A-09BF-470F-8823-B2A871364991}" type="presParOf" srcId="{3DDEDA66-D8D3-4C75-B37F-D012A34A8A96}" destId="{3FB798AA-885B-4A47-82AA-E305D7BA6530}" srcOrd="2" destOrd="0" presId="urn:microsoft.com/office/officeart/2018/5/layout/CenteredIconLabelDescriptionList"/>
    <dgm:cxn modelId="{9C0BB228-E993-419F-96FA-979ACACCB955}" type="presParOf" srcId="{3FB798AA-885B-4A47-82AA-E305D7BA6530}" destId="{8254944D-A3D4-4481-B3E2-C65BE22A466C}" srcOrd="0" destOrd="0" presId="urn:microsoft.com/office/officeart/2018/5/layout/CenteredIconLabelDescriptionList"/>
    <dgm:cxn modelId="{0AA38E61-D9BF-401D-8BAD-7214B1EC1879}" type="presParOf" srcId="{3FB798AA-885B-4A47-82AA-E305D7BA6530}" destId="{AA15D96B-493B-4D0C-9245-81896173D6A6}" srcOrd="1" destOrd="0" presId="urn:microsoft.com/office/officeart/2018/5/layout/CenteredIconLabelDescriptionList"/>
    <dgm:cxn modelId="{25082009-A3B4-4A8C-A724-093D30FB2B98}" type="presParOf" srcId="{3FB798AA-885B-4A47-82AA-E305D7BA6530}" destId="{D3C7CD3D-4026-485A-BE3B-A8200D205693}" srcOrd="2" destOrd="0" presId="urn:microsoft.com/office/officeart/2018/5/layout/CenteredIconLabelDescriptionList"/>
    <dgm:cxn modelId="{07CD9766-FD49-4772-BE47-F0E4AAAD671B}" type="presParOf" srcId="{3FB798AA-885B-4A47-82AA-E305D7BA6530}" destId="{222F9363-4F3B-4D47-8DC0-E40A75F9C88C}" srcOrd="3" destOrd="0" presId="urn:microsoft.com/office/officeart/2018/5/layout/CenteredIconLabelDescriptionList"/>
    <dgm:cxn modelId="{3C80DD14-4FD5-49AF-8E7D-09509573570A}" type="presParOf" srcId="{3FB798AA-885B-4A47-82AA-E305D7BA6530}" destId="{B88C77C7-F9BB-44DE-B195-E19EF794FB7B}" srcOrd="4" destOrd="0" presId="urn:microsoft.com/office/officeart/2018/5/layout/CenteredIconLabelDescriptionList"/>
    <dgm:cxn modelId="{E742C3CB-0FB5-417B-A368-CE81E36D8F1E}" type="presParOf" srcId="{3DDEDA66-D8D3-4C75-B37F-D012A34A8A96}" destId="{1D0DDDC2-1264-4DB7-94A8-0ABD4037324F}" srcOrd="3" destOrd="0" presId="urn:microsoft.com/office/officeart/2018/5/layout/CenteredIconLabelDescriptionList"/>
    <dgm:cxn modelId="{5266612B-D4F6-4368-8C1A-26D390EF8AD7}" type="presParOf" srcId="{3DDEDA66-D8D3-4C75-B37F-D012A34A8A96}" destId="{64399D54-C3C1-46F3-B925-BBE685CDBF77}" srcOrd="4" destOrd="0" presId="urn:microsoft.com/office/officeart/2018/5/layout/CenteredIconLabelDescriptionList"/>
    <dgm:cxn modelId="{87A7FFE6-8AE6-44DB-BBE4-1585A450B5FB}" type="presParOf" srcId="{64399D54-C3C1-46F3-B925-BBE685CDBF77}" destId="{ADE7C385-9F15-4159-BAD6-07FE274822C8}" srcOrd="0" destOrd="0" presId="urn:microsoft.com/office/officeart/2018/5/layout/CenteredIconLabelDescriptionList"/>
    <dgm:cxn modelId="{0ECBF1A5-F6CC-4464-8B0C-A378B31C7BEF}" type="presParOf" srcId="{64399D54-C3C1-46F3-B925-BBE685CDBF77}" destId="{3E97C51C-DA23-45F3-AF8F-41764BF8FD8C}" srcOrd="1" destOrd="0" presId="urn:microsoft.com/office/officeart/2018/5/layout/CenteredIconLabelDescriptionList"/>
    <dgm:cxn modelId="{F6C18BAC-B15F-409E-85CC-5154746DCAFF}" type="presParOf" srcId="{64399D54-C3C1-46F3-B925-BBE685CDBF77}" destId="{CDC85FEF-2782-46FA-BDE7-8222D71162A7}" srcOrd="2" destOrd="0" presId="urn:microsoft.com/office/officeart/2018/5/layout/CenteredIconLabelDescriptionList"/>
    <dgm:cxn modelId="{C6365A23-CEA0-492F-9527-44C4C8CF8BB6}" type="presParOf" srcId="{64399D54-C3C1-46F3-B925-BBE685CDBF77}" destId="{9E83DF3A-8421-4D1C-A648-CBF3948B599A}" srcOrd="3" destOrd="0" presId="urn:microsoft.com/office/officeart/2018/5/layout/CenteredIconLabelDescriptionList"/>
    <dgm:cxn modelId="{24351A4A-41BD-46DE-95BC-5492B9EA1BF8}" type="presParOf" srcId="{64399D54-C3C1-46F3-B925-BBE685CDBF77}" destId="{8BBDA231-3B9B-4738-B82C-98D9C529B4AA}" srcOrd="4" destOrd="0" presId="urn:microsoft.com/office/officeart/2018/5/layout/CenteredIconLabelDescriptionList"/>
    <dgm:cxn modelId="{3AB5A136-12C6-4590-A9BA-E3D3E262FDEB}" type="presParOf" srcId="{3DDEDA66-D8D3-4C75-B37F-D012A34A8A96}" destId="{34826CBF-D459-48E8-97F2-B3A2850EBA40}" srcOrd="5" destOrd="0" presId="urn:microsoft.com/office/officeart/2018/5/layout/CenteredIconLabelDescriptionList"/>
    <dgm:cxn modelId="{AF474AF9-777F-4780-A23E-9511FBF0D195}" type="presParOf" srcId="{3DDEDA66-D8D3-4C75-B37F-D012A34A8A96}" destId="{E28F2BD9-6E95-48B5-98E0-E746627E11D1}" srcOrd="6" destOrd="0" presId="urn:microsoft.com/office/officeart/2018/5/layout/CenteredIconLabelDescriptionList"/>
    <dgm:cxn modelId="{B4CB7A39-C72D-4134-848C-27121940C125}" type="presParOf" srcId="{E28F2BD9-6E95-48B5-98E0-E746627E11D1}" destId="{7FE3A287-39AC-4991-9B42-BFF779166C0B}" srcOrd="0" destOrd="0" presId="urn:microsoft.com/office/officeart/2018/5/layout/CenteredIconLabelDescriptionList"/>
    <dgm:cxn modelId="{FAFFC132-0425-4C79-9033-7CB7EBE6C1FC}" type="presParOf" srcId="{E28F2BD9-6E95-48B5-98E0-E746627E11D1}" destId="{402C880E-0D99-47FE-B5BF-BFE14A92DB5C}" srcOrd="1" destOrd="0" presId="urn:microsoft.com/office/officeart/2018/5/layout/CenteredIconLabelDescriptionList"/>
    <dgm:cxn modelId="{5A582D38-EC6D-4A6C-8DA4-DBAD0DDDBDA3}" type="presParOf" srcId="{E28F2BD9-6E95-48B5-98E0-E746627E11D1}" destId="{6963057C-1F0A-4784-A7F1-1128F1DCCC2B}" srcOrd="2" destOrd="0" presId="urn:microsoft.com/office/officeart/2018/5/layout/CenteredIconLabelDescriptionList"/>
    <dgm:cxn modelId="{ACC5E705-980F-4A3A-BC06-C25C55678C22}" type="presParOf" srcId="{E28F2BD9-6E95-48B5-98E0-E746627E11D1}" destId="{755D852A-BDAC-4E17-9C1A-093EDA3888E3}" srcOrd="3" destOrd="0" presId="urn:microsoft.com/office/officeart/2018/5/layout/CenteredIconLabelDescriptionList"/>
    <dgm:cxn modelId="{EF9B9D15-CBD0-4858-93A3-65464A4A3855}" type="presParOf" srcId="{E28F2BD9-6E95-48B5-98E0-E746627E11D1}" destId="{1CFB1FC3-2F58-4E96-8E31-E3A13F116C58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06DC08-E152-4402-B7AE-552C5C397798}">
      <dsp:nvSpPr>
        <dsp:cNvPr id="0" name=""/>
        <dsp:cNvSpPr/>
      </dsp:nvSpPr>
      <dsp:spPr>
        <a:xfrm>
          <a:off x="840827" y="575128"/>
          <a:ext cx="903656" cy="90365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2B633D-AE7C-4C1C-A31D-97D2ADA3140D}">
      <dsp:nvSpPr>
        <dsp:cNvPr id="0" name=""/>
        <dsp:cNvSpPr/>
      </dsp:nvSpPr>
      <dsp:spPr>
        <a:xfrm>
          <a:off x="1717" y="1610206"/>
          <a:ext cx="2581875" cy="387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b="0" kern="1200" dirty="0">
              <a:latin typeface="Arial"/>
              <a:cs typeface="Arial"/>
            </a:rPr>
            <a:t>Global Repair</a:t>
          </a:r>
        </a:p>
      </dsp:txBody>
      <dsp:txXfrm>
        <a:off x="1717" y="1610206"/>
        <a:ext cx="2581875" cy="387281"/>
      </dsp:txXfrm>
    </dsp:sp>
    <dsp:sp modelId="{B92916E5-48B0-4C0F-8BCC-CE76B33D2C4E}">
      <dsp:nvSpPr>
        <dsp:cNvPr id="0" name=""/>
        <dsp:cNvSpPr/>
      </dsp:nvSpPr>
      <dsp:spPr>
        <a:xfrm>
          <a:off x="1717" y="2058614"/>
          <a:ext cx="2581875" cy="1572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latin typeface="Arial"/>
              <a:cs typeface="Arial"/>
            </a:rPr>
            <a:t>Uses Linear Programming.</a:t>
          </a:r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Arial"/>
              <a:cs typeface="Arial"/>
            </a:rPr>
            <a:t>Repairs the full sequence.</a:t>
          </a:r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latin typeface="Arial"/>
              <a:cs typeface="Arial"/>
            </a:rPr>
            <a:t>Accurate but not online-friendly.</a:t>
          </a:r>
        </a:p>
      </dsp:txBody>
      <dsp:txXfrm>
        <a:off x="1717" y="2058614"/>
        <a:ext cx="2581875" cy="1572835"/>
      </dsp:txXfrm>
    </dsp:sp>
    <dsp:sp modelId="{8254944D-A3D4-4481-B3E2-C65BE22A466C}">
      <dsp:nvSpPr>
        <dsp:cNvPr id="0" name=""/>
        <dsp:cNvSpPr/>
      </dsp:nvSpPr>
      <dsp:spPr>
        <a:xfrm>
          <a:off x="3874530" y="575128"/>
          <a:ext cx="903656" cy="90365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C7CD3D-4026-485A-BE3B-A8200D205693}">
      <dsp:nvSpPr>
        <dsp:cNvPr id="0" name=""/>
        <dsp:cNvSpPr/>
      </dsp:nvSpPr>
      <dsp:spPr>
        <a:xfrm>
          <a:off x="3035420" y="1610206"/>
          <a:ext cx="2581875" cy="387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b="0" kern="1200">
              <a:latin typeface="Arial"/>
              <a:cs typeface="Arial"/>
            </a:rPr>
            <a:t>Local Repair</a:t>
          </a:r>
        </a:p>
      </dsp:txBody>
      <dsp:txXfrm>
        <a:off x="3035420" y="1610206"/>
        <a:ext cx="2581875" cy="387281"/>
      </dsp:txXfrm>
    </dsp:sp>
    <dsp:sp modelId="{B88C77C7-F9BB-44DE-B195-E19EF794FB7B}">
      <dsp:nvSpPr>
        <dsp:cNvPr id="0" name=""/>
        <dsp:cNvSpPr/>
      </dsp:nvSpPr>
      <dsp:spPr>
        <a:xfrm>
          <a:off x="3035420" y="2058614"/>
          <a:ext cx="2581875" cy="1572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Arial"/>
              <a:cs typeface="Arial"/>
            </a:rPr>
            <a:t>Repairs one point at a time.</a:t>
          </a:r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latin typeface="Arial"/>
              <a:cs typeface="Arial"/>
            </a:rPr>
            <a:t>Uses Median Principle.</a:t>
          </a:r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Arial"/>
              <a:cs typeface="Arial"/>
            </a:rPr>
            <a:t>Suitable for real-time streaming.</a:t>
          </a:r>
        </a:p>
      </dsp:txBody>
      <dsp:txXfrm>
        <a:off x="3035420" y="2058614"/>
        <a:ext cx="2581875" cy="1572835"/>
      </dsp:txXfrm>
    </dsp:sp>
    <dsp:sp modelId="{ADE7C385-9F15-4159-BAD6-07FE274822C8}">
      <dsp:nvSpPr>
        <dsp:cNvPr id="0" name=""/>
        <dsp:cNvSpPr/>
      </dsp:nvSpPr>
      <dsp:spPr>
        <a:xfrm>
          <a:off x="6908233" y="575128"/>
          <a:ext cx="903656" cy="90365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C85FEF-2782-46FA-BDE7-8222D71162A7}">
      <dsp:nvSpPr>
        <dsp:cNvPr id="0" name=""/>
        <dsp:cNvSpPr/>
      </dsp:nvSpPr>
      <dsp:spPr>
        <a:xfrm>
          <a:off x="6069124" y="1610206"/>
          <a:ext cx="2581875" cy="387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b="0" kern="1200">
              <a:latin typeface="Arial"/>
              <a:cs typeface="Arial"/>
            </a:rPr>
            <a:t>Out-of-Order Handling</a:t>
          </a:r>
          <a:endParaRPr lang="en-US" sz="2000" kern="1200">
            <a:latin typeface="Arial"/>
            <a:cs typeface="Arial"/>
          </a:endParaRPr>
        </a:p>
      </dsp:txBody>
      <dsp:txXfrm>
        <a:off x="6069124" y="1610206"/>
        <a:ext cx="2581875" cy="387281"/>
      </dsp:txXfrm>
    </dsp:sp>
    <dsp:sp modelId="{8BBDA231-3B9B-4738-B82C-98D9C529B4AA}">
      <dsp:nvSpPr>
        <dsp:cNvPr id="0" name=""/>
        <dsp:cNvSpPr/>
      </dsp:nvSpPr>
      <dsp:spPr>
        <a:xfrm>
          <a:off x="6069124" y="2058614"/>
          <a:ext cx="2581875" cy="1572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Arial"/>
              <a:cs typeface="Arial"/>
            </a:rPr>
            <a:t>Manages late data arrivals.</a:t>
          </a:r>
        </a:p>
        <a:p>
          <a:pPr marL="0" lvl="0" indent="0" algn="ctr" defTabSz="6667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latin typeface="Arial"/>
              <a:cs typeface="Arial"/>
            </a:rPr>
            <a:t>Methods: Update &amp; Heuristic.</a:t>
          </a:r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Arial"/>
              <a:cs typeface="Arial"/>
            </a:rPr>
            <a:t>Maintains consistency without full reprocessing.</a:t>
          </a:r>
        </a:p>
      </dsp:txBody>
      <dsp:txXfrm>
        <a:off x="6069124" y="2058614"/>
        <a:ext cx="2581875" cy="1572835"/>
      </dsp:txXfrm>
    </dsp:sp>
    <dsp:sp modelId="{7FE3A287-39AC-4991-9B42-BFF779166C0B}">
      <dsp:nvSpPr>
        <dsp:cNvPr id="0" name=""/>
        <dsp:cNvSpPr/>
      </dsp:nvSpPr>
      <dsp:spPr>
        <a:xfrm>
          <a:off x="9941936" y="575128"/>
          <a:ext cx="903656" cy="90365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63057C-1F0A-4784-A7F1-1128F1DCCC2B}">
      <dsp:nvSpPr>
        <dsp:cNvPr id="0" name=""/>
        <dsp:cNvSpPr/>
      </dsp:nvSpPr>
      <dsp:spPr>
        <a:xfrm>
          <a:off x="9102827" y="1610206"/>
          <a:ext cx="2581875" cy="387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b="0" kern="1200">
              <a:latin typeface="Arial"/>
              <a:cs typeface="Arial"/>
            </a:rPr>
            <a:t>Adaptive Window</a:t>
          </a:r>
        </a:p>
      </dsp:txBody>
      <dsp:txXfrm>
        <a:off x="9102827" y="1610206"/>
        <a:ext cx="2581875" cy="387281"/>
      </dsp:txXfrm>
    </dsp:sp>
    <dsp:sp modelId="{1CFB1FC3-2F58-4E96-8E31-E3A13F116C58}">
      <dsp:nvSpPr>
        <dsp:cNvPr id="0" name=""/>
        <dsp:cNvSpPr/>
      </dsp:nvSpPr>
      <dsp:spPr>
        <a:xfrm>
          <a:off x="9102827" y="2058614"/>
          <a:ext cx="2581875" cy="1572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latin typeface="Arial"/>
              <a:cs typeface="Arial"/>
            </a:rPr>
            <a:t>Dynamically adjusts size.</a:t>
          </a:r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 dirty="0">
              <a:latin typeface="Arial"/>
              <a:cs typeface="Arial"/>
            </a:rPr>
            <a:t>Shrinks when data is stable.</a:t>
          </a:r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>
              <a:latin typeface="Arial"/>
              <a:cs typeface="Arial"/>
            </a:rPr>
            <a:t>Expands near constraint boundaries</a:t>
          </a:r>
          <a:r>
            <a:rPr lang="en-US" sz="1500" kern="1200">
              <a:latin typeface="Arial"/>
              <a:cs typeface="Arial"/>
            </a:rPr>
            <a:t>.</a:t>
          </a:r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 dirty="0">
              <a:latin typeface="Arial"/>
              <a:cs typeface="Arial"/>
            </a:rPr>
            <a:t>Balances efficiency with cleaning accuracy.</a:t>
          </a:r>
        </a:p>
      </dsp:txBody>
      <dsp:txXfrm>
        <a:off x="9102827" y="2058614"/>
        <a:ext cx="2581875" cy="15728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52C3A-D368-1F40-BBEC-C3FB9857C609}" type="datetimeFigureOut">
              <a:rPr lang="en-US" smtClean="0"/>
              <a:t>4/16/25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B5DCC-910E-1C4D-A2A9-F92962243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88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AB5DCC-910E-1C4D-A2A9-F92962243BF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460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AB5DCC-910E-1C4D-A2A9-F92962243BF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3441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AB5DCC-910E-1C4D-A2A9-F92962243BF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2627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AB5DCC-910E-1C4D-A2A9-F92962243BF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05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AB5DCC-910E-1C4D-A2A9-F92962243BF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2886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AB5DCC-910E-1C4D-A2A9-F92962243BF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6289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AB5DCC-910E-1C4D-A2A9-F92962243BF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509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AB5DCC-910E-1C4D-A2A9-F92962243BF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363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AB5DCC-910E-1C4D-A2A9-F92962243BF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707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indent="-228600">
              <a:buFont typeface="Courier New"/>
              <a:buChar char="o"/>
            </a:pPr>
            <a:endParaRPr lang="en-US" dirty="0">
              <a:latin typeface="Calibri"/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AB5DCC-910E-1C4D-A2A9-F92962243BF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493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AB5DCC-910E-1C4D-A2A9-F92962243BF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8251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AB5DCC-910E-1C4D-A2A9-F92962243BF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7178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AB5DCC-910E-1C4D-A2A9-F92962243BF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73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AB5DCC-910E-1C4D-A2A9-F92962243BF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2332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AB5DCC-910E-1C4D-A2A9-F92962243BF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11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5868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2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26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17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281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106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319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9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99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147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0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4/16/25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317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8" r:id="rId6"/>
    <p:sldLayoutId id="2147483843" r:id="rId7"/>
    <p:sldLayoutId id="2147483844" r:id="rId8"/>
    <p:sldLayoutId id="2147483845" r:id="rId9"/>
    <p:sldLayoutId id="2147483847" r:id="rId10"/>
    <p:sldLayoutId id="21474838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onnected sticks shaping polygons background">
            <a:extLst>
              <a:ext uri="{FF2B5EF4-FFF2-40B4-BE49-F238E27FC236}">
                <a16:creationId xmlns:a16="http://schemas.microsoft.com/office/drawing/2014/main" id="{A0B3E0DB-84E7-BE5D-A8C1-2DB0E640F22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6677" r="8950" b="-1"/>
          <a:stretch/>
        </p:blipFill>
        <p:spPr>
          <a:xfrm>
            <a:off x="3517885" y="10"/>
            <a:ext cx="8668512" cy="685799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5225FD-DE92-8E6F-5029-BFCB13F386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377" y="329480"/>
            <a:ext cx="6068522" cy="3538654"/>
          </a:xfrm>
        </p:spPr>
        <p:txBody>
          <a:bodyPr anchor="b">
            <a:normAutofit/>
          </a:bodyPr>
          <a:lstStyle/>
          <a:p>
            <a:r>
              <a:rPr lang="en-US" sz="4400" dirty="0">
                <a:solidFill>
                  <a:schemeClr val="bg1"/>
                </a:solidFill>
                <a:ea typeface="+mj-lt"/>
                <a:cs typeface="+mj-lt"/>
              </a:rPr>
              <a:t>SCREEN: Stream Data Cleaning under Speed Constraints</a:t>
            </a:r>
            <a:endParaRPr lang="en-US" sz="44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  <a:latin typeface="Arial"/>
                <a:cs typeface="Arial"/>
              </a:rPr>
              <a:t> </a:t>
            </a:r>
            <a:b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29FCEF-8BAC-A0C1-964B-68A974B683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377" y="4749661"/>
            <a:ext cx="4195154" cy="211021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Presented By:</a:t>
            </a:r>
          </a:p>
          <a:p>
            <a:r>
              <a:rPr lang="en-US" sz="2000" dirty="0">
                <a:solidFill>
                  <a:schemeClr val="bg1"/>
                </a:solidFill>
              </a:rPr>
              <a:t>JANVI POLAM REDDY (JP23Y) </a:t>
            </a:r>
            <a:endParaRPr lang="en-US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RAHUL DEBNATH (RD23BC)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SHANTONA PANDAY (SP23BY)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bg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0430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4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1F981-D14A-2F12-BAA7-63B630B2F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/>
                <a:ea typeface="+mj-lt"/>
                <a:cs typeface="+mj-lt"/>
              </a:rPr>
              <a:t>Adaptive Window Strategy</a:t>
            </a:r>
            <a:endParaRPr lang="en-US" dirty="0">
              <a:latin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53DB0-BA99-8B91-D8DA-AC5ACC4B7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97" y="2054691"/>
            <a:ext cx="11353460" cy="458922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Arial"/>
                <a:ea typeface="+mn-lt"/>
                <a:cs typeface="+mn-lt"/>
              </a:rPr>
              <a:t>Cleaning quality depends on window size</a:t>
            </a:r>
            <a:endParaRPr lang="en-US">
              <a:latin typeface="Arial"/>
              <a:cs typeface="Arial"/>
            </a:endParaRPr>
          </a:p>
          <a:p>
            <a:pPr lvl="1" indent="-342900">
              <a:buFont typeface="Courier New" panose="020B0604020202020204" pitchFamily="34" charset="0"/>
              <a:buChar char="o"/>
            </a:pPr>
            <a:r>
              <a:rPr lang="en-US" dirty="0">
                <a:latin typeface="Arial"/>
                <a:ea typeface="+mn-lt"/>
                <a:cs typeface="+mn-lt"/>
              </a:rPr>
              <a:t>Too small → misses violations</a:t>
            </a:r>
            <a:endParaRPr lang="en-US">
              <a:latin typeface="Arial"/>
              <a:cs typeface="Arial"/>
            </a:endParaRPr>
          </a:p>
          <a:p>
            <a:pPr lvl="1" indent="-342900">
              <a:buFont typeface="Courier New" panose="020B0604020202020204" pitchFamily="34" charset="0"/>
              <a:buChar char="o"/>
            </a:pPr>
            <a:r>
              <a:rPr lang="en-US" dirty="0">
                <a:latin typeface="Arial"/>
                <a:ea typeface="+mn-lt"/>
                <a:cs typeface="+mn-lt"/>
              </a:rPr>
              <a:t>Too large → high latency</a:t>
            </a:r>
            <a:endParaRPr lang="en-US">
              <a:latin typeface="Arial"/>
              <a:cs typeface="Arial"/>
            </a:endParaRPr>
          </a:p>
          <a:p>
            <a:r>
              <a:rPr lang="en-US" dirty="0">
                <a:latin typeface="Arial"/>
                <a:ea typeface="+mn-lt"/>
                <a:cs typeface="+mn-lt"/>
              </a:rPr>
              <a:t>SCREEN adapts window size based on:</a:t>
            </a:r>
          </a:p>
          <a:p>
            <a:pPr lvl="1" indent="-342900">
              <a:buFont typeface="Courier New" panose="020B0604020202020204" pitchFamily="34" charset="0"/>
              <a:buChar char="o"/>
            </a:pPr>
            <a:r>
              <a:rPr lang="en-US" dirty="0">
                <a:latin typeface="Arial"/>
                <a:ea typeface="+mn-lt"/>
                <a:cs typeface="+mn-lt"/>
              </a:rPr>
              <a:t>How close data is to violating constraints</a:t>
            </a:r>
            <a:endParaRPr lang="en-US">
              <a:latin typeface="Arial"/>
              <a:cs typeface="Arial"/>
            </a:endParaRPr>
          </a:p>
          <a:p>
            <a:r>
              <a:rPr lang="en-US" dirty="0">
                <a:latin typeface="Arial"/>
                <a:ea typeface="+mn-lt"/>
                <a:cs typeface="+mn-lt"/>
              </a:rPr>
              <a:t>Balances accuracy and performance</a:t>
            </a:r>
          </a:p>
        </p:txBody>
      </p:sp>
    </p:spTree>
    <p:extLst>
      <p:ext uri="{BB962C8B-B14F-4D97-AF65-F5344CB8AC3E}">
        <p14:creationId xmlns:p14="http://schemas.microsoft.com/office/powerpoint/2010/main" val="125455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5C050-74B4-A8EE-DE1D-140006971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/>
                <a:cs typeface="Arial"/>
              </a:rPr>
              <a:t>Implementation</a:t>
            </a:r>
            <a:endParaRPr lang="en-US" dirty="0">
              <a:latin typeface="Arial"/>
              <a:ea typeface="+mj-lt"/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3519A-6ED3-636A-C561-C727FAECB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902" y="2018405"/>
            <a:ext cx="11232508" cy="467389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>
                <a:latin typeface="Arial"/>
                <a:ea typeface="+mn-lt"/>
                <a:cs typeface="+mn-lt"/>
              </a:rPr>
              <a:t>The three key algorithms proposed in the paper:</a:t>
            </a:r>
            <a:endParaRPr lang="en-US" sz="2400" dirty="0">
              <a:latin typeface="Arial"/>
              <a:cs typeface="Arial"/>
            </a:endParaRPr>
          </a:p>
          <a:p>
            <a:pPr lvl="1" indent="-342900">
              <a:buFont typeface="Courier New" panose="020B0604020202020204" pitchFamily="34" charset="0"/>
              <a:buChar char="o"/>
            </a:pPr>
            <a:r>
              <a:rPr lang="en-US" sz="2000" dirty="0">
                <a:latin typeface="Arial"/>
                <a:ea typeface="+mn-lt"/>
                <a:cs typeface="+mn-lt"/>
              </a:rPr>
              <a:t>Global Cleaning (Monolithic) using Linear Programming</a:t>
            </a:r>
            <a:endParaRPr lang="en-US" sz="2000" dirty="0">
              <a:latin typeface="Arial"/>
              <a:cs typeface="Arial"/>
            </a:endParaRPr>
          </a:p>
          <a:p>
            <a:pPr lvl="1" indent="-342900">
              <a:buFont typeface="Courier New" panose="020B0604020202020204" pitchFamily="34" charset="0"/>
              <a:buChar char="o"/>
            </a:pPr>
            <a:r>
              <a:rPr lang="en-US" sz="2000" dirty="0">
                <a:latin typeface="Arial"/>
                <a:ea typeface="+mn-lt"/>
                <a:cs typeface="+mn-lt"/>
              </a:rPr>
              <a:t>Local Cleaning (Streaming) using the Median Principle</a:t>
            </a:r>
            <a:endParaRPr lang="en-US" sz="2000" dirty="0">
              <a:latin typeface="Arial"/>
              <a:cs typeface="Arial"/>
            </a:endParaRPr>
          </a:p>
          <a:p>
            <a:pPr lvl="1" indent="-342900">
              <a:buFont typeface="Courier New" panose="020B0604020202020204" pitchFamily="34" charset="0"/>
              <a:buChar char="o"/>
            </a:pPr>
            <a:r>
              <a:rPr lang="en-US" sz="2000" dirty="0">
                <a:latin typeface="Arial"/>
                <a:ea typeface="+mn-lt"/>
                <a:cs typeface="+mn-lt"/>
              </a:rPr>
              <a:t>Out-of-Order Handling using Update &amp; Heuristic strategies</a:t>
            </a:r>
            <a:endParaRPr lang="en-US" sz="2000">
              <a:latin typeface="Arial"/>
              <a:cs typeface="Arial"/>
            </a:endParaRPr>
          </a:p>
          <a:p>
            <a:r>
              <a:rPr lang="en-US" sz="2400" dirty="0">
                <a:latin typeface="Arial"/>
                <a:ea typeface="+mn-lt"/>
                <a:cs typeface="+mn-lt"/>
              </a:rPr>
              <a:t>Evaluation was done on real-world datasets:</a:t>
            </a:r>
            <a:endParaRPr lang="en-US" sz="2400" dirty="0">
              <a:latin typeface="Arial"/>
              <a:cs typeface="Arial"/>
            </a:endParaRPr>
          </a:p>
          <a:p>
            <a:pPr lvl="1" indent="-342900">
              <a:buFont typeface="Courier New" panose="020B0604020202020204" pitchFamily="34" charset="0"/>
              <a:buChar char="o"/>
            </a:pPr>
            <a:r>
              <a:rPr lang="en-US" sz="2000" dirty="0">
                <a:latin typeface="Arial"/>
                <a:ea typeface="+mn-lt"/>
                <a:cs typeface="+mn-lt"/>
              </a:rPr>
              <a:t>STOCK – price fluctuations</a:t>
            </a:r>
            <a:endParaRPr lang="en-US" sz="2000">
              <a:latin typeface="Arial"/>
              <a:cs typeface="Arial"/>
            </a:endParaRPr>
          </a:p>
          <a:p>
            <a:pPr lvl="1" indent="-342900">
              <a:buFont typeface="Courier New" panose="020B0604020202020204" pitchFamily="34" charset="0"/>
              <a:buChar char="o"/>
            </a:pPr>
            <a:r>
              <a:rPr lang="en-US" sz="2000" dirty="0">
                <a:latin typeface="Arial"/>
                <a:ea typeface="+mn-lt"/>
                <a:cs typeface="+mn-lt"/>
              </a:rPr>
              <a:t>FUEL – sensor readings</a:t>
            </a:r>
            <a:endParaRPr lang="en-US" sz="2000">
              <a:latin typeface="Arial"/>
              <a:cs typeface="Arial"/>
            </a:endParaRPr>
          </a:p>
          <a:p>
            <a:pPr lvl="1" indent="-342900">
              <a:buFont typeface="Courier New" panose="020B0604020202020204" pitchFamily="34" charset="0"/>
              <a:buChar char="o"/>
            </a:pPr>
            <a:r>
              <a:rPr lang="en-US" sz="2000" dirty="0">
                <a:latin typeface="Arial"/>
                <a:ea typeface="+mn-lt"/>
                <a:cs typeface="+mn-lt"/>
              </a:rPr>
              <a:t>GPS – location sequences</a:t>
            </a:r>
            <a:endParaRPr lang="en-US" sz="2000">
              <a:latin typeface="Arial"/>
              <a:cs typeface="Arial"/>
            </a:endParaRPr>
          </a:p>
          <a:p>
            <a:r>
              <a:rPr lang="en-US" sz="2400" dirty="0">
                <a:latin typeface="Arial"/>
                <a:cs typeface="Arial"/>
              </a:rPr>
              <a:t>Objective: Analyze trade-offs in accuracy, efficiency, and consistency across algorithms</a:t>
            </a:r>
          </a:p>
        </p:txBody>
      </p:sp>
    </p:spTree>
    <p:extLst>
      <p:ext uri="{BB962C8B-B14F-4D97-AF65-F5344CB8AC3E}">
        <p14:creationId xmlns:p14="http://schemas.microsoft.com/office/powerpoint/2010/main" val="2735035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434BC-B38F-32F3-8EF1-5E296763C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/>
                <a:cs typeface="Arial"/>
              </a:rPr>
              <a:t>Experiment Evaluation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FAD2F-8378-290C-9E2D-ECB11B828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97" y="2012160"/>
            <a:ext cx="11438127" cy="476053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>
                <a:latin typeface="Arial"/>
                <a:ea typeface="+mn-lt"/>
                <a:cs typeface="+mn-lt"/>
              </a:rPr>
              <a:t>Compared Methods:</a:t>
            </a:r>
            <a:endParaRPr lang="en-US" sz="2400" dirty="0">
              <a:latin typeface="Arial"/>
              <a:cs typeface="Arial"/>
            </a:endParaRPr>
          </a:p>
          <a:p>
            <a:pPr lvl="1" indent="-342900">
              <a:buFont typeface="Courier New" panose="020B0604020202020204" pitchFamily="34" charset="0"/>
              <a:buChar char="o"/>
            </a:pPr>
            <a:r>
              <a:rPr lang="en-US" sz="2000" dirty="0">
                <a:latin typeface="Arial"/>
                <a:ea typeface="+mn-lt"/>
                <a:cs typeface="+mn-lt"/>
              </a:rPr>
              <a:t>SCREEN (Global &amp; Local) – proposed methods</a:t>
            </a:r>
            <a:endParaRPr lang="en-US" sz="2000" dirty="0">
              <a:latin typeface="Arial"/>
              <a:cs typeface="Arial"/>
            </a:endParaRPr>
          </a:p>
          <a:p>
            <a:pPr lvl="1" indent="-342900">
              <a:buFont typeface="Courier New" panose="020B0604020202020204" pitchFamily="34" charset="0"/>
              <a:buChar char="o"/>
            </a:pPr>
            <a:r>
              <a:rPr lang="en-US" sz="2000" dirty="0">
                <a:latin typeface="Arial"/>
                <a:ea typeface="+mn-lt"/>
                <a:cs typeface="+mn-lt"/>
              </a:rPr>
              <a:t>Smoothing: SWAB, WMA, EWMA</a:t>
            </a:r>
            <a:endParaRPr lang="en-US" sz="2000" dirty="0">
              <a:latin typeface="Arial"/>
              <a:cs typeface="Arial"/>
            </a:endParaRPr>
          </a:p>
          <a:p>
            <a:pPr lvl="1" indent="-342900">
              <a:buFont typeface="Courier New" panose="020B0604020202020204" pitchFamily="34" charset="0"/>
              <a:buChar char="o"/>
            </a:pPr>
            <a:r>
              <a:rPr lang="en-US" sz="2000" dirty="0">
                <a:latin typeface="Arial"/>
                <a:ea typeface="+mn-lt"/>
                <a:cs typeface="+mn-lt"/>
              </a:rPr>
              <a:t>Constraint-based: Holistic, Sequential</a:t>
            </a:r>
            <a:endParaRPr lang="en-US" sz="2000" dirty="0">
              <a:latin typeface="Arial"/>
              <a:cs typeface="Arial"/>
            </a:endParaRPr>
          </a:p>
          <a:p>
            <a:r>
              <a:rPr lang="en-US" sz="2400" dirty="0">
                <a:latin typeface="Arial"/>
                <a:ea typeface="+mn-lt"/>
                <a:cs typeface="+mn-lt"/>
              </a:rPr>
              <a:t>Evaluation Metrics:</a:t>
            </a:r>
            <a:endParaRPr lang="en-US" sz="2400" dirty="0">
              <a:latin typeface="Arial"/>
              <a:cs typeface="Arial"/>
            </a:endParaRPr>
          </a:p>
          <a:p>
            <a:pPr lvl="1" indent="-342900">
              <a:buFont typeface="Courier New" panose="020B0604020202020204" pitchFamily="34" charset="0"/>
              <a:buChar char="o"/>
            </a:pPr>
            <a:r>
              <a:rPr lang="en-US" sz="2000" dirty="0">
                <a:latin typeface="Arial"/>
                <a:ea typeface="+mn-lt"/>
                <a:cs typeface="+mn-lt"/>
              </a:rPr>
              <a:t>Repair Distance – total value changes</a:t>
            </a:r>
            <a:endParaRPr lang="en-US" sz="2000" dirty="0">
              <a:latin typeface="Arial"/>
              <a:cs typeface="Arial"/>
            </a:endParaRPr>
          </a:p>
          <a:p>
            <a:pPr lvl="1" indent="-342900">
              <a:buFont typeface="Courier New" panose="020B0604020202020204" pitchFamily="34" charset="0"/>
              <a:buChar char="o"/>
            </a:pPr>
            <a:r>
              <a:rPr lang="en-US" sz="2000" dirty="0">
                <a:latin typeface="Arial"/>
                <a:ea typeface="+mn-lt"/>
                <a:cs typeface="+mn-lt"/>
              </a:rPr>
              <a:t>RMS Error – difference from ground truth</a:t>
            </a:r>
            <a:endParaRPr lang="en-US" sz="2000" dirty="0">
              <a:latin typeface="Arial"/>
              <a:cs typeface="Arial"/>
            </a:endParaRPr>
          </a:p>
          <a:p>
            <a:pPr lvl="1" indent="-342900">
              <a:buFont typeface="Courier New" panose="020B0604020202020204" pitchFamily="34" charset="0"/>
              <a:buChar char="o"/>
            </a:pPr>
            <a:r>
              <a:rPr lang="en-US" sz="2000" dirty="0">
                <a:latin typeface="Arial"/>
                <a:ea typeface="+mn-lt"/>
                <a:cs typeface="+mn-lt"/>
              </a:rPr>
              <a:t>Accuracy – % of correct repairs</a:t>
            </a:r>
            <a:endParaRPr lang="en-US" sz="2000" dirty="0">
              <a:latin typeface="Arial"/>
              <a:cs typeface="Arial"/>
            </a:endParaRPr>
          </a:p>
          <a:p>
            <a:pPr lvl="1" indent="-342900">
              <a:buFont typeface="Courier New" panose="020B0604020202020204" pitchFamily="34" charset="0"/>
              <a:buChar char="o"/>
            </a:pPr>
            <a:r>
              <a:rPr lang="en-US" sz="2000" dirty="0">
                <a:latin typeface="Arial"/>
                <a:ea typeface="+mn-lt"/>
                <a:cs typeface="+mn-lt"/>
              </a:rPr>
              <a:t>Inconsistency Rate – constraint violations after repair</a:t>
            </a:r>
            <a:endParaRPr lang="en-US" sz="2000" dirty="0">
              <a:latin typeface="Arial"/>
              <a:cs typeface="Arial"/>
            </a:endParaRPr>
          </a:p>
          <a:p>
            <a:pPr lvl="1" indent="-342900">
              <a:buFont typeface="Courier New" panose="020B0604020202020204" pitchFamily="34" charset="0"/>
              <a:buChar char="o"/>
            </a:pPr>
            <a:r>
              <a:rPr lang="en-US" sz="2000" dirty="0">
                <a:latin typeface="Arial"/>
                <a:ea typeface="+mn-lt"/>
                <a:cs typeface="+mn-lt"/>
              </a:rPr>
              <a:t>Time Cost – computational efficiency</a:t>
            </a:r>
            <a:endParaRPr lang="en-US" sz="2000" dirty="0">
              <a:latin typeface="Arial"/>
              <a:cs typeface="Arial"/>
            </a:endParaRP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A graph of different colored lines&#10;&#10;AI-generated content may be incorrect.">
            <a:extLst>
              <a:ext uri="{FF2B5EF4-FFF2-40B4-BE49-F238E27FC236}">
                <a16:creationId xmlns:a16="http://schemas.microsoft.com/office/drawing/2014/main" id="{C969F8FD-9E0E-2B88-05F3-8132E91926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5980" y="2010739"/>
            <a:ext cx="4285039" cy="429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394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4ECDE7A-6944-466D-8FFE-149A29BA6B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3420082-9415-44EC-802E-C77D71D59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5A52C45-1FCB-4636-A80F-2849B8226C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7A3899-B7CD-1929-461E-AD6D6C85E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US" dirty="0">
                <a:latin typeface="Arial"/>
                <a:cs typeface="Arial"/>
              </a:rPr>
              <a:t>Experiment Results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68EB4DD-3704-43AD-92B3-C4E0C6EA9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70799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table with numbers and text&#10;&#10;AI-generated content may be incorrect.">
            <a:extLst>
              <a:ext uri="{FF2B5EF4-FFF2-40B4-BE49-F238E27FC236}">
                <a16:creationId xmlns:a16="http://schemas.microsoft.com/office/drawing/2014/main" id="{A22CAA3C-24E6-AD86-3A8D-25AEF9E0AB5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464" r="78"/>
          <a:stretch/>
        </p:blipFill>
        <p:spPr>
          <a:xfrm>
            <a:off x="6550733" y="2447786"/>
            <a:ext cx="5643471" cy="369414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1C91BA-95BC-2DEC-333E-FE823E3ED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550" y="1873263"/>
            <a:ext cx="5988908" cy="498231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200" dirty="0">
                <a:latin typeface="Arial"/>
                <a:ea typeface="+mn-lt"/>
                <a:cs typeface="+mn-lt"/>
              </a:rPr>
              <a:t>SCREEN outperforms all existing methods across metrics.</a:t>
            </a:r>
            <a:endParaRPr lang="en-US" sz="2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lang="en-US" sz="2200" dirty="0">
                <a:latin typeface="Arial"/>
                <a:ea typeface="+mn-lt"/>
                <a:cs typeface="+mn-lt"/>
              </a:rPr>
              <a:t>It is:</a:t>
            </a:r>
            <a:endParaRPr lang="en-US" sz="2200">
              <a:latin typeface="Arial"/>
              <a:cs typeface="Arial"/>
            </a:endParaRPr>
          </a:p>
          <a:p>
            <a:pPr lvl="1" indent="-342900">
              <a:lnSpc>
                <a:spcPct val="100000"/>
              </a:lnSpc>
              <a:buFont typeface="Courier New" panose="020B0604020202020204" pitchFamily="34" charset="0"/>
              <a:buChar char="o"/>
            </a:pPr>
            <a:r>
              <a:rPr lang="en-US" sz="2200" dirty="0">
                <a:latin typeface="Arial"/>
                <a:ea typeface="+mn-lt"/>
                <a:cs typeface="+mn-lt"/>
              </a:rPr>
              <a:t>Accurate: minimal unnecessary changes</a:t>
            </a:r>
            <a:endParaRPr lang="en-US" sz="2200">
              <a:latin typeface="Arial"/>
              <a:cs typeface="Arial"/>
            </a:endParaRPr>
          </a:p>
          <a:p>
            <a:pPr lvl="1" indent="-342900">
              <a:lnSpc>
                <a:spcPct val="100000"/>
              </a:lnSpc>
              <a:buFont typeface="Courier New" panose="020B0604020202020204" pitchFamily="34" charset="0"/>
              <a:buChar char="o"/>
            </a:pPr>
            <a:r>
              <a:rPr lang="en-US" sz="2200" dirty="0">
                <a:latin typeface="Arial"/>
                <a:ea typeface="+mn-lt"/>
                <a:cs typeface="+mn-lt"/>
              </a:rPr>
              <a:t>Consistent: respects speed constraints</a:t>
            </a:r>
            <a:endParaRPr lang="en-US" sz="2200">
              <a:latin typeface="Arial"/>
              <a:cs typeface="Arial"/>
            </a:endParaRPr>
          </a:p>
          <a:p>
            <a:pPr lvl="1" indent="-342900">
              <a:lnSpc>
                <a:spcPct val="100000"/>
              </a:lnSpc>
              <a:buFont typeface="Courier New" panose="020B0604020202020204" pitchFamily="34" charset="0"/>
              <a:buChar char="o"/>
            </a:pPr>
            <a:r>
              <a:rPr lang="en-US" sz="2200" dirty="0">
                <a:latin typeface="Arial"/>
                <a:ea typeface="+mn-lt"/>
                <a:cs typeface="+mn-lt"/>
              </a:rPr>
              <a:t>Efficient: scalable for streaming use</a:t>
            </a:r>
            <a:endParaRPr lang="en-US" sz="2200">
              <a:latin typeface="Arial"/>
              <a:cs typeface="Arial"/>
            </a:endParaRPr>
          </a:p>
          <a:p>
            <a:pPr lvl="1" indent="-342900">
              <a:lnSpc>
                <a:spcPct val="100000"/>
              </a:lnSpc>
              <a:buFont typeface="Courier New" panose="020B0604020202020204" pitchFamily="34" charset="0"/>
              <a:buChar char="o"/>
            </a:pPr>
            <a:r>
              <a:rPr lang="en-US" sz="2200" dirty="0">
                <a:latin typeface="Arial"/>
                <a:ea typeface="+mn-lt"/>
                <a:cs typeface="+mn-lt"/>
              </a:rPr>
              <a:t>Flexible: </a:t>
            </a:r>
            <a:endParaRPr lang="en-US" sz="2200">
              <a:latin typeface="Arial"/>
              <a:ea typeface="+mn-lt"/>
              <a:cs typeface="Arial"/>
            </a:endParaRPr>
          </a:p>
          <a:p>
            <a:pPr lvl="2">
              <a:lnSpc>
                <a:spcPct val="100000"/>
              </a:lnSpc>
              <a:buFont typeface="Wingdings" panose="020B0604020202020204" pitchFamily="34" charset="0"/>
              <a:buChar char="§"/>
            </a:pPr>
            <a:r>
              <a:rPr lang="en-US" dirty="0">
                <a:latin typeface="Arial"/>
                <a:ea typeface="+mn-lt"/>
                <a:cs typeface="+mn-lt"/>
              </a:rPr>
              <a:t>handles late arrivals</a:t>
            </a:r>
            <a:endParaRPr lang="en-US">
              <a:latin typeface="Arial"/>
              <a:ea typeface="+mn-lt"/>
              <a:cs typeface="Arial"/>
            </a:endParaRPr>
          </a:p>
          <a:p>
            <a:pPr lvl="2">
              <a:lnSpc>
                <a:spcPct val="100000"/>
              </a:lnSpc>
              <a:buFont typeface="Wingdings" panose="020B0604020202020204" pitchFamily="34" charset="0"/>
              <a:buChar char="§"/>
            </a:pPr>
            <a:r>
              <a:rPr lang="en-US" dirty="0">
                <a:latin typeface="Arial"/>
                <a:ea typeface="+mn-lt"/>
                <a:cs typeface="+mn-lt"/>
              </a:rPr>
              <a:t>adjusts window sizes dynamically</a:t>
            </a:r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1628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DEE5D-F5E7-1271-A8FB-1CA86CB74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DE468-9971-876C-C3D4-704E2B84A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092" y="2066786"/>
            <a:ext cx="10736604" cy="410541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latin typeface="Arial"/>
                <a:ea typeface="+mn-lt"/>
                <a:cs typeface="+mn-lt"/>
              </a:rPr>
              <a:t>SCREEN introduces semantic constraint-based cleaning</a:t>
            </a:r>
            <a:endParaRPr lang="en-US" sz="2400">
              <a:latin typeface="Arial"/>
              <a:cs typeface="Arial"/>
            </a:endParaRPr>
          </a:p>
          <a:p>
            <a:r>
              <a:rPr lang="en-US" sz="2400" dirty="0">
                <a:latin typeface="Arial"/>
                <a:ea typeface="+mn-lt"/>
                <a:cs typeface="+mn-lt"/>
              </a:rPr>
              <a:t>Avoids over-smoothing, preserves clean values</a:t>
            </a:r>
            <a:endParaRPr lang="en-US" sz="2400">
              <a:latin typeface="Arial"/>
              <a:cs typeface="Arial"/>
            </a:endParaRPr>
          </a:p>
          <a:p>
            <a:r>
              <a:rPr lang="en-US" sz="2400" dirty="0">
                <a:latin typeface="Arial"/>
                <a:ea typeface="+mn-lt"/>
                <a:cs typeface="+mn-lt"/>
              </a:rPr>
              <a:t>Works in streaming, out-of-order, and real-time settings</a:t>
            </a:r>
            <a:endParaRPr lang="en-US" sz="2400">
              <a:latin typeface="Arial"/>
              <a:cs typeface="Arial"/>
            </a:endParaRPr>
          </a:p>
          <a:p>
            <a:r>
              <a:rPr lang="en-US" sz="2400" dirty="0">
                <a:latin typeface="Arial"/>
                <a:ea typeface="+mn-lt"/>
                <a:cs typeface="+mn-lt"/>
              </a:rPr>
              <a:t>Auto-tunes itself to balance performance and repair quality</a:t>
            </a:r>
            <a:endParaRPr lang="en-US" sz="2400">
              <a:latin typeface="Arial"/>
              <a:cs typeface="Arial"/>
            </a:endParaRPr>
          </a:p>
          <a:p>
            <a:r>
              <a:rPr lang="en-US" sz="2400" dirty="0">
                <a:latin typeface="Arial"/>
                <a:ea typeface="+mn-lt"/>
                <a:cs typeface="+mn-lt"/>
              </a:rPr>
              <a:t>Outperforms prior methods across metrics</a:t>
            </a:r>
          </a:p>
          <a:p>
            <a:pPr marL="0" indent="0">
              <a:buNone/>
            </a:pPr>
            <a:endParaRPr lang="en-US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0700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726908CC-6AC4-4222-8250-B90B6072E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2F606D8-696E-4B76-BB10-43672AA14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2751" y="302429"/>
            <a:ext cx="11550506" cy="605392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E4BC0DF-10C5-6757-F70A-1CF8104B18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t="6822" r="-1" b="-1"/>
          <a:stretch/>
        </p:blipFill>
        <p:spPr>
          <a:xfrm>
            <a:off x="352751" y="302429"/>
            <a:ext cx="11550506" cy="6053920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3ABF1881-5AFD-48F9-979A-19EE2FE30A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78608" y="2735029"/>
            <a:ext cx="148286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6469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E3ED910-979B-508F-0B2C-9AC32A060C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D36EA369-C517-71AE-A333-1FAED0106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638176"/>
            <a:ext cx="11151471" cy="5581648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6340A5-9BE8-C490-A503-2A08D2682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0879" y="1055057"/>
            <a:ext cx="7690243" cy="291813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80C1AD-8416-EEC2-E3FC-A6A726BED3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31992" y="272416"/>
            <a:ext cx="128016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9680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2A8F5-5AFB-4766-67C3-66B40E935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Introduction and Background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0A2F2-4BC3-1712-17F3-5E4F7A196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024" y="2052201"/>
            <a:ext cx="11473613" cy="480355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/>
            <a:r>
              <a:rPr lang="en-US" sz="2400" dirty="0">
                <a:latin typeface="Arial"/>
                <a:cs typeface="Arial"/>
              </a:rPr>
              <a:t>What is Stream Data?</a:t>
            </a:r>
            <a:endParaRPr lang="en-US" sz="2400" dirty="0"/>
          </a:p>
          <a:p>
            <a:pPr marL="685800" lvl="1">
              <a:buFont typeface="Courier New" panose="020B0604020202020204" pitchFamily="34" charset="0"/>
              <a:buChar char="o"/>
            </a:pPr>
            <a:r>
              <a:rPr lang="en-US" sz="2000" b="1" dirty="0">
                <a:solidFill>
                  <a:srgbClr val="000000"/>
                </a:solidFill>
                <a:latin typeface="Arial"/>
                <a:ea typeface="+mn-lt"/>
                <a:cs typeface="+mn-lt"/>
              </a:rPr>
              <a:t>Continuous flow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+mn-lt"/>
                <a:cs typeface="+mn-lt"/>
              </a:rPr>
              <a:t> of data points over time (e.g., sensor readings, stock prices, GPS data)</a:t>
            </a:r>
            <a:endParaRPr lang="en-US" sz="2000">
              <a:solidFill>
                <a:srgbClr val="000000"/>
              </a:solidFill>
              <a:latin typeface="Arial"/>
              <a:cs typeface="Arial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/>
                <a:ea typeface="+mn-lt"/>
                <a:cs typeface="+mn-lt"/>
              </a:rPr>
              <a:t>Arrives in </a:t>
            </a:r>
            <a:r>
              <a:rPr lang="en-US" sz="2000" b="1" dirty="0">
                <a:solidFill>
                  <a:srgbClr val="000000"/>
                </a:solidFill>
                <a:latin typeface="Arial"/>
                <a:ea typeface="+mn-lt"/>
                <a:cs typeface="+mn-lt"/>
              </a:rPr>
              <a:t>real-time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+mn-lt"/>
                <a:cs typeface="+mn-lt"/>
              </a:rPr>
              <a:t> or near real-time</a:t>
            </a:r>
            <a:endParaRPr lang="en-US" sz="2000">
              <a:latin typeface="Arial"/>
              <a:cs typeface="Arial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/>
                <a:ea typeface="+mn-lt"/>
                <a:cs typeface="+mn-lt"/>
              </a:rPr>
              <a:t>May arrive </a:t>
            </a:r>
            <a:r>
              <a:rPr lang="en-US" sz="2000" b="1" dirty="0">
                <a:solidFill>
                  <a:srgbClr val="000000"/>
                </a:solidFill>
                <a:latin typeface="Arial"/>
                <a:ea typeface="+mn-lt"/>
                <a:cs typeface="+mn-lt"/>
              </a:rPr>
              <a:t>out-of-order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+mn-lt"/>
                <a:cs typeface="+mn-lt"/>
              </a:rPr>
              <a:t> or with </a:t>
            </a:r>
            <a:r>
              <a:rPr lang="en-US" sz="2000" b="1" dirty="0">
                <a:solidFill>
                  <a:srgbClr val="000000"/>
                </a:solidFill>
                <a:latin typeface="Arial"/>
                <a:ea typeface="+mn-lt"/>
                <a:cs typeface="+mn-lt"/>
              </a:rPr>
              <a:t>missing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+mn-lt"/>
                <a:cs typeface="+mn-lt"/>
              </a:rPr>
              <a:t> values</a:t>
            </a:r>
            <a:endParaRPr lang="en-US" sz="2000">
              <a:latin typeface="Arial"/>
              <a:cs typeface="Arial"/>
            </a:endParaRPr>
          </a:p>
          <a:p>
            <a:pPr marL="514350" indent="-514350"/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Why Clean Stream Data?</a:t>
            </a:r>
          </a:p>
          <a:p>
            <a:pPr marL="800100" lvl="1" indent="-342900">
              <a:buFont typeface="Courier New"/>
              <a:buChar char="o"/>
            </a:pPr>
            <a:r>
              <a:rPr lang="en-US" sz="2000" dirty="0">
                <a:solidFill>
                  <a:srgbClr val="000000"/>
                </a:solidFill>
                <a:latin typeface="Arial"/>
                <a:cs typeface="Arial"/>
              </a:rPr>
              <a:t>It is often dirty (noisy or erroneous) due to: </a:t>
            </a:r>
          </a:p>
          <a:p>
            <a:pPr marL="1257300" lvl="2">
              <a:buFont typeface="Wingdings"/>
              <a:buChar char="§"/>
            </a:pPr>
            <a:r>
              <a:rPr lang="en-US" dirty="0">
                <a:latin typeface="Arial"/>
                <a:cs typeface="Arial"/>
              </a:rPr>
              <a:t>Sensor failures</a:t>
            </a:r>
          </a:p>
          <a:p>
            <a:pPr marL="1257300" lvl="2">
              <a:buFont typeface="Wingdings"/>
              <a:buChar char="§"/>
            </a:pPr>
            <a:r>
              <a:rPr lang="en-US" dirty="0">
                <a:latin typeface="Arial"/>
                <a:cs typeface="Arial"/>
              </a:rPr>
              <a:t>Data extraction errors</a:t>
            </a:r>
          </a:p>
          <a:p>
            <a:pPr marL="1257300" lvl="2">
              <a:buFont typeface="Wingdings"/>
              <a:buChar char="§"/>
            </a:pPr>
            <a:r>
              <a:rPr lang="en-US" dirty="0">
                <a:latin typeface="Arial"/>
                <a:cs typeface="Arial"/>
              </a:rPr>
              <a:t>Network latency or loss</a:t>
            </a:r>
          </a:p>
          <a:p>
            <a:pPr marL="800100" lvl="1" indent="-342900">
              <a:buFont typeface="Courier New" panose="020B0604020202020204" pitchFamily="34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/>
                <a:cs typeface="Arial"/>
              </a:rPr>
              <a:t>Dirty</a:t>
            </a:r>
            <a:r>
              <a:rPr lang="en-US" sz="2000" dirty="0">
                <a:latin typeface="Arial"/>
                <a:cs typeface="Arial"/>
              </a:rPr>
              <a:t> data misleads decisions and analysis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429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7C271-79F9-E8C0-EDA3-A376603D6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/>
                <a:cs typeface="Arial"/>
              </a:rPr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5B214-641D-7C13-C5FB-BA19C43F3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188" y="2006311"/>
            <a:ext cx="10851508" cy="485531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lnSpc>
                <a:spcPct val="100000"/>
              </a:lnSpc>
            </a:pPr>
            <a:r>
              <a:rPr lang="en-US" sz="2400" dirty="0">
                <a:latin typeface="Arial"/>
                <a:cs typeface="Arial"/>
              </a:rPr>
              <a:t>Most existing cleaning methods:</a:t>
            </a:r>
            <a:endParaRPr lang="en-US" sz="2400" dirty="0">
              <a:latin typeface="Avenir Next LT Pro"/>
              <a:cs typeface="Arial"/>
            </a:endParaRPr>
          </a:p>
          <a:p>
            <a:pPr marL="800100" lvl="1" indent="-342900">
              <a:buFont typeface="Courier New,monospace" panose="020B0604020202020204" pitchFamily="34" charset="0"/>
              <a:buChar char="o"/>
            </a:pPr>
            <a:r>
              <a:rPr lang="en-US" sz="2000" dirty="0">
                <a:latin typeface="Arial"/>
                <a:cs typeface="Arial"/>
              </a:rPr>
              <a:t>Use</a:t>
            </a:r>
            <a:r>
              <a:rPr lang="en-US" sz="2000" b="1" dirty="0">
                <a:latin typeface="Arial"/>
                <a:cs typeface="Arial"/>
              </a:rPr>
              <a:t> smoothing filters</a:t>
            </a:r>
            <a:r>
              <a:rPr lang="en-US" sz="2000" dirty="0">
                <a:latin typeface="Arial"/>
                <a:cs typeface="Arial"/>
              </a:rPr>
              <a:t> that modify all values</a:t>
            </a:r>
          </a:p>
          <a:p>
            <a:pPr marL="800100" lvl="1" indent="-342900">
              <a:buFont typeface="Courier New,monospace" panose="020B0604020202020204" pitchFamily="34" charset="0"/>
              <a:buChar char="o"/>
            </a:pPr>
            <a:r>
              <a:rPr lang="en-US" sz="2000" dirty="0">
                <a:latin typeface="Arial"/>
                <a:cs typeface="Arial"/>
              </a:rPr>
              <a:t>Cannot distinguish between </a:t>
            </a:r>
            <a:r>
              <a:rPr lang="en-US" sz="2000" b="1" dirty="0">
                <a:latin typeface="Arial"/>
                <a:cs typeface="Arial"/>
              </a:rPr>
              <a:t>correct and erroneous data</a:t>
            </a:r>
            <a:endParaRPr lang="en-US" sz="2000" dirty="0">
              <a:latin typeface="Arial"/>
              <a:cs typeface="Arial"/>
            </a:endParaRPr>
          </a:p>
          <a:p>
            <a:pPr marL="800100" lvl="1" indent="-342900">
              <a:buFont typeface="Courier New,monospace" panose="020B0604020202020204" pitchFamily="34" charset="0"/>
              <a:buChar char="o"/>
            </a:pPr>
            <a:r>
              <a:rPr lang="en-US" sz="2000" dirty="0">
                <a:latin typeface="Arial"/>
                <a:cs typeface="Arial"/>
              </a:rPr>
              <a:t>Fail in </a:t>
            </a:r>
            <a:r>
              <a:rPr lang="en-US" sz="2000" b="1" dirty="0">
                <a:latin typeface="Arial"/>
                <a:cs typeface="Arial"/>
              </a:rPr>
              <a:t>streaming settings</a:t>
            </a:r>
            <a:r>
              <a:rPr lang="en-US" sz="2000" dirty="0">
                <a:latin typeface="Arial"/>
                <a:cs typeface="Arial"/>
              </a:rPr>
              <a:t> (real-time or out-of-order data)</a:t>
            </a:r>
            <a:endParaRPr lang="en-US" sz="2000">
              <a:latin typeface="Arial"/>
              <a:cs typeface="Arial"/>
            </a:endParaRPr>
          </a:p>
          <a:p>
            <a:pPr marL="0" indent="0">
              <a:buNone/>
            </a:pPr>
            <a:endParaRPr lang="en-US" sz="1000" b="1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200" b="1" dirty="0">
                <a:latin typeface="Arial"/>
                <a:cs typeface="Arial"/>
              </a:rPr>
              <a:t>Goal:</a:t>
            </a:r>
            <a:endParaRPr lang="en-US" sz="3200" dirty="0">
              <a:latin typeface="Arial"/>
              <a:cs typeface="Arial"/>
            </a:endParaRPr>
          </a:p>
          <a:p>
            <a:r>
              <a:rPr lang="en-US" sz="2400" dirty="0">
                <a:latin typeface="Arial"/>
                <a:cs typeface="Arial"/>
              </a:rPr>
              <a:t>A cleaning method that:</a:t>
            </a:r>
          </a:p>
          <a:p>
            <a:pPr lvl="1" indent="-342900">
              <a:buFont typeface="Courier New,monospace" panose="020B0604020202020204" pitchFamily="34" charset="0"/>
              <a:buChar char="o"/>
            </a:pPr>
            <a:r>
              <a:rPr lang="en-US" sz="2000" dirty="0">
                <a:latin typeface="Arial"/>
                <a:cs typeface="Arial"/>
              </a:rPr>
              <a:t>Detects and repairs only incorrect values (</a:t>
            </a:r>
            <a:r>
              <a:rPr lang="en-US" sz="2000" dirty="0" err="1">
                <a:latin typeface="Arial"/>
                <a:cs typeface="Arial"/>
              </a:rPr>
              <a:t>a.k.a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b="1" dirty="0">
                <a:latin typeface="Arial"/>
                <a:cs typeface="Arial"/>
              </a:rPr>
              <a:t>minimum change principle</a:t>
            </a:r>
            <a:r>
              <a:rPr lang="en-US" sz="2000" dirty="0">
                <a:latin typeface="Arial"/>
                <a:cs typeface="Arial"/>
              </a:rPr>
              <a:t>)</a:t>
            </a:r>
          </a:p>
          <a:p>
            <a:pPr lvl="1" indent="-342900">
              <a:buFont typeface="Courier New,monospace" panose="020B0604020202020204" pitchFamily="34" charset="0"/>
              <a:buChar char="o"/>
            </a:pPr>
            <a:r>
              <a:rPr lang="en-US" sz="2000" dirty="0">
                <a:latin typeface="Arial"/>
                <a:cs typeface="Arial"/>
              </a:rPr>
              <a:t>Works efficiently on real-time streaming data</a:t>
            </a:r>
          </a:p>
          <a:p>
            <a:pPr lvl="1" indent="-342900">
              <a:buFont typeface="Courier New,monospace" panose="020B0604020202020204" pitchFamily="34" charset="0"/>
              <a:buChar char="o"/>
            </a:pPr>
            <a:r>
              <a:rPr lang="en-US" sz="2000" dirty="0">
                <a:latin typeface="Arial"/>
                <a:cs typeface="Arial"/>
              </a:rPr>
              <a:t>Maintains </a:t>
            </a:r>
            <a:r>
              <a:rPr lang="en-US" sz="2000" b="1" dirty="0">
                <a:latin typeface="Arial"/>
                <a:cs typeface="Arial"/>
              </a:rPr>
              <a:t>semantic correctness</a:t>
            </a:r>
            <a:r>
              <a:rPr lang="en-US" sz="2000" dirty="0">
                <a:latin typeface="Arial"/>
                <a:cs typeface="Arial"/>
              </a:rPr>
              <a:t> using real-world constraints</a:t>
            </a:r>
          </a:p>
          <a:p>
            <a:pPr marL="342900" indent="-342900"/>
            <a:endParaRPr lang="en-US" sz="2000" dirty="0">
              <a:latin typeface="Arial"/>
              <a:cs typeface="Arial"/>
            </a:endParaRPr>
          </a:p>
          <a:p>
            <a:endParaRPr lang="en-US" sz="2000" dirty="0">
              <a:latin typeface="Arial"/>
              <a:cs typeface="Arial"/>
            </a:endParaRPr>
          </a:p>
          <a:p>
            <a:endParaRPr lang="en-US"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lang="en-US" sz="2000" dirty="0">
              <a:latin typeface="Arial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621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13BD7-90C7-BC66-4232-518C64DBA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/>
                <a:ea typeface="+mj-lt"/>
                <a:cs typeface="+mj-lt"/>
              </a:rPr>
              <a:t>SCREEN – Main Idea</a:t>
            </a:r>
            <a:endParaRPr lang="en-US" dirty="0">
              <a:latin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2F8E7-C00D-E6C1-693B-1FD06C933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97" y="2127263"/>
            <a:ext cx="10748699" cy="460131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>
                <a:latin typeface="Arial"/>
                <a:cs typeface="Arial"/>
              </a:rPr>
              <a:t>SCREEN is the </a:t>
            </a:r>
            <a:r>
              <a:rPr lang="en-US" sz="2400" b="1" dirty="0">
                <a:latin typeface="Arial"/>
                <a:cs typeface="Arial"/>
              </a:rPr>
              <a:t>first </a:t>
            </a:r>
            <a:r>
              <a:rPr lang="en-US" sz="2400" b="1" dirty="0">
                <a:latin typeface="Arial"/>
                <a:ea typeface="+mn-lt"/>
                <a:cs typeface="+mn-lt"/>
              </a:rPr>
              <a:t>constraint-based stream data cleaning</a:t>
            </a:r>
            <a:r>
              <a:rPr lang="en-US" sz="2400" dirty="0">
                <a:latin typeface="Arial"/>
                <a:ea typeface="+mn-lt"/>
                <a:cs typeface="+mn-lt"/>
              </a:rPr>
              <a:t> approach</a:t>
            </a:r>
            <a:endParaRPr lang="en-US" sz="2400" dirty="0">
              <a:latin typeface="Arial"/>
              <a:cs typeface="Arial"/>
            </a:endParaRPr>
          </a:p>
          <a:p>
            <a:pPr>
              <a:buFont typeface="Arial,Sans-Serif" panose="020B0604020202020204" pitchFamily="34" charset="0"/>
            </a:pPr>
            <a:r>
              <a:rPr lang="en-US" sz="2400" dirty="0">
                <a:latin typeface="Arial"/>
                <a:cs typeface="Arial"/>
              </a:rPr>
              <a:t>It uses </a:t>
            </a:r>
            <a:r>
              <a:rPr lang="en-US" sz="2400" b="1" dirty="0">
                <a:latin typeface="Arial"/>
                <a:cs typeface="Arial"/>
              </a:rPr>
              <a:t>speed constraints</a:t>
            </a:r>
            <a:r>
              <a:rPr lang="en-US" sz="2400" dirty="0">
                <a:latin typeface="Arial"/>
                <a:cs typeface="Arial"/>
              </a:rPr>
              <a:t> as semantic rules</a:t>
            </a:r>
            <a:endParaRPr lang="en-US"/>
          </a:p>
          <a:p>
            <a:r>
              <a:rPr lang="en-US" sz="2400" dirty="0">
                <a:latin typeface="Arial"/>
                <a:cs typeface="Arial"/>
              </a:rPr>
              <a:t>Defines how fast values are allowed to change</a:t>
            </a:r>
          </a:p>
          <a:p>
            <a:r>
              <a:rPr lang="en-US" sz="2400" b="1" dirty="0">
                <a:latin typeface="Arial"/>
                <a:cs typeface="Arial"/>
              </a:rPr>
              <a:t>Only incorrect values</a:t>
            </a:r>
            <a:r>
              <a:rPr lang="en-US" sz="2400" dirty="0">
                <a:latin typeface="Arial"/>
                <a:cs typeface="Arial"/>
              </a:rPr>
              <a:t> are modified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Supports:</a:t>
            </a:r>
          </a:p>
          <a:p>
            <a:pPr lvl="1" indent="-342900">
              <a:buFont typeface="Courier New" panose="020B0604020202020204" pitchFamily="34" charset="0"/>
              <a:buChar char="o"/>
            </a:pPr>
            <a:r>
              <a:rPr lang="en-US" sz="2000" dirty="0">
                <a:latin typeface="Arial"/>
                <a:cs typeface="Arial"/>
              </a:rPr>
              <a:t>Streaming data</a:t>
            </a:r>
          </a:p>
          <a:p>
            <a:pPr lvl="1" indent="-342900">
              <a:buFont typeface="Courier New" panose="020B0604020202020204" pitchFamily="34" charset="0"/>
              <a:buChar char="o"/>
            </a:pPr>
            <a:r>
              <a:rPr lang="en-US" sz="2000" dirty="0">
                <a:latin typeface="Arial"/>
                <a:cs typeface="Arial"/>
              </a:rPr>
              <a:t>Out-of-order arrivals</a:t>
            </a:r>
          </a:p>
          <a:p>
            <a:pPr lvl="1" indent="-342900">
              <a:buFont typeface="Courier New" panose="020B0604020202020204" pitchFamily="34" charset="0"/>
              <a:buChar char="o"/>
            </a:pPr>
            <a:r>
              <a:rPr lang="en-US" sz="2000" dirty="0">
                <a:latin typeface="Arial"/>
                <a:cs typeface="Arial"/>
              </a:rPr>
              <a:t>Efficient, minimal repairs</a:t>
            </a:r>
          </a:p>
          <a:p>
            <a:pPr lvl="1" indent="-342900">
              <a:buFont typeface="Courier New" panose="020B0604020202020204" pitchFamily="34" charset="0"/>
              <a:buChar char="o"/>
            </a:pPr>
            <a:r>
              <a:rPr lang="en-US" sz="2000" dirty="0">
                <a:latin typeface="Arial"/>
                <a:cs typeface="Arial"/>
              </a:rPr>
              <a:t>Adaptive window strategy</a:t>
            </a:r>
          </a:p>
          <a:p>
            <a:pPr marL="0" indent="0">
              <a:buNone/>
            </a:pPr>
            <a:endParaRPr lang="en-US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7697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8E39A-6774-C165-12F1-6A4EE3924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590880" cy="117957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/>
                <a:ea typeface="+mj-lt"/>
                <a:cs typeface="+mj-lt"/>
              </a:rPr>
              <a:t>Speed Constraints – Example</a:t>
            </a:r>
            <a:endParaRPr lang="en-US" dirty="0">
              <a:latin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CB6CA-74FA-41CF-B273-495B1A825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45" y="2042596"/>
            <a:ext cx="6648413" cy="481298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/>
            <a:r>
              <a:rPr lang="en-US" sz="2200" dirty="0">
                <a:solidFill>
                  <a:srgbClr val="000000"/>
                </a:solidFill>
                <a:latin typeface="Arial"/>
                <a:ea typeface="+mn-lt"/>
                <a:cs typeface="+mn-lt"/>
              </a:rPr>
              <a:t>Speed constraints define the maximum and minimum rate at which a value can change over time.</a:t>
            </a:r>
            <a:endParaRPr lang="en-US" sz="2200" dirty="0">
              <a:latin typeface="Arial"/>
              <a:ea typeface="+mn-lt"/>
              <a:cs typeface="+mn-lt"/>
            </a:endParaRPr>
          </a:p>
          <a:p>
            <a:pPr marL="342900" indent="-342900"/>
            <a:r>
              <a:rPr lang="en-US" sz="2200" u="sng" dirty="0">
                <a:solidFill>
                  <a:srgbClr val="000000"/>
                </a:solidFill>
                <a:latin typeface="Arial"/>
                <a:ea typeface="+mn-lt"/>
                <a:cs typeface="+mn-lt"/>
              </a:rPr>
              <a:t>Example:</a:t>
            </a:r>
          </a:p>
          <a:p>
            <a:pPr marL="800100" lvl="1" indent="-342900">
              <a:buFont typeface="Courier New" panose="020B0604020202020204" pitchFamily="34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/>
                <a:ea typeface="+mn-lt"/>
                <a:cs typeface="+mn-lt"/>
              </a:rPr>
              <a:t>A stock price must not rise or fall by more than ±0.5 per day</a:t>
            </a:r>
            <a:endParaRPr lang="en-US" sz="2000" dirty="0">
              <a:latin typeface="Arial"/>
              <a:cs typeface="Arial"/>
            </a:endParaRPr>
          </a:p>
          <a:p>
            <a:pPr marL="800100" lvl="1" indent="-342900">
              <a:buFont typeface="Courier New" panose="020B0604020202020204" pitchFamily="34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/>
                <a:ea typeface="+mn-lt"/>
                <a:cs typeface="+mn-lt"/>
              </a:rPr>
              <a:t>Price jumps from 1.0 → 10.0 in 1 day → </a:t>
            </a:r>
            <a:r>
              <a:rPr lang="en-US" sz="2000" b="1" dirty="0">
                <a:solidFill>
                  <a:srgbClr val="000000"/>
                </a:solidFill>
                <a:latin typeface="Arial"/>
                <a:ea typeface="+mn-lt"/>
                <a:cs typeface="+mn-lt"/>
              </a:rPr>
              <a:t>Violation detected</a:t>
            </a:r>
            <a:endParaRPr lang="en-US" sz="2000" b="1" dirty="0">
              <a:latin typeface="Arial"/>
              <a:cs typeface="Arial"/>
            </a:endParaRPr>
          </a:p>
          <a:p>
            <a:pPr marL="342900" indent="-342900"/>
            <a:r>
              <a:rPr lang="en-US" sz="2200" dirty="0">
                <a:solidFill>
                  <a:srgbClr val="000000"/>
                </a:solidFill>
                <a:latin typeface="Arial"/>
                <a:ea typeface="+mn-lt"/>
                <a:cs typeface="+mn-lt"/>
              </a:rPr>
              <a:t>SCREEN identifies this as an invalid change and:</a:t>
            </a:r>
            <a:endParaRPr lang="en-US" sz="2200" dirty="0">
              <a:latin typeface="Arial"/>
              <a:cs typeface="Arial"/>
            </a:endParaRPr>
          </a:p>
          <a:p>
            <a:pPr marL="800100" lvl="1" indent="-342900">
              <a:buFont typeface="Courier New" panose="020B0604020202020204" pitchFamily="34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/>
                <a:ea typeface="+mn-lt"/>
                <a:cs typeface="+mn-lt"/>
              </a:rPr>
              <a:t>Only modifies the incorrect spike</a:t>
            </a:r>
            <a:endParaRPr lang="en-US" sz="2000" dirty="0">
              <a:latin typeface="Arial"/>
              <a:cs typeface="Arial"/>
            </a:endParaRPr>
          </a:p>
          <a:p>
            <a:pPr marL="800100" lvl="1" indent="-342900">
              <a:buFont typeface="Courier New" panose="020B0604020202020204" pitchFamily="34" charset="0"/>
              <a:buChar char="o"/>
            </a:pPr>
            <a:r>
              <a:rPr lang="en-US" sz="2000" dirty="0">
                <a:solidFill>
                  <a:srgbClr val="000000"/>
                </a:solidFill>
                <a:latin typeface="Arial"/>
                <a:ea typeface="+mn-lt"/>
                <a:cs typeface="+mn-lt"/>
              </a:rPr>
              <a:t>Preserves nearby values that are already clean</a:t>
            </a:r>
            <a:endParaRPr lang="en-US" sz="2000" dirty="0">
              <a:latin typeface="Arial"/>
              <a:cs typeface="Arial"/>
            </a:endParaRPr>
          </a:p>
          <a:p>
            <a:pPr marL="1028700" lvl="1" indent="-342900" algn="l">
              <a:buFont typeface="Courier New"/>
              <a:buChar char="o"/>
            </a:pPr>
            <a:endParaRPr lang="en-US" dirty="0">
              <a:latin typeface="Arial"/>
              <a:cs typeface="Arial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Arial"/>
              <a:cs typeface="Arial" panose="020B0604020202020204" pitchFamily="34" charset="0"/>
            </a:endParaRPr>
          </a:p>
        </p:txBody>
      </p:sp>
      <p:pic>
        <p:nvPicPr>
          <p:cNvPr id="5" name="Picture 4" descr="A graph with lines and arrows&#10;&#10;AI-generated content may be incorrect.">
            <a:extLst>
              <a:ext uri="{FF2B5EF4-FFF2-40B4-BE49-F238E27FC236}">
                <a16:creationId xmlns:a16="http://schemas.microsoft.com/office/drawing/2014/main" id="{202410AE-D530-A3C2-11E6-D59F962DE8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6047" y="2794866"/>
            <a:ext cx="5067300" cy="28384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7D3692B-7D74-998A-F4D9-6038D964A7A8}"/>
              </a:ext>
            </a:extLst>
          </p:cNvPr>
          <p:cNvSpPr txBox="1"/>
          <p:nvPr/>
        </p:nvSpPr>
        <p:spPr>
          <a:xfrm>
            <a:off x="7711924" y="5764590"/>
            <a:ext cx="4170438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latin typeface="Arial"/>
                <a:cs typeface="Arial"/>
              </a:rPr>
              <a:t>SCREEN repairs only incorrect spikes and preserves clean data.</a:t>
            </a:r>
          </a:p>
        </p:txBody>
      </p:sp>
    </p:spTree>
    <p:extLst>
      <p:ext uri="{BB962C8B-B14F-4D97-AF65-F5344CB8AC3E}">
        <p14:creationId xmlns:p14="http://schemas.microsoft.com/office/powerpoint/2010/main" val="1714460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A1AA9C-2AD2-1DA6-BB98-C2956C55F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n-US" dirty="0">
                <a:latin typeface="Arial"/>
                <a:cs typeface="Arial"/>
              </a:rPr>
              <a:t>SCREEN Methods – Key Cleaning Strategies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9144"/>
          </a:xfrm>
          <a:prstGeom prst="rect">
            <a:avLst/>
          </a:prstGeom>
          <a:solidFill>
            <a:schemeClr val="tx1">
              <a:lumMod val="65000"/>
              <a:lumOff val="35000"/>
              <a:alpha val="30000"/>
            </a:schemeClr>
          </a:solidFill>
          <a:ln w="9525">
            <a:solidFill>
              <a:schemeClr val="tx1">
                <a:lumMod val="65000"/>
                <a:lumOff val="35000"/>
                <a:alpha val="3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5A7113E-0092-4140-10A1-071C57E4F5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9162049"/>
              </p:ext>
            </p:extLst>
          </p:nvPr>
        </p:nvGraphicFramePr>
        <p:xfrm>
          <a:off x="251582" y="1998838"/>
          <a:ext cx="11686420" cy="42065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01453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36FC9-8B39-7F39-D7EA-5AD53C80D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SCREEN – Global Repair (Monolithic Cleaning)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6A5FB-FA31-D1F2-6242-96D03E98F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711" y="2141495"/>
            <a:ext cx="11268794" cy="460860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200" dirty="0">
                <a:latin typeface="Arial"/>
                <a:ea typeface="+mn-lt"/>
                <a:cs typeface="Arial"/>
              </a:rPr>
              <a:t>Repairs the entire data sequence at once</a:t>
            </a:r>
          </a:p>
          <a:p>
            <a:r>
              <a:rPr lang="en-US" sz="2200" dirty="0">
                <a:latin typeface="Arial"/>
                <a:ea typeface="+mn-lt"/>
                <a:cs typeface="Arial"/>
              </a:rPr>
              <a:t>Uses Linear Programming to find the optimal solution</a:t>
            </a:r>
            <a:endParaRPr lang="en-US" sz="2200">
              <a:latin typeface="Arial"/>
              <a:cs typeface="Arial"/>
            </a:endParaRPr>
          </a:p>
          <a:p>
            <a:r>
              <a:rPr lang="en-US" sz="2200" dirty="0">
                <a:latin typeface="Arial"/>
                <a:ea typeface="+mn-lt"/>
                <a:cs typeface="Arial"/>
              </a:rPr>
              <a:t>Minimizes the total change from original data</a:t>
            </a:r>
            <a:endParaRPr lang="en-US" sz="2200">
              <a:latin typeface="Arial"/>
              <a:cs typeface="Arial"/>
            </a:endParaRPr>
          </a:p>
          <a:p>
            <a:r>
              <a:rPr lang="en-US" sz="2200" dirty="0">
                <a:latin typeface="Arial"/>
                <a:ea typeface="+mn-lt"/>
                <a:cs typeface="Arial"/>
              </a:rPr>
              <a:t>Ensures all speed constraints are satisfied across the sequence</a:t>
            </a:r>
            <a:endParaRPr lang="en-US" sz="2200">
              <a:latin typeface="Arial"/>
              <a:cs typeface="Arial"/>
            </a:endParaRPr>
          </a:p>
          <a:p>
            <a:r>
              <a:rPr lang="en-US" sz="2200" dirty="0">
                <a:latin typeface="Arial"/>
                <a:ea typeface="+mn-lt"/>
                <a:cs typeface="Arial"/>
              </a:rPr>
              <a:t>Suitable for offline scenarios with complete data</a:t>
            </a:r>
            <a:endParaRPr lang="en-US" sz="2200">
              <a:latin typeface="Arial"/>
              <a:cs typeface="Arial"/>
            </a:endParaRPr>
          </a:p>
          <a:p>
            <a:r>
              <a:rPr lang="en-US" sz="2200" dirty="0">
                <a:latin typeface="Arial"/>
                <a:ea typeface="+mn-lt"/>
                <a:cs typeface="Arial"/>
              </a:rPr>
              <a:t>Achieves highest accuracy, but is computationally expensive</a:t>
            </a:r>
            <a:endParaRPr lang="en-US" sz="2200">
              <a:latin typeface="Arial"/>
              <a:cs typeface="Arial"/>
            </a:endParaRPr>
          </a:p>
          <a:p>
            <a:r>
              <a:rPr lang="en-US" sz="2200" dirty="0">
                <a:latin typeface="Arial"/>
                <a:ea typeface="+mn-lt"/>
                <a:cs typeface="Arial"/>
              </a:rPr>
              <a:t>Not suitable for real-time stream processing</a:t>
            </a:r>
            <a:endParaRPr lang="en-US" sz="2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01795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0379E-631B-7E6C-617B-F03F90AD2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/>
                <a:ea typeface="+mj-lt"/>
                <a:cs typeface="+mj-lt"/>
              </a:rPr>
              <a:t>SCREEN – Local Repair (Integral Cleaning)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D32E0-F698-F4E3-1DD3-76E62C8A4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473" y="2224024"/>
            <a:ext cx="10688223" cy="39481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>
                <a:latin typeface="Arial"/>
                <a:ea typeface="+mn-lt"/>
                <a:cs typeface="+mn-lt"/>
              </a:rPr>
              <a:t>Repairs one data point at a time in a sliding window</a:t>
            </a:r>
            <a:endParaRPr lang="en-US" sz="2200">
              <a:latin typeface="Arial"/>
              <a:cs typeface="Arial"/>
            </a:endParaRPr>
          </a:p>
          <a:p>
            <a:r>
              <a:rPr lang="en-US" sz="2200" dirty="0">
                <a:latin typeface="Arial"/>
                <a:ea typeface="+mn-lt"/>
                <a:cs typeface="+mn-lt"/>
              </a:rPr>
              <a:t>Uses the Median Principle for fast and effective repair</a:t>
            </a:r>
            <a:endParaRPr lang="en-US" sz="2200">
              <a:latin typeface="Arial"/>
              <a:cs typeface="Arial"/>
            </a:endParaRPr>
          </a:p>
          <a:p>
            <a:r>
              <a:rPr lang="en-US" sz="2200" dirty="0">
                <a:latin typeface="Arial"/>
                <a:ea typeface="+mn-lt"/>
                <a:cs typeface="+mn-lt"/>
              </a:rPr>
              <a:t>Ensures local speed constraints are satisfied within the window</a:t>
            </a:r>
            <a:endParaRPr lang="en-US" sz="2200">
              <a:latin typeface="Arial"/>
              <a:cs typeface="Arial"/>
            </a:endParaRPr>
          </a:p>
          <a:p>
            <a:r>
              <a:rPr lang="en-US" sz="2200" dirty="0">
                <a:latin typeface="Arial"/>
                <a:ea typeface="+mn-lt"/>
                <a:cs typeface="+mn-lt"/>
              </a:rPr>
              <a:t>Ideal for streaming and online data settings</a:t>
            </a:r>
            <a:endParaRPr lang="en-US" sz="2200">
              <a:latin typeface="Arial"/>
              <a:cs typeface="Arial"/>
            </a:endParaRPr>
          </a:p>
          <a:p>
            <a:r>
              <a:rPr lang="en-US" sz="2200" dirty="0">
                <a:latin typeface="Arial"/>
                <a:ea typeface="+mn-lt"/>
                <a:cs typeface="+mn-lt"/>
              </a:rPr>
              <a:t>Can handle out-of-order arrivals using efficient updates</a:t>
            </a:r>
            <a:endParaRPr lang="en-US" sz="2200">
              <a:latin typeface="Arial"/>
              <a:cs typeface="Arial"/>
            </a:endParaRPr>
          </a:p>
          <a:p>
            <a:r>
              <a:rPr lang="en-US" sz="2200" dirty="0">
                <a:latin typeface="Arial"/>
                <a:ea typeface="+mn-lt"/>
                <a:cs typeface="+mn-lt"/>
              </a:rPr>
              <a:t>Achieves accuracy close to global repair</a:t>
            </a:r>
            <a:endParaRPr lang="en-US" sz="2200">
              <a:latin typeface="Arial"/>
              <a:cs typeface="Arial"/>
            </a:endParaRPr>
          </a:p>
          <a:p>
            <a:r>
              <a:rPr lang="en-US" sz="2200" dirty="0">
                <a:latin typeface="Arial"/>
                <a:ea typeface="+mn-lt"/>
                <a:cs typeface="+mn-lt"/>
              </a:rPr>
              <a:t>Runs in linear time with much lower overhead</a:t>
            </a:r>
            <a:endParaRPr lang="en-US" sz="2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6161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41490-C71D-1AEB-2686-00014F9F9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/>
                <a:cs typeface="Arial"/>
              </a:rPr>
              <a:t>Out-of-Order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 Data Handling</a:t>
            </a:r>
            <a:endParaRPr lang="en-US">
              <a:latin typeface="Arial"/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EDF66-8AD1-0792-963C-BDF772BF9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711" y="2090977"/>
            <a:ext cx="10784985" cy="408122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/>
            <a:r>
              <a:rPr lang="en-US" dirty="0">
                <a:latin typeface="Arial"/>
                <a:ea typeface="+mn-lt"/>
                <a:cs typeface="+mn-lt"/>
              </a:rPr>
              <a:t>Streaming data may arrive late or out of order</a:t>
            </a:r>
            <a:endParaRPr lang="en-US">
              <a:latin typeface="Arial"/>
              <a:cs typeface="Arial"/>
            </a:endParaRPr>
          </a:p>
          <a:p>
            <a:pPr marL="457200" indent="-457200"/>
            <a:r>
              <a:rPr lang="en-US" dirty="0">
                <a:latin typeface="Arial"/>
                <a:ea typeface="+mn-lt"/>
                <a:cs typeface="+mn-lt"/>
              </a:rPr>
              <a:t>SCREEN offers:</a:t>
            </a:r>
            <a:endParaRPr lang="en-US" dirty="0">
              <a:latin typeface="Arial"/>
              <a:ea typeface="+mn-lt"/>
              <a:cs typeface="Arial"/>
            </a:endParaRPr>
          </a:p>
          <a:p>
            <a:pPr marL="914400" lvl="1" indent="-457200">
              <a:buFont typeface="Courier New" panose="020B0604020202020204" pitchFamily="34" charset="0"/>
              <a:buChar char="o"/>
            </a:pPr>
            <a:r>
              <a:rPr lang="en-US" dirty="0">
                <a:latin typeface="Arial"/>
                <a:ea typeface="+mn-lt"/>
                <a:cs typeface="+mn-lt"/>
              </a:rPr>
              <a:t>Update strategy: Accurate, recomputes affected points</a:t>
            </a:r>
            <a:endParaRPr lang="en-US">
              <a:latin typeface="Arial"/>
              <a:ea typeface="+mn-lt"/>
              <a:cs typeface="Arial"/>
            </a:endParaRPr>
          </a:p>
          <a:p>
            <a:pPr marL="914400" lvl="1" indent="-457200">
              <a:buFont typeface="Courier New" panose="020B0604020202020204" pitchFamily="34" charset="0"/>
              <a:buChar char="o"/>
            </a:pPr>
            <a:r>
              <a:rPr lang="en-US" dirty="0">
                <a:latin typeface="Arial"/>
                <a:ea typeface="+mn-lt"/>
                <a:cs typeface="+mn-lt"/>
              </a:rPr>
              <a:t>Heuristic strategy: Fast, updates only if necessary</a:t>
            </a:r>
            <a:endParaRPr lang="en-US">
              <a:latin typeface="Arial"/>
              <a:cs typeface="Arial"/>
            </a:endParaRPr>
          </a:p>
          <a:p>
            <a:pPr marL="457200" indent="-457200"/>
            <a:r>
              <a:rPr lang="en-US" dirty="0">
                <a:latin typeface="Arial"/>
                <a:ea typeface="+mn-lt"/>
                <a:cs typeface="+mn-lt"/>
              </a:rPr>
              <a:t>Ensures consistency without reprocessing everything</a:t>
            </a:r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79210358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793</Words>
  <Application>Microsoft Macintosh PowerPoint</Application>
  <PresentationFormat>Widescreen</PresentationFormat>
  <Paragraphs>149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Aptos</vt:lpstr>
      <vt:lpstr>Arial</vt:lpstr>
      <vt:lpstr>Arial,Sans-Serif</vt:lpstr>
      <vt:lpstr>Avenir Next LT Pro</vt:lpstr>
      <vt:lpstr>Calibri</vt:lpstr>
      <vt:lpstr>Courier New</vt:lpstr>
      <vt:lpstr>Courier New,monospace</vt:lpstr>
      <vt:lpstr>Times New Roman</vt:lpstr>
      <vt:lpstr>Wingdings</vt:lpstr>
      <vt:lpstr>AccentBoxVTI</vt:lpstr>
      <vt:lpstr>SCREEN: Stream Data Cleaning under Speed Constraints   </vt:lpstr>
      <vt:lpstr>Introduction and Background</vt:lpstr>
      <vt:lpstr>Problem Statement</vt:lpstr>
      <vt:lpstr>SCREEN – Main Idea</vt:lpstr>
      <vt:lpstr>Speed Constraints – Example</vt:lpstr>
      <vt:lpstr>SCREEN Methods – Key Cleaning Strategies</vt:lpstr>
      <vt:lpstr>SCREEN – Global Repair (Monolithic Cleaning)</vt:lpstr>
      <vt:lpstr>SCREEN – Local Repair (Integral Cleaning)</vt:lpstr>
      <vt:lpstr>Out-of-Order Data Handling</vt:lpstr>
      <vt:lpstr>Adaptive Window Strategy</vt:lpstr>
      <vt:lpstr>Implementation</vt:lpstr>
      <vt:lpstr>Experiment Evaluation</vt:lpstr>
      <vt:lpstr>Experiment Results</vt:lpstr>
      <vt:lpstr>Conclusion</vt:lpstr>
      <vt:lpstr>PowerPoint Presentation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Enhanced Access Control and Fault Detection  for Secure Multitenant Persistent Memory Filesystems  </dc:title>
  <dc:creator>Janvi Polam Reddy</dc:creator>
  <cp:lastModifiedBy>Janvi Polam Reddy</cp:lastModifiedBy>
  <cp:revision>546</cp:revision>
  <dcterms:created xsi:type="dcterms:W3CDTF">2024-11-24T23:23:46Z</dcterms:created>
  <dcterms:modified xsi:type="dcterms:W3CDTF">2025-04-17T01:23:20Z</dcterms:modified>
</cp:coreProperties>
</file>